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57.emf"/><Relationship Id="rId1" Type="http://schemas.openxmlformats.org/officeDocument/2006/relationships/image" Target="../media/image63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76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1887-50A9-4EA5-A93B-6B843A007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5A021-2D90-46DB-8513-7CA17B477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D90DD-380B-4811-8C75-CD5EB273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1B071-B377-451A-9809-D3A83E6E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246F-5106-40B3-A009-B9B4150E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90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DA0C-3878-4554-963C-30A9F7A0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504F6-03B5-4B2B-939C-B6DCA965C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1902E-6055-4F1C-ADD7-A47DBBE3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F9D4F-6B7C-4B74-8854-53E7686F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13C4-42DC-4264-978A-E1F646C0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83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2D614-C84E-4878-A271-1B1D956A0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267E2-DAFA-4262-BC41-4D4861436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EC90-1617-4E9D-9E0B-2FA8BB59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8E9E-0ED1-4529-BA33-0AFDA05B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8B986-D7E7-444E-A220-857BEDE7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4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5452-C4FE-43AF-B827-2595471D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77E6-5AD7-4A36-8950-DA107524E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10AA-6C4E-4C99-AA15-CBF3F8BD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1C3D0-475A-45CF-AE47-0C0AE1E3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7AB7C-E2EC-4AA2-9CF9-182285C9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51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CC45-D8B6-4303-8E9D-967AA522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FC50-2807-43E9-8480-E26001EC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412C-D177-44B8-860E-71487E48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99466-5F9A-43A2-B3E5-74143402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CABE6-5CEC-43B2-80E4-5FC0C049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95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BAC4-F626-4481-8138-5F8FC69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5E9E5-AD0E-45B5-BFB3-6C3A875C9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59AA0-6ED2-423B-9091-6BF8A266C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CBA43-B987-4616-A28A-F9CC864F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E95FF-BD51-4088-97EA-18D3012E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CEC77-7A69-4AE5-A06D-EA7628E6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96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D523-314C-4B3E-9D46-616F2ED4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98AC1-3113-4C03-9E38-4100FBDDD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D9405-B234-43CB-8EBC-19DE21E0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FA42B-C923-49AC-85D3-526FBE9FD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7D4E-99CC-4560-A3B3-7A7C746F8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DA219-3096-4577-9C5C-8D36A43D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35E7B-55F8-4EC6-A578-800A7B6D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7A9AD-45F3-430F-8D4B-317300F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10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25EA-3DF3-4937-98E0-8E3841B6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75186-B16C-49B7-8B22-AFDA37128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FA7B6-AE0A-49FE-9F78-78CC5865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6B119-65B2-4B2C-9D7E-126F46F3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301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C91FB-0F65-4921-8302-C5481365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B823F-DD40-4296-A67F-D41BB6D6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861F6-78FC-4BAB-8D34-A4D02A13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2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A0BA-3586-453A-8213-E00FB5B9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2051F-B537-4FEF-9AD6-70669182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F6C0B-AD20-4FA0-BA05-4891279A2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6EF14-6998-4A18-9D67-3EEDEF33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2842A-B61E-432C-8608-92F46DCF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9EDDE-BF6E-498D-AB95-F1C80F96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78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1D40-AF1F-4AC6-952B-4A7E88D5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0E16B-A93C-4145-9B15-716DECCD1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5FA93-C9F7-43B2-A9C0-DDE438EA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296F5-AFCA-424E-9A0C-1064B8DA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4FC71-6455-467A-BA99-19AEEA75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F2E7A-BA8D-4196-A2F4-C067ABAF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42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eisforexplore.blogspot.ca/2012/03/lego-fractions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92CAC-8248-46D5-B98E-BD9E0D79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73AD0-23BD-4A16-B802-9C6C893AA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F970F-D426-416A-86C3-22953BFCF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76393-19BE-4872-8FCE-E0C4074AAA56}" type="datetimeFigureOut">
              <a:rPr lang="en-AU" smtClean="0"/>
              <a:t>11/01/2022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F074C-930F-46FC-9B11-CA14B273C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4C764-52B7-4603-86CE-41314D71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C3BD-AE37-4D64-ACC1-9F45F3358D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1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isforexplore.blogspot.ca/2012/03/lego-fraction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6.emf"/><Relationship Id="rId18" Type="http://schemas.openxmlformats.org/officeDocument/2006/relationships/oleObject" Target="../embeddings/oleObject78.bin"/><Relationship Id="rId3" Type="http://schemas.openxmlformats.org/officeDocument/2006/relationships/oleObject" Target="../embeddings/oleObject70.bin"/><Relationship Id="rId21" Type="http://schemas.openxmlformats.org/officeDocument/2006/relationships/image" Target="../media/image70.emf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emf"/><Relationship Id="rId11" Type="http://schemas.openxmlformats.org/officeDocument/2006/relationships/image" Target="../media/image65.emf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7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74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image" Target="../media/image75.emf"/><Relationship Id="rId10" Type="http://schemas.openxmlformats.org/officeDocument/2006/relationships/image" Target="../media/image73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image" Target="../media/image81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emf"/><Relationship Id="rId11" Type="http://schemas.openxmlformats.org/officeDocument/2006/relationships/image" Target="../media/image80.emf"/><Relationship Id="rId5" Type="http://schemas.openxmlformats.org/officeDocument/2006/relationships/oleObject" Target="../embeddings/oleObject89.bin"/><Relationship Id="rId15" Type="http://schemas.openxmlformats.org/officeDocument/2006/relationships/image" Target="../media/image82.emf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77.emf"/><Relationship Id="rId9" Type="http://schemas.openxmlformats.org/officeDocument/2006/relationships/oleObject" Target="../embeddings/oleObject91.bin"/><Relationship Id="rId14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oleObject" Target="../embeddings/oleObject13.bin"/><Relationship Id="rId39" Type="http://schemas.openxmlformats.org/officeDocument/2006/relationships/oleObject" Target="../embeddings/oleObject21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emf"/><Relationship Id="rId34" Type="http://schemas.openxmlformats.org/officeDocument/2006/relationships/image" Target="../media/image15.emf"/><Relationship Id="rId42" Type="http://schemas.openxmlformats.org/officeDocument/2006/relationships/image" Target="../media/image19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2.emf"/><Relationship Id="rId33" Type="http://schemas.openxmlformats.org/officeDocument/2006/relationships/oleObject" Target="../embeddings/oleObject18.bin"/><Relationship Id="rId38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6.bin"/><Relationship Id="rId41" Type="http://schemas.openxmlformats.org/officeDocument/2006/relationships/oleObject" Target="../embeddings/oleObject2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image" Target="../media/image14.emf"/><Relationship Id="rId37" Type="http://schemas.openxmlformats.org/officeDocument/2006/relationships/oleObject" Target="../embeddings/oleObject20.bin"/><Relationship Id="rId40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1.emf"/><Relationship Id="rId28" Type="http://schemas.openxmlformats.org/officeDocument/2006/relationships/oleObject" Target="../embeddings/oleObject15.bin"/><Relationship Id="rId36" Type="http://schemas.openxmlformats.org/officeDocument/2006/relationships/image" Target="../media/image16.emf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7.bin"/><Relationship Id="rId44" Type="http://schemas.openxmlformats.org/officeDocument/2006/relationships/image" Target="../media/image20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3.emf"/><Relationship Id="rId35" Type="http://schemas.openxmlformats.org/officeDocument/2006/relationships/oleObject" Target="../embeddings/oleObject19.bin"/><Relationship Id="rId43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9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0.emf"/><Relationship Id="rId22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2.emf"/><Relationship Id="rId3" Type="http://schemas.openxmlformats.org/officeDocument/2006/relationships/oleObject" Target="../embeddings/oleObject38.bin"/><Relationship Id="rId21" Type="http://schemas.openxmlformats.org/officeDocument/2006/relationships/image" Target="../media/image43.em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emf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42.bin"/><Relationship Id="rId24" Type="http://schemas.openxmlformats.org/officeDocument/2006/relationships/oleObject" Target="../embeddings/oleObject49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image" Target="../media/image44.emf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0.emf"/><Relationship Id="rId22" Type="http://schemas.openxmlformats.org/officeDocument/2006/relationships/oleObject" Target="../embeddings/oleObject4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53.e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57.bin"/><Relationship Id="rId25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54.bin"/><Relationship Id="rId24" Type="http://schemas.openxmlformats.org/officeDocument/2006/relationships/oleObject" Target="../embeddings/oleObject61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image" Target="../media/image54.emf"/><Relationship Id="rId10" Type="http://schemas.openxmlformats.org/officeDocument/2006/relationships/image" Target="../media/image48.e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45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0.emf"/><Relationship Id="rId22" Type="http://schemas.openxmlformats.org/officeDocument/2006/relationships/oleObject" Target="../embeddings/oleObject6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0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emf"/><Relationship Id="rId11" Type="http://schemas.openxmlformats.org/officeDocument/2006/relationships/image" Target="../media/image59.emf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56.emf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6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887B-1915-4DAE-A734-D962C7953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Multiplying and dividing algebraic fractions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24C83-2028-4346-9030-F11B4E9B4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5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15691"/>
            <a:ext cx="8229600" cy="4525963"/>
          </a:xfrm>
        </p:spPr>
        <p:txBody>
          <a:bodyPr/>
          <a:lstStyle/>
          <a:p>
            <a:r>
              <a:rPr lang="en-US" dirty="0"/>
              <a:t>Simplify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981201" y="2876550"/>
          <a:ext cx="390366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1778000" imgH="444500" progId="Equation.DSMT4">
                  <p:embed/>
                </p:oleObj>
              </mc:Choice>
              <mc:Fallback>
                <p:oleObj name="Equation" r:id="rId3" imgW="1778000" imgH="4445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1" y="2876550"/>
                        <a:ext cx="3903663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2690442" y="3036873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26714" y="3499064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933521" y="261822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5" imgW="101600" imgH="152400" progId="Equation.DSMT4">
                  <p:embed/>
                </p:oleObj>
              </mc:Choice>
              <mc:Fallback>
                <p:oleObj name="Equation" r:id="rId5" imgW="101600" imgH="152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3521" y="2618220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269794" y="3783222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7" imgW="101600" imgH="152400" progId="Equation.DSMT4">
                  <p:embed/>
                </p:oleObj>
              </mc:Choice>
              <mc:Fallback>
                <p:oleObj name="Equation" r:id="rId7" imgW="101600" imgH="152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9794" y="3783222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2108975" y="2995611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59107" y="3434355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125663" y="2627313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8" imgW="127000" imgH="165100" progId="Equation.DSMT4">
                  <p:embed/>
                </p:oleObj>
              </mc:Choice>
              <mc:Fallback>
                <p:oleObj name="Equation" r:id="rId8" imgW="127000" imgH="1651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5663" y="2627313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708525" y="3781425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0" imgW="114300" imgH="152400" progId="Equation.DSMT4">
                  <p:embed/>
                </p:oleObj>
              </mc:Choice>
              <mc:Fallback>
                <p:oleObj name="Equation" r:id="rId10" imgW="114300" imgH="1524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08525" y="3781425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 flipV="1">
            <a:off x="2882338" y="3443951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0604" y="2986248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932958" y="3817489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12" imgW="101600" imgH="152400" progId="Equation.DSMT4">
                  <p:embed/>
                </p:oleObj>
              </mc:Choice>
              <mc:Fallback>
                <p:oleObj name="Equation" r:id="rId12" imgW="101600" imgH="1524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32958" y="3817489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076825" y="2652713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4" imgW="114300" imgH="152400" progId="Equation.DSMT4">
                  <p:embed/>
                </p:oleObj>
              </mc:Choice>
              <mc:Fallback>
                <p:oleObj name="Equation" r:id="rId14" imgW="114300" imgH="1524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76825" y="2652713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flipV="1">
            <a:off x="3138080" y="3438126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292599" y="2995611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184525" y="3771900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6" imgW="127000" imgH="165100" progId="Equation.DSMT4">
                  <p:embed/>
                </p:oleObj>
              </mc:Choice>
              <mc:Fallback>
                <p:oleObj name="Equation" r:id="rId16" imgW="127000" imgH="1651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84525" y="3771900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372100" y="272415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8" imgW="101600" imgH="152400" progId="Equation.DSMT4">
                  <p:embed/>
                </p:oleObj>
              </mc:Choice>
              <mc:Fallback>
                <p:oleObj name="Equation" r:id="rId18" imgW="101600" imgH="152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72100" y="2724150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5848004" y="2880543"/>
          <a:ext cx="181292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20" imgW="825500" imgH="431800" progId="Equation.DSMT4">
                  <p:embed/>
                </p:oleObj>
              </mc:Choice>
              <mc:Fallback>
                <p:oleObj name="Equation" r:id="rId20" imgW="825500" imgH="4318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48004" y="2880543"/>
                        <a:ext cx="1812925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7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44863"/>
          </a:xfrm>
        </p:spPr>
        <p:txBody>
          <a:bodyPr/>
          <a:lstStyle/>
          <a:p>
            <a:r>
              <a:rPr lang="en-US" dirty="0"/>
              <a:t>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44864"/>
            <a:ext cx="8229600" cy="5181300"/>
          </a:xfrm>
        </p:spPr>
        <p:txBody>
          <a:bodyPr/>
          <a:lstStyle/>
          <a:p>
            <a:r>
              <a:rPr lang="en-US" dirty="0"/>
              <a:t>Simplify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First, factorize as much as possible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Second, rewrite as a multiplication problem</a:t>
            </a:r>
          </a:p>
          <a:p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436690" y="1610360"/>
          <a:ext cx="26209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" imgW="1193800" imgH="419100" progId="Equation.DSMT4">
                  <p:embed/>
                </p:oleObj>
              </mc:Choice>
              <mc:Fallback>
                <p:oleObj name="Equation" r:id="rId3" imgW="1193800" imgH="419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6690" y="1610360"/>
                        <a:ext cx="2620963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436689" y="3470755"/>
          <a:ext cx="298291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5" imgW="1358900" imgH="406400" progId="Equation.DSMT4">
                  <p:embed/>
                </p:oleObj>
              </mc:Choice>
              <mc:Fallback>
                <p:oleObj name="Equation" r:id="rId5" imgW="1358900" imgH="4064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6689" y="3470755"/>
                        <a:ext cx="2982912" cy="89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3795186" y="5524843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915122" y="6025802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48690" y="518906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7" imgW="101600" imgH="152400" progId="Equation.DSMT4">
                  <p:embed/>
                </p:oleObj>
              </mc:Choice>
              <mc:Fallback>
                <p:oleObj name="Equation" r:id="rId7" imgW="101600" imgH="1524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8690" y="518906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684504" y="5374982"/>
          <a:ext cx="298291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9" imgW="1358900" imgH="406400" progId="Equation.DSMT4">
                  <p:embed/>
                </p:oleObj>
              </mc:Choice>
              <mc:Fallback>
                <p:oleObj name="Equation" r:id="rId9" imgW="1358900" imgH="406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4504" y="5374982"/>
                        <a:ext cx="2982912" cy="89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187345" y="626557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1" imgW="101600" imgH="152400" progId="Equation.DSMT4">
                  <p:embed/>
                </p:oleObj>
              </mc:Choice>
              <mc:Fallback>
                <p:oleObj name="Equation" r:id="rId11" imgW="101600" imgH="152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7345" y="6265570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3394517" y="5979226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88628" y="5496005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40113" y="6356350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12" imgW="127000" imgH="152400" progId="Equation.DSMT4">
                  <p:embed/>
                </p:oleObj>
              </mc:Choice>
              <mc:Fallback>
                <p:oleObj name="Equation" r:id="rId12" imgW="127000" imgH="1524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40113" y="6356350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162550" y="5141913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14" imgW="114300" imgH="152400" progId="Equation.DSMT4">
                  <p:embed/>
                </p:oleObj>
              </mc:Choice>
              <mc:Fallback>
                <p:oleObj name="Equation" r:id="rId14" imgW="114300" imgH="1524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62550" y="5141913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641588" y="5375275"/>
          <a:ext cx="15049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6" imgW="685800" imgH="406400" progId="Equation.DSMT4">
                  <p:embed/>
                </p:oleObj>
              </mc:Choice>
              <mc:Fallback>
                <p:oleObj name="Equation" r:id="rId16" imgW="685800" imgH="4064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41588" y="5375275"/>
                        <a:ext cx="150495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2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1" y="2749844"/>
          <a:ext cx="29829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1358900" imgH="431800" progId="Equation.DSMT4">
                  <p:embed/>
                </p:oleObj>
              </mc:Choice>
              <mc:Fallback>
                <p:oleObj name="Equation" r:id="rId3" imgW="1358900" imgH="431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1" y="2749844"/>
                        <a:ext cx="29829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21448" y="2721360"/>
          <a:ext cx="35417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1612900" imgH="444500" progId="Equation.DSMT4">
                  <p:embed/>
                </p:oleObj>
              </mc:Choice>
              <mc:Fallback>
                <p:oleObj name="Equation" r:id="rId5" imgW="1612900" imgH="4445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1448" y="2721360"/>
                        <a:ext cx="3541712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344032" y="3340816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610114" y="2896911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66559" y="3648028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7" imgW="101600" imgH="152400" progId="Equation.DSMT4">
                  <p:embed/>
                </p:oleObj>
              </mc:Choice>
              <mc:Fallback>
                <p:oleObj name="Equation" r:id="rId7" imgW="101600" imgH="15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6559" y="3648028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871855" y="2476024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9" imgW="101600" imgH="152400" progId="Equation.DSMT4">
                  <p:embed/>
                </p:oleObj>
              </mc:Choice>
              <mc:Fallback>
                <p:oleObj name="Equation" r:id="rId9" imgW="101600" imgH="152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1855" y="2476024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5958787" y="2841118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38425" y="3261746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986463" y="2416175"/>
          <a:ext cx="2778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0" imgW="114300" imgH="152400" progId="Equation.DSMT4">
                  <p:embed/>
                </p:oleObj>
              </mc:Choice>
              <mc:Fallback>
                <p:oleObj name="Equation" r:id="rId10" imgW="114300" imgH="15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6463" y="2416175"/>
                        <a:ext cx="277812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718426" y="3573463"/>
          <a:ext cx="307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18426" y="3573463"/>
                        <a:ext cx="3079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961634" y="4552951"/>
          <a:ext cx="150653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4" imgW="685800" imgH="431800" progId="Equation.DSMT4">
                  <p:embed/>
                </p:oleObj>
              </mc:Choice>
              <mc:Fallback>
                <p:oleObj name="Equation" r:id="rId14" imgW="685800" imgH="431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61634" y="4552951"/>
                        <a:ext cx="1506537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8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AD48-FF51-4B4F-8AC9-7D903A05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AB85-5E65-4DE5-A32E-EAF51AD8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cancel common factors </a:t>
            </a:r>
            <a:r>
              <a:rPr lang="en-US" b="1" dirty="0"/>
              <a:t>before </a:t>
            </a:r>
            <a:r>
              <a:rPr lang="en-US" dirty="0"/>
              <a:t>multiplying or dividing</a:t>
            </a:r>
          </a:p>
          <a:p>
            <a:endParaRPr lang="en-US" dirty="0"/>
          </a:p>
          <a:p>
            <a:r>
              <a:rPr lang="en-US" dirty="0"/>
              <a:t>To be able to multiply and divide fractions involving algebraic expressions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014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Warmup, part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740" y="1360794"/>
            <a:ext cx="10264302" cy="490158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Simplify the following algebraic fractions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Evaluate the following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76733" y="4605085"/>
          <a:ext cx="27559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1257300" imgH="444500" progId="Equation.DSMT4">
                  <p:embed/>
                </p:oleObj>
              </mc:Choice>
              <mc:Fallback>
                <p:oleObj name="Equation" r:id="rId3" imgW="1257300" imgH="4445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733" y="4605085"/>
                        <a:ext cx="2755900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10808" y="2576534"/>
          <a:ext cx="947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5" imgW="431800" imgH="419100" progId="Equation.DSMT4">
                  <p:embed/>
                </p:oleObj>
              </mc:Choice>
              <mc:Fallback>
                <p:oleObj name="Equation" r:id="rId5" imgW="431800" imgH="4191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0808" y="2576534"/>
                        <a:ext cx="9477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58547" y="2632296"/>
          <a:ext cx="7794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7" imgW="355600" imgH="393700" progId="Equation.DSMT4">
                  <p:embed/>
                </p:oleObj>
              </mc:Choice>
              <mc:Fallback>
                <p:oleObj name="Equation" r:id="rId7" imgW="355600" imgH="3937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8547" y="2632296"/>
                        <a:ext cx="779463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2294555" y="268340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32112" y="3158973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32112" y="2378608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9" imgW="127000" imgH="152400" progId="Equation.DSMT4">
                  <p:embed/>
                </p:oleObj>
              </mc:Choice>
              <mc:Fallback>
                <p:oleObj name="Equation" r:id="rId9" imgW="127000" imgH="152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2112" y="2378608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366963" y="3481388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11" imgW="127000" imgH="165100" progId="Equation.DSMT4">
                  <p:embed/>
                </p:oleObj>
              </mc:Choice>
              <mc:Fallback>
                <p:oleObj name="Equation" r:id="rId11" imgW="127000" imgH="1651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6963" y="3481388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2584721" y="3187574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74781" y="2695255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590800" y="2417763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3" imgW="127000" imgH="127000" progId="Equation.DSMT4">
                  <p:embed/>
                </p:oleObj>
              </mc:Choice>
              <mc:Fallback>
                <p:oleObj name="Equation" r:id="rId13" imgW="127000" imgH="1270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0800" y="2417763"/>
                        <a:ext cx="254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33663" y="3489252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15" imgW="101600" imgH="152400" progId="Equation.DSMT4">
                  <p:embed/>
                </p:oleObj>
              </mc:Choice>
              <mc:Fallback>
                <p:oleObj name="Equation" r:id="rId15" imgW="101600" imgH="1524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3663" y="3489252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767361" y="3194646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29396" y="2697055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801183" y="3489036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7" imgW="101600" imgH="152400" progId="Equation.DSMT4">
                  <p:embed/>
                </p:oleObj>
              </mc:Choice>
              <mc:Fallback>
                <p:oleObj name="Equation" r:id="rId17" imgW="101600" imgH="15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01183" y="3489036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886122" y="23426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9" imgW="101600" imgH="152400" progId="Equation.DSMT4">
                  <p:embed/>
                </p:oleObj>
              </mc:Choice>
              <mc:Fallback>
                <p:oleObj name="Equation" r:id="rId19" imgW="101600" imgH="152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86122" y="23426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2366963" y="4732485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12813" y="5191820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39925" y="5540375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20" imgW="127000" imgH="165100" progId="Equation.DSMT4">
                  <p:embed/>
                </p:oleObj>
              </mc:Choice>
              <mc:Fallback>
                <p:oleObj name="Equation" r:id="rId20" imgW="1270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39925" y="5540375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06650" y="4343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22" imgW="114300" imgH="152400" progId="Equation.DSMT4">
                  <p:embed/>
                </p:oleObj>
              </mc:Choice>
              <mc:Fallback>
                <p:oleObj name="Equation" r:id="rId22" imgW="114300" imgH="1524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06650" y="4343400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2661540" y="4719367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1909" y="5208259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208213" y="556736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24" imgW="101600" imgH="152400" progId="Equation.DSMT4">
                  <p:embed/>
                </p:oleObj>
              </mc:Choice>
              <mc:Fallback>
                <p:oleObj name="Equation" r:id="rId24" imgW="101600" imgH="152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08213" y="556736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729823" y="4417275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26" imgW="101600" imgH="152400" progId="Equation.DSMT4">
                  <p:embed/>
                </p:oleObj>
              </mc:Choice>
              <mc:Fallback>
                <p:oleObj name="Equation" r:id="rId26" imgW="101600" imgH="1524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29823" y="4417275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2974143" y="4732485"/>
            <a:ext cx="963866" cy="245698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84721" y="5206938"/>
            <a:ext cx="963866" cy="245698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353318" y="4437566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27" imgW="101600" imgH="152400" progId="Equation.DSMT4">
                  <p:embed/>
                </p:oleObj>
              </mc:Choice>
              <mc:Fallback>
                <p:oleObj name="Equation" r:id="rId27" imgW="101600" imgH="1524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53318" y="4437566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965420" y="555074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28" imgW="101600" imgH="152400" progId="Equation.DSMT4">
                  <p:embed/>
                </p:oleObj>
              </mc:Choice>
              <mc:Fallback>
                <p:oleObj name="Equation" r:id="rId28" imgW="101600" imgH="1524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65420" y="5550740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479404" y="4639506"/>
          <a:ext cx="16144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29" imgW="736600" imgH="431800" progId="Equation.DSMT4">
                  <p:embed/>
                </p:oleObj>
              </mc:Choice>
              <mc:Fallback>
                <p:oleObj name="Equation" r:id="rId29" imgW="736600" imgH="4318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79404" y="4639506"/>
                        <a:ext cx="1614487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7472363" y="2576513"/>
          <a:ext cx="8636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1" imgW="393700" imgH="393700" progId="Equation.DSMT4">
                  <p:embed/>
                </p:oleObj>
              </mc:Choice>
              <mc:Fallback>
                <p:oleObj name="Equation" r:id="rId31" imgW="393700" imgH="3937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472363" y="2576513"/>
                        <a:ext cx="8636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flipV="1">
            <a:off x="7480665" y="2679719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045797" y="309682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8051723" y="3476552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3" imgW="127000" imgH="152400" progId="Equation.DSMT4">
                  <p:embed/>
                </p:oleObj>
              </mc:Choice>
              <mc:Fallback>
                <p:oleObj name="Equation" r:id="rId33" imgW="127000" imgH="1524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051723" y="3476552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7559675" y="228600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5" imgW="101600" imgH="152400" progId="Equation.DSMT4">
                  <p:embed/>
                </p:oleObj>
              </mc:Choice>
              <mc:Fallback>
                <p:oleObj name="Equation" r:id="rId35" imgW="101600" imgH="1524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559675" y="2286000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8364539" y="2572508"/>
          <a:ext cx="7524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7" imgW="342900" imgH="393700" progId="Equation.DSMT4">
                  <p:embed/>
                </p:oleObj>
              </mc:Choice>
              <mc:Fallback>
                <p:oleObj name="Equation" r:id="rId37" imgW="342900" imgH="3937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364539" y="2572508"/>
                        <a:ext cx="752475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6879909" y="4716209"/>
          <a:ext cx="8636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9" imgW="393700" imgH="393700" progId="Equation.DSMT4">
                  <p:embed/>
                </p:oleObj>
              </mc:Choice>
              <mc:Fallback>
                <p:oleObj name="Equation" r:id="rId39" imgW="393700" imgH="3937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879909" y="4716209"/>
                        <a:ext cx="8636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726673" y="4714802"/>
          <a:ext cx="11160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41" imgW="508000" imgH="393700" progId="Equation.DSMT4">
                  <p:embed/>
                </p:oleObj>
              </mc:Choice>
              <mc:Fallback>
                <p:oleObj name="Equation" r:id="rId41" imgW="508000" imgH="39370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726673" y="4714802"/>
                        <a:ext cx="1116012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8874493" y="4724401"/>
          <a:ext cx="7810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3" imgW="355600" imgH="393700" progId="Equation.DSMT4">
                  <p:embed/>
                </p:oleObj>
              </mc:Choice>
              <mc:Fallback>
                <p:oleObj name="Equation" r:id="rId43" imgW="355600" imgH="3937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8874493" y="4724401"/>
                        <a:ext cx="78105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2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22211"/>
          </a:xfrm>
        </p:spPr>
        <p:txBody>
          <a:bodyPr/>
          <a:lstStyle/>
          <a:p>
            <a:r>
              <a:rPr lang="en-US" dirty="0"/>
              <a:t>Review…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4340"/>
            <a:ext cx="8229600" cy="5442556"/>
          </a:xfrm>
        </p:spPr>
        <p:txBody>
          <a:bodyPr/>
          <a:lstStyle/>
          <a:p>
            <a:r>
              <a:rPr lang="en-US" dirty="0"/>
              <a:t>Why is                      ?</a:t>
            </a:r>
          </a:p>
          <a:p>
            <a:endParaRPr lang="en-US" dirty="0"/>
          </a:p>
          <a:p>
            <a:r>
              <a:rPr lang="en-US" dirty="0"/>
              <a:t>Let’s use general terms to try to understand</a:t>
            </a:r>
          </a:p>
          <a:p>
            <a:endParaRPr lang="en-US" dirty="0"/>
          </a:p>
          <a:p>
            <a:r>
              <a:rPr lang="en-US" dirty="0"/>
              <a:t>Would you agree that                ?</a:t>
            </a:r>
          </a:p>
          <a:p>
            <a:endParaRPr lang="en-US" dirty="0"/>
          </a:p>
          <a:p>
            <a:r>
              <a:rPr lang="en-US" dirty="0"/>
              <a:t>Would you agree that                ?</a:t>
            </a:r>
          </a:p>
          <a:p>
            <a:endParaRPr lang="en-US" dirty="0"/>
          </a:p>
          <a:p>
            <a:r>
              <a:rPr lang="en-US" dirty="0"/>
              <a:t>Therefore,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69785" y="1086336"/>
          <a:ext cx="19494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889000" imgH="393700" progId="Equation.DSMT4">
                  <p:embed/>
                </p:oleObj>
              </mc:Choice>
              <mc:Fallback>
                <p:oleObj name="Equation" r:id="rId3" imgW="889000" imgH="3937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9785" y="1086336"/>
                        <a:ext cx="194945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27130" y="3415272"/>
          <a:ext cx="13096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596900" imgH="393700" progId="Equation.DSMT4">
                  <p:embed/>
                </p:oleObj>
              </mc:Choice>
              <mc:Fallback>
                <p:oleObj name="Equation" r:id="rId5" imgW="596900" imgH="3937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7130" y="3415272"/>
                        <a:ext cx="1309688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9175" y="4595813"/>
          <a:ext cx="136683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7" imgW="622300" imgH="393700" progId="Equation.DSMT4">
                  <p:embed/>
                </p:oleObj>
              </mc:Choice>
              <mc:Fallback>
                <p:oleObj name="Equation" r:id="rId7" imgW="622300" imgH="3937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9175" y="4595813"/>
                        <a:ext cx="1366838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68485" y="5729215"/>
          <a:ext cx="1784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9" imgW="812800" imgH="393700" progId="Equation.DSMT4">
                  <p:embed/>
                </p:oleObj>
              </mc:Choice>
              <mc:Fallback>
                <p:oleObj name="Equation" r:id="rId9" imgW="812800" imgH="3937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8485" y="5729215"/>
                        <a:ext cx="178435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2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7246"/>
            <a:ext cx="8229600" cy="1029622"/>
          </a:xfrm>
        </p:spPr>
        <p:txBody>
          <a:bodyPr>
            <a:normAutofit/>
          </a:bodyPr>
          <a:lstStyle/>
          <a:p>
            <a:r>
              <a:rPr lang="en-US" dirty="0"/>
              <a:t>Didn’t like that proof?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41463"/>
            <a:ext cx="8229600" cy="4584700"/>
          </a:xfrm>
        </p:spPr>
        <p:txBody>
          <a:bodyPr/>
          <a:lstStyle/>
          <a:p>
            <a:r>
              <a:rPr lang="en-US" dirty="0"/>
              <a:t>Let’s try a different one…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62275" y="2991667"/>
          <a:ext cx="863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2275" y="2991667"/>
                        <a:ext cx="86360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75881" y="2632134"/>
          <a:ext cx="668338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304800" imgH="736600" progId="Equation.DSMT4">
                  <p:embed/>
                </p:oleObj>
              </mc:Choice>
              <mc:Fallback>
                <p:oleObj name="Equation" r:id="rId5" imgW="304800" imgH="736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5881" y="2632134"/>
                        <a:ext cx="668338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3979" y="2825809"/>
          <a:ext cx="501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228600" imgH="165100" progId="Equation.DSMT4">
                  <p:embed/>
                </p:oleObj>
              </mc:Choice>
              <mc:Fallback>
                <p:oleObj name="Equation" r:id="rId7" imgW="228600" imgH="165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3979" y="2825809"/>
                        <a:ext cx="5016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3979" y="3627350"/>
          <a:ext cx="501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228600" imgH="165100" progId="Equation.DSMT4">
                  <p:embed/>
                </p:oleObj>
              </mc:Choice>
              <mc:Fallback>
                <p:oleObj name="Equation" r:id="rId9" imgW="2286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3979" y="3627350"/>
                        <a:ext cx="5016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13314" y="2645981"/>
          <a:ext cx="8350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1" imgW="381000" imgH="558800" progId="Equation.DSMT4">
                  <p:embed/>
                </p:oleObj>
              </mc:Choice>
              <mc:Fallback>
                <p:oleObj name="Equation" r:id="rId11" imgW="381000" imgH="558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3314" y="2645981"/>
                        <a:ext cx="835025" cy="122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626623" y="2856729"/>
          <a:ext cx="4746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3" imgW="215900" imgH="165100" progId="Equation.DSMT4">
                  <p:embed/>
                </p:oleObj>
              </mc:Choice>
              <mc:Fallback>
                <p:oleObj name="Equation" r:id="rId13" imgW="215900" imgH="1651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26623" y="2856729"/>
                        <a:ext cx="474662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629953" y="3491729"/>
          <a:ext cx="4746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5" imgW="215900" imgH="165100" progId="Equation.DSMT4">
                  <p:embed/>
                </p:oleObj>
              </mc:Choice>
              <mc:Fallback>
                <p:oleObj name="Equation" r:id="rId15" imgW="215900" imgH="1651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29953" y="3491729"/>
                        <a:ext cx="474662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195703" y="2992424"/>
          <a:ext cx="7794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7" imgW="355600" imgH="393700" progId="Equation.DSMT4">
                  <p:embed/>
                </p:oleObj>
              </mc:Choice>
              <mc:Fallback>
                <p:oleObj name="Equation" r:id="rId17" imgW="355600" imgH="3937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95703" y="2992424"/>
                        <a:ext cx="779462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18554" y="2962276"/>
          <a:ext cx="11414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9" imgW="520700" imgH="393700" progId="Equation.DSMT4">
                  <p:embed/>
                </p:oleObj>
              </mc:Choice>
              <mc:Fallback>
                <p:oleObj name="Equation" r:id="rId19" imgW="520700" imgH="3937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18554" y="2962276"/>
                        <a:ext cx="1141413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032703" y="2977394"/>
          <a:ext cx="10858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21" imgW="495300" imgH="393700" progId="Equation.DSMT4">
                  <p:embed/>
                </p:oleObj>
              </mc:Choice>
              <mc:Fallback>
                <p:oleObj name="Equation" r:id="rId21" imgW="495300" imgH="3937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32703" y="2977394"/>
                        <a:ext cx="1085850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4725463" y="3711653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08693" y="3950360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78578" y="294524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77486" y="3198511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Multiplying and dividing algebraic fractions</a:t>
            </a:r>
          </a:p>
        </p:txBody>
      </p:sp>
    </p:spTree>
    <p:extLst>
      <p:ext uri="{BB962C8B-B14F-4D97-AF65-F5344CB8AC3E}">
        <p14:creationId xmlns:p14="http://schemas.microsoft.com/office/powerpoint/2010/main" val="114332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multiply       and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43741" y="1420887"/>
          <a:ext cx="4746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215900" imgH="419100" progId="Equation.DSMT4">
                  <p:embed/>
                </p:oleObj>
              </mc:Choice>
              <mc:Fallback>
                <p:oleObj name="Equation" r:id="rId3" imgW="215900" imgH="4191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3741" y="1420887"/>
                        <a:ext cx="474663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54571" y="1493155"/>
          <a:ext cx="3349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152400" imgH="393700" progId="Equation.DSMT4">
                  <p:embed/>
                </p:oleObj>
              </mc:Choice>
              <mc:Fallback>
                <p:oleObj name="Equation" r:id="rId5" imgW="152400" imgH="3937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4571" y="1493155"/>
                        <a:ext cx="334963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50553" y="2566382"/>
          <a:ext cx="10048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457200" imgH="419100" progId="Equation.DSMT4">
                  <p:embed/>
                </p:oleObj>
              </mc:Choice>
              <mc:Fallback>
                <p:oleObj name="Equation" r:id="rId7" imgW="457200" imgH="419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0553" y="2566382"/>
                        <a:ext cx="10048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680793" y="271066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35035" y="3179648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716213" y="2392069"/>
          <a:ext cx="254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9" imgW="127000" imgH="127000" progId="Equation.DSMT4">
                  <p:embed/>
                </p:oleObj>
              </mc:Choice>
              <mc:Fallback>
                <p:oleObj name="Equation" r:id="rId9" imgW="127000" imgH="127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16213" y="2392069"/>
                        <a:ext cx="254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97250" y="3493867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1" imgW="101600" imgH="152400" progId="Equation.DSMT4">
                  <p:embed/>
                </p:oleObj>
              </mc:Choice>
              <mc:Fallback>
                <p:oleObj name="Equation" r:id="rId11" imgW="101600" imgH="152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97250" y="3493867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3335035" y="2729390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30812" y="3211127"/>
            <a:ext cx="290166" cy="286344"/>
          </a:xfrm>
          <a:prstGeom prst="line">
            <a:avLst/>
          </a:prstGeom>
          <a:ln>
            <a:solidFill>
              <a:srgbClr val="800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395663" y="2345274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3" imgW="127000" imgH="152400" progId="Equation.DSMT4">
                  <p:embed/>
                </p:oleObj>
              </mc:Choice>
              <mc:Fallback>
                <p:oleObj name="Equation" r:id="rId13" imgW="127000" imgH="152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95663" y="2345274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787650" y="3497799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15" imgW="101600" imgH="152400" progId="Equation.DSMT4">
                  <p:embed/>
                </p:oleObj>
              </mc:Choice>
              <mc:Fallback>
                <p:oleObj name="Equation" r:id="rId15" imgW="101600" imgH="15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87650" y="3497799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757304" y="2858038"/>
          <a:ext cx="7254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7" imgW="330200" imgH="152400" progId="Equation.DSMT4">
                  <p:embed/>
                </p:oleObj>
              </mc:Choice>
              <mc:Fallback>
                <p:oleObj name="Equation" r:id="rId17" imgW="330200" imgH="152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57304" y="2858038"/>
                        <a:ext cx="7254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360535" y="4956283"/>
          <a:ext cx="10048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9" imgW="457200" imgH="419100" progId="Equation.DSMT4">
                  <p:embed/>
                </p:oleObj>
              </mc:Choice>
              <mc:Fallback>
                <p:oleObj name="Equation" r:id="rId19" imgW="457200" imgH="4191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0535" y="4956283"/>
                        <a:ext cx="10048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47219" y="4956933"/>
          <a:ext cx="9223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20" imgW="419100" imgH="419100" progId="Equation.DSMT4">
                  <p:embed/>
                </p:oleObj>
              </mc:Choice>
              <mc:Fallback>
                <p:oleObj name="Equation" r:id="rId20" imgW="419100" imgH="4191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47219" y="4956933"/>
                        <a:ext cx="922337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25358" y="4998281"/>
          <a:ext cx="201295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22" imgW="914400" imgH="393700" progId="Equation.DSMT4">
                  <p:embed/>
                </p:oleObj>
              </mc:Choice>
              <mc:Fallback>
                <p:oleObj name="Equation" r:id="rId22" imgW="914400" imgH="3937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5358" y="4998281"/>
                        <a:ext cx="201295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98657" y="5062674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058200" y="5558831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37312" y="5117256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37312" y="5582589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333987" y="5225457"/>
          <a:ext cx="7254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24" imgW="330200" imgH="152400" progId="Equation.DSMT4">
                  <p:embed/>
                </p:oleObj>
              </mc:Choice>
              <mc:Fallback>
                <p:oleObj name="Equation" r:id="rId24" imgW="330200" imgH="152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33987" y="5225457"/>
                        <a:ext cx="7254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6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36825" y="2446339"/>
          <a:ext cx="11176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508000" imgH="419100" progId="Equation.DSMT4">
                  <p:embed/>
                </p:oleObj>
              </mc:Choice>
              <mc:Fallback>
                <p:oleObj name="Equation" r:id="rId3" imgW="508000" imgH="4191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6825" y="2446339"/>
                        <a:ext cx="11176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14575" y="4365626"/>
          <a:ext cx="15621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711200" imgH="419100" progId="Equation.DSMT4">
                  <p:embed/>
                </p:oleObj>
              </mc:Choice>
              <mc:Fallback>
                <p:oleObj name="Equation" r:id="rId5" imgW="711200" imgH="4191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4575" y="4365626"/>
                        <a:ext cx="1562100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53308" y="2664980"/>
          <a:ext cx="865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7" imgW="393700" imgH="190500" progId="Equation.DSMT4">
                  <p:embed/>
                </p:oleObj>
              </mc:Choice>
              <mc:Fallback>
                <p:oleObj name="Equation" r:id="rId7" imgW="393700" imgH="1905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3308" y="2664980"/>
                        <a:ext cx="86518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598777" y="2572566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04265" y="3026800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68188" y="2175260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9" imgW="177800" imgH="190500" progId="Equation.DSMT4">
                  <p:embed/>
                </p:oleObj>
              </mc:Choice>
              <mc:Fallback>
                <p:oleObj name="Equation" r:id="rId9" imgW="177800" imgH="1905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68188" y="2175260"/>
                        <a:ext cx="35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31776" y="333572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1" imgW="101600" imgH="152400" progId="Equation.DSMT4">
                  <p:embed/>
                </p:oleObj>
              </mc:Choice>
              <mc:Fallback>
                <p:oleObj name="Equation" r:id="rId11" imgW="101600" imgH="152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1776" y="333572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2620094" y="3053807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77744" y="2571750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635016" y="3348901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3" imgW="101600" imgH="152400" progId="Equation.DSMT4">
                  <p:embed/>
                </p:oleObj>
              </mc:Choice>
              <mc:Fallback>
                <p:oleObj name="Equation" r:id="rId13" imgW="101600" imgH="152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35016" y="3348901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306763" y="2266950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5" imgW="127000" imgH="152400" progId="Equation.DSMT4">
                  <p:embed/>
                </p:oleObj>
              </mc:Choice>
              <mc:Fallback>
                <p:oleObj name="Equation" r:id="rId15" imgW="127000" imgH="152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06763" y="2266950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409524" y="4446892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04037" y="4932106"/>
            <a:ext cx="290166" cy="28634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418497" y="4103688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7" imgW="127000" imgH="152400" progId="Equation.DSMT4">
                  <p:embed/>
                </p:oleObj>
              </mc:Choice>
              <mc:Fallback>
                <p:oleObj name="Equation" r:id="rId17" imgW="127000" imgH="1524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18497" y="4103688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205375" y="5280886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9" imgW="101600" imgH="152400" progId="Equation.DSMT4">
                  <p:embed/>
                </p:oleObj>
              </mc:Choice>
              <mc:Fallback>
                <p:oleObj name="Equation" r:id="rId19" imgW="101600" imgH="152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5375" y="5280886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2695038" y="4483341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59494" y="4917092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782004" y="4157582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782004" y="4157582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456375" y="5268913"/>
          <a:ext cx="27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22" imgW="139700" imgH="165100" progId="Equation.DSMT4">
                  <p:embed/>
                </p:oleObj>
              </mc:Choice>
              <mc:Fallback>
                <p:oleObj name="Equation" r:id="rId22" imgW="1397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56375" y="5268913"/>
                        <a:ext cx="279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932239" y="4348211"/>
          <a:ext cx="8096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24" imgW="368300" imgH="419100" progId="Equation.DSMT4">
                  <p:embed/>
                </p:oleObj>
              </mc:Choice>
              <mc:Fallback>
                <p:oleObj name="Equation" r:id="rId24" imgW="368300" imgH="419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932239" y="4348211"/>
                        <a:ext cx="80962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28825" y="2716113"/>
          <a:ext cx="27320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1244600" imgH="406400" progId="Equation.DSMT4">
                  <p:embed/>
                </p:oleObj>
              </mc:Choice>
              <mc:Fallback>
                <p:oleObj name="Equation" r:id="rId3" imgW="1244600" imgH="40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8825" y="2716113"/>
                        <a:ext cx="2732088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768921" y="3345744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87963" y="2878562"/>
            <a:ext cx="635935" cy="176294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03450" y="3287789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38315" y="2804932"/>
            <a:ext cx="290166" cy="286344"/>
          </a:xfrm>
          <a:prstGeom prst="line">
            <a:avLst/>
          </a:prstGeom>
          <a:ln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608263" y="24368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101600" imgH="152400" progId="Equation.DSMT4">
                  <p:embed/>
                </p:oleObj>
              </mc:Choice>
              <mc:Fallback>
                <p:oleObj name="Equation" r:id="rId5" imgW="101600" imgH="1524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8263" y="24368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999740" y="36051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7" imgW="101600" imgH="152400" progId="Equation.DSMT4">
                  <p:embed/>
                </p:oleObj>
              </mc:Choice>
              <mc:Fallback>
                <p:oleObj name="Equation" r:id="rId7" imgW="101600" imgH="152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9740" y="36051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2586826" y="3316269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21691" y="2848902"/>
            <a:ext cx="290166" cy="286344"/>
          </a:xfrm>
          <a:prstGeom prst="line">
            <a:avLst/>
          </a:prstGeom>
          <a:ln>
            <a:solidFill>
              <a:srgbClr val="00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675713" y="36051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8" imgW="101600" imgH="152400" progId="Equation.DSMT4">
                  <p:embed/>
                </p:oleObj>
              </mc:Choice>
              <mc:Fallback>
                <p:oleObj name="Equation" r:id="rId8" imgW="101600" imgH="152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5713" y="360511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721891" y="242680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10" imgW="101600" imgH="152400" progId="Equation.DSMT4">
                  <p:embed/>
                </p:oleObj>
              </mc:Choice>
              <mc:Fallback>
                <p:oleObj name="Equation" r:id="rId10" imgW="101600" imgH="15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21891" y="2426803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338388" y="3635375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12" imgW="127000" imgH="152400" progId="Equation.DSMT4">
                  <p:embed/>
                </p:oleObj>
              </mc:Choice>
              <mc:Fallback>
                <p:oleObj name="Equation" r:id="rId12" imgW="127000" imgH="1524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8388" y="3635375"/>
                        <a:ext cx="254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515755" y="2493716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14" imgW="101600" imgH="152400" progId="Equation.DSMT4">
                  <p:embed/>
                </p:oleObj>
              </mc:Choice>
              <mc:Fallback>
                <p:oleObj name="Equation" r:id="rId14" imgW="101600" imgH="1524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5755" y="2493716"/>
                        <a:ext cx="203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725719" y="2705100"/>
          <a:ext cx="1422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6" imgW="647700" imgH="406400" progId="Equation.DSMT4">
                  <p:embed/>
                </p:oleObj>
              </mc:Choice>
              <mc:Fallback>
                <p:oleObj name="Equation" r:id="rId16" imgW="647700" imgH="4064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25719" y="2705100"/>
                        <a:ext cx="1422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5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119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Equation</vt:lpstr>
      <vt:lpstr>Multiplying and dividing algebraic fractions</vt:lpstr>
      <vt:lpstr>Learning intentions</vt:lpstr>
      <vt:lpstr>Warmup, part #1</vt:lpstr>
      <vt:lpstr>Review…</vt:lpstr>
      <vt:lpstr>Didn’t like that proof?</vt:lpstr>
      <vt:lpstr>Multiplying and dividing algebraic fractions</vt:lpstr>
      <vt:lpstr>Example #1</vt:lpstr>
      <vt:lpstr>Your turn</vt:lpstr>
      <vt:lpstr>Example #2</vt:lpstr>
      <vt:lpstr>Your turn</vt:lpstr>
      <vt:lpstr>Example #3</vt:lpstr>
      <vt:lpstr>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and dividing algebraic fractions</dc:title>
  <dc:creator>Lyn ZHANG</dc:creator>
  <cp:lastModifiedBy>Lyn ZHANG</cp:lastModifiedBy>
  <cp:revision>6</cp:revision>
  <dcterms:created xsi:type="dcterms:W3CDTF">2022-01-11T02:33:02Z</dcterms:created>
  <dcterms:modified xsi:type="dcterms:W3CDTF">2022-01-11T02:51:40Z</dcterms:modified>
</cp:coreProperties>
</file>