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412" r:id="rId8"/>
    <p:sldId id="413" r:id="rId9"/>
    <p:sldId id="259" r:id="rId10"/>
    <p:sldId id="401" r:id="rId11"/>
    <p:sldId id="414" r:id="rId12"/>
    <p:sldId id="415" r:id="rId13"/>
    <p:sldId id="416" r:id="rId14"/>
    <p:sldId id="417" r:id="rId15"/>
    <p:sldId id="418" r:id="rId16"/>
    <p:sldId id="419" r:id="rId17"/>
    <p:sldId id="399" r:id="rId18"/>
    <p:sldId id="420" r:id="rId19"/>
    <p:sldId id="421" r:id="rId20"/>
    <p:sldId id="266" r:id="rId21"/>
    <p:sldId id="411" r:id="rId22"/>
    <p:sldId id="407" r:id="rId23"/>
    <p:sldId id="422" r:id="rId24"/>
    <p:sldId id="281" r:id="rId25"/>
    <p:sldId id="359" r:id="rId26"/>
    <p:sldId id="36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F3A1-A02E-4797-B1F1-A17E1F403546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8B99A-6E17-409F-8690-CD6564FB6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36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6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problem pair. The best place to start out with these is Craig Barton’s book ‘How I Wish I Taught </a:t>
            </a:r>
            <a:r>
              <a:rPr lang="en-US" dirty="0" err="1"/>
              <a:t>Maths</a:t>
            </a:r>
            <a:r>
              <a:rPr lang="en-US" dirty="0"/>
              <a:t>’. The basic idea is this : they copy down the slide. You do the example, writing on the </a:t>
            </a:r>
            <a:r>
              <a:rPr lang="en-US" dirty="0" err="1"/>
              <a:t>powerpoint</a:t>
            </a:r>
            <a:r>
              <a:rPr lang="en-US" dirty="0"/>
              <a:t> and they copy it down. You then reveal the ‘your turn’ question. They then have a go and you can check they can apply the procedure correctly. It’s a really nice way of teaching, I’ve found. I have left the explanation completely up to you, as I wanted to get away from clicking through explanations, which I’m not a fan 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7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 Maths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630E29-B7C9-4F2D-A1D1-2109E632918B}" type="datetime2">
              <a:rPr lang="en-IE" altLang="en-US" sz="1200" smtClean="0"/>
              <a:pPr/>
              <a:t>Thursday 3 February 2022</a:t>
            </a:fld>
            <a:endParaRPr lang="en-IE" altLang="en-US" sz="120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projectmaths.ie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82FAF7-5F7A-4FCB-8CAC-C0DE9714EC29}" type="slidenum">
              <a:rPr lang="en-IE" altLang="en-US" sz="1200" smtClean="0"/>
              <a:pPr/>
              <a:t>24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 Maths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630E29-B7C9-4F2D-A1D1-2109E632918B}" type="datetime2">
              <a:rPr lang="en-IE" altLang="en-US" sz="1200" smtClean="0"/>
              <a:pPr/>
              <a:t>Thursday 3 February 2022</a:t>
            </a:fld>
            <a:endParaRPr lang="en-IE" altLang="en-US" sz="120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projectmaths.ie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82FAF7-5F7A-4FCB-8CAC-C0DE9714EC29}" type="slidenum">
              <a:rPr lang="en-IE" altLang="en-US" sz="1200" smtClean="0"/>
              <a:pPr/>
              <a:t>25</a:t>
            </a:fld>
            <a:endParaRPr lang="en-IE" altLang="en-US" sz="1200"/>
          </a:p>
        </p:txBody>
      </p:sp>
    </p:spTree>
    <p:extLst>
      <p:ext uri="{BB962C8B-B14F-4D97-AF65-F5344CB8AC3E}">
        <p14:creationId xmlns:p14="http://schemas.microsoft.com/office/powerpoint/2010/main" val="165096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 Maths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630E29-B7C9-4F2D-A1D1-2109E632918B}" type="datetime2">
              <a:rPr lang="en-IE" altLang="en-US" sz="1200" smtClean="0"/>
              <a:pPr/>
              <a:t>Thursday 3 February 2022</a:t>
            </a:fld>
            <a:endParaRPr lang="en-IE" altLang="en-US" sz="120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IE" altLang="en-US" sz="1200"/>
              <a:t>projectmaths.ie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82FAF7-5F7A-4FCB-8CAC-C0DE9714EC29}" type="slidenum">
              <a:rPr lang="en-IE" altLang="en-US" sz="1200" smtClean="0"/>
              <a:pPr/>
              <a:t>26</a:t>
            </a:fld>
            <a:endParaRPr lang="en-IE" altLang="en-US" sz="1200"/>
          </a:p>
        </p:txBody>
      </p:sp>
    </p:spTree>
    <p:extLst>
      <p:ext uri="{BB962C8B-B14F-4D97-AF65-F5344CB8AC3E}">
        <p14:creationId xmlns:p14="http://schemas.microsoft.com/office/powerpoint/2010/main" val="85977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F954B71-BE13-DC40-B616-FF6C8DECFA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53D4290-E0C8-194A-BD4F-B9DE0FCC8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C99FC78-39D7-3041-BB44-9CDCF500A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F0FBC4-8103-944D-841A-29429ED9946B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9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371-E5B5-44D0-A911-D6971B20F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F01E9-712A-41B9-B7C9-ED2CD82AA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742CD-E178-45CA-93A1-CDCF7DC5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AB04-EF46-410C-84C5-C9758A8B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3784-DA51-4170-AC2D-B1CB8E99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8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433F-1A84-418C-AB95-D2F82D0C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CD72-0787-49E4-ACC8-7546A541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5AFB-0B52-4174-A6F8-92894693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81DD-4A9F-48A8-B05E-7B78EE99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3182-99E3-4A62-B760-C2AE347D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1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D6DD4-D615-4101-BD8A-4E2E3BBAC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842D6-F70A-4689-9525-A1915C154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697E5-23DF-446C-8186-1EF30C34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9A8E-35C0-4E65-BA0F-F8A899E9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CA4AD-C737-4328-8764-22E4FBCC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8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302D-BFBD-41DE-8F5B-C20D889A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D4EC-DE55-49B7-9B1E-0F428DF6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B707-4AB7-49CE-984A-AD191A44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DAD2F-7474-4132-B7D1-0DA4CB4F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B597-CC1E-4D5B-8BEE-D16D33DE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23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112C-C73D-4AEB-B0B5-12A3BEA6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49ED-EB59-47C2-8E4E-E4760B62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899D-14CD-41FD-AA47-69F6674A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AB66-FA55-48D8-B3C2-0A89CE09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6630-D115-4859-B1A5-F3BB306E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71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58DA-C158-4661-BCB1-F3F5204A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EE99-E532-4328-B8CD-ED87F84FC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E3D61-9210-4E82-91BE-E5443562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A2703-FB8F-4C6E-9612-6B16EEFD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E2200-67EB-49F7-BC93-7A0EABCD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4951D-8E58-4E93-B08E-327FEFA8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740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BC18-3DBC-43E9-9288-332756AE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57896-D613-4B09-BBE1-18174BAC2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92B60-5B15-45CB-A436-A26DB0C20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094E1-5FBE-45B8-A9E1-21F3E27C9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32E2C-BBBC-4E29-A016-5755D969F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2A6DE-B332-4F2C-B1A6-3EE50949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C1E91-570D-4687-AD1D-7720FAE0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A5818-1FBF-4DA6-B271-67EDCE7A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7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456B-9E17-4939-AF64-A920BA09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2A668-7006-4B00-9828-CECA0CE7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B27E2-DE1C-42F1-9201-B4F37169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8FCEF-6B62-4FB5-A2C1-9F4E125E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37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374FB-CB8B-493E-BD67-ED6648B4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4DFAC-626E-43E0-BE28-3D434A9B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3F4B5-20E8-4AF3-934D-B5F09F03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0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CB30-BDF7-4FD8-B2B5-929108C5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B80D-F527-4B3E-A121-421A9CFA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96EC0-D35F-4687-99BD-0D8D00D21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CD611-BD90-444C-8D4B-685DB4D4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FEC16-8018-4E5F-85D2-3F4F2B9A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13B32-AD5C-4087-9AE0-BFC0AC8F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09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6CD9-652B-4D13-8D6B-55DCF065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B464C-8951-4565-913B-D87DD690D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82158-E0EA-4856-A3CE-E962FBDB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4917A-908C-4924-98AB-6A9D4162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C0EF-1641-4620-B2E9-D7215802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B683A-1ED1-424E-A6F3-3B62CED1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9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reeimageslive.co.uk/free_stock_image/maths-education-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4AB0A-8E52-4C34-BD16-4374FCB2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74C0-3313-4A8E-BD13-27859813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E2BE1-DA0F-48BC-A593-51A56DCC3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B182-1155-4A90-AE19-D7AF3CAF9E14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EED58-82F8-4C2D-89B0-A24D03DE7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5459-0FD3-46D2-AE75-B672F59CB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2219-A254-4475-B4CC-D94F82BC13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8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aths-education-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10.png"/><Relationship Id="rId11" Type="http://schemas.openxmlformats.org/officeDocument/2006/relationships/image" Target="../media/image32.svg"/><Relationship Id="rId5" Type="http://schemas.openxmlformats.org/officeDocument/2006/relationships/image" Target="../media/image53.png"/><Relationship Id="rId10" Type="http://schemas.openxmlformats.org/officeDocument/2006/relationships/image" Target="../media/image31.png"/><Relationship Id="rId4" Type="http://schemas.openxmlformats.org/officeDocument/2006/relationships/image" Target="../media/image410.png"/><Relationship Id="rId9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35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36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A1A1-062F-481D-8EEC-5F551B122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and subtracting algebraic fractions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713E-A683-4919-B75F-EE068AFCA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1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31506" y="764705"/>
            <a:ext cx="504055" cy="46805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9280" y="2561081"/>
                <a:ext cx="9144000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80" y="2561081"/>
                <a:ext cx="9144000" cy="907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C6D150F-308E-449E-BE30-5D1DD25A8BB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31504" y="4293098"/>
              <a:ext cx="8928992" cy="187220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1766309672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93322584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88404204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4126565120"/>
                        </a:ext>
                      </a:extLst>
                    </a:gridCol>
                  </a:tblGrid>
                  <a:tr h="18722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4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2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6971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C6D150F-308E-449E-BE30-5D1DD25A8BB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31504" y="4293098"/>
              <a:ext cx="8928992" cy="187220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1766309672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93322584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88404204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4126565120"/>
                        </a:ext>
                      </a:extLst>
                    </a:gridCol>
                  </a:tblGrid>
                  <a:tr h="18722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" t="-325" r="-300000" b="-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46" t="-325" r="-200820" b="-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25" r="-100272" b="-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20" t="-325" r="-546" b="-6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69713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A8A6D3-1C01-EB48-8B90-6647222094D8}"/>
              </a:ext>
            </a:extLst>
          </p:cNvPr>
          <p:cNvSpPr txBox="1"/>
          <p:nvPr/>
        </p:nvSpPr>
        <p:spPr>
          <a:xfrm>
            <a:off x="1506353" y="18976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embo" panose="02020502050201020203" pitchFamily="18" charset="0"/>
              </a:rPr>
              <a:t>Simplify 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5E1FA7-79B9-194D-9733-B9D9DC252B3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-27384"/>
          <a:ext cx="9144000" cy="4895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544293331"/>
                    </a:ext>
                  </a:extLst>
                </a:gridCol>
              </a:tblGrid>
              <a:tr h="48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and subtraction of algebraic fractions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64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92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A592D-E62E-408E-8F6F-11255F2A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" y="0"/>
            <a:ext cx="12073180" cy="67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192" y="964708"/>
            <a:ext cx="11570353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do you add or subtract fractions when the denominators are different?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 of all, you need to make the denominators equivalent. There are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ways you can do this. </a:t>
            </a:r>
          </a:p>
        </p:txBody>
      </p:sp>
    </p:spTree>
    <p:extLst>
      <p:ext uri="{BB962C8B-B14F-4D97-AF65-F5344CB8AC3E}">
        <p14:creationId xmlns:p14="http://schemas.microsoft.com/office/powerpoint/2010/main" val="34272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 you can do is to check whether one denominator is a factor (goes in to) the other denominator.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e.g.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this example, 5 goes in to 10 by multiplying it by 2. Whatever we do to the denominator we also need to do to the numerator.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071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153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this example, 5 goes in to 10 by multiplying it by 2. Whatever we do to the denominator we also need to do to the numerator.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071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9095" y="285241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7153" y="230822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54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8748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2963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46877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707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128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50351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08868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49461" y="3806519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180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2601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91582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56098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44515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08730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can we change the following denominators? Once you have solved it change the fractions so you can complete the questions: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4871" y="196195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4871" y="248517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39280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53194" y="196195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43388" y="2485173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07603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56668" y="222356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4871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871" y="490780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9280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53194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3388" y="4907807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607603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856668" y="464619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75919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6572525" y="4907807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25" y="4907807"/>
                <a:ext cx="611065" cy="523220"/>
              </a:xfrm>
              <a:prstGeom prst="rect">
                <a:avLst/>
              </a:prstGeom>
              <a:blipFill>
                <a:blip r:embed="rId2"/>
                <a:stretch>
                  <a:fillRect l="-22000" t="-13953" b="-372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530328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644242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8431043" y="4907807"/>
                <a:ext cx="83067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043" y="4907807"/>
                <a:ext cx="830677" cy="523220"/>
              </a:xfrm>
              <a:prstGeom prst="rect">
                <a:avLst/>
              </a:prstGeom>
              <a:blipFill>
                <a:blip r:embed="rId3"/>
                <a:stretch>
                  <a:fillRect l="-16176" t="-13953" b="-372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8498651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747716" y="464619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6560575" y="1961953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575" y="1961953"/>
                <a:ext cx="611065" cy="523220"/>
              </a:xfrm>
              <a:prstGeom prst="rect">
                <a:avLst/>
              </a:prstGeom>
              <a:blipFill>
                <a:blip r:embed="rId4"/>
                <a:stretch>
                  <a:fillRect l="-22000" t="-15116" b="-360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663969" y="248517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518378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8628484" y="1961953"/>
                <a:ext cx="5469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484" y="1961953"/>
                <a:ext cx="546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8522486" y="2485173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8486701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735766" y="222356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4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can we change the following denominators? Once you have solved it change the fractions so you can complete the questions: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4871" y="196195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4871" y="248517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39280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53194" y="196195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43388" y="2485173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07603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56668" y="222356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4871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871" y="490780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9280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53194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3388" y="4907807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607603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856668" y="464619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75919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6464039" y="4907807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39" y="4907807"/>
                <a:ext cx="611065" cy="523220"/>
              </a:xfrm>
              <a:prstGeom prst="rect">
                <a:avLst/>
              </a:prstGeom>
              <a:blipFill>
                <a:blip r:embed="rId2"/>
                <a:stretch>
                  <a:fillRect l="-21782" t="-13953" b="-372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530328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644242" y="438458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8431043" y="4907807"/>
                <a:ext cx="83067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043" y="4907807"/>
                <a:ext cx="830677" cy="523220"/>
              </a:xfrm>
              <a:prstGeom prst="rect">
                <a:avLst/>
              </a:prstGeom>
              <a:blipFill>
                <a:blip r:embed="rId3"/>
                <a:stretch>
                  <a:fillRect l="-16176" t="-13953" b="-372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8498651" y="4907807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747716" y="464619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6441853" y="1974858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53" y="1974858"/>
                <a:ext cx="611065" cy="523220"/>
              </a:xfrm>
              <a:prstGeom prst="rect">
                <a:avLst/>
              </a:prstGeom>
              <a:blipFill>
                <a:blip r:embed="rId4"/>
                <a:stretch>
                  <a:fillRect l="-23000" t="-15116" b="-360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663969" y="248517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518378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8591732" y="1961953"/>
                <a:ext cx="5469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732" y="1961953"/>
                <a:ext cx="546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8522486" y="2485173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8486701" y="2485173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735766" y="222356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79343" y="2690129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77401" y="2145937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69519" y="512325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67577" y="4579058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004510" y="264631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002568" y="210212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89639" y="5081244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987697" y="453705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8180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7EFA7-7C8D-4552-982D-1EA43B217609}"/>
                  </a:ext>
                </a:extLst>
              </p:cNvPr>
              <p:cNvSpPr txBox="1"/>
              <p:nvPr/>
            </p:nvSpPr>
            <p:spPr>
              <a:xfrm>
                <a:off x="5231905" y="2796455"/>
                <a:ext cx="1564403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7EFA7-7C8D-4552-982D-1EA43B21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5" y="2796455"/>
                <a:ext cx="1564403" cy="1265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8E52D-B7C4-46A2-B826-9515F009AC8C}"/>
                  </a:ext>
                </a:extLst>
              </p:cNvPr>
              <p:cNvSpPr txBox="1"/>
              <p:nvPr/>
            </p:nvSpPr>
            <p:spPr>
              <a:xfrm>
                <a:off x="5261700" y="2783623"/>
                <a:ext cx="1564403" cy="1260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8E52D-B7C4-46A2-B826-9515F009A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700" y="2783623"/>
                <a:ext cx="1564403" cy="1260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ACE53F-54A3-4015-88A2-FE018A961AE8}"/>
                  </a:ext>
                </a:extLst>
              </p:cNvPr>
              <p:cNvSpPr txBox="1"/>
              <p:nvPr/>
            </p:nvSpPr>
            <p:spPr>
              <a:xfrm>
                <a:off x="5273887" y="2668464"/>
                <a:ext cx="1905843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ACE53F-54A3-4015-88A2-FE018A96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87" y="2668464"/>
                <a:ext cx="1905843" cy="13876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7A3DBA-619D-45E3-9C7B-F575E51CB708}"/>
                  </a:ext>
                </a:extLst>
              </p:cNvPr>
              <p:cNvSpPr txBox="1"/>
              <p:nvPr/>
            </p:nvSpPr>
            <p:spPr>
              <a:xfrm>
                <a:off x="4904856" y="2663071"/>
                <a:ext cx="2247282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7A3DBA-619D-45E3-9C7B-F575E51CB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56" y="2663071"/>
                <a:ext cx="2247282" cy="1387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AAF266-EBB6-4220-9FCD-66FD98033EF9}"/>
                  </a:ext>
                </a:extLst>
              </p:cNvPr>
              <p:cNvSpPr txBox="1"/>
              <p:nvPr/>
            </p:nvSpPr>
            <p:spPr>
              <a:xfrm>
                <a:off x="4156866" y="2673857"/>
                <a:ext cx="371447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AAF266-EBB6-4220-9FCD-66FD9803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66" y="2673857"/>
                <a:ext cx="371447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6C06D6-2C85-41AA-9BAD-25FFF0DF371D}"/>
                  </a:ext>
                </a:extLst>
              </p:cNvPr>
              <p:cNvSpPr txBox="1"/>
              <p:nvPr/>
            </p:nvSpPr>
            <p:spPr>
              <a:xfrm>
                <a:off x="4931694" y="2572024"/>
                <a:ext cx="2164823" cy="1482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6C06D6-2C85-41AA-9BAD-25FFF0DF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94" y="2572024"/>
                <a:ext cx="2164823" cy="1482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4EE875-FF32-4744-8A4C-671C6A85FD1B}"/>
                  </a:ext>
                </a:extLst>
              </p:cNvPr>
              <p:cNvSpPr txBox="1"/>
              <p:nvPr/>
            </p:nvSpPr>
            <p:spPr>
              <a:xfrm>
                <a:off x="4916268" y="2680406"/>
                <a:ext cx="190584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4EE875-FF32-4744-8A4C-671C6A85F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268" y="2680406"/>
                <a:ext cx="1905843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7CDBCE-4D74-4414-A888-DC6A943D0656}"/>
                  </a:ext>
                </a:extLst>
              </p:cNvPr>
              <p:cNvSpPr txBox="1"/>
              <p:nvPr/>
            </p:nvSpPr>
            <p:spPr>
              <a:xfrm>
                <a:off x="4886473" y="2676551"/>
                <a:ext cx="190584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7CDBCE-4D74-4414-A888-DC6A943D0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473" y="2676551"/>
                <a:ext cx="1905843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EEC92C7-AC44-784F-A127-A135E9854ABF}"/>
              </a:ext>
            </a:extLst>
          </p:cNvPr>
          <p:cNvSpPr txBox="1"/>
          <p:nvPr/>
        </p:nvSpPr>
        <p:spPr>
          <a:xfrm>
            <a:off x="1524001" y="83671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 the following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D831C7B-75C5-5449-B2D0-57759C735BD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-27384"/>
          <a:ext cx="9144000" cy="4895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544293331"/>
                    </a:ext>
                  </a:extLst>
                </a:gridCol>
              </a:tblGrid>
              <a:tr h="48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and subtraction of algebraic fractions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64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09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second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 is to find LCM. Then make common denominator by times a number for each fraction.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e.g.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LCM of 3 and 4 is 12.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6877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1396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Whatever we do to the denominator we also need to do to the numerator.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554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6877" y="270472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9095" y="285241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7153" y="230822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54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8748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2963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46877" y="380651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707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128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50351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08868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49461" y="3806519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1801" y="432973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26016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91582" y="406812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46292" y="380651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44516" y="4329739"/>
            <a:ext cx="623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08730" y="432973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3A91B66-0F7D-4C35-B08D-35D513619B74}"/>
              </a:ext>
            </a:extLst>
          </p:cNvPr>
          <p:cNvSpPr/>
          <p:nvPr/>
        </p:nvSpPr>
        <p:spPr>
          <a:xfrm>
            <a:off x="3720861" y="2305640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A1AC83-AA13-461C-BE76-1DD807E29C69}"/>
              </a:ext>
            </a:extLst>
          </p:cNvPr>
          <p:cNvSpPr/>
          <p:nvPr/>
        </p:nvSpPr>
        <p:spPr>
          <a:xfrm>
            <a:off x="3764775" y="2845492"/>
            <a:ext cx="4780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7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247F100-B0A8-45DD-931E-FC1E52590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Least Common Multiple (LCM)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040611E-9E2A-43E8-AE85-9C0E08A87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385888"/>
          </a:xfrm>
        </p:spPr>
        <p:txBody>
          <a:bodyPr/>
          <a:lstStyle/>
          <a:p>
            <a:r>
              <a:rPr lang="en-US" altLang="en-US"/>
              <a:t>The least common multiple is the smallest number that is common between two lists of multiples.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1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rebuchet MS" panose="020B0603020202020204" pitchFamily="34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1" y="990600"/>
                <a:ext cx="1518493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1" y="990600"/>
                <a:ext cx="1518493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600" y="207478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Why can these fractions not be added as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13921" y="3962401"/>
                <a:ext cx="1518493" cy="96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921" y="3962401"/>
                <a:ext cx="1518493" cy="967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89471" y="2743201"/>
            <a:ext cx="915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Use LCM to find the </a:t>
            </a:r>
            <a:r>
              <a:rPr lang="en-GB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common denominator</a:t>
            </a:r>
            <a:r>
              <a:rPr lang="en-GB" sz="2800" dirty="0">
                <a:latin typeface="Trebuchet MS" panose="020B0603020202020204" pitchFamily="34" charset="0"/>
              </a:rPr>
              <a:t> of 3x and 2x?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5486400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Trebuchet MS" panose="020B0603020202020204" pitchFamily="34" charset="0"/>
                  </a:rPr>
                  <a:t>Why is the </a:t>
                </a:r>
                <a:r>
                  <a:rPr lang="en-GB" sz="28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common denominator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6</m:t>
                    </m:r>
                    <m:r>
                      <a:rPr lang="en-GB" sz="2800" i="1">
                        <a:latin typeface="Cambria Math"/>
                      </a:rPr>
                      <m:t>𝑥</m:t>
                    </m:r>
                    <m:r>
                      <a:rPr lang="en-GB" sz="2800" i="1">
                        <a:latin typeface="Cambria Math"/>
                      </a:rPr>
                      <m:t>?</m:t>
                    </m:r>
                  </m:oMath>
                </a14:m>
                <a:endParaRPr lang="en-GB" sz="28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486400"/>
                <a:ext cx="8763000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13921" y="4017808"/>
                <a:ext cx="1518493" cy="935192"/>
              </a:xfrm>
              <a:prstGeom prst="rect">
                <a:avLst/>
              </a:prstGeom>
              <a:solidFill>
                <a:srgbClr val="FFFFFA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921" y="4017808"/>
                <a:ext cx="1518493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7934" y="4017808"/>
                <a:ext cx="992066" cy="925190"/>
              </a:xfrm>
              <a:prstGeom prst="rect">
                <a:avLst/>
              </a:prstGeom>
              <a:solidFill>
                <a:srgbClr val="FFFFFA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34" y="4017808"/>
                <a:ext cx="992066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915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99729-B588-B346-AE47-D6051FB97E7D}"/>
              </a:ext>
            </a:extLst>
          </p:cNvPr>
          <p:cNvGraphicFramePr>
            <a:graphicFrameLocks noGrp="1"/>
          </p:cNvGraphicFramePr>
          <p:nvPr/>
        </p:nvGraphicFramePr>
        <p:xfrm>
          <a:off x="1775520" y="764704"/>
          <a:ext cx="8640960" cy="5472608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4367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Turn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65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27C685-135B-4796-BC7E-E52BDE61A54F}"/>
                  </a:ext>
                </a:extLst>
              </p:cNvPr>
              <p:cNvSpPr txBox="1"/>
              <p:nvPr/>
            </p:nvSpPr>
            <p:spPr>
              <a:xfrm>
                <a:off x="2874658" y="1390098"/>
                <a:ext cx="1909305" cy="61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Bembo" panose="02020502050201020203" pitchFamily="18" charset="0"/>
                  </a:rPr>
                  <a:t>Simplify</a:t>
                </a:r>
                <a:r>
                  <a:rPr lang="en-GB" sz="2000" dirty="0">
                    <a:latin typeface="Bembo" panose="020205020502010202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27C685-135B-4796-BC7E-E52BDE61A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58" y="1390098"/>
                <a:ext cx="1909305" cy="616644"/>
              </a:xfrm>
              <a:prstGeom prst="rect">
                <a:avLst/>
              </a:prstGeom>
              <a:blipFill>
                <a:blip r:embed="rId4"/>
                <a:stretch>
                  <a:fillRect l="-5112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6403E9-95D1-4F04-9380-2A759AE84156}"/>
                  </a:ext>
                </a:extLst>
              </p:cNvPr>
              <p:cNvSpPr txBox="1"/>
              <p:nvPr/>
            </p:nvSpPr>
            <p:spPr>
              <a:xfrm>
                <a:off x="7370657" y="1407991"/>
                <a:ext cx="1994713" cy="65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Bembo" panose="02020502050201020203" pitchFamily="18" charset="0"/>
                  </a:rPr>
                  <a:t>Simplify</a:t>
                </a:r>
                <a:r>
                  <a:rPr lang="en-GB" sz="2000" dirty="0">
                    <a:latin typeface="Bembo" panose="02020502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6403E9-95D1-4F04-9380-2A759AE8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57" y="1407991"/>
                <a:ext cx="1994713" cy="657872"/>
              </a:xfrm>
              <a:prstGeom prst="rect">
                <a:avLst/>
              </a:prstGeom>
              <a:blipFill>
                <a:blip r:embed="rId5"/>
                <a:stretch>
                  <a:fillRect l="-4587" b="-2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7898BB-75FD-4664-83E2-26C902D7DE54}"/>
                  </a:ext>
                </a:extLst>
              </p:cNvPr>
              <p:cNvSpPr txBox="1"/>
              <p:nvPr/>
            </p:nvSpPr>
            <p:spPr>
              <a:xfrm>
                <a:off x="2803417" y="3733565"/>
                <a:ext cx="192373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Bembo" panose="02020502050201020203" pitchFamily="18" charset="0"/>
                  </a:rPr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7898BB-75FD-4664-83E2-26C902D7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417" y="3733565"/>
                <a:ext cx="1923732" cy="586443"/>
              </a:xfrm>
              <a:prstGeom prst="rect">
                <a:avLst/>
              </a:prstGeom>
              <a:blipFill>
                <a:blip r:embed="rId6"/>
                <a:stretch>
                  <a:fillRect l="-5079" b="-9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7F5D48-98DA-441E-9B82-9D464E8DA908}"/>
                  </a:ext>
                </a:extLst>
              </p:cNvPr>
              <p:cNvSpPr txBox="1"/>
              <p:nvPr/>
            </p:nvSpPr>
            <p:spPr>
              <a:xfrm>
                <a:off x="7426763" y="3733565"/>
                <a:ext cx="1927387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Bembo" panose="02020502050201020203" pitchFamily="18" charset="0"/>
                  </a:rPr>
                  <a:t>Simplify</a:t>
                </a:r>
                <a:r>
                  <a:rPr lang="en-GB" sz="2000" dirty="0">
                    <a:latin typeface="Bembo" panose="020205020502010202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7F5D48-98DA-441E-9B82-9D464E8DA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763" y="3733565"/>
                <a:ext cx="1927387" cy="586443"/>
              </a:xfrm>
              <a:prstGeom prst="rect">
                <a:avLst/>
              </a:prstGeom>
              <a:blipFill>
                <a:blip r:embed="rId7"/>
                <a:stretch>
                  <a:fillRect l="-4747" b="-9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03C80B0-A13F-D549-BF82-65C5480C4252}"/>
              </a:ext>
            </a:extLst>
          </p:cNvPr>
          <p:cNvGrpSpPr/>
          <p:nvPr/>
        </p:nvGrpSpPr>
        <p:grpSpPr>
          <a:xfrm>
            <a:off x="6828819" y="1407992"/>
            <a:ext cx="3078387" cy="1154581"/>
            <a:chOff x="5376826" y="1407991"/>
            <a:chExt cx="3078387" cy="11545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D10B1F-061B-4D96-A3DD-1E1A4B56D8DB}"/>
                </a:ext>
              </a:extLst>
            </p:cNvPr>
            <p:cNvSpPr/>
            <p:nvPr/>
          </p:nvSpPr>
          <p:spPr>
            <a:xfrm>
              <a:off x="5376826" y="1407991"/>
              <a:ext cx="3078387" cy="1154581"/>
            </a:xfrm>
            <a:prstGeom prst="rect">
              <a:avLst/>
            </a:prstGeom>
            <a:solidFill>
              <a:srgbClr val="E3EAF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  <a:latin typeface="Bembo" panose="02020502050201020203" pitchFamily="18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15B1E9-BEDB-1F49-A03C-8D53AA169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22797" y="1692059"/>
              <a:ext cx="586443" cy="58644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8992B1-D422-DA40-A153-3DADF2F34CFF}"/>
              </a:ext>
            </a:extLst>
          </p:cNvPr>
          <p:cNvGrpSpPr/>
          <p:nvPr/>
        </p:nvGrpSpPr>
        <p:grpSpPr>
          <a:xfrm>
            <a:off x="6875499" y="3389377"/>
            <a:ext cx="3078387" cy="1154581"/>
            <a:chOff x="5376826" y="1407991"/>
            <a:chExt cx="3078387" cy="11545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6C5A33-B9AF-844E-85FF-45DC2F79BC4A}"/>
                </a:ext>
              </a:extLst>
            </p:cNvPr>
            <p:cNvSpPr/>
            <p:nvPr/>
          </p:nvSpPr>
          <p:spPr>
            <a:xfrm>
              <a:off x="5376826" y="1407991"/>
              <a:ext cx="3078387" cy="1154581"/>
            </a:xfrm>
            <a:prstGeom prst="rect">
              <a:avLst/>
            </a:prstGeom>
            <a:solidFill>
              <a:srgbClr val="E3EAF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  <a:latin typeface="Bembo" panose="02020502050201020203" pitchFamily="18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CCDC632-F945-F546-9B1A-3D41E451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22797" y="1692059"/>
              <a:ext cx="586443" cy="58644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597BA6-BB1B-C145-BA9D-E85760273C93}"/>
              </a:ext>
            </a:extLst>
          </p:cNvPr>
          <p:cNvGrpSpPr/>
          <p:nvPr/>
        </p:nvGrpSpPr>
        <p:grpSpPr>
          <a:xfrm>
            <a:off x="2461829" y="3389377"/>
            <a:ext cx="3078387" cy="1154581"/>
            <a:chOff x="5376826" y="1407991"/>
            <a:chExt cx="3078387" cy="115458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170465-9718-BD4F-B24B-48149B21BFAA}"/>
                </a:ext>
              </a:extLst>
            </p:cNvPr>
            <p:cNvSpPr/>
            <p:nvPr/>
          </p:nvSpPr>
          <p:spPr>
            <a:xfrm>
              <a:off x="5376826" y="1407991"/>
              <a:ext cx="3078387" cy="1154581"/>
            </a:xfrm>
            <a:prstGeom prst="rect">
              <a:avLst/>
            </a:prstGeom>
            <a:solidFill>
              <a:srgbClr val="E3EAF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  <a:latin typeface="Bembo" panose="02020502050201020203" pitchFamily="18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9712C712-FED2-4F48-BAEA-74AE74E5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22797" y="1692059"/>
              <a:ext cx="586443" cy="586443"/>
            </a:xfrm>
            <a:prstGeom prst="rect">
              <a:avLst/>
            </a:prstGeom>
          </p:spPr>
        </p:pic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E824A2A-3924-0947-8480-6F5270ADA1A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-27384"/>
          <a:ext cx="9144000" cy="4895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544293331"/>
                    </a:ext>
                  </a:extLst>
                </a:gridCol>
              </a:tblGrid>
              <a:tr h="48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and subtraction of algebraic fractions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6472"/>
                  </a:ext>
                </a:extLst>
              </a:tr>
            </a:tbl>
          </a:graphicData>
        </a:graphic>
      </p:graphicFrame>
      <p:pic>
        <p:nvPicPr>
          <p:cNvPr id="39" name="Graphic 38" descr="Printer">
            <a:hlinkClick r:id="" action="ppaction://noaction"/>
            <a:extLst>
              <a:ext uri="{FF2B5EF4-FFF2-40B4-BE49-F238E27FC236}">
                <a16:creationId xmlns:a16="http://schemas.microsoft.com/office/drawing/2014/main" id="{BF35A51D-519B-384C-AEA9-7A2E5571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2120" y="6360690"/>
            <a:ext cx="502352" cy="502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5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7195F2-3720-4609-8E89-75C80FB23AC4}"/>
              </a:ext>
            </a:extLst>
          </p:cNvPr>
          <p:cNvSpPr txBox="1"/>
          <p:nvPr/>
        </p:nvSpPr>
        <p:spPr>
          <a:xfrm>
            <a:off x="1524001" y="671601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missing steps?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94EB8B-8E5D-40C6-8B24-FB78AAC74A5D}"/>
              </a:ext>
            </a:extLst>
          </p:cNvPr>
          <p:cNvCxnSpPr/>
          <p:nvPr/>
        </p:nvCxnSpPr>
        <p:spPr>
          <a:xfrm>
            <a:off x="6096000" y="1340768"/>
            <a:ext cx="0" cy="4968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5E211A-A437-485A-BBDB-A265B502C3E2}"/>
              </a:ext>
            </a:extLst>
          </p:cNvPr>
          <p:cNvCxnSpPr/>
          <p:nvPr/>
        </p:nvCxnSpPr>
        <p:spPr>
          <a:xfrm>
            <a:off x="1991544" y="3501008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FF6ADC-D9CB-4041-B71E-933983E17467}"/>
                  </a:ext>
                </a:extLst>
              </p:cNvPr>
              <p:cNvSpPr txBox="1"/>
              <p:nvPr/>
            </p:nvSpPr>
            <p:spPr>
              <a:xfrm>
                <a:off x="2351585" y="1293847"/>
                <a:ext cx="2736293" cy="2069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FF6ADC-D9CB-4041-B71E-933983E17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5" y="1293847"/>
                <a:ext cx="2736293" cy="2069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A892A8D-C0F4-4687-97DE-9613238D009C}"/>
              </a:ext>
            </a:extLst>
          </p:cNvPr>
          <p:cNvSpPr/>
          <p:nvPr/>
        </p:nvSpPr>
        <p:spPr>
          <a:xfrm>
            <a:off x="2351585" y="1956984"/>
            <a:ext cx="2736293" cy="722919"/>
          </a:xfrm>
          <a:prstGeom prst="rect">
            <a:avLst/>
          </a:prstGeom>
          <a:solidFill>
            <a:srgbClr val="E3EAF2"/>
          </a:solidFill>
          <a:ln w="63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missing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B37B2-5A19-4616-BBAF-E28A746EA4A9}"/>
                  </a:ext>
                </a:extLst>
              </p:cNvPr>
              <p:cNvSpPr txBox="1"/>
              <p:nvPr/>
            </p:nvSpPr>
            <p:spPr>
              <a:xfrm>
                <a:off x="6780083" y="1233766"/>
                <a:ext cx="2736293" cy="2069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B37B2-5A19-4616-BBAF-E28A746EA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83" y="1233766"/>
                <a:ext cx="2736293" cy="2069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DCF1B6F-F042-4B79-B93A-73114A8DD819}"/>
              </a:ext>
            </a:extLst>
          </p:cNvPr>
          <p:cNvSpPr/>
          <p:nvPr/>
        </p:nvSpPr>
        <p:spPr>
          <a:xfrm>
            <a:off x="6888089" y="1956848"/>
            <a:ext cx="2736293" cy="722919"/>
          </a:xfrm>
          <a:prstGeom prst="rect">
            <a:avLst/>
          </a:prstGeom>
          <a:solidFill>
            <a:srgbClr val="E3EAF2"/>
          </a:solidFill>
          <a:ln w="63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missing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24148-2D72-4234-8B30-747636397D89}"/>
                  </a:ext>
                </a:extLst>
              </p:cNvPr>
              <p:cNvSpPr txBox="1"/>
              <p:nvPr/>
            </p:nvSpPr>
            <p:spPr>
              <a:xfrm>
                <a:off x="2316414" y="3870587"/>
                <a:ext cx="2736293" cy="2087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24148-2D72-4234-8B30-747636397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14" y="3870587"/>
                <a:ext cx="2736293" cy="20876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99DD9B6-064D-4C2C-821A-8AD969E2E3BD}"/>
              </a:ext>
            </a:extLst>
          </p:cNvPr>
          <p:cNvSpPr/>
          <p:nvPr/>
        </p:nvSpPr>
        <p:spPr>
          <a:xfrm>
            <a:off x="2351584" y="4543706"/>
            <a:ext cx="2736293" cy="722919"/>
          </a:xfrm>
          <a:prstGeom prst="rect">
            <a:avLst/>
          </a:prstGeom>
          <a:solidFill>
            <a:srgbClr val="E3EAF2"/>
          </a:solidFill>
          <a:ln w="63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missing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20E21E-7A20-46EA-A5B8-992623D2E52A}"/>
                  </a:ext>
                </a:extLst>
              </p:cNvPr>
              <p:cNvSpPr txBox="1"/>
              <p:nvPr/>
            </p:nvSpPr>
            <p:spPr>
              <a:xfrm>
                <a:off x="6780082" y="3870585"/>
                <a:ext cx="2736293" cy="2161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20E21E-7A20-46EA-A5B8-992623D2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82" y="3870585"/>
                <a:ext cx="2736293" cy="21618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575BA9B-25E2-40BC-ABD6-C34C73B0D8B3}"/>
              </a:ext>
            </a:extLst>
          </p:cNvPr>
          <p:cNvSpPr/>
          <p:nvPr/>
        </p:nvSpPr>
        <p:spPr>
          <a:xfrm>
            <a:off x="6888089" y="4543705"/>
            <a:ext cx="2736293" cy="722919"/>
          </a:xfrm>
          <a:prstGeom prst="rect">
            <a:avLst/>
          </a:prstGeom>
          <a:solidFill>
            <a:srgbClr val="E3EAF2"/>
          </a:solidFill>
          <a:ln w="63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missing step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99B8F90-BFC4-F341-AE16-696565A025D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-27384"/>
          <a:ext cx="9144000" cy="4895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544293331"/>
                    </a:ext>
                  </a:extLst>
                </a:gridCol>
              </a:tblGrid>
              <a:tr h="48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and subtraction of algebraic fractions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064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96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58" y="365618"/>
            <a:ext cx="1157035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third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way is to do a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butterfly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calculation for numbers/algebraic expression  which are not easy to find LCM.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e.g.</a:t>
            </a: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8554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748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2963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46877" y="21815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071" y="270472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01286" y="270472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0351" y="244311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F2A8F-B7EB-4A05-8A96-2169052F668A}"/>
                  </a:ext>
                </a:extLst>
              </p:cNvPr>
              <p:cNvSpPr txBox="1"/>
              <p:nvPr/>
            </p:nvSpPr>
            <p:spPr>
              <a:xfrm>
                <a:off x="182111" y="4125813"/>
                <a:ext cx="4857605" cy="1025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3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AU" sz="32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F2A8F-B7EB-4A05-8A96-2169052F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1" y="4125813"/>
                <a:ext cx="4857605" cy="1025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90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/>
              <p:nvPr/>
            </p:nvSpPr>
            <p:spPr>
              <a:xfrm>
                <a:off x="1406513" y="2462324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+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13" y="2462324"/>
                <a:ext cx="1368152" cy="966675"/>
              </a:xfrm>
              <a:prstGeom prst="rect">
                <a:avLst/>
              </a:prstGeom>
              <a:blipFill>
                <a:blip r:embed="rId3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/>
              <p:nvPr/>
            </p:nvSpPr>
            <p:spPr>
              <a:xfrm>
                <a:off x="3359696" y="2488230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488230"/>
                <a:ext cx="1368152" cy="966675"/>
              </a:xfrm>
              <a:prstGeom prst="rect">
                <a:avLst/>
              </a:prstGeom>
              <a:blipFill>
                <a:blip r:embed="rId4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03BA1D05-485D-3C45-B790-E632DB0D0218}"/>
              </a:ext>
            </a:extLst>
          </p:cNvPr>
          <p:cNvSpPr/>
          <p:nvPr/>
        </p:nvSpPr>
        <p:spPr>
          <a:xfrm rot="2408278">
            <a:off x="2998334" y="2739094"/>
            <a:ext cx="1829479" cy="440861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ECFF38C-3F45-3343-BA83-BDE3A7E43ECD}"/>
              </a:ext>
            </a:extLst>
          </p:cNvPr>
          <p:cNvSpPr/>
          <p:nvPr/>
        </p:nvSpPr>
        <p:spPr>
          <a:xfrm rot="2947977">
            <a:off x="3717946" y="2067349"/>
            <a:ext cx="480966" cy="1808433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D68F9E5-F7DC-1C47-8097-FCFD63B482D8}"/>
              </a:ext>
            </a:extLst>
          </p:cNvPr>
          <p:cNvSpPr/>
          <p:nvPr/>
        </p:nvSpPr>
        <p:spPr>
          <a:xfrm>
            <a:off x="3313638" y="1624075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0A57A9-8853-3B45-BD63-54D0F968E521}"/>
              </a:ext>
            </a:extLst>
          </p:cNvPr>
          <p:cNvSpPr/>
          <p:nvPr/>
        </p:nvSpPr>
        <p:spPr>
          <a:xfrm flipH="1">
            <a:off x="3972133" y="1624074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2FFAEF90-75F5-BC44-A5A2-7E4F8994C20A}"/>
              </a:ext>
            </a:extLst>
          </p:cNvPr>
          <p:cNvSpPr/>
          <p:nvPr/>
        </p:nvSpPr>
        <p:spPr>
          <a:xfrm>
            <a:off x="2692906" y="2777192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1FD8B693-2701-C647-9546-DEAE9F660D9F}"/>
              </a:ext>
            </a:extLst>
          </p:cNvPr>
          <p:cNvSpPr/>
          <p:nvPr/>
        </p:nvSpPr>
        <p:spPr>
          <a:xfrm>
            <a:off x="4718584" y="2777192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D254E-FC94-1D47-8D95-E2DCF7086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66" y="1674451"/>
            <a:ext cx="1592541" cy="20432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FA4023-DA0A-FC4F-985C-22EBA3881694}"/>
              </a:ext>
            </a:extLst>
          </p:cNvPr>
          <p:cNvSpPr txBox="1"/>
          <p:nvPr/>
        </p:nvSpPr>
        <p:spPr>
          <a:xfrm>
            <a:off x="5521711" y="1967237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014E3C-F058-7D42-BACE-476E0ACEB06A}"/>
              </a:ext>
            </a:extLst>
          </p:cNvPr>
          <p:cNvSpPr txBox="1"/>
          <p:nvPr/>
        </p:nvSpPr>
        <p:spPr>
          <a:xfrm>
            <a:off x="5863875" y="3478227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94FA19E-8FB3-284E-8000-83489AAE54D1}"/>
              </a:ext>
            </a:extLst>
          </p:cNvPr>
          <p:cNvSpPr/>
          <p:nvPr/>
        </p:nvSpPr>
        <p:spPr>
          <a:xfrm rot="19130849" flipH="1" flipV="1">
            <a:off x="5659514" y="2960783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12FC7-4054-0B41-BECD-73F318A31237}"/>
              </a:ext>
            </a:extLst>
          </p:cNvPr>
          <p:cNvSpPr txBox="1"/>
          <p:nvPr/>
        </p:nvSpPr>
        <p:spPr>
          <a:xfrm>
            <a:off x="6246739" y="1967236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068385E9-4E4C-3349-B7C7-463BBE1A4A56}"/>
              </a:ext>
            </a:extLst>
          </p:cNvPr>
          <p:cNvSpPr/>
          <p:nvPr/>
        </p:nvSpPr>
        <p:spPr>
          <a:xfrm>
            <a:off x="7032104" y="2780929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/>
              <p:nvPr/>
            </p:nvSpPr>
            <p:spPr>
              <a:xfrm>
                <a:off x="7502599" y="2265667"/>
                <a:ext cx="92365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99" y="2265667"/>
                <a:ext cx="92365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DA9DA-1D48-CF4A-9CCE-518F22DC809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78432" y="1331462"/>
            <a:ext cx="1485992" cy="934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05F9B9-5FF4-EA47-B71C-169ACD312317}"/>
              </a:ext>
            </a:extLst>
          </p:cNvPr>
          <p:cNvSpPr txBox="1"/>
          <p:nvPr/>
        </p:nvSpPr>
        <p:spPr>
          <a:xfrm>
            <a:off x="5591950" y="1015439"/>
            <a:ext cx="115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 + 8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1DD14-3DCC-284D-8D95-CC043977DB27}"/>
              </a:ext>
            </a:extLst>
          </p:cNvPr>
          <p:cNvCxnSpPr>
            <a:cxnSpLocks/>
          </p:cNvCxnSpPr>
          <p:nvPr/>
        </p:nvCxnSpPr>
        <p:spPr>
          <a:xfrm flipH="1">
            <a:off x="6574692" y="3415781"/>
            <a:ext cx="1401901" cy="493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/>
              <p:nvPr/>
            </p:nvSpPr>
            <p:spPr>
              <a:xfrm>
                <a:off x="1289605" y="4856674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05" y="4856674"/>
                <a:ext cx="1368152" cy="966675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quals 32">
            <a:extLst>
              <a:ext uri="{FF2B5EF4-FFF2-40B4-BE49-F238E27FC236}">
                <a16:creationId xmlns:a16="http://schemas.microsoft.com/office/drawing/2014/main" id="{12FAC746-353C-7843-AFD7-342CBA136109}"/>
              </a:ext>
            </a:extLst>
          </p:cNvPr>
          <p:cNvSpPr/>
          <p:nvPr/>
        </p:nvSpPr>
        <p:spPr>
          <a:xfrm>
            <a:off x="2639616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/>
              <p:nvPr/>
            </p:nvSpPr>
            <p:spPr>
              <a:xfrm>
                <a:off x="3328012" y="4887107"/>
                <a:ext cx="1368152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12" y="4887107"/>
                <a:ext cx="1368152" cy="966675"/>
              </a:xfrm>
              <a:prstGeom prst="rect">
                <a:avLst/>
              </a:prstGeom>
              <a:blipFill>
                <a:blip r:embed="rId8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ughnut 34">
            <a:extLst>
              <a:ext uri="{FF2B5EF4-FFF2-40B4-BE49-F238E27FC236}">
                <a16:creationId xmlns:a16="http://schemas.microsoft.com/office/drawing/2014/main" id="{1887DD42-6BEA-894B-A149-7189D15F0B9A}"/>
              </a:ext>
            </a:extLst>
          </p:cNvPr>
          <p:cNvSpPr/>
          <p:nvPr/>
        </p:nvSpPr>
        <p:spPr>
          <a:xfrm rot="2298933">
            <a:off x="3081003" y="5197259"/>
            <a:ext cx="1779033" cy="501019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64850090-E4A0-F34B-95BF-8A2E38E5A4BE}"/>
              </a:ext>
            </a:extLst>
          </p:cNvPr>
          <p:cNvSpPr/>
          <p:nvPr/>
        </p:nvSpPr>
        <p:spPr>
          <a:xfrm rot="2947977">
            <a:off x="3749703" y="4450408"/>
            <a:ext cx="480966" cy="1808433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72EE24-E917-E744-837C-976BABC0EE2A}"/>
              </a:ext>
            </a:extLst>
          </p:cNvPr>
          <p:cNvSpPr/>
          <p:nvPr/>
        </p:nvSpPr>
        <p:spPr>
          <a:xfrm>
            <a:off x="3204519" y="3975766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C4F4BE8-87EB-3747-A49D-2C15B14403D8}"/>
              </a:ext>
            </a:extLst>
          </p:cNvPr>
          <p:cNvSpPr/>
          <p:nvPr/>
        </p:nvSpPr>
        <p:spPr>
          <a:xfrm flipH="1">
            <a:off x="4010234" y="3966159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2B7AE2-AE4D-8A45-ACC1-BB4A56CE56B6}"/>
              </a:ext>
            </a:extLst>
          </p:cNvPr>
          <p:cNvSpPr txBox="1"/>
          <p:nvPr/>
        </p:nvSpPr>
        <p:spPr>
          <a:xfrm>
            <a:off x="3215680" y="4222250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B76DA7-0B87-F947-AD2A-B7B89069145B}"/>
              </a:ext>
            </a:extLst>
          </p:cNvPr>
          <p:cNvSpPr txBox="1"/>
          <p:nvPr/>
        </p:nvSpPr>
        <p:spPr>
          <a:xfrm>
            <a:off x="4105130" y="4186246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D612D9-2471-744C-B891-B26E95C992D7}"/>
              </a:ext>
            </a:extLst>
          </p:cNvPr>
          <p:cNvSpPr txBox="1"/>
          <p:nvPr/>
        </p:nvSpPr>
        <p:spPr>
          <a:xfrm>
            <a:off x="3656992" y="5733257"/>
            <a:ext cx="71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0D7B883-96B0-7142-8C09-37CFA25145E5}"/>
              </a:ext>
            </a:extLst>
          </p:cNvPr>
          <p:cNvSpPr/>
          <p:nvPr/>
        </p:nvSpPr>
        <p:spPr>
          <a:xfrm rot="19130849" flipH="1" flipV="1">
            <a:off x="3480240" y="5265039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A011642B-913C-E645-B0D7-8C4885387FC3}"/>
              </a:ext>
            </a:extLst>
          </p:cNvPr>
          <p:cNvSpPr/>
          <p:nvPr/>
        </p:nvSpPr>
        <p:spPr>
          <a:xfrm>
            <a:off x="4943872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/>
              <p:nvPr/>
            </p:nvSpPr>
            <p:spPr>
              <a:xfrm>
                <a:off x="5447928" y="4744206"/>
                <a:ext cx="92365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4744206"/>
                <a:ext cx="92365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4E02F-5456-B741-ABDA-C4E5734B0604}"/>
              </a:ext>
            </a:extLst>
          </p:cNvPr>
          <p:cNvCxnSpPr>
            <a:cxnSpLocks/>
          </p:cNvCxnSpPr>
          <p:nvPr/>
        </p:nvCxnSpPr>
        <p:spPr>
          <a:xfrm>
            <a:off x="6384032" y="4941168"/>
            <a:ext cx="1105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3942DC5-B39D-734C-A758-217B07A17F96}"/>
              </a:ext>
            </a:extLst>
          </p:cNvPr>
          <p:cNvSpPr txBox="1"/>
          <p:nvPr/>
        </p:nvSpPr>
        <p:spPr>
          <a:xfrm>
            <a:off x="7752190" y="4726306"/>
            <a:ext cx="115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902030302020204" pitchFamily="66" charset="0"/>
              </a:rPr>
              <a:t>15 − 8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5A50499-92CF-DB4D-95E4-BB5AC6FD565A}"/>
              </a:ext>
            </a:extLst>
          </p:cNvPr>
          <p:cNvSpPr txBox="1">
            <a:spLocks/>
          </p:cNvSpPr>
          <p:nvPr/>
        </p:nvSpPr>
        <p:spPr>
          <a:xfrm>
            <a:off x="1258725" y="-31840"/>
            <a:ext cx="9790275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IE" altLang="en-US" dirty="0"/>
              <a:t>Add &amp; Subtract</a:t>
            </a:r>
            <a:r>
              <a:rPr lang="en-IE" altLang="en-US" sz="3200" dirty="0"/>
              <a:t>—</a:t>
            </a:r>
            <a:r>
              <a:rPr lang="en-IE" altLang="en-US" sz="3200" dirty="0">
                <a:solidFill>
                  <a:srgbClr val="C00000"/>
                </a:solidFill>
              </a:rPr>
              <a:t>unlike denominators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0" grpId="0" animBg="1"/>
      <p:bldP spid="14" grpId="0" animBg="1"/>
      <p:bldP spid="13" grpId="0" animBg="1"/>
      <p:bldP spid="16" grpId="0" animBg="1"/>
      <p:bldP spid="17" grpId="0"/>
      <p:bldP spid="19" grpId="0"/>
      <p:bldP spid="18" grpId="0" animBg="1"/>
      <p:bldP spid="21" grpId="0"/>
      <p:bldP spid="22" grpId="0" animBg="1"/>
      <p:bldP spid="20" grpId="0"/>
      <p:bldP spid="26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4F94C-0D83-E842-8B38-77A64CA5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46" y="1427728"/>
            <a:ext cx="2120900" cy="226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/>
              <p:nvPr/>
            </p:nvSpPr>
            <p:spPr>
              <a:xfrm>
                <a:off x="1143000" y="2462323"/>
                <a:ext cx="1747714" cy="9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+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62323"/>
                <a:ext cx="1747714" cy="966162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/>
              <p:nvPr/>
            </p:nvSpPr>
            <p:spPr>
              <a:xfrm>
                <a:off x="3163402" y="2488230"/>
                <a:ext cx="1731071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02" y="2488230"/>
                <a:ext cx="1731071" cy="966675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03BA1D05-485D-3C45-B790-E632DB0D0218}"/>
              </a:ext>
            </a:extLst>
          </p:cNvPr>
          <p:cNvSpPr/>
          <p:nvPr/>
        </p:nvSpPr>
        <p:spPr>
          <a:xfrm rot="1804377">
            <a:off x="2971216" y="2778645"/>
            <a:ext cx="1891961" cy="534888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ECFF38C-3F45-3343-BA83-BDE3A7E43ECD}"/>
              </a:ext>
            </a:extLst>
          </p:cNvPr>
          <p:cNvSpPr/>
          <p:nvPr/>
        </p:nvSpPr>
        <p:spPr>
          <a:xfrm rot="3482699">
            <a:off x="3522847" y="2111443"/>
            <a:ext cx="480966" cy="1869290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D68F9E5-F7DC-1C47-8097-FCFD63B482D8}"/>
              </a:ext>
            </a:extLst>
          </p:cNvPr>
          <p:cNvSpPr/>
          <p:nvPr/>
        </p:nvSpPr>
        <p:spPr>
          <a:xfrm>
            <a:off x="3313638" y="1624075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0A57A9-8853-3B45-BD63-54D0F968E521}"/>
              </a:ext>
            </a:extLst>
          </p:cNvPr>
          <p:cNvSpPr/>
          <p:nvPr/>
        </p:nvSpPr>
        <p:spPr>
          <a:xfrm flipH="1">
            <a:off x="3972133" y="1624074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2FFAEF90-75F5-BC44-A5A2-7E4F8994C20A}"/>
              </a:ext>
            </a:extLst>
          </p:cNvPr>
          <p:cNvSpPr/>
          <p:nvPr/>
        </p:nvSpPr>
        <p:spPr>
          <a:xfrm>
            <a:off x="2519387" y="2802580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1FD8B693-2701-C647-9546-DEAE9F660D9F}"/>
              </a:ext>
            </a:extLst>
          </p:cNvPr>
          <p:cNvSpPr/>
          <p:nvPr/>
        </p:nvSpPr>
        <p:spPr>
          <a:xfrm>
            <a:off x="4810320" y="2787354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/>
              <p:nvPr/>
            </p:nvSpPr>
            <p:spPr>
              <a:xfrm>
                <a:off x="5253492" y="1996188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92" y="1996188"/>
                <a:ext cx="710816" cy="430887"/>
              </a:xfrm>
              <a:prstGeom prst="rect">
                <a:avLst/>
              </a:prstGeom>
              <a:blipFill>
                <a:blip r:embed="rId6"/>
                <a:stretch>
                  <a:fillRect l="-11207" t="-8451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/>
              <p:nvPr/>
            </p:nvSpPr>
            <p:spPr>
              <a:xfrm>
                <a:off x="5738313" y="3498157"/>
                <a:ext cx="9236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313" y="3498157"/>
                <a:ext cx="923650" cy="430887"/>
              </a:xfrm>
              <a:prstGeom prst="rect">
                <a:avLst/>
              </a:prstGeom>
              <a:blipFill>
                <a:blip r:embed="rId7"/>
                <a:stretch>
                  <a:fillRect l="-8553" t="-9859" b="-267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F94FA19E-8FB3-284E-8000-83489AAE54D1}"/>
              </a:ext>
            </a:extLst>
          </p:cNvPr>
          <p:cNvSpPr/>
          <p:nvPr/>
        </p:nvSpPr>
        <p:spPr>
          <a:xfrm rot="19130849" flipH="1" flipV="1">
            <a:off x="5568472" y="3104799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/>
              <p:nvPr/>
            </p:nvSpPr>
            <p:spPr>
              <a:xfrm>
                <a:off x="6200138" y="1999262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38" y="1999262"/>
                <a:ext cx="710816" cy="430887"/>
              </a:xfrm>
              <a:prstGeom prst="rect">
                <a:avLst/>
              </a:prstGeom>
              <a:blipFill>
                <a:blip r:embed="rId8"/>
                <a:stretch>
                  <a:fillRect l="-11111" t="-9859" b="-267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quals 21">
            <a:extLst>
              <a:ext uri="{FF2B5EF4-FFF2-40B4-BE49-F238E27FC236}">
                <a16:creationId xmlns:a16="http://schemas.microsoft.com/office/drawing/2014/main" id="{068385E9-4E4C-3349-B7C7-463BBE1A4A56}"/>
              </a:ext>
            </a:extLst>
          </p:cNvPr>
          <p:cNvSpPr/>
          <p:nvPr/>
        </p:nvSpPr>
        <p:spPr>
          <a:xfrm>
            <a:off x="7032104" y="2780929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/>
              <p:nvPr/>
            </p:nvSpPr>
            <p:spPr>
              <a:xfrm>
                <a:off x="7502599" y="2265666"/>
                <a:ext cx="1154034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99" y="2265666"/>
                <a:ext cx="1154034" cy="1129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DA9DA-1D48-CF4A-9CCE-518F22DC809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78436" y="1331462"/>
            <a:ext cx="1601180" cy="934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/>
              <p:nvPr/>
            </p:nvSpPr>
            <p:spPr>
              <a:xfrm>
                <a:off x="5401653" y="1015439"/>
                <a:ext cx="2025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7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53" y="1015439"/>
                <a:ext cx="2025889" cy="430887"/>
              </a:xfrm>
              <a:prstGeom prst="rect">
                <a:avLst/>
              </a:prstGeom>
              <a:blipFill>
                <a:blip r:embed="rId10"/>
                <a:stretch>
                  <a:fillRect l="-3916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1DD14-3DCC-284D-8D95-CC043977DB27}"/>
              </a:ext>
            </a:extLst>
          </p:cNvPr>
          <p:cNvCxnSpPr>
            <a:cxnSpLocks/>
          </p:cNvCxnSpPr>
          <p:nvPr/>
        </p:nvCxnSpPr>
        <p:spPr>
          <a:xfrm flipH="1">
            <a:off x="6574692" y="3415781"/>
            <a:ext cx="1401901" cy="493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/>
              <p:nvPr/>
            </p:nvSpPr>
            <p:spPr>
              <a:xfrm>
                <a:off x="1179187" y="4856673"/>
                <a:ext cx="1478570" cy="9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187" y="4856673"/>
                <a:ext cx="1478570" cy="966162"/>
              </a:xfrm>
              <a:prstGeom prst="rect">
                <a:avLst/>
              </a:prstGeom>
              <a:blipFill>
                <a:blip r:embed="rId11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quals 32">
            <a:extLst>
              <a:ext uri="{FF2B5EF4-FFF2-40B4-BE49-F238E27FC236}">
                <a16:creationId xmlns:a16="http://schemas.microsoft.com/office/drawing/2014/main" id="{12FAC746-353C-7843-AFD7-342CBA136109}"/>
              </a:ext>
            </a:extLst>
          </p:cNvPr>
          <p:cNvSpPr/>
          <p:nvPr/>
        </p:nvSpPr>
        <p:spPr>
          <a:xfrm>
            <a:off x="2639616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/>
              <p:nvPr/>
            </p:nvSpPr>
            <p:spPr>
              <a:xfrm>
                <a:off x="3328012" y="4887106"/>
                <a:ext cx="1503320" cy="9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12" y="4887106"/>
                <a:ext cx="1503320" cy="966162"/>
              </a:xfrm>
              <a:prstGeom prst="rect">
                <a:avLst/>
              </a:prstGeom>
              <a:blipFill>
                <a:blip r:embed="rId12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ughnut 34">
            <a:extLst>
              <a:ext uri="{FF2B5EF4-FFF2-40B4-BE49-F238E27FC236}">
                <a16:creationId xmlns:a16="http://schemas.microsoft.com/office/drawing/2014/main" id="{1887DD42-6BEA-894B-A149-7189D15F0B9A}"/>
              </a:ext>
            </a:extLst>
          </p:cNvPr>
          <p:cNvSpPr/>
          <p:nvPr/>
        </p:nvSpPr>
        <p:spPr>
          <a:xfrm rot="2298933">
            <a:off x="3164249" y="5150672"/>
            <a:ext cx="1779033" cy="501019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64850090-E4A0-F34B-95BF-8A2E38E5A4BE}"/>
              </a:ext>
            </a:extLst>
          </p:cNvPr>
          <p:cNvSpPr/>
          <p:nvPr/>
        </p:nvSpPr>
        <p:spPr>
          <a:xfrm rot="2947977">
            <a:off x="3749703" y="4450408"/>
            <a:ext cx="480966" cy="1808433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72EE24-E917-E744-837C-976BABC0EE2A}"/>
              </a:ext>
            </a:extLst>
          </p:cNvPr>
          <p:cNvSpPr/>
          <p:nvPr/>
        </p:nvSpPr>
        <p:spPr>
          <a:xfrm>
            <a:off x="3204519" y="3975766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C4F4BE8-87EB-3747-A49D-2C15B14403D8}"/>
              </a:ext>
            </a:extLst>
          </p:cNvPr>
          <p:cNvSpPr/>
          <p:nvPr/>
        </p:nvSpPr>
        <p:spPr>
          <a:xfrm flipH="1">
            <a:off x="4010234" y="3966159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/>
              <p:nvPr/>
            </p:nvSpPr>
            <p:spPr>
              <a:xfrm>
                <a:off x="3215680" y="4222250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4222250"/>
                <a:ext cx="710816" cy="430887"/>
              </a:xfrm>
              <a:prstGeom prst="rect">
                <a:avLst/>
              </a:prstGeom>
              <a:blipFill>
                <a:blip r:embed="rId13"/>
                <a:stretch>
                  <a:fillRect l="-11207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/>
              <p:nvPr/>
            </p:nvSpPr>
            <p:spPr>
              <a:xfrm>
                <a:off x="4105130" y="4186246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30" y="4186246"/>
                <a:ext cx="710816" cy="430887"/>
              </a:xfrm>
              <a:prstGeom prst="rect">
                <a:avLst/>
              </a:prstGeom>
              <a:blipFill>
                <a:blip r:embed="rId14"/>
                <a:stretch>
                  <a:fillRect l="-11111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/>
              <p:nvPr/>
            </p:nvSpPr>
            <p:spPr>
              <a:xfrm>
                <a:off x="3587441" y="5739565"/>
                <a:ext cx="8455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41" y="5739565"/>
                <a:ext cx="845585" cy="430887"/>
              </a:xfrm>
              <a:prstGeom prst="rect">
                <a:avLst/>
              </a:prstGeom>
              <a:blipFill>
                <a:blip r:embed="rId15"/>
                <a:stretch>
                  <a:fillRect l="-9353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70D7B883-96B0-7142-8C09-37CFA25145E5}"/>
              </a:ext>
            </a:extLst>
          </p:cNvPr>
          <p:cNvSpPr/>
          <p:nvPr/>
        </p:nvSpPr>
        <p:spPr>
          <a:xfrm rot="19130849" flipH="1" flipV="1">
            <a:off x="3480240" y="5265039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A011642B-913C-E645-B0D7-8C4885387FC3}"/>
              </a:ext>
            </a:extLst>
          </p:cNvPr>
          <p:cNvSpPr/>
          <p:nvPr/>
        </p:nvSpPr>
        <p:spPr>
          <a:xfrm>
            <a:off x="4943872" y="5200496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/>
              <p:nvPr/>
            </p:nvSpPr>
            <p:spPr>
              <a:xfrm>
                <a:off x="5368110" y="4773477"/>
                <a:ext cx="1154034" cy="104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alt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110" y="4773477"/>
                <a:ext cx="1154034" cy="10411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4E02F-5456-B741-ABDA-C4E5734B0604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6088796" y="4535231"/>
            <a:ext cx="1378098" cy="419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/>
              <p:nvPr/>
            </p:nvSpPr>
            <p:spPr>
              <a:xfrm>
                <a:off x="7466895" y="4319788"/>
                <a:ext cx="19442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− 3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95" y="4319788"/>
                <a:ext cx="1944211" cy="430887"/>
              </a:xfrm>
              <a:prstGeom prst="rect">
                <a:avLst/>
              </a:prstGeom>
              <a:blipFill>
                <a:blip r:embed="rId17"/>
                <a:stretch>
                  <a:fillRect l="-4075" t="-10000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itle 1">
            <a:extLst>
              <a:ext uri="{FF2B5EF4-FFF2-40B4-BE49-F238E27FC236}">
                <a16:creationId xmlns:a16="http://schemas.microsoft.com/office/drawing/2014/main" id="{45A50499-92CF-DB4D-95E4-BB5AC6FD565A}"/>
              </a:ext>
            </a:extLst>
          </p:cNvPr>
          <p:cNvSpPr txBox="1">
            <a:spLocks/>
          </p:cNvSpPr>
          <p:nvPr/>
        </p:nvSpPr>
        <p:spPr>
          <a:xfrm>
            <a:off x="1143001" y="-31840"/>
            <a:ext cx="9905999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IE" altLang="en-US" dirty="0"/>
              <a:t>Add &amp; Subtract</a:t>
            </a:r>
            <a:r>
              <a:rPr lang="en-IE" altLang="en-US" sz="3200" dirty="0"/>
              <a:t>—</a:t>
            </a:r>
            <a:r>
              <a:rPr lang="en-IE" altLang="en-US" sz="3200" dirty="0">
                <a:solidFill>
                  <a:srgbClr val="C00000"/>
                </a:solidFill>
              </a:rPr>
              <a:t>different algebraic denominators</a:t>
            </a:r>
          </a:p>
        </p:txBody>
      </p:sp>
      <p:sp>
        <p:nvSpPr>
          <p:cNvPr id="46" name="Equals 45">
            <a:extLst>
              <a:ext uri="{FF2B5EF4-FFF2-40B4-BE49-F238E27FC236}">
                <a16:creationId xmlns:a16="http://schemas.microsoft.com/office/drawing/2014/main" id="{E60CDD2B-0C42-854C-B05A-DF7BF1BBE7B5}"/>
              </a:ext>
            </a:extLst>
          </p:cNvPr>
          <p:cNvSpPr/>
          <p:nvPr/>
        </p:nvSpPr>
        <p:spPr>
          <a:xfrm>
            <a:off x="8695224" y="2730572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61E1969-8CC4-AE44-99FD-A64900D63998}"/>
                  </a:ext>
                </a:extLst>
              </p:cNvPr>
              <p:cNvSpPr/>
              <p:nvPr/>
            </p:nvSpPr>
            <p:spPr>
              <a:xfrm>
                <a:off x="9153005" y="2301667"/>
                <a:ext cx="185730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61E1969-8CC4-AE44-99FD-A64900D63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005" y="2301667"/>
                <a:ext cx="1857303" cy="11294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quals 50">
            <a:extLst>
              <a:ext uri="{FF2B5EF4-FFF2-40B4-BE49-F238E27FC236}">
                <a16:creationId xmlns:a16="http://schemas.microsoft.com/office/drawing/2014/main" id="{460362ED-BEB5-1540-B221-E781FA676814}"/>
              </a:ext>
            </a:extLst>
          </p:cNvPr>
          <p:cNvSpPr/>
          <p:nvPr/>
        </p:nvSpPr>
        <p:spPr>
          <a:xfrm>
            <a:off x="6450496" y="5175815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61A685-FB25-6548-A7B5-A2AAC2B656A2}"/>
                  </a:ext>
                </a:extLst>
              </p:cNvPr>
              <p:cNvSpPr/>
              <p:nvPr/>
            </p:nvSpPr>
            <p:spPr>
              <a:xfrm>
                <a:off x="6850525" y="4833759"/>
                <a:ext cx="185730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61A685-FB25-6548-A7B5-A2AAC2B65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525" y="4833759"/>
                <a:ext cx="1857303" cy="11330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95C83A-7653-924B-984E-BE4E380DBE57}"/>
              </a:ext>
            </a:extLst>
          </p:cNvPr>
          <p:cNvCxnSpPr/>
          <p:nvPr/>
        </p:nvCxnSpPr>
        <p:spPr>
          <a:xfrm>
            <a:off x="10200456" y="2427075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C886CA-D6AD-6246-8962-BE7E3231129D}"/>
              </a:ext>
            </a:extLst>
          </p:cNvPr>
          <p:cNvCxnSpPr/>
          <p:nvPr/>
        </p:nvCxnSpPr>
        <p:spPr>
          <a:xfrm>
            <a:off x="9840416" y="2996953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Equals 52">
            <a:extLst>
              <a:ext uri="{FF2B5EF4-FFF2-40B4-BE49-F238E27FC236}">
                <a16:creationId xmlns:a16="http://schemas.microsoft.com/office/drawing/2014/main" id="{E1170E9D-EEB5-6B40-8E22-2E15954208BC}"/>
              </a:ext>
            </a:extLst>
          </p:cNvPr>
          <p:cNvSpPr/>
          <p:nvPr/>
        </p:nvSpPr>
        <p:spPr>
          <a:xfrm>
            <a:off x="8656633" y="1245597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0F3A667-3AA9-3849-9DEF-10A17BE36BBF}"/>
                  </a:ext>
                </a:extLst>
              </p:cNvPr>
              <p:cNvSpPr/>
              <p:nvPr/>
            </p:nvSpPr>
            <p:spPr>
              <a:xfrm>
                <a:off x="9055780" y="806360"/>
                <a:ext cx="928010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0F3A667-3AA9-3849-9DEF-10A17BE36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80" y="806360"/>
                <a:ext cx="928010" cy="11294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8E9654-4FEB-1B4E-A73A-44989D98F050}"/>
              </a:ext>
            </a:extLst>
          </p:cNvPr>
          <p:cNvCxnSpPr/>
          <p:nvPr/>
        </p:nvCxnSpPr>
        <p:spPr>
          <a:xfrm>
            <a:off x="7896200" y="4997712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D43C16-2F34-F040-B551-643EDFADFD86}"/>
              </a:ext>
            </a:extLst>
          </p:cNvPr>
          <p:cNvCxnSpPr/>
          <p:nvPr/>
        </p:nvCxnSpPr>
        <p:spPr>
          <a:xfrm>
            <a:off x="7608168" y="5589241"/>
            <a:ext cx="288032" cy="3755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Equals 56">
            <a:extLst>
              <a:ext uri="{FF2B5EF4-FFF2-40B4-BE49-F238E27FC236}">
                <a16:creationId xmlns:a16="http://schemas.microsoft.com/office/drawing/2014/main" id="{8F93A015-9875-EB49-8F9C-8F3D28127BED}"/>
              </a:ext>
            </a:extLst>
          </p:cNvPr>
          <p:cNvSpPr/>
          <p:nvPr/>
        </p:nvSpPr>
        <p:spPr>
          <a:xfrm>
            <a:off x="8616280" y="5301209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3D04E60-9D7B-154D-81A1-81236937B9DF}"/>
                  </a:ext>
                </a:extLst>
              </p:cNvPr>
              <p:cNvSpPr/>
              <p:nvPr/>
            </p:nvSpPr>
            <p:spPr>
              <a:xfrm>
                <a:off x="9063233" y="4816214"/>
                <a:ext cx="92801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3D04E60-9D7B-154D-81A1-81236937B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233" y="4816214"/>
                <a:ext cx="928010" cy="11330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0" grpId="0" animBg="1"/>
      <p:bldP spid="14" grpId="0" animBg="1"/>
      <p:bldP spid="13" grpId="0" animBg="1"/>
      <p:bldP spid="16" grpId="0" animBg="1"/>
      <p:bldP spid="17" grpId="0"/>
      <p:bldP spid="19" grpId="0"/>
      <p:bldP spid="18" grpId="0" animBg="1"/>
      <p:bldP spid="21" grpId="0"/>
      <p:bldP spid="22" grpId="0" animBg="1"/>
      <p:bldP spid="20" grpId="0"/>
      <p:bldP spid="26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  <p:bldP spid="46" grpId="0" animBg="1"/>
      <p:bldP spid="48" grpId="0"/>
      <p:bldP spid="51" grpId="0" animBg="1"/>
      <p:bldP spid="52" grpId="0"/>
      <p:bldP spid="53" grpId="0" animBg="1"/>
      <p:bldP spid="54" grpId="0"/>
      <p:bldP spid="57" grpId="0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ECF9E9-58E2-3F45-9FB7-92F424DEE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02" y="1582975"/>
            <a:ext cx="2161509" cy="2099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/>
              <p:nvPr/>
            </p:nvSpPr>
            <p:spPr>
              <a:xfrm>
                <a:off x="1143000" y="2462323"/>
                <a:ext cx="205571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+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7E1DAF-8C7D-AE4F-BC32-88DD7529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62323"/>
                <a:ext cx="2055714" cy="104541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/>
              <p:nvPr/>
            </p:nvSpPr>
            <p:spPr>
              <a:xfrm>
                <a:off x="3663044" y="2486425"/>
                <a:ext cx="205571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072DB8-DE4D-8346-AFA0-86A351D7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44" y="2486425"/>
                <a:ext cx="2055714" cy="1045414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03BA1D05-485D-3C45-B790-E632DB0D0218}"/>
              </a:ext>
            </a:extLst>
          </p:cNvPr>
          <p:cNvSpPr/>
          <p:nvPr/>
        </p:nvSpPr>
        <p:spPr>
          <a:xfrm rot="1804377">
            <a:off x="3598058" y="2792728"/>
            <a:ext cx="1891961" cy="534888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ECFF38C-3F45-3343-BA83-BDE3A7E43ECD}"/>
              </a:ext>
            </a:extLst>
          </p:cNvPr>
          <p:cNvSpPr/>
          <p:nvPr/>
        </p:nvSpPr>
        <p:spPr>
          <a:xfrm rot="3482699">
            <a:off x="4139709" y="2108401"/>
            <a:ext cx="480966" cy="1869290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D68F9E5-F7DC-1C47-8097-FCFD63B482D8}"/>
              </a:ext>
            </a:extLst>
          </p:cNvPr>
          <p:cNvSpPr/>
          <p:nvPr/>
        </p:nvSpPr>
        <p:spPr>
          <a:xfrm>
            <a:off x="3834445" y="1670946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0A57A9-8853-3B45-BD63-54D0F968E521}"/>
              </a:ext>
            </a:extLst>
          </p:cNvPr>
          <p:cNvSpPr/>
          <p:nvPr/>
        </p:nvSpPr>
        <p:spPr>
          <a:xfrm flipH="1">
            <a:off x="4589586" y="1657850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2FFAEF90-75F5-BC44-A5A2-7E4F8994C20A}"/>
              </a:ext>
            </a:extLst>
          </p:cNvPr>
          <p:cNvSpPr/>
          <p:nvPr/>
        </p:nvSpPr>
        <p:spPr>
          <a:xfrm>
            <a:off x="3090775" y="2787354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1FD8B693-2701-C647-9546-DEAE9F660D9F}"/>
              </a:ext>
            </a:extLst>
          </p:cNvPr>
          <p:cNvSpPr/>
          <p:nvPr/>
        </p:nvSpPr>
        <p:spPr>
          <a:xfrm>
            <a:off x="5618634" y="2814760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/>
              <p:nvPr/>
            </p:nvSpPr>
            <p:spPr>
              <a:xfrm>
                <a:off x="5842597" y="1975389"/>
                <a:ext cx="11866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A4023-DA0A-FC4F-985C-22EBA3881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97" y="1975389"/>
                <a:ext cx="1186659" cy="430887"/>
              </a:xfrm>
              <a:prstGeom prst="rect">
                <a:avLst/>
              </a:prstGeom>
              <a:blipFill>
                <a:blip r:embed="rId6"/>
                <a:stretch>
                  <a:fillRect l="-6667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/>
              <p:nvPr/>
            </p:nvSpPr>
            <p:spPr>
              <a:xfrm>
                <a:off x="6243046" y="3452528"/>
                <a:ext cx="13091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14E3C-F058-7D42-BACE-476E0ACE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46" y="3452528"/>
                <a:ext cx="1309118" cy="430887"/>
              </a:xfrm>
              <a:prstGeom prst="rect">
                <a:avLst/>
              </a:prstGeom>
              <a:blipFill>
                <a:blip r:embed="rId7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F94FA19E-8FB3-284E-8000-83489AAE54D1}"/>
              </a:ext>
            </a:extLst>
          </p:cNvPr>
          <p:cNvSpPr/>
          <p:nvPr/>
        </p:nvSpPr>
        <p:spPr>
          <a:xfrm rot="19130849" flipH="1" flipV="1">
            <a:off x="6331805" y="2841950"/>
            <a:ext cx="1221016" cy="1175033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/>
              <p:nvPr/>
            </p:nvSpPr>
            <p:spPr>
              <a:xfrm>
                <a:off x="7182176" y="1975389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12FC7-4054-0B41-BECD-73F318A3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76" y="1975389"/>
                <a:ext cx="710816" cy="430887"/>
              </a:xfrm>
              <a:prstGeom prst="rect">
                <a:avLst/>
              </a:prstGeom>
              <a:blipFill>
                <a:blip r:embed="rId8"/>
                <a:stretch>
                  <a:fillRect l="-11111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quals 21">
            <a:extLst>
              <a:ext uri="{FF2B5EF4-FFF2-40B4-BE49-F238E27FC236}">
                <a16:creationId xmlns:a16="http://schemas.microsoft.com/office/drawing/2014/main" id="{068385E9-4E4C-3349-B7C7-463BBE1A4A56}"/>
              </a:ext>
            </a:extLst>
          </p:cNvPr>
          <p:cNvSpPr/>
          <p:nvPr/>
        </p:nvSpPr>
        <p:spPr>
          <a:xfrm>
            <a:off x="8063330" y="2833744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/>
              <p:nvPr/>
            </p:nvSpPr>
            <p:spPr>
              <a:xfrm>
                <a:off x="8474429" y="2335848"/>
                <a:ext cx="2121798" cy="1231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3ECD6-B067-D94D-A6C4-D7848E36D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429" y="2335848"/>
                <a:ext cx="2121798" cy="1231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DA9DA-1D48-CF4A-9CCE-518F22DC809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433386" y="1369135"/>
            <a:ext cx="1101943" cy="966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/>
              <p:nvPr/>
            </p:nvSpPr>
            <p:spPr>
              <a:xfrm>
                <a:off x="5909212" y="884176"/>
                <a:ext cx="43632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−1+3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5F9B9-5FF4-EA47-B71C-169ACD31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12" y="884176"/>
                <a:ext cx="4363253" cy="430887"/>
              </a:xfrm>
              <a:prstGeom prst="rect">
                <a:avLst/>
              </a:prstGeom>
              <a:blipFill>
                <a:blip r:embed="rId10"/>
                <a:stretch>
                  <a:fillRect l="-1816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1DD14-3DCC-284D-8D95-CC043977DB27}"/>
              </a:ext>
            </a:extLst>
          </p:cNvPr>
          <p:cNvCxnSpPr>
            <a:cxnSpLocks/>
          </p:cNvCxnSpPr>
          <p:nvPr/>
        </p:nvCxnSpPr>
        <p:spPr>
          <a:xfrm flipH="1">
            <a:off x="7509580" y="3512255"/>
            <a:ext cx="1091041" cy="335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/>
              <p:nvPr/>
            </p:nvSpPr>
            <p:spPr>
              <a:xfrm>
                <a:off x="1179187" y="4856673"/>
                <a:ext cx="210423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73B7D6-34AC-134E-A98D-07826E327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187" y="4856673"/>
                <a:ext cx="2104234" cy="1045414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quals 32">
            <a:extLst>
              <a:ext uri="{FF2B5EF4-FFF2-40B4-BE49-F238E27FC236}">
                <a16:creationId xmlns:a16="http://schemas.microsoft.com/office/drawing/2014/main" id="{12FAC746-353C-7843-AFD7-342CBA136109}"/>
              </a:ext>
            </a:extLst>
          </p:cNvPr>
          <p:cNvSpPr/>
          <p:nvPr/>
        </p:nvSpPr>
        <p:spPr>
          <a:xfrm>
            <a:off x="3126238" y="5163701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/>
              <p:nvPr/>
            </p:nvSpPr>
            <p:spPr>
              <a:xfrm>
                <a:off x="3836906" y="4899110"/>
                <a:ext cx="2005691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4000" dirty="0">
                    <a:solidFill>
                      <a:srgbClr val="C00000"/>
                    </a:solidFill>
                  </a:rPr>
                  <a:t>−</a:t>
                </a:r>
                <a:r>
                  <a:rPr lang="en-GB" alt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altLang="en-US" sz="4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BC91D7-033B-3444-A591-9323DA15F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906" y="4899110"/>
                <a:ext cx="2005691" cy="1045414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ughnut 34">
            <a:extLst>
              <a:ext uri="{FF2B5EF4-FFF2-40B4-BE49-F238E27FC236}">
                <a16:creationId xmlns:a16="http://schemas.microsoft.com/office/drawing/2014/main" id="{1887DD42-6BEA-894B-A149-7189D15F0B9A}"/>
              </a:ext>
            </a:extLst>
          </p:cNvPr>
          <p:cNvSpPr/>
          <p:nvPr/>
        </p:nvSpPr>
        <p:spPr>
          <a:xfrm rot="1879190">
            <a:off x="3781430" y="5158750"/>
            <a:ext cx="1884147" cy="565814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64850090-E4A0-F34B-95BF-8A2E38E5A4BE}"/>
              </a:ext>
            </a:extLst>
          </p:cNvPr>
          <p:cNvSpPr/>
          <p:nvPr/>
        </p:nvSpPr>
        <p:spPr>
          <a:xfrm rot="3309016">
            <a:off x="4362019" y="4559343"/>
            <a:ext cx="480966" cy="1864716"/>
          </a:xfrm>
          <a:prstGeom prst="donut">
            <a:avLst>
              <a:gd name="adj" fmla="val 5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72EE24-E917-E744-837C-976BABC0EE2A}"/>
              </a:ext>
            </a:extLst>
          </p:cNvPr>
          <p:cNvSpPr/>
          <p:nvPr/>
        </p:nvSpPr>
        <p:spPr>
          <a:xfrm>
            <a:off x="4020570" y="4044428"/>
            <a:ext cx="530446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C4F4BE8-87EB-3747-A49D-2C15B14403D8}"/>
              </a:ext>
            </a:extLst>
          </p:cNvPr>
          <p:cNvSpPr/>
          <p:nvPr/>
        </p:nvSpPr>
        <p:spPr>
          <a:xfrm flipH="1">
            <a:off x="4769125" y="4059354"/>
            <a:ext cx="530445" cy="966675"/>
          </a:xfrm>
          <a:prstGeom prst="arc">
            <a:avLst>
              <a:gd name="adj1" fmla="val 13541665"/>
              <a:gd name="adj2" fmla="val 447067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/>
              <p:nvPr/>
            </p:nvSpPr>
            <p:spPr>
              <a:xfrm>
                <a:off x="3328012" y="4355122"/>
                <a:ext cx="1127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B7AE2-AE4D-8A45-ACC1-BB4A56CE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12" y="4355122"/>
                <a:ext cx="1127064" cy="430887"/>
              </a:xfrm>
              <a:prstGeom prst="rect">
                <a:avLst/>
              </a:prstGeom>
              <a:blipFill>
                <a:blip r:embed="rId13"/>
                <a:stretch>
                  <a:fillRect l="-7027" t="-8451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/>
              <p:nvPr/>
            </p:nvSpPr>
            <p:spPr>
              <a:xfrm>
                <a:off x="4868516" y="4354390"/>
                <a:ext cx="71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B76DA7-0B87-F947-AD2A-B7B89069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516" y="4354390"/>
                <a:ext cx="710816" cy="430887"/>
              </a:xfrm>
              <a:prstGeom prst="rect">
                <a:avLst/>
              </a:prstGeom>
              <a:blipFill>
                <a:blip r:embed="rId14"/>
                <a:stretch>
                  <a:fillRect l="-11207" t="-8451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/>
              <p:nvPr/>
            </p:nvSpPr>
            <p:spPr>
              <a:xfrm>
                <a:off x="4099669" y="5850874"/>
                <a:ext cx="1277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endPara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D612D9-2471-744C-B891-B26E95C9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69" y="5850874"/>
                <a:ext cx="1277517" cy="769441"/>
              </a:xfrm>
              <a:prstGeom prst="rect">
                <a:avLst/>
              </a:prstGeom>
              <a:blipFill>
                <a:blip r:embed="rId15"/>
                <a:stretch>
                  <a:fillRect r="-4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70D7B883-96B0-7142-8C09-37CFA25145E5}"/>
              </a:ext>
            </a:extLst>
          </p:cNvPr>
          <p:cNvSpPr/>
          <p:nvPr/>
        </p:nvSpPr>
        <p:spPr>
          <a:xfrm rot="19130849" flipH="1" flipV="1">
            <a:off x="4203105" y="5550888"/>
            <a:ext cx="892006" cy="920065"/>
          </a:xfrm>
          <a:prstGeom prst="arc">
            <a:avLst>
              <a:gd name="adj1" fmla="val 14858031"/>
              <a:gd name="adj2" fmla="val 99141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A011642B-913C-E645-B0D7-8C4885387FC3}"/>
              </a:ext>
            </a:extLst>
          </p:cNvPr>
          <p:cNvSpPr/>
          <p:nvPr/>
        </p:nvSpPr>
        <p:spPr>
          <a:xfrm>
            <a:off x="5777654" y="5192983"/>
            <a:ext cx="457780" cy="38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/>
              <p:nvPr/>
            </p:nvSpPr>
            <p:spPr>
              <a:xfrm>
                <a:off x="6280025" y="4834064"/>
                <a:ext cx="2121798" cy="1231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altLang="en-US" sz="36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AU" alt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BCFE22-F8DA-3549-953D-6F70B40DF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25" y="4834064"/>
                <a:ext cx="2121798" cy="12313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4E02F-5456-B741-ABDA-C4E5734B0604}"/>
              </a:ext>
            </a:extLst>
          </p:cNvPr>
          <p:cNvCxnSpPr>
            <a:cxnSpLocks/>
          </p:cNvCxnSpPr>
          <p:nvPr/>
        </p:nvCxnSpPr>
        <p:spPr>
          <a:xfrm flipH="1" flipV="1">
            <a:off x="6808309" y="4357506"/>
            <a:ext cx="220947" cy="541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/>
              <p:nvPr/>
            </p:nvSpPr>
            <p:spPr>
              <a:xfrm>
                <a:off x="6432219" y="4127677"/>
                <a:ext cx="46167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−1−3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42DC5-B39D-734C-A758-217B07A17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219" y="4127677"/>
                <a:ext cx="4616781" cy="430887"/>
              </a:xfrm>
              <a:prstGeom prst="rect">
                <a:avLst/>
              </a:prstGeom>
              <a:blipFill>
                <a:blip r:embed="rId17"/>
                <a:stretch>
                  <a:fillRect l="-1715" t="-9859" b="-281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itle 1">
            <a:extLst>
              <a:ext uri="{FF2B5EF4-FFF2-40B4-BE49-F238E27FC236}">
                <a16:creationId xmlns:a16="http://schemas.microsoft.com/office/drawing/2014/main" id="{45A50499-92CF-DB4D-95E4-BB5AC6FD565A}"/>
              </a:ext>
            </a:extLst>
          </p:cNvPr>
          <p:cNvSpPr txBox="1">
            <a:spLocks/>
          </p:cNvSpPr>
          <p:nvPr/>
        </p:nvSpPr>
        <p:spPr>
          <a:xfrm>
            <a:off x="1143001" y="-31840"/>
            <a:ext cx="9905999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IE" altLang="en-US" dirty="0"/>
              <a:t>Add &amp; Subtract</a:t>
            </a:r>
            <a:r>
              <a:rPr lang="en-IE" altLang="en-US" sz="3200" dirty="0"/>
              <a:t>—</a:t>
            </a:r>
            <a:r>
              <a:rPr lang="en-IE" altLang="en-US" sz="3200" dirty="0">
                <a:solidFill>
                  <a:srgbClr val="C00000"/>
                </a:solidFill>
              </a:rPr>
              <a:t>different algebraic denominators</a:t>
            </a:r>
          </a:p>
        </p:txBody>
      </p:sp>
    </p:spTree>
    <p:extLst>
      <p:ext uri="{BB962C8B-B14F-4D97-AF65-F5344CB8AC3E}">
        <p14:creationId xmlns:p14="http://schemas.microsoft.com/office/powerpoint/2010/main" val="29318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0" grpId="0" animBg="1"/>
      <p:bldP spid="14" grpId="0" animBg="1"/>
      <p:bldP spid="13" grpId="0" animBg="1"/>
      <p:bldP spid="16" grpId="0" animBg="1"/>
      <p:bldP spid="17" grpId="0"/>
      <p:bldP spid="19" grpId="0"/>
      <p:bldP spid="18" grpId="0" animBg="1"/>
      <p:bldP spid="21" grpId="0"/>
      <p:bldP spid="22" grpId="0" animBg="1"/>
      <p:bldP spid="20" grpId="0"/>
      <p:bldP spid="26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">
                <a:extLst>
                  <a:ext uri="{FF2B5EF4-FFF2-40B4-BE49-F238E27FC236}">
                    <a16:creationId xmlns:a16="http://schemas.microsoft.com/office/drawing/2014/main" id="{F3EA1DB3-1A73-5C4A-A79A-142685447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672" y="2132855"/>
                <a:ext cx="3744912" cy="4369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Char char="§"/>
                </a:pPr>
                <a:endParaRPr lang="en-GB" altLang="en-US" dirty="0"/>
              </a:p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endParaRPr lang="en-GB" altLang="en-US" dirty="0"/>
              </a:p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Char char="§"/>
                </a:pPr>
                <a:endParaRPr lang="en-GB" altLang="en-US" dirty="0"/>
              </a:p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Char char="§"/>
                </a:pPr>
                <a:r>
                  <a:rPr lang="en-GB" altLang="en-US" dirty="0"/>
                  <a:t> ‘</a:t>
                </a:r>
                <a:r>
                  <a:rPr lang="en-GB" altLang="en-US" b="1" dirty="0"/>
                  <a:t>simplifying</a:t>
                </a:r>
                <a:r>
                  <a:rPr lang="en-GB" altLang="en-US" dirty="0"/>
                  <a:t>’ or ‘</a:t>
                </a:r>
                <a:r>
                  <a:rPr lang="en-GB" altLang="en-US" b="1" dirty="0"/>
                  <a:t>cancelling down</a:t>
                </a:r>
                <a:r>
                  <a:rPr lang="en-GB" altLang="en-US" dirty="0"/>
                  <a:t>’</a:t>
                </a:r>
              </a:p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Char char="§"/>
                </a:pPr>
                <a:endParaRPr lang="en-GB" altLang="en-US" dirty="0"/>
              </a:p>
              <a:p>
                <a:pPr lvl="3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AU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3" name="Rectangle 6">
                <a:extLst>
                  <a:ext uri="{FF2B5EF4-FFF2-40B4-BE49-F238E27FC236}">
                    <a16:creationId xmlns:a16="http://schemas.microsoft.com/office/drawing/2014/main" id="{F3EA1DB3-1A73-5C4A-A79A-142685447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672" y="2132855"/>
                <a:ext cx="3744912" cy="4369803"/>
              </a:xfrm>
              <a:prstGeom prst="rect">
                <a:avLst/>
              </a:prstGeom>
              <a:blipFill>
                <a:blip r:embed="rId4"/>
                <a:stretch>
                  <a:fillRect l="-13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Title 1">
            <a:extLst>
              <a:ext uri="{FF2B5EF4-FFF2-40B4-BE49-F238E27FC236}">
                <a16:creationId xmlns:a16="http://schemas.microsoft.com/office/drawing/2014/main" id="{B2464CFA-38E2-3743-B17C-2BD80F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68" y="31028"/>
            <a:ext cx="9906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Fractions – </a:t>
            </a:r>
            <a:r>
              <a:rPr lang="en-GB" altLang="en-US" sz="3600" dirty="0"/>
              <a:t>simplifying after adding or subtracting</a:t>
            </a:r>
          </a:p>
        </p:txBody>
      </p:sp>
      <p:grpSp>
        <p:nvGrpSpPr>
          <p:cNvPr id="1032" name="Group 28">
            <a:extLst>
              <a:ext uri="{FF2B5EF4-FFF2-40B4-BE49-F238E27FC236}">
                <a16:creationId xmlns:a16="http://schemas.microsoft.com/office/drawing/2014/main" id="{025F2591-2833-2D4F-8D39-B74D857E0D0D}"/>
              </a:ext>
            </a:extLst>
          </p:cNvPr>
          <p:cNvGrpSpPr>
            <a:grpSpLocks/>
          </p:cNvGrpSpPr>
          <p:nvPr/>
        </p:nvGrpSpPr>
        <p:grpSpPr bwMode="auto">
          <a:xfrm>
            <a:off x="2566990" y="1344615"/>
            <a:ext cx="7305675" cy="1508125"/>
            <a:chOff x="1340" y="1473"/>
            <a:chExt cx="4602" cy="950"/>
          </a:xfrm>
        </p:grpSpPr>
        <p:sp>
          <p:nvSpPr>
            <p:cNvPr id="1033" name="TextBox 9">
              <a:extLst>
                <a:ext uri="{FF2B5EF4-FFF2-40B4-BE49-F238E27FC236}">
                  <a16:creationId xmlns:a16="http://schemas.microsoft.com/office/drawing/2014/main" id="{0F04F13F-DFBB-1E47-A702-4E0890051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512"/>
              <a:ext cx="288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200" dirty="0"/>
                <a:t>If we × (or ÷) BOTH numerator and denominator by the </a:t>
              </a:r>
              <a:r>
                <a:rPr lang="en-GB" altLang="en-US" sz="2200" b="1" dirty="0"/>
                <a:t>same number</a:t>
              </a:r>
              <a:r>
                <a:rPr lang="en-GB" altLang="en-US" sz="2200" dirty="0"/>
                <a:t> we don’t change the value of the expression</a:t>
              </a:r>
            </a:p>
          </p:txBody>
        </p:sp>
        <p:graphicFrame>
          <p:nvGraphicFramePr>
            <p:cNvPr id="2" name="Object 2">
              <a:extLst>
                <a:ext uri="{FF2B5EF4-FFF2-40B4-BE49-F238E27FC236}">
                  <a16:creationId xmlns:a16="http://schemas.microsoft.com/office/drawing/2014/main" id="{E71EABB9-8BBA-7442-8180-18E4770E76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0" y="1473"/>
            <a:ext cx="1495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5" imgW="21069300" imgH="9067800" progId="Equation.3">
                    <p:embed/>
                  </p:oleObj>
                </mc:Choice>
                <mc:Fallback>
                  <p:oleObj name="Equation" r:id="rId5" imgW="21069300" imgH="9067800" progId="Equation.3">
                    <p:embed/>
                    <p:pic>
                      <p:nvPicPr>
                        <p:cNvPr id="2" name="Object 2">
                          <a:extLst>
                            <a:ext uri="{FF2B5EF4-FFF2-40B4-BE49-F238E27FC236}">
                              <a16:creationId xmlns:a16="http://schemas.microsoft.com/office/drawing/2014/main" id="{E71EABB9-8BBA-7442-8180-18E4770E76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" y="1473"/>
                          <a:ext cx="1495" cy="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7" name="Object 11">
            <a:extLst>
              <a:ext uri="{FF2B5EF4-FFF2-40B4-BE49-F238E27FC236}">
                <a16:creationId xmlns:a16="http://schemas.microsoft.com/office/drawing/2014/main" id="{2CA77181-4349-D741-B13E-C5EC1C397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212" y="4055660"/>
          <a:ext cx="9366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9359900" imgH="9067800" progId="Equation.3">
                  <p:embed/>
                </p:oleObj>
              </mc:Choice>
              <mc:Fallback>
                <p:oleObj name="Equation" r:id="rId7" imgW="9359900" imgH="9067800" progId="Equation.3">
                  <p:embed/>
                  <p:pic>
                    <p:nvPicPr>
                      <p:cNvPr id="1027" name="Object 11">
                        <a:extLst>
                          <a:ext uri="{FF2B5EF4-FFF2-40B4-BE49-F238E27FC236}">
                            <a16:creationId xmlns:a16="http://schemas.microsoft.com/office/drawing/2014/main" id="{2CA77181-4349-D741-B13E-C5EC1C397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212" y="4055660"/>
                        <a:ext cx="9366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BA124084-D2DF-7141-90D4-0263D42EE8C2}"/>
              </a:ext>
            </a:extLst>
          </p:cNvPr>
          <p:cNvSpPr/>
          <p:nvPr/>
        </p:nvSpPr>
        <p:spPr>
          <a:xfrm>
            <a:off x="2312425" y="3705636"/>
            <a:ext cx="129614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E7A2BC-516D-104C-A4C4-A872699A02D3}"/>
                  </a:ext>
                </a:extLst>
              </p:cNvPr>
              <p:cNvSpPr txBox="1"/>
              <p:nvPr/>
            </p:nvSpPr>
            <p:spPr>
              <a:xfrm>
                <a:off x="4886304" y="3339277"/>
                <a:ext cx="6196010" cy="1432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GCF</a:t>
                </a:r>
                <a:r>
                  <a:rPr lang="en-US" sz="3600" dirty="0"/>
                  <a:t> of 6 &amp; 9 = </a:t>
                </a:r>
                <a:r>
                  <a:rPr lang="en-US" sz="3600" dirty="0">
                    <a:solidFill>
                      <a:srgbClr val="FF0000"/>
                    </a:solidFill>
                  </a:rPr>
                  <a:t>3</a:t>
                </a:r>
                <a:r>
                  <a:rPr lang="en-US" sz="3600" dirty="0"/>
                  <a:t>, So</a:t>
                </a:r>
              </a:p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AU" altLang="en-US" sz="3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num>
                      <m:den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den>
                    </m:f>
                    <m:r>
                      <a:rPr lang="en-AU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E7A2BC-516D-104C-A4C4-A872699A0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04" y="3339277"/>
                <a:ext cx="6196010" cy="1432765"/>
              </a:xfrm>
              <a:prstGeom prst="rect">
                <a:avLst/>
              </a:prstGeom>
              <a:blipFill>
                <a:blip r:embed="rId9"/>
                <a:stretch>
                  <a:fillRect l="-3051" t="-68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5B92EB-49DC-BA41-B7FE-BD8989DDDDBA}"/>
              </a:ext>
            </a:extLst>
          </p:cNvPr>
          <p:cNvCxnSpPr/>
          <p:nvPr/>
        </p:nvCxnSpPr>
        <p:spPr>
          <a:xfrm>
            <a:off x="5760732" y="3813700"/>
            <a:ext cx="288032" cy="3924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8B9559-3BB2-F144-B853-85095EE4CA6B}"/>
              </a:ext>
            </a:extLst>
          </p:cNvPr>
          <p:cNvCxnSpPr/>
          <p:nvPr/>
        </p:nvCxnSpPr>
        <p:spPr>
          <a:xfrm>
            <a:off x="5735960" y="4365104"/>
            <a:ext cx="288032" cy="3924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AutoShape 4">
            <a:extLst>
              <a:ext uri="{FF2B5EF4-FFF2-40B4-BE49-F238E27FC236}">
                <a16:creationId xmlns:a16="http://schemas.microsoft.com/office/drawing/2014/main" id="{6786BC35-E963-B04B-BC3F-A9E46993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5" y="5474408"/>
            <a:ext cx="3248969" cy="1008112"/>
          </a:xfrm>
          <a:prstGeom prst="cloudCallout">
            <a:avLst>
              <a:gd name="adj1" fmla="val -105528"/>
              <a:gd name="adj2" fmla="val -33473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Always simplifying after adding/subtracting</a:t>
            </a:r>
          </a:p>
        </p:txBody>
      </p:sp>
    </p:spTree>
    <p:extLst>
      <p:ext uri="{BB962C8B-B14F-4D97-AF65-F5344CB8AC3E}">
        <p14:creationId xmlns:p14="http://schemas.microsoft.com/office/powerpoint/2010/main" val="23426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D0A9B2E-0B25-4D6D-8AA3-BDD41792E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EXAMPLE: Find the LCM of 12 and 18</a:t>
            </a:r>
            <a:endParaRPr lang="en-US" altLang="en-US" dirty="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76BB696-E797-4999-8094-CF0F8CD1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130085"/>
            <a:ext cx="4267200" cy="244682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The multiples of 12: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12 x 1 = 12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12 x 2 =24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12 x 3 = 36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12 x 4 = 48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12 x 5 =60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CDD7426-69B9-43A4-ABB8-6D535027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1130085"/>
            <a:ext cx="4038600" cy="244682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multiples of  18: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18 x 1 = 18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18 x 2 = 36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18 x 3 = 54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18 x 4 = 72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18 x 5 = 90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F439D11-2748-4DBC-AD37-79ADB0B1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4337662"/>
            <a:ext cx="4191000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12, 24, 36, 48, 60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89696D9-3692-4767-9B8B-504DF270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5283081"/>
            <a:ext cx="4191000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18, 36, 54, 72, 90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C404685-A023-43EA-A00A-CF584A04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620" y="4288755"/>
            <a:ext cx="383582" cy="4182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722D8B-DCD6-40C8-B8FF-4E312BCA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079" y="5262566"/>
            <a:ext cx="383582" cy="4182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D2D65D9-E5C5-4DFE-AAFF-FCD07E17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4337662"/>
            <a:ext cx="4888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The first number you see in both lists is 36.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F128645-21A7-42F7-8607-7FAD5785C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446" y="5262566"/>
            <a:ext cx="4910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The least common multiple of 12 and 18 is 36.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5" grpId="0" animBg="1" autoUpdateAnimBg="0"/>
      <p:bldP spid="6" grpId="0" animBg="1" autoUpdateAnimBg="0"/>
      <p:bldP spid="9" grpId="0" autoUpdateAnimBg="0"/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40FE848-4C93-4351-8875-54499EFFA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Example 2: </a:t>
            </a:r>
            <a:br>
              <a:rPr lang="en-US" altLang="en-US"/>
            </a:br>
            <a:r>
              <a:rPr lang="en-US" altLang="en-US"/>
              <a:t>Find the LCM of 9 and 10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8E3E809-2E27-4CE7-8DE6-3281B546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14600"/>
            <a:ext cx="5715000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9, 18, 27, 36, 45, 54, 63, 72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0D4DB694-0262-4E3E-8502-2F8DBBC5A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00400"/>
            <a:ext cx="5715000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10, 20, 30, 40, 50, 60, 70, 80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16FC389-7792-406B-9A3E-7017DA1A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0"/>
            <a:ext cx="57912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If you don’t see a common multiple, make each list go further.</a:t>
            </a:r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4AC239E-1B14-4685-B2DE-617A6DBA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514600"/>
            <a:ext cx="2667000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81, 90, 99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3D70855D-9E38-4AF0-8531-4F3B82FA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0400"/>
            <a:ext cx="2590800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90, 100, 110</a:t>
            </a: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F423DF8F-A6AD-4FE8-AE99-35F960DCE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738" y="2514600"/>
            <a:ext cx="400373" cy="36933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43C93E08-B12E-4B01-9F8B-C2D2D966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200400"/>
            <a:ext cx="400373" cy="36933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70F75316-9887-4D16-A3CD-562FFC7B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0"/>
            <a:ext cx="5867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LCM of 9 and 10 is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  <p:bldP spid="1229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Rectangle 2">
                <a:extLst>
                  <a:ext uri="{FF2B5EF4-FFF2-40B4-BE49-F238E27FC236}">
                    <a16:creationId xmlns:a16="http://schemas.microsoft.com/office/drawing/2014/main" id="{1BE790C1-4252-4221-AE92-46EF408402A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</a:t>
                </a:r>
                <a:br>
                  <a:rPr lang="en-US" altLang="en-US" dirty="0"/>
                </a:br>
                <a:r>
                  <a:rPr lang="en-US" altLang="en-US" dirty="0"/>
                  <a:t>Find the LCM of 4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/>
                  <a:t> and 12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314" name="Rectangle 2">
                <a:extLst>
                  <a:ext uri="{FF2B5EF4-FFF2-40B4-BE49-F238E27FC236}">
                    <a16:creationId xmlns:a16="http://schemas.microsoft.com/office/drawing/2014/main" id="{1BE790C1-4252-4221-AE92-46EF40840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44D40F46-3378-4F0F-B90D-9B03861DB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599" y="2057400"/>
                <a:ext cx="3833248" cy="64633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4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8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12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16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44D40F46-3378-4F0F-B90D-9B03861DB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599" y="2057400"/>
                <a:ext cx="3833248" cy="646331"/>
              </a:xfrm>
              <a:prstGeom prst="rect">
                <a:avLst/>
              </a:prstGeom>
              <a:blipFill>
                <a:blip r:embed="rId3"/>
                <a:stretch>
                  <a:fillRect l="-4596" t="-13889" b="-324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Text Box 4">
                <a:extLst>
                  <a:ext uri="{FF2B5EF4-FFF2-40B4-BE49-F238E27FC236}">
                    <a16:creationId xmlns:a16="http://schemas.microsoft.com/office/drawing/2014/main" id="{2DFA3B5E-4B47-4F06-8BF0-AA48D84FB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7483" y="3029634"/>
                <a:ext cx="3009900" cy="64633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12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24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36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3316" name="Text Box 4">
                <a:extLst>
                  <a:ext uri="{FF2B5EF4-FFF2-40B4-BE49-F238E27FC236}">
                    <a16:creationId xmlns:a16="http://schemas.microsoft.com/office/drawing/2014/main" id="{2DFA3B5E-4B47-4F06-8BF0-AA48D84F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483" y="3029634"/>
                <a:ext cx="3009900" cy="646331"/>
              </a:xfrm>
              <a:prstGeom prst="rect">
                <a:avLst/>
              </a:prstGeom>
              <a:blipFill>
                <a:blip r:embed="rId4"/>
                <a:stretch>
                  <a:fillRect l="-5847" t="-13889" b="-33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Oval 5">
            <a:extLst>
              <a:ext uri="{FF2B5EF4-FFF2-40B4-BE49-F238E27FC236}">
                <a16:creationId xmlns:a16="http://schemas.microsoft.com/office/drawing/2014/main" id="{A82C7ACA-4872-4C03-B3C9-802846C9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433" y="1995408"/>
            <a:ext cx="733587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18" name="Oval 6">
            <a:extLst>
              <a:ext uri="{FF2B5EF4-FFF2-40B4-BE49-F238E27FC236}">
                <a16:creationId xmlns:a16="http://schemas.microsoft.com/office/drawing/2014/main" id="{05E6D145-7585-4BD9-99CD-B3CCDF0C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50" y="2938218"/>
            <a:ext cx="842718" cy="82399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Text Box 7">
                <a:extLst>
                  <a:ext uri="{FF2B5EF4-FFF2-40B4-BE49-F238E27FC236}">
                    <a16:creationId xmlns:a16="http://schemas.microsoft.com/office/drawing/2014/main" id="{B72452A5-F7CB-49F4-86F3-45D699514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3352800"/>
                <a:ext cx="2971800" cy="646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Answer: 12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3319" name="Text Box 7">
                <a:extLst>
                  <a:ext uri="{FF2B5EF4-FFF2-40B4-BE49-F238E27FC236}">
                    <a16:creationId xmlns:a16="http://schemas.microsoft.com/office/drawing/2014/main" id="{B72452A5-F7CB-49F4-86F3-45D69951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3352800"/>
                <a:ext cx="2971800" cy="646331"/>
              </a:xfrm>
              <a:prstGeom prst="rect">
                <a:avLst/>
              </a:prstGeom>
              <a:blipFill>
                <a:blip r:embed="rId5"/>
                <a:stretch>
                  <a:fillRect l="-6135" t="-12963" b="-33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 autoUpdateAnimBg="0"/>
      <p:bldP spid="1331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>
                <a:extLst>
                  <a:ext uri="{FF2B5EF4-FFF2-40B4-BE49-F238E27FC236}">
                    <a16:creationId xmlns:a16="http://schemas.microsoft.com/office/drawing/2014/main" id="{44BD1E71-57BE-450F-9307-EA412ED38949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4:</a:t>
                </a:r>
                <a:br>
                  <a:rPr lang="en-US" altLang="en-US" dirty="0"/>
                </a:br>
                <a:r>
                  <a:rPr lang="en-US" altLang="en-US" dirty="0"/>
                  <a:t>Find the LCM of 5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/>
                  <a:t> and 8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338" name="Rectangle 2">
                <a:extLst>
                  <a:ext uri="{FF2B5EF4-FFF2-40B4-BE49-F238E27FC236}">
                    <a16:creationId xmlns:a16="http://schemas.microsoft.com/office/drawing/2014/main" id="{44BD1E71-57BE-450F-9307-EA412ED38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Text Box 3">
                <a:extLst>
                  <a:ext uri="{FF2B5EF4-FFF2-40B4-BE49-F238E27FC236}">
                    <a16:creationId xmlns:a16="http://schemas.microsoft.com/office/drawing/2014/main" id="{62DF0968-2469-49F8-A5EE-8841B2DB7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4999" y="2362200"/>
                <a:ext cx="5611679" cy="64633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5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10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15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20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25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30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>
          <p:sp>
            <p:nvSpPr>
              <p:cNvPr id="14339" name="Text Box 3">
                <a:extLst>
                  <a:ext uri="{FF2B5EF4-FFF2-40B4-BE49-F238E27FC236}">
                    <a16:creationId xmlns:a16="http://schemas.microsoft.com/office/drawing/2014/main" id="{62DF0968-2469-49F8-A5EE-8841B2DB7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4999" y="2362200"/>
                <a:ext cx="5611679" cy="646331"/>
              </a:xfrm>
              <a:prstGeom prst="rect">
                <a:avLst/>
              </a:prstGeom>
              <a:blipFill>
                <a:blip r:embed="rId3"/>
                <a:stretch>
                  <a:fillRect l="-3142" t="-13889" b="-324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Text Box 4">
                <a:extLst>
                  <a:ext uri="{FF2B5EF4-FFF2-40B4-BE49-F238E27FC236}">
                    <a16:creationId xmlns:a16="http://schemas.microsoft.com/office/drawing/2014/main" id="{6D9B122B-5AFA-4D45-BAEC-0CA7E728A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048000"/>
                <a:ext cx="5611678" cy="64633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8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16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24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32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40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48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4340" name="Text Box 4">
                <a:extLst>
                  <a:ext uri="{FF2B5EF4-FFF2-40B4-BE49-F238E27FC236}">
                    <a16:creationId xmlns:a16="http://schemas.microsoft.com/office/drawing/2014/main" id="{6D9B122B-5AFA-4D45-BAEC-0CA7E728A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048000"/>
                <a:ext cx="5611678" cy="646331"/>
              </a:xfrm>
              <a:prstGeom prst="rect">
                <a:avLst/>
              </a:prstGeom>
              <a:blipFill>
                <a:blip r:embed="rId4"/>
                <a:stretch>
                  <a:fillRect l="-3254" t="-12963" b="-33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544F3E89-ECA9-4FB1-ADE6-6DDB9CBAE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7749" y="2343834"/>
                <a:ext cx="1973451" cy="64633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35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600" dirty="0"/>
                  <a:t>, 40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544F3E89-ECA9-4FB1-ADE6-6DDB9CBAE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7749" y="2343834"/>
                <a:ext cx="1973451" cy="646331"/>
              </a:xfrm>
              <a:prstGeom prst="rect">
                <a:avLst/>
              </a:prstGeom>
              <a:blipFill>
                <a:blip r:embed="rId5"/>
                <a:stretch>
                  <a:fillRect l="-8896" t="-12844" b="-3211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3" name="Oval 7">
            <a:extLst>
              <a:ext uri="{FF2B5EF4-FFF2-40B4-BE49-F238E27FC236}">
                <a16:creationId xmlns:a16="http://schemas.microsoft.com/office/drawing/2014/main" id="{DDA72501-0098-4BE4-9746-2C9A04CB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557" y="2315706"/>
            <a:ext cx="805911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3600"/>
          </a:p>
        </p:txBody>
      </p:sp>
      <p:sp>
        <p:nvSpPr>
          <p:cNvPr id="14344" name="Oval 8">
            <a:extLst>
              <a:ext uri="{FF2B5EF4-FFF2-40B4-BE49-F238E27FC236}">
                <a16:creationId xmlns:a16="http://schemas.microsoft.com/office/drawing/2014/main" id="{7F38FDB9-032B-40B9-A46A-5E55E882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91742"/>
            <a:ext cx="914400" cy="7743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Text Box 9">
                <a:extLst>
                  <a:ext uri="{FF2B5EF4-FFF2-40B4-BE49-F238E27FC236}">
                    <a16:creationId xmlns:a16="http://schemas.microsoft.com/office/drawing/2014/main" id="{7145D91B-27D6-4125-AD5A-B68A4F6EC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4953000"/>
                <a:ext cx="34290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/>
                  <a:t>Answer: 40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</a:rPr>
                      <m:t>𝑥</m:t>
                    </m:r>
                  </m:oMath>
                </a14:m>
                <a:endParaRPr lang="en-US" altLang="en-US" sz="3600" dirty="0"/>
              </a:p>
            </p:txBody>
          </p:sp>
        </mc:Choice>
        <mc:Fallback xmlns="">
          <p:sp>
            <p:nvSpPr>
              <p:cNvPr id="14345" name="Text Box 9">
                <a:extLst>
                  <a:ext uri="{FF2B5EF4-FFF2-40B4-BE49-F238E27FC236}">
                    <a16:creationId xmlns:a16="http://schemas.microsoft.com/office/drawing/2014/main" id="{7145D91B-27D6-4125-AD5A-B68A4F6EC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4953000"/>
                <a:ext cx="3429000" cy="646331"/>
              </a:xfrm>
              <a:prstGeom prst="rect">
                <a:avLst/>
              </a:prstGeom>
              <a:blipFill>
                <a:blip r:embed="rId6"/>
                <a:stretch>
                  <a:fillRect l="-5133" t="-13889" b="-324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2" grpId="0" animBg="1" autoUpdateAnimBg="0"/>
      <p:bldP spid="1434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E0872-0562-4C20-8AA7-C8BF9865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8" y="0"/>
            <a:ext cx="1218162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A4A0E-B33B-40F9-84C9-D53E0513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76" y="4615405"/>
            <a:ext cx="5428728" cy="1337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082F2-9723-4188-ABF0-9217E976B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458" y="4854515"/>
            <a:ext cx="7441764" cy="6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5453" y="1790257"/>
            <a:ext cx="372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Identify the numerator and denominator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Calculate with the numerators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the denominator the same</a:t>
            </a:r>
            <a:endParaRPr lang="en-U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354" y="47253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35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576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9677" y="47253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9677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44086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9315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526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5854" y="472538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+ 3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8000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812409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77975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2492" y="472538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4071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9512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0524" y="1703644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fifth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88847" y="1703644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 one fifths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7429" y="4778062"/>
            <a:ext cx="1071797" cy="862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567284" y="4778062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37139" y="4778062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06994" y="4778062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777375" y="4778062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21354" y="275013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21354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75763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89677" y="275013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89677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844086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93151" y="3011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5261" y="3011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35854" y="2750135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58000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812409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77975" y="3011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42492" y="2750135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40714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895123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20524" y="3981241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fifth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88847" y="3981241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 one fifths</a:t>
            </a:r>
          </a:p>
        </p:txBody>
      </p:sp>
    </p:spTree>
    <p:extLst>
      <p:ext uri="{BB962C8B-B14F-4D97-AF65-F5344CB8AC3E}">
        <p14:creationId xmlns:p14="http://schemas.microsoft.com/office/powerpoint/2010/main" val="39242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3587" y="133983"/>
            <a:ext cx="383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Identify the numerator and denominator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Calculate with the numerators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the denominator the same</a:t>
            </a:r>
            <a:endParaRPr lang="en-U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17961" y="472538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61" y="472538"/>
                <a:ext cx="611065" cy="523220"/>
              </a:xfrm>
              <a:prstGeom prst="rect">
                <a:avLst/>
              </a:prstGeom>
              <a:blipFill>
                <a:blip r:embed="rId2"/>
                <a:stretch>
                  <a:fillRect l="-23000" t="-15294" b="-3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2135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576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89677" y="511123"/>
                <a:ext cx="5469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77" y="511123"/>
                <a:ext cx="5469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9677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44086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9315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526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25894" y="472538"/>
                <a:ext cx="119295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94" y="472538"/>
                <a:ext cx="1192955" cy="523220"/>
              </a:xfrm>
              <a:prstGeom prst="rect">
                <a:avLst/>
              </a:prstGeom>
              <a:blipFill>
                <a:blip r:embed="rId4"/>
                <a:stretch>
                  <a:fillRect l="-10714" t="-15294" b="-3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58000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583264" y="995758"/>
            <a:ext cx="1073618" cy="27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77975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939098" y="472538"/>
                <a:ext cx="61106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𝒙</m:t>
                    </m:r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472538"/>
                <a:ext cx="611065" cy="523220"/>
              </a:xfrm>
              <a:prstGeom prst="rect">
                <a:avLst/>
              </a:prstGeom>
              <a:blipFill>
                <a:blip r:embed="rId5"/>
                <a:stretch>
                  <a:fillRect l="-21782" t="-15294" b="-3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04071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9512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5806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255661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325516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395371" y="3090930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465752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494765" y="3090930"/>
            <a:ext cx="1071797" cy="862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564620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8634475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9704330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0774711" y="3090930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13312" y="326076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59903" y="5355934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629758" y="5355934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699613" y="5355934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769468" y="5355934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839849" y="5355934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000445" y="451839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95718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1309</Words>
  <Application>Microsoft Office PowerPoint</Application>
  <PresentationFormat>Widescreen</PresentationFormat>
  <Paragraphs>353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Bembo</vt:lpstr>
      <vt:lpstr>Calibri</vt:lpstr>
      <vt:lpstr>Calibri Light</vt:lpstr>
      <vt:lpstr>Cambria Math</vt:lpstr>
      <vt:lpstr>Comic Sans MS</vt:lpstr>
      <vt:lpstr>Trebuchet MS</vt:lpstr>
      <vt:lpstr>Wingdings</vt:lpstr>
      <vt:lpstr>Office Theme</vt:lpstr>
      <vt:lpstr>Equation</vt:lpstr>
      <vt:lpstr>Adding and subtracting algebraic fractions </vt:lpstr>
      <vt:lpstr>Least Common Multiple (LCM)</vt:lpstr>
      <vt:lpstr>EXAMPLE: Find the LCM of 12 and 18</vt:lpstr>
      <vt:lpstr>Example 2:  Find the LCM of 9 and 10</vt:lpstr>
      <vt:lpstr>Example 3: Find the LCM of 4x and 12x</vt:lpstr>
      <vt:lpstr>Example 4: Find the LCM of 5x and 8x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 – simplifying after adding or subtracting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and subtracting algebraic fractions </dc:title>
  <dc:creator>Lyn ZHANG</dc:creator>
  <cp:lastModifiedBy>Lyn ZHANG</cp:lastModifiedBy>
  <cp:revision>13</cp:revision>
  <dcterms:created xsi:type="dcterms:W3CDTF">2022-01-11T03:10:49Z</dcterms:created>
  <dcterms:modified xsi:type="dcterms:W3CDTF">2022-02-03T08:38:31Z</dcterms:modified>
</cp:coreProperties>
</file>