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32" r:id="rId2"/>
    <p:sldId id="309" r:id="rId3"/>
    <p:sldId id="312" r:id="rId4"/>
    <p:sldId id="256" r:id="rId5"/>
    <p:sldId id="313" r:id="rId6"/>
    <p:sldId id="320" r:id="rId7"/>
    <p:sldId id="321" r:id="rId8"/>
    <p:sldId id="323" r:id="rId9"/>
    <p:sldId id="322" r:id="rId10"/>
    <p:sldId id="324" r:id="rId11"/>
    <p:sldId id="325" r:id="rId12"/>
    <p:sldId id="307" r:id="rId13"/>
    <p:sldId id="333" r:id="rId14"/>
    <p:sldId id="433" r:id="rId15"/>
    <p:sldId id="43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D1F284-9FC8-41A9-808C-42C9E69D64B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CC62CBC-D681-4956-B26E-43147FD8AFD0}">
      <dgm:prSet phldrT="[Text]" custT="1"/>
      <dgm:spPr/>
      <dgm:t>
        <a:bodyPr/>
        <a:lstStyle/>
        <a:p>
          <a:r>
            <a:rPr lang="en-GB" sz="1800" dirty="0"/>
            <a:t>Find LCM of 2 and 4.</a:t>
          </a:r>
        </a:p>
        <a:p>
          <a:r>
            <a:rPr lang="en-GB" sz="1800" dirty="0"/>
            <a:t>2, 4, 6,8</a:t>
          </a:r>
        </a:p>
        <a:p>
          <a:r>
            <a:rPr lang="en-GB" sz="1800" dirty="0"/>
            <a:t>4,8,12,16</a:t>
          </a:r>
        </a:p>
      </dgm:t>
    </dgm:pt>
    <dgm:pt modelId="{697846C5-4B6E-4D12-B5F8-4863EC0D5BE6}" type="parTrans" cxnId="{69616C70-F67E-4B74-8FB2-3404B43EBE6A}">
      <dgm:prSet/>
      <dgm:spPr/>
      <dgm:t>
        <a:bodyPr/>
        <a:lstStyle/>
        <a:p>
          <a:endParaRPr lang="en-GB"/>
        </a:p>
      </dgm:t>
    </dgm:pt>
    <dgm:pt modelId="{59C137C8-5FB1-414C-A6DA-EEB76E809525}" type="sibTrans" cxnId="{69616C70-F67E-4B74-8FB2-3404B43EBE6A}">
      <dgm:prSet/>
      <dgm:spPr/>
      <dgm:t>
        <a:bodyPr/>
        <a:lstStyle/>
        <a:p>
          <a:endParaRPr lang="en-GB"/>
        </a:p>
      </dgm:t>
    </dgm:pt>
    <dgm:pt modelId="{E4FF783C-3D9D-45F6-B1E5-5DD4B374CD24}">
      <dgm:prSet phldrT="[Text]" custT="1"/>
      <dgm:spPr/>
      <dgm:t>
        <a:bodyPr/>
        <a:lstStyle/>
        <a:p>
          <a:r>
            <a:rPr lang="en-GB" sz="1800" dirty="0"/>
            <a:t>Get rid of denominator.</a:t>
          </a:r>
        </a:p>
      </dgm:t>
    </dgm:pt>
    <dgm:pt modelId="{6D5EE19B-BB2A-418D-934F-8D5B9C1C1B76}" type="parTrans" cxnId="{C3268C31-E798-40AF-98C0-0058A88D0432}">
      <dgm:prSet/>
      <dgm:spPr/>
      <dgm:t>
        <a:bodyPr/>
        <a:lstStyle/>
        <a:p>
          <a:endParaRPr lang="en-GB"/>
        </a:p>
      </dgm:t>
    </dgm:pt>
    <dgm:pt modelId="{3FF0526B-8CBE-452D-993C-CF26F15465E2}" type="sibTrans" cxnId="{C3268C31-E798-40AF-98C0-0058A88D0432}">
      <dgm:prSet/>
      <dgm:spPr/>
      <dgm:t>
        <a:bodyPr/>
        <a:lstStyle/>
        <a:p>
          <a:endParaRPr lang="en-GB"/>
        </a:p>
      </dgm:t>
    </dgm:pt>
    <dgm:pt modelId="{6D7B8E91-E324-4C78-9774-B663DF7DE9E2}">
      <dgm:prSet phldrT="[Text]" custT="1"/>
      <dgm:spPr/>
      <dgm:t>
        <a:bodyPr/>
        <a:lstStyle/>
        <a:p>
          <a:r>
            <a:rPr lang="en-GB" sz="1800" dirty="0"/>
            <a:t>Substitute your answer into the original equation to check.</a:t>
          </a:r>
        </a:p>
      </dgm:t>
    </dgm:pt>
    <dgm:pt modelId="{4DCB615E-F7A0-472F-9AE5-C2C8325A2553}" type="parTrans" cxnId="{B827D2B5-522F-4BD8-B62B-E569BD58584D}">
      <dgm:prSet/>
      <dgm:spPr/>
      <dgm:t>
        <a:bodyPr/>
        <a:lstStyle/>
        <a:p>
          <a:endParaRPr lang="en-GB"/>
        </a:p>
      </dgm:t>
    </dgm:pt>
    <dgm:pt modelId="{1854D326-E383-415A-BA5B-4E9B3E4534BC}" type="sibTrans" cxnId="{B827D2B5-522F-4BD8-B62B-E569BD58584D}">
      <dgm:prSet/>
      <dgm:spPr/>
      <dgm:t>
        <a:bodyPr/>
        <a:lstStyle/>
        <a:p>
          <a:endParaRPr lang="en-GB"/>
        </a:p>
      </dgm:t>
    </dgm:pt>
    <dgm:pt modelId="{FADEF625-2582-443C-9249-0CF19D0D69D1}" type="pres">
      <dgm:prSet presAssocID="{8ED1F284-9FC8-41A9-808C-42C9E69D64B3}" presName="linearFlow" presStyleCnt="0">
        <dgm:presLayoutVars>
          <dgm:resizeHandles val="exact"/>
        </dgm:presLayoutVars>
      </dgm:prSet>
      <dgm:spPr/>
    </dgm:pt>
    <dgm:pt modelId="{4862272A-32D1-4EAD-8243-3104197C2D29}" type="pres">
      <dgm:prSet presAssocID="{9CC62CBC-D681-4956-B26E-43147FD8AFD0}" presName="node" presStyleLbl="node1" presStyleIdx="0" presStyleCnt="3">
        <dgm:presLayoutVars>
          <dgm:bulletEnabled val="1"/>
        </dgm:presLayoutVars>
      </dgm:prSet>
      <dgm:spPr/>
    </dgm:pt>
    <dgm:pt modelId="{38D9D549-7360-43D6-B88F-7FB8418B118E}" type="pres">
      <dgm:prSet presAssocID="{59C137C8-5FB1-414C-A6DA-EEB76E809525}" presName="sibTrans" presStyleLbl="sibTrans2D1" presStyleIdx="0" presStyleCnt="2"/>
      <dgm:spPr/>
    </dgm:pt>
    <dgm:pt modelId="{E3D0CF5F-A856-43E8-BB63-39DD958A31F3}" type="pres">
      <dgm:prSet presAssocID="{59C137C8-5FB1-414C-A6DA-EEB76E809525}" presName="connectorText" presStyleLbl="sibTrans2D1" presStyleIdx="0" presStyleCnt="2"/>
      <dgm:spPr/>
    </dgm:pt>
    <dgm:pt modelId="{F5403591-A896-4966-ACC2-A1F94BEA8CEF}" type="pres">
      <dgm:prSet presAssocID="{E4FF783C-3D9D-45F6-B1E5-5DD4B374CD24}" presName="node" presStyleLbl="node1" presStyleIdx="1" presStyleCnt="3">
        <dgm:presLayoutVars>
          <dgm:bulletEnabled val="1"/>
        </dgm:presLayoutVars>
      </dgm:prSet>
      <dgm:spPr/>
    </dgm:pt>
    <dgm:pt modelId="{4F8CEB4C-01FB-41C4-9539-84F390915226}" type="pres">
      <dgm:prSet presAssocID="{3FF0526B-8CBE-452D-993C-CF26F15465E2}" presName="sibTrans" presStyleLbl="sibTrans2D1" presStyleIdx="1" presStyleCnt="2"/>
      <dgm:spPr/>
    </dgm:pt>
    <dgm:pt modelId="{5C1E0D8B-904C-49EB-A6D4-B6F3A75308ED}" type="pres">
      <dgm:prSet presAssocID="{3FF0526B-8CBE-452D-993C-CF26F15465E2}" presName="connectorText" presStyleLbl="sibTrans2D1" presStyleIdx="1" presStyleCnt="2"/>
      <dgm:spPr/>
    </dgm:pt>
    <dgm:pt modelId="{68507367-FC48-429B-9013-85E26F87A630}" type="pres">
      <dgm:prSet presAssocID="{6D7B8E91-E324-4C78-9774-B663DF7DE9E2}" presName="node" presStyleLbl="node1" presStyleIdx="2" presStyleCnt="3">
        <dgm:presLayoutVars>
          <dgm:bulletEnabled val="1"/>
        </dgm:presLayoutVars>
      </dgm:prSet>
      <dgm:spPr/>
    </dgm:pt>
  </dgm:ptLst>
  <dgm:cxnLst>
    <dgm:cxn modelId="{EB68680E-91FF-8C4F-95EB-FDC08F519F88}" type="presOf" srcId="{9CC62CBC-D681-4956-B26E-43147FD8AFD0}" destId="{4862272A-32D1-4EAD-8243-3104197C2D29}" srcOrd="0" destOrd="0" presId="urn:microsoft.com/office/officeart/2005/8/layout/process2"/>
    <dgm:cxn modelId="{9AA4D311-3434-F846-9712-4F0284A3B190}" type="presOf" srcId="{E4FF783C-3D9D-45F6-B1E5-5DD4B374CD24}" destId="{F5403591-A896-4966-ACC2-A1F94BEA8CEF}" srcOrd="0" destOrd="0" presId="urn:microsoft.com/office/officeart/2005/8/layout/process2"/>
    <dgm:cxn modelId="{96B7E01A-CDE5-7F40-B32E-7A988E31123E}" type="presOf" srcId="{3FF0526B-8CBE-452D-993C-CF26F15465E2}" destId="{4F8CEB4C-01FB-41C4-9539-84F390915226}" srcOrd="0" destOrd="0" presId="urn:microsoft.com/office/officeart/2005/8/layout/process2"/>
    <dgm:cxn modelId="{41DBE21C-6C1F-BF4E-A9DF-A643CC8566B9}" type="presOf" srcId="{6D7B8E91-E324-4C78-9774-B663DF7DE9E2}" destId="{68507367-FC48-429B-9013-85E26F87A630}" srcOrd="0" destOrd="0" presId="urn:microsoft.com/office/officeart/2005/8/layout/process2"/>
    <dgm:cxn modelId="{A12BBB28-6305-454D-A4A5-7F644CF27541}" type="presOf" srcId="{8ED1F284-9FC8-41A9-808C-42C9E69D64B3}" destId="{FADEF625-2582-443C-9249-0CF19D0D69D1}" srcOrd="0" destOrd="0" presId="urn:microsoft.com/office/officeart/2005/8/layout/process2"/>
    <dgm:cxn modelId="{C3268C31-E798-40AF-98C0-0058A88D0432}" srcId="{8ED1F284-9FC8-41A9-808C-42C9E69D64B3}" destId="{E4FF783C-3D9D-45F6-B1E5-5DD4B374CD24}" srcOrd="1" destOrd="0" parTransId="{6D5EE19B-BB2A-418D-934F-8D5B9C1C1B76}" sibTransId="{3FF0526B-8CBE-452D-993C-CF26F15465E2}"/>
    <dgm:cxn modelId="{69616C70-F67E-4B74-8FB2-3404B43EBE6A}" srcId="{8ED1F284-9FC8-41A9-808C-42C9E69D64B3}" destId="{9CC62CBC-D681-4956-B26E-43147FD8AFD0}" srcOrd="0" destOrd="0" parTransId="{697846C5-4B6E-4D12-B5F8-4863EC0D5BE6}" sibTransId="{59C137C8-5FB1-414C-A6DA-EEB76E809525}"/>
    <dgm:cxn modelId="{F1D7C888-CC8E-D14D-B4F4-926994FFDE2F}" type="presOf" srcId="{59C137C8-5FB1-414C-A6DA-EEB76E809525}" destId="{38D9D549-7360-43D6-B88F-7FB8418B118E}" srcOrd="0" destOrd="0" presId="urn:microsoft.com/office/officeart/2005/8/layout/process2"/>
    <dgm:cxn modelId="{92AB8FA8-36E8-6E44-8892-95A7EE02F81C}" type="presOf" srcId="{59C137C8-5FB1-414C-A6DA-EEB76E809525}" destId="{E3D0CF5F-A856-43E8-BB63-39DD958A31F3}" srcOrd="1" destOrd="0" presId="urn:microsoft.com/office/officeart/2005/8/layout/process2"/>
    <dgm:cxn modelId="{B827D2B5-522F-4BD8-B62B-E569BD58584D}" srcId="{8ED1F284-9FC8-41A9-808C-42C9E69D64B3}" destId="{6D7B8E91-E324-4C78-9774-B663DF7DE9E2}" srcOrd="2" destOrd="0" parTransId="{4DCB615E-F7A0-472F-9AE5-C2C8325A2553}" sibTransId="{1854D326-E383-415A-BA5B-4E9B3E4534BC}"/>
    <dgm:cxn modelId="{491A83CA-1B49-C54F-B46A-8509A89499CF}" type="presOf" srcId="{3FF0526B-8CBE-452D-993C-CF26F15465E2}" destId="{5C1E0D8B-904C-49EB-A6D4-B6F3A75308ED}" srcOrd="1" destOrd="0" presId="urn:microsoft.com/office/officeart/2005/8/layout/process2"/>
    <dgm:cxn modelId="{4AB36C97-6486-CB47-9212-323A58654F6F}" type="presParOf" srcId="{FADEF625-2582-443C-9249-0CF19D0D69D1}" destId="{4862272A-32D1-4EAD-8243-3104197C2D29}" srcOrd="0" destOrd="0" presId="urn:microsoft.com/office/officeart/2005/8/layout/process2"/>
    <dgm:cxn modelId="{61E3818C-AE35-0542-98E0-655D3BB2DD30}" type="presParOf" srcId="{FADEF625-2582-443C-9249-0CF19D0D69D1}" destId="{38D9D549-7360-43D6-B88F-7FB8418B118E}" srcOrd="1" destOrd="0" presId="urn:microsoft.com/office/officeart/2005/8/layout/process2"/>
    <dgm:cxn modelId="{0DDFADB4-2596-8648-8A00-DB19C40FBB20}" type="presParOf" srcId="{38D9D549-7360-43D6-B88F-7FB8418B118E}" destId="{E3D0CF5F-A856-43E8-BB63-39DD958A31F3}" srcOrd="0" destOrd="0" presId="urn:microsoft.com/office/officeart/2005/8/layout/process2"/>
    <dgm:cxn modelId="{1CA44FFD-85CD-EB4D-A535-F665F0DEED67}" type="presParOf" srcId="{FADEF625-2582-443C-9249-0CF19D0D69D1}" destId="{F5403591-A896-4966-ACC2-A1F94BEA8CEF}" srcOrd="2" destOrd="0" presId="urn:microsoft.com/office/officeart/2005/8/layout/process2"/>
    <dgm:cxn modelId="{B4AF1E79-E2B9-1442-8030-7E1498AD1C87}" type="presParOf" srcId="{FADEF625-2582-443C-9249-0CF19D0D69D1}" destId="{4F8CEB4C-01FB-41C4-9539-84F390915226}" srcOrd="3" destOrd="0" presId="urn:microsoft.com/office/officeart/2005/8/layout/process2"/>
    <dgm:cxn modelId="{2A5798D7-8BF2-264C-AB0E-9AD1E31EF450}" type="presParOf" srcId="{4F8CEB4C-01FB-41C4-9539-84F390915226}" destId="{5C1E0D8B-904C-49EB-A6D4-B6F3A75308ED}" srcOrd="0" destOrd="0" presId="urn:microsoft.com/office/officeart/2005/8/layout/process2"/>
    <dgm:cxn modelId="{699CF741-5355-D444-9ECA-F56B2EC51BF5}" type="presParOf" srcId="{FADEF625-2582-443C-9249-0CF19D0D69D1}" destId="{68507367-FC48-429B-9013-85E26F87A63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D1F284-9FC8-41A9-808C-42C9E69D64B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CC62CBC-D681-4956-B26E-43147FD8AFD0}">
      <dgm:prSet phldrT="[Text]" custT="1"/>
      <dgm:spPr/>
      <dgm:t>
        <a:bodyPr/>
        <a:lstStyle/>
        <a:p>
          <a:r>
            <a:rPr lang="en-GB" sz="1800" dirty="0"/>
            <a:t>Get rid of denominator by multiply 6 for each term.</a:t>
          </a:r>
        </a:p>
      </dgm:t>
    </dgm:pt>
    <dgm:pt modelId="{697846C5-4B6E-4D12-B5F8-4863EC0D5BE6}" type="parTrans" cxnId="{69616C70-F67E-4B74-8FB2-3404B43EBE6A}">
      <dgm:prSet/>
      <dgm:spPr/>
      <dgm:t>
        <a:bodyPr/>
        <a:lstStyle/>
        <a:p>
          <a:endParaRPr lang="en-GB"/>
        </a:p>
      </dgm:t>
    </dgm:pt>
    <dgm:pt modelId="{59C137C8-5FB1-414C-A6DA-EEB76E809525}" type="sibTrans" cxnId="{69616C70-F67E-4B74-8FB2-3404B43EBE6A}">
      <dgm:prSet/>
      <dgm:spPr/>
      <dgm:t>
        <a:bodyPr/>
        <a:lstStyle/>
        <a:p>
          <a:endParaRPr lang="en-GB"/>
        </a:p>
      </dgm:t>
    </dgm:pt>
    <dgm:pt modelId="{E4FF783C-3D9D-45F6-B1E5-5DD4B374CD24}">
      <dgm:prSet phldrT="[Text]" custT="1"/>
      <dgm:spPr/>
      <dgm:t>
        <a:bodyPr/>
        <a:lstStyle/>
        <a:p>
          <a:r>
            <a:rPr lang="en-GB" sz="1800" dirty="0"/>
            <a:t>Combine like terms.</a:t>
          </a:r>
        </a:p>
      </dgm:t>
    </dgm:pt>
    <dgm:pt modelId="{6D5EE19B-BB2A-418D-934F-8D5B9C1C1B76}" type="parTrans" cxnId="{C3268C31-E798-40AF-98C0-0058A88D0432}">
      <dgm:prSet/>
      <dgm:spPr/>
      <dgm:t>
        <a:bodyPr/>
        <a:lstStyle/>
        <a:p>
          <a:endParaRPr lang="en-GB"/>
        </a:p>
      </dgm:t>
    </dgm:pt>
    <dgm:pt modelId="{3FF0526B-8CBE-452D-993C-CF26F15465E2}" type="sibTrans" cxnId="{C3268C31-E798-40AF-98C0-0058A88D0432}">
      <dgm:prSet/>
      <dgm:spPr/>
      <dgm:t>
        <a:bodyPr/>
        <a:lstStyle/>
        <a:p>
          <a:endParaRPr lang="en-GB"/>
        </a:p>
      </dgm:t>
    </dgm:pt>
    <dgm:pt modelId="{6D7B8E91-E324-4C78-9774-B663DF7DE9E2}">
      <dgm:prSet phldrT="[Text]" custT="1"/>
      <dgm:spPr/>
      <dgm:t>
        <a:bodyPr/>
        <a:lstStyle/>
        <a:p>
          <a:r>
            <a:rPr lang="en-GB" sz="1800" dirty="0"/>
            <a:t>Substitute your answer into the original equation to check.</a:t>
          </a:r>
        </a:p>
      </dgm:t>
    </dgm:pt>
    <dgm:pt modelId="{4DCB615E-F7A0-472F-9AE5-C2C8325A2553}" type="parTrans" cxnId="{B827D2B5-522F-4BD8-B62B-E569BD58584D}">
      <dgm:prSet/>
      <dgm:spPr/>
      <dgm:t>
        <a:bodyPr/>
        <a:lstStyle/>
        <a:p>
          <a:endParaRPr lang="en-GB"/>
        </a:p>
      </dgm:t>
    </dgm:pt>
    <dgm:pt modelId="{1854D326-E383-415A-BA5B-4E9B3E4534BC}" type="sibTrans" cxnId="{B827D2B5-522F-4BD8-B62B-E569BD58584D}">
      <dgm:prSet/>
      <dgm:spPr/>
      <dgm:t>
        <a:bodyPr/>
        <a:lstStyle/>
        <a:p>
          <a:endParaRPr lang="en-GB"/>
        </a:p>
      </dgm:t>
    </dgm:pt>
    <dgm:pt modelId="{FADEF625-2582-443C-9249-0CF19D0D69D1}" type="pres">
      <dgm:prSet presAssocID="{8ED1F284-9FC8-41A9-808C-42C9E69D64B3}" presName="linearFlow" presStyleCnt="0">
        <dgm:presLayoutVars>
          <dgm:resizeHandles val="exact"/>
        </dgm:presLayoutVars>
      </dgm:prSet>
      <dgm:spPr/>
    </dgm:pt>
    <dgm:pt modelId="{4862272A-32D1-4EAD-8243-3104197C2D29}" type="pres">
      <dgm:prSet presAssocID="{9CC62CBC-D681-4956-B26E-43147FD8AFD0}" presName="node" presStyleLbl="node1" presStyleIdx="0" presStyleCnt="3">
        <dgm:presLayoutVars>
          <dgm:bulletEnabled val="1"/>
        </dgm:presLayoutVars>
      </dgm:prSet>
      <dgm:spPr/>
    </dgm:pt>
    <dgm:pt modelId="{38D9D549-7360-43D6-B88F-7FB8418B118E}" type="pres">
      <dgm:prSet presAssocID="{59C137C8-5FB1-414C-A6DA-EEB76E809525}" presName="sibTrans" presStyleLbl="sibTrans2D1" presStyleIdx="0" presStyleCnt="2"/>
      <dgm:spPr/>
    </dgm:pt>
    <dgm:pt modelId="{E3D0CF5F-A856-43E8-BB63-39DD958A31F3}" type="pres">
      <dgm:prSet presAssocID="{59C137C8-5FB1-414C-A6DA-EEB76E809525}" presName="connectorText" presStyleLbl="sibTrans2D1" presStyleIdx="0" presStyleCnt="2"/>
      <dgm:spPr/>
    </dgm:pt>
    <dgm:pt modelId="{F5403591-A896-4966-ACC2-A1F94BEA8CEF}" type="pres">
      <dgm:prSet presAssocID="{E4FF783C-3D9D-45F6-B1E5-5DD4B374CD24}" presName="node" presStyleLbl="node1" presStyleIdx="1" presStyleCnt="3">
        <dgm:presLayoutVars>
          <dgm:bulletEnabled val="1"/>
        </dgm:presLayoutVars>
      </dgm:prSet>
      <dgm:spPr/>
    </dgm:pt>
    <dgm:pt modelId="{4F8CEB4C-01FB-41C4-9539-84F390915226}" type="pres">
      <dgm:prSet presAssocID="{3FF0526B-8CBE-452D-993C-CF26F15465E2}" presName="sibTrans" presStyleLbl="sibTrans2D1" presStyleIdx="1" presStyleCnt="2"/>
      <dgm:spPr/>
    </dgm:pt>
    <dgm:pt modelId="{5C1E0D8B-904C-49EB-A6D4-B6F3A75308ED}" type="pres">
      <dgm:prSet presAssocID="{3FF0526B-8CBE-452D-993C-CF26F15465E2}" presName="connectorText" presStyleLbl="sibTrans2D1" presStyleIdx="1" presStyleCnt="2"/>
      <dgm:spPr/>
    </dgm:pt>
    <dgm:pt modelId="{68507367-FC48-429B-9013-85E26F87A630}" type="pres">
      <dgm:prSet presAssocID="{6D7B8E91-E324-4C78-9774-B663DF7DE9E2}" presName="node" presStyleLbl="node1" presStyleIdx="2" presStyleCnt="3">
        <dgm:presLayoutVars>
          <dgm:bulletEnabled val="1"/>
        </dgm:presLayoutVars>
      </dgm:prSet>
      <dgm:spPr/>
    </dgm:pt>
  </dgm:ptLst>
  <dgm:cxnLst>
    <dgm:cxn modelId="{EB68680E-91FF-8C4F-95EB-FDC08F519F88}" type="presOf" srcId="{9CC62CBC-D681-4956-B26E-43147FD8AFD0}" destId="{4862272A-32D1-4EAD-8243-3104197C2D29}" srcOrd="0" destOrd="0" presId="urn:microsoft.com/office/officeart/2005/8/layout/process2"/>
    <dgm:cxn modelId="{9AA4D311-3434-F846-9712-4F0284A3B190}" type="presOf" srcId="{E4FF783C-3D9D-45F6-B1E5-5DD4B374CD24}" destId="{F5403591-A896-4966-ACC2-A1F94BEA8CEF}" srcOrd="0" destOrd="0" presId="urn:microsoft.com/office/officeart/2005/8/layout/process2"/>
    <dgm:cxn modelId="{96B7E01A-CDE5-7F40-B32E-7A988E31123E}" type="presOf" srcId="{3FF0526B-8CBE-452D-993C-CF26F15465E2}" destId="{4F8CEB4C-01FB-41C4-9539-84F390915226}" srcOrd="0" destOrd="0" presId="urn:microsoft.com/office/officeart/2005/8/layout/process2"/>
    <dgm:cxn modelId="{41DBE21C-6C1F-BF4E-A9DF-A643CC8566B9}" type="presOf" srcId="{6D7B8E91-E324-4C78-9774-B663DF7DE9E2}" destId="{68507367-FC48-429B-9013-85E26F87A630}" srcOrd="0" destOrd="0" presId="urn:microsoft.com/office/officeart/2005/8/layout/process2"/>
    <dgm:cxn modelId="{A12BBB28-6305-454D-A4A5-7F644CF27541}" type="presOf" srcId="{8ED1F284-9FC8-41A9-808C-42C9E69D64B3}" destId="{FADEF625-2582-443C-9249-0CF19D0D69D1}" srcOrd="0" destOrd="0" presId="urn:microsoft.com/office/officeart/2005/8/layout/process2"/>
    <dgm:cxn modelId="{C3268C31-E798-40AF-98C0-0058A88D0432}" srcId="{8ED1F284-9FC8-41A9-808C-42C9E69D64B3}" destId="{E4FF783C-3D9D-45F6-B1E5-5DD4B374CD24}" srcOrd="1" destOrd="0" parTransId="{6D5EE19B-BB2A-418D-934F-8D5B9C1C1B76}" sibTransId="{3FF0526B-8CBE-452D-993C-CF26F15465E2}"/>
    <dgm:cxn modelId="{69616C70-F67E-4B74-8FB2-3404B43EBE6A}" srcId="{8ED1F284-9FC8-41A9-808C-42C9E69D64B3}" destId="{9CC62CBC-D681-4956-B26E-43147FD8AFD0}" srcOrd="0" destOrd="0" parTransId="{697846C5-4B6E-4D12-B5F8-4863EC0D5BE6}" sibTransId="{59C137C8-5FB1-414C-A6DA-EEB76E809525}"/>
    <dgm:cxn modelId="{F1D7C888-CC8E-D14D-B4F4-926994FFDE2F}" type="presOf" srcId="{59C137C8-5FB1-414C-A6DA-EEB76E809525}" destId="{38D9D549-7360-43D6-B88F-7FB8418B118E}" srcOrd="0" destOrd="0" presId="urn:microsoft.com/office/officeart/2005/8/layout/process2"/>
    <dgm:cxn modelId="{92AB8FA8-36E8-6E44-8892-95A7EE02F81C}" type="presOf" srcId="{59C137C8-5FB1-414C-A6DA-EEB76E809525}" destId="{E3D0CF5F-A856-43E8-BB63-39DD958A31F3}" srcOrd="1" destOrd="0" presId="urn:microsoft.com/office/officeart/2005/8/layout/process2"/>
    <dgm:cxn modelId="{B827D2B5-522F-4BD8-B62B-E569BD58584D}" srcId="{8ED1F284-9FC8-41A9-808C-42C9E69D64B3}" destId="{6D7B8E91-E324-4C78-9774-B663DF7DE9E2}" srcOrd="2" destOrd="0" parTransId="{4DCB615E-F7A0-472F-9AE5-C2C8325A2553}" sibTransId="{1854D326-E383-415A-BA5B-4E9B3E4534BC}"/>
    <dgm:cxn modelId="{491A83CA-1B49-C54F-B46A-8509A89499CF}" type="presOf" srcId="{3FF0526B-8CBE-452D-993C-CF26F15465E2}" destId="{5C1E0D8B-904C-49EB-A6D4-B6F3A75308ED}" srcOrd="1" destOrd="0" presId="urn:microsoft.com/office/officeart/2005/8/layout/process2"/>
    <dgm:cxn modelId="{4AB36C97-6486-CB47-9212-323A58654F6F}" type="presParOf" srcId="{FADEF625-2582-443C-9249-0CF19D0D69D1}" destId="{4862272A-32D1-4EAD-8243-3104197C2D29}" srcOrd="0" destOrd="0" presId="urn:microsoft.com/office/officeart/2005/8/layout/process2"/>
    <dgm:cxn modelId="{61E3818C-AE35-0542-98E0-655D3BB2DD30}" type="presParOf" srcId="{FADEF625-2582-443C-9249-0CF19D0D69D1}" destId="{38D9D549-7360-43D6-B88F-7FB8418B118E}" srcOrd="1" destOrd="0" presId="urn:microsoft.com/office/officeart/2005/8/layout/process2"/>
    <dgm:cxn modelId="{0DDFADB4-2596-8648-8A00-DB19C40FBB20}" type="presParOf" srcId="{38D9D549-7360-43D6-B88F-7FB8418B118E}" destId="{E3D0CF5F-A856-43E8-BB63-39DD958A31F3}" srcOrd="0" destOrd="0" presId="urn:microsoft.com/office/officeart/2005/8/layout/process2"/>
    <dgm:cxn modelId="{1CA44FFD-85CD-EB4D-A535-F665F0DEED67}" type="presParOf" srcId="{FADEF625-2582-443C-9249-0CF19D0D69D1}" destId="{F5403591-A896-4966-ACC2-A1F94BEA8CEF}" srcOrd="2" destOrd="0" presId="urn:microsoft.com/office/officeart/2005/8/layout/process2"/>
    <dgm:cxn modelId="{B4AF1E79-E2B9-1442-8030-7E1498AD1C87}" type="presParOf" srcId="{FADEF625-2582-443C-9249-0CF19D0D69D1}" destId="{4F8CEB4C-01FB-41C4-9539-84F390915226}" srcOrd="3" destOrd="0" presId="urn:microsoft.com/office/officeart/2005/8/layout/process2"/>
    <dgm:cxn modelId="{2A5798D7-8BF2-264C-AB0E-9AD1E31EF450}" type="presParOf" srcId="{4F8CEB4C-01FB-41C4-9539-84F390915226}" destId="{5C1E0D8B-904C-49EB-A6D4-B6F3A75308ED}" srcOrd="0" destOrd="0" presId="urn:microsoft.com/office/officeart/2005/8/layout/process2"/>
    <dgm:cxn modelId="{699CF741-5355-D444-9ECA-F56B2EC51BF5}" type="presParOf" srcId="{FADEF625-2582-443C-9249-0CF19D0D69D1}" destId="{68507367-FC48-429B-9013-85E26F87A63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2272A-32D1-4EAD-8243-3104197C2D29}">
      <dsp:nvSpPr>
        <dsp:cNvPr id="0" name=""/>
        <dsp:cNvSpPr/>
      </dsp:nvSpPr>
      <dsp:spPr>
        <a:xfrm>
          <a:off x="132787" y="1984"/>
          <a:ext cx="2350377" cy="1015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Find LCM of 2 and 4.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2, 4, 6,8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4,8,12,16</a:t>
          </a:r>
        </a:p>
      </dsp:txBody>
      <dsp:txXfrm>
        <a:off x="162516" y="31713"/>
        <a:ext cx="2290919" cy="955549"/>
      </dsp:txXfrm>
    </dsp:sp>
    <dsp:sp modelId="{38D9D549-7360-43D6-B88F-7FB8418B118E}">
      <dsp:nvSpPr>
        <dsp:cNvPr id="0" name=""/>
        <dsp:cNvSpPr/>
      </dsp:nvSpPr>
      <dsp:spPr>
        <a:xfrm rot="5400000">
          <a:off x="1117662" y="1042367"/>
          <a:ext cx="380627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-5400000">
        <a:off x="1170950" y="1080430"/>
        <a:ext cx="274051" cy="266439"/>
      </dsp:txXfrm>
    </dsp:sp>
    <dsp:sp modelId="{F5403591-A896-4966-ACC2-A1F94BEA8CEF}">
      <dsp:nvSpPr>
        <dsp:cNvPr id="0" name=""/>
        <dsp:cNvSpPr/>
      </dsp:nvSpPr>
      <dsp:spPr>
        <a:xfrm>
          <a:off x="132787" y="1524496"/>
          <a:ext cx="2350377" cy="1015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Get rid of denominator.</a:t>
          </a:r>
        </a:p>
      </dsp:txBody>
      <dsp:txXfrm>
        <a:off x="162516" y="1554225"/>
        <a:ext cx="2290919" cy="955549"/>
      </dsp:txXfrm>
    </dsp:sp>
    <dsp:sp modelId="{4F8CEB4C-01FB-41C4-9539-84F390915226}">
      <dsp:nvSpPr>
        <dsp:cNvPr id="0" name=""/>
        <dsp:cNvSpPr/>
      </dsp:nvSpPr>
      <dsp:spPr>
        <a:xfrm rot="5400000">
          <a:off x="1117662" y="2564879"/>
          <a:ext cx="380627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-5400000">
        <a:off x="1170950" y="2602942"/>
        <a:ext cx="274051" cy="266439"/>
      </dsp:txXfrm>
    </dsp:sp>
    <dsp:sp modelId="{68507367-FC48-429B-9013-85E26F87A630}">
      <dsp:nvSpPr>
        <dsp:cNvPr id="0" name=""/>
        <dsp:cNvSpPr/>
      </dsp:nvSpPr>
      <dsp:spPr>
        <a:xfrm>
          <a:off x="132787" y="3047007"/>
          <a:ext cx="2350377" cy="1015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Substitute your answer into the original equation to check.</a:t>
          </a:r>
        </a:p>
      </dsp:txBody>
      <dsp:txXfrm>
        <a:off x="162516" y="3076736"/>
        <a:ext cx="2290919" cy="955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2272A-32D1-4EAD-8243-3104197C2D29}">
      <dsp:nvSpPr>
        <dsp:cNvPr id="0" name=""/>
        <dsp:cNvSpPr/>
      </dsp:nvSpPr>
      <dsp:spPr>
        <a:xfrm>
          <a:off x="114176" y="0"/>
          <a:ext cx="23875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Get rid of denominator by multiply 6 for each term.</a:t>
          </a:r>
        </a:p>
      </dsp:txBody>
      <dsp:txXfrm>
        <a:off x="143934" y="29758"/>
        <a:ext cx="2328083" cy="956484"/>
      </dsp:txXfrm>
    </dsp:sp>
    <dsp:sp modelId="{38D9D549-7360-43D6-B88F-7FB8418B118E}">
      <dsp:nvSpPr>
        <dsp:cNvPr id="0" name=""/>
        <dsp:cNvSpPr/>
      </dsp:nvSpPr>
      <dsp:spPr>
        <a:xfrm rot="5400000">
          <a:off x="1117476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-5400000">
        <a:off x="1170816" y="1079499"/>
        <a:ext cx="274320" cy="266699"/>
      </dsp:txXfrm>
    </dsp:sp>
    <dsp:sp modelId="{F5403591-A896-4966-ACC2-A1F94BEA8CEF}">
      <dsp:nvSpPr>
        <dsp:cNvPr id="0" name=""/>
        <dsp:cNvSpPr/>
      </dsp:nvSpPr>
      <dsp:spPr>
        <a:xfrm>
          <a:off x="114176" y="1523999"/>
          <a:ext cx="23875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Combine like terms.</a:t>
          </a:r>
        </a:p>
      </dsp:txBody>
      <dsp:txXfrm>
        <a:off x="143934" y="1553757"/>
        <a:ext cx="2328083" cy="956484"/>
      </dsp:txXfrm>
    </dsp:sp>
    <dsp:sp modelId="{4F8CEB4C-01FB-41C4-9539-84F390915226}">
      <dsp:nvSpPr>
        <dsp:cNvPr id="0" name=""/>
        <dsp:cNvSpPr/>
      </dsp:nvSpPr>
      <dsp:spPr>
        <a:xfrm rot="5400000">
          <a:off x="1117476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/>
        </a:p>
      </dsp:txBody>
      <dsp:txXfrm rot="-5400000">
        <a:off x="1170816" y="2603499"/>
        <a:ext cx="274320" cy="266700"/>
      </dsp:txXfrm>
    </dsp:sp>
    <dsp:sp modelId="{68507367-FC48-429B-9013-85E26F87A630}">
      <dsp:nvSpPr>
        <dsp:cNvPr id="0" name=""/>
        <dsp:cNvSpPr/>
      </dsp:nvSpPr>
      <dsp:spPr>
        <a:xfrm>
          <a:off x="114176" y="3047999"/>
          <a:ext cx="23875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Substitute your answer into the original equation to check.</a:t>
          </a:r>
        </a:p>
      </dsp:txBody>
      <dsp:txXfrm>
        <a:off x="143934" y="3077757"/>
        <a:ext cx="2328083" cy="9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00:23:09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3576,'0'0'4994,"0"-7"-3905,0 30-8125,0-8 4941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0A57F-0699-45C8-B593-84AC86288A1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5732B-9405-4396-9A4C-D368C6C617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7.png"/><Relationship Id="rId9" Type="http://schemas.openxmlformats.org/officeDocument/2006/relationships/diagramLayout" Target="../diagrams/layout1.xml"/><Relationship Id="rId1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5.png"/><Relationship Id="rId3" Type="http://schemas.openxmlformats.org/officeDocument/2006/relationships/image" Target="../media/image6.jpeg"/><Relationship Id="rId7" Type="http://schemas.openxmlformats.org/officeDocument/2006/relationships/image" Target="../media/image14.png"/><Relationship Id="rId12" Type="http://schemas.microsoft.com/office/2007/relationships/diagramDrawing" Target="../diagrams/drawing2.xml"/><Relationship Id="rId2" Type="http://schemas.openxmlformats.org/officeDocument/2006/relationships/image" Target="../media/image5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8.png"/><Relationship Id="rId15" Type="http://schemas.openxmlformats.org/officeDocument/2006/relationships/image" Target="../media/image17.pn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7.png"/><Relationship Id="rId9" Type="http://schemas.openxmlformats.org/officeDocument/2006/relationships/diagramLayout" Target="../diagrams/layout2.xml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1"/>
                </a:solidFill>
              </a:rPr>
              <a:t>Learning Objective</a:t>
            </a:r>
            <a:br>
              <a:rPr lang="en-GB" sz="3200" b="1" dirty="0">
                <a:solidFill>
                  <a:schemeClr val="accent1"/>
                </a:solidFill>
              </a:rPr>
            </a:br>
            <a:r>
              <a:rPr lang="en-GB" sz="3200" b="1" dirty="0">
                <a:solidFill>
                  <a:schemeClr val="accent1"/>
                </a:solidFill>
              </a:rPr>
              <a:t>Solving equations with single brackets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/>
              <a:t>Learning Outcomes: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</a:rPr>
              <a:t>All will be able to </a:t>
            </a:r>
            <a:r>
              <a:rPr lang="en-GB" sz="2400" b="1" dirty="0"/>
              <a:t>solve simple equations by expanding brackets </a:t>
            </a:r>
            <a:r>
              <a:rPr lang="en-GB" sz="2400" b="1" dirty="0">
                <a:solidFill>
                  <a:srgbClr val="FFC000"/>
                </a:solidFill>
              </a:rPr>
              <a:t>Most will be able to </a:t>
            </a:r>
            <a:r>
              <a:rPr lang="en-GB" sz="2400" b="1" dirty="0"/>
              <a:t>solve equations by expanding brackets and collecting like terms 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FF0000"/>
                </a:solidFill>
              </a:rPr>
              <a:t>Some will be able to </a:t>
            </a:r>
            <a:r>
              <a:rPr lang="en-GB" sz="2400" b="1" dirty="0"/>
              <a:t>solve equations with fractions</a:t>
            </a:r>
          </a:p>
        </p:txBody>
      </p:sp>
    </p:spTree>
    <p:extLst>
      <p:ext uri="{BB962C8B-B14F-4D97-AF65-F5344CB8AC3E}">
        <p14:creationId xmlns:p14="http://schemas.microsoft.com/office/powerpoint/2010/main" val="58823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76400" y="1258472"/>
            <a:ext cx="464470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      3(x-6)=21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?x – ?? = ??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       ?? = ??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    x = ??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33800" y="5075351"/>
            <a:ext cx="16343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4400" b="1" dirty="0">
                <a:solidFill>
                  <a:srgbClr val="002060"/>
                </a:solidFill>
              </a:rPr>
              <a:t>X = 3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What’s missing? </a:t>
            </a:r>
          </a:p>
        </p:txBody>
      </p:sp>
    </p:spTree>
    <p:extLst>
      <p:ext uri="{BB962C8B-B14F-4D97-AF65-F5344CB8AC3E}">
        <p14:creationId xmlns:p14="http://schemas.microsoft.com/office/powerpoint/2010/main" val="225810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-41275" y="1046163"/>
            <a:ext cx="216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u="sng">
                <a:solidFill>
                  <a:srgbClr val="FF0000"/>
                </a:solidFill>
              </a:rPr>
              <a:t>EXAMPLES</a:t>
            </a:r>
            <a:endParaRPr lang="en-US" sz="2800" b="1" u="sng">
              <a:solidFill>
                <a:srgbClr val="FF0000"/>
              </a:solidFill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-36513" y="15843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2) </a:t>
            </a:r>
            <a:r>
              <a:rPr lang="en-US" sz="2400" dirty="0"/>
              <a:t>Solve the following equations:</a:t>
            </a: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166688" y="2262168"/>
            <a:ext cx="5271087" cy="523220"/>
            <a:chOff x="35496" y="2564904"/>
            <a:chExt cx="3316212" cy="523912"/>
          </a:xfrm>
        </p:grpSpPr>
        <p:sp>
          <p:nvSpPr>
            <p:cNvPr id="11" name="TextBox 41"/>
            <p:cNvSpPr txBox="1">
              <a:spLocks noChangeArrowheads="1"/>
            </p:cNvSpPr>
            <p:nvPr/>
          </p:nvSpPr>
          <p:spPr bwMode="auto">
            <a:xfrm>
              <a:off x="35496" y="2564904"/>
              <a:ext cx="642332" cy="522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FF0000"/>
                  </a:solidFill>
                </a:rPr>
                <a:t>(a) </a:t>
              </a:r>
            </a:p>
          </p:txBody>
        </p:sp>
        <p:sp>
          <p:nvSpPr>
            <p:cNvPr id="12" name="TextBox 3"/>
            <p:cNvSpPr txBox="1">
              <a:spLocks noChangeArrowheads="1"/>
            </p:cNvSpPr>
            <p:nvPr/>
          </p:nvSpPr>
          <p:spPr bwMode="auto">
            <a:xfrm>
              <a:off x="467544" y="2564904"/>
              <a:ext cx="2884164" cy="523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dirty="0"/>
                <a:t> 3(3a + 2) + 2(4a + 2)  = 44 </a:t>
              </a:r>
            </a:p>
          </p:txBody>
        </p:sp>
      </p:grpSp>
      <p:sp>
        <p:nvSpPr>
          <p:cNvPr id="35" name="Curved Down Arrow 34"/>
          <p:cNvSpPr/>
          <p:nvPr/>
        </p:nvSpPr>
        <p:spPr>
          <a:xfrm>
            <a:off x="836614" y="2181204"/>
            <a:ext cx="433387" cy="1857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154228" y="2728892"/>
            <a:ext cx="806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9a</a:t>
            </a:r>
          </a:p>
        </p:txBody>
      </p:sp>
      <p:sp>
        <p:nvSpPr>
          <p:cNvPr id="37" name="Curved Down Arrow 36"/>
          <p:cNvSpPr/>
          <p:nvPr/>
        </p:nvSpPr>
        <p:spPr>
          <a:xfrm>
            <a:off x="881064" y="2122467"/>
            <a:ext cx="928687" cy="2301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05091" y="2741591"/>
            <a:ext cx="51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093155" y="27542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472575" y="2741613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853575" y="2728892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44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216266" y="3263879"/>
            <a:ext cx="8445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17a 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4421775" y="3292157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4850234" y="3244996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44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5588658" y="3789822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10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58234" y="3744912"/>
            <a:ext cx="4540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/>
              <a:t>-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596274" y="3832816"/>
            <a:ext cx="8763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17a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4450446" y="3846670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898595" y="3789823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44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573768" y="4350388"/>
            <a:ext cx="884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17a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4466795" y="4247788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4926434" y="4307045"/>
            <a:ext cx="658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34</a:t>
            </a:r>
          </a:p>
        </p:txBody>
      </p:sp>
      <p:sp>
        <p:nvSpPr>
          <p:cNvPr id="51" name="Curved Down Arrow 50"/>
          <p:cNvSpPr/>
          <p:nvPr/>
        </p:nvSpPr>
        <p:spPr>
          <a:xfrm>
            <a:off x="2994026" y="2110904"/>
            <a:ext cx="433387" cy="1857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Curved Down Arrow 51"/>
          <p:cNvSpPr/>
          <p:nvPr/>
        </p:nvSpPr>
        <p:spPr>
          <a:xfrm>
            <a:off x="3038476" y="2052167"/>
            <a:ext cx="928687" cy="2301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522655" y="2728232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+ 8a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491078" y="2725873"/>
            <a:ext cx="884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+ 4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559577" y="3264554"/>
            <a:ext cx="8445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056055" y="3261200"/>
            <a:ext cx="51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984118" y="4800600"/>
            <a:ext cx="44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480578" y="4797966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890294" y="4797966"/>
            <a:ext cx="658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79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38" grpId="0"/>
      <p:bldP spid="39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83" grpId="0"/>
      <p:bldP spid="84" grpId="0"/>
      <p:bldP spid="85" grpId="0"/>
      <p:bldP spid="87" grpId="0"/>
      <p:bldP spid="88" grpId="0"/>
      <p:bldP spid="90" grpId="0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474840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</a:rPr>
              <a:t>Question 1</a:t>
            </a:r>
            <a:r>
              <a:rPr lang="en-GB" sz="2400" b="1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2 (4x + 8) = 32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5 (7x-  4) = 15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5 (5x- 3) = 35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4 (6x + 3) = 36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7 (2x - 7) = 7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6 (2x - 3) =  42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30687" y="1147788"/>
            <a:ext cx="4474840" cy="2586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400" b="1" dirty="0">
                <a:solidFill>
                  <a:srgbClr val="FFC000"/>
                </a:solidFill>
              </a:rPr>
              <a:t>Question 2</a:t>
            </a:r>
            <a:r>
              <a:rPr lang="en-GB" sz="2400" dirty="0"/>
              <a:t>:</a:t>
            </a:r>
          </a:p>
          <a:p>
            <a:pPr marL="0" indent="0">
              <a:buNone/>
            </a:pPr>
            <a:r>
              <a:rPr lang="en-GB" sz="2000" b="1" dirty="0"/>
              <a:t>1)</a:t>
            </a:r>
            <a:r>
              <a:rPr lang="en-GB" sz="2000" dirty="0"/>
              <a:t> 3(2x + 1) + 2(4x + 2) = 35</a:t>
            </a:r>
          </a:p>
          <a:p>
            <a:pPr marL="0" indent="0">
              <a:buNone/>
            </a:pPr>
            <a:r>
              <a:rPr lang="en-GB" sz="2000" b="1" dirty="0"/>
              <a:t>2)</a:t>
            </a:r>
            <a:r>
              <a:rPr lang="en-GB" sz="2000" dirty="0"/>
              <a:t> 2(x + 3) + 3(x + 1) = 24</a:t>
            </a:r>
          </a:p>
          <a:p>
            <a:pPr marL="0" indent="0">
              <a:buNone/>
            </a:pPr>
            <a:r>
              <a:rPr lang="en-GB" sz="2000" b="1" dirty="0"/>
              <a:t>3)</a:t>
            </a:r>
            <a:r>
              <a:rPr lang="en-GB" sz="2000" dirty="0"/>
              <a:t> 4(3x – 2) + 8(x + 1) = 100</a:t>
            </a:r>
          </a:p>
          <a:p>
            <a:pPr marL="0" indent="0">
              <a:buNone/>
            </a:pPr>
            <a:r>
              <a:rPr lang="en-GB" sz="2000" b="1" dirty="0"/>
              <a:t>4)</a:t>
            </a:r>
            <a:r>
              <a:rPr lang="en-GB" sz="2000" dirty="0"/>
              <a:t> 6(x + 2) + 4(3 – x) = 30</a:t>
            </a:r>
          </a:p>
          <a:p>
            <a:pPr marL="0" indent="0">
              <a:buNone/>
            </a:pPr>
            <a:r>
              <a:rPr lang="en-GB" sz="2000" b="1" dirty="0"/>
              <a:t>5)</a:t>
            </a:r>
            <a:r>
              <a:rPr lang="en-GB" sz="2000" dirty="0"/>
              <a:t> 5(2x + 3) + 2(5x + 1) = 37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748" y="3733800"/>
            <a:ext cx="462729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FF0000"/>
                </a:solidFill>
              </a:rPr>
              <a:t>Question 5</a:t>
            </a:r>
            <a:r>
              <a:rPr lang="en-GB" sz="2400" b="1" dirty="0"/>
              <a:t>:</a:t>
            </a:r>
          </a:p>
          <a:p>
            <a:pPr marL="0" indent="0">
              <a:buNone/>
            </a:pPr>
            <a:r>
              <a:rPr lang="en-GB" sz="2000" b="1" dirty="0"/>
              <a:t>1)</a:t>
            </a:r>
            <a:r>
              <a:rPr lang="en-GB" sz="2000" dirty="0"/>
              <a:t>  3x + 2= x+10</a:t>
            </a:r>
          </a:p>
          <a:p>
            <a:pPr marL="0" indent="0">
              <a:buNone/>
            </a:pPr>
            <a:r>
              <a:rPr lang="en-GB" sz="2000" b="1" dirty="0"/>
              <a:t>2)</a:t>
            </a:r>
            <a:r>
              <a:rPr lang="en-GB" sz="2000" dirty="0"/>
              <a:t> 5x + 22= 8 – 2x</a:t>
            </a:r>
          </a:p>
          <a:p>
            <a:pPr marL="0" indent="0">
              <a:buNone/>
            </a:pPr>
            <a:r>
              <a:rPr lang="en-GB" sz="2000" b="1" dirty="0"/>
              <a:t>3)</a:t>
            </a:r>
            <a:r>
              <a:rPr lang="en-GB" sz="2000" dirty="0"/>
              <a:t> 4x – 3  = – 8x+57</a:t>
            </a:r>
          </a:p>
          <a:p>
            <a:pPr marL="0" indent="0">
              <a:buNone/>
            </a:pPr>
            <a:r>
              <a:rPr lang="en-GB" sz="2000" b="1" dirty="0"/>
              <a:t>4)</a:t>
            </a:r>
            <a:r>
              <a:rPr lang="en-GB" sz="2000" dirty="0"/>
              <a:t> 10+4x = – 11x – 20</a:t>
            </a:r>
          </a:p>
          <a:p>
            <a:pPr marL="0" indent="0">
              <a:buNone/>
            </a:pPr>
            <a:r>
              <a:rPr lang="en-GB" sz="2000" b="1" dirty="0"/>
              <a:t>5)</a:t>
            </a:r>
            <a:r>
              <a:rPr lang="en-GB" sz="2000" dirty="0"/>
              <a:t> 27+7x = – 2x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4343400" y="4221088"/>
            <a:ext cx="4621088" cy="24482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B050"/>
                </a:solidFill>
              </a:rPr>
              <a:t>How about fractions?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225188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</a:rPr>
              <a:t>Solve the following equations</a:t>
            </a:r>
          </a:p>
          <a:p>
            <a:pPr algn="ctr"/>
            <a:r>
              <a:rPr lang="en-GB" b="1" dirty="0">
                <a:solidFill>
                  <a:schemeClr val="accent1"/>
                </a:solidFill>
              </a:rPr>
              <a:t>Remember your multiplication facts: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311734" y="130200"/>
            <a:ext cx="1194656" cy="959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+ 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x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+ 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+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+ 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x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- 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-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851233" y="116162"/>
            <a:ext cx="1194656" cy="959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GB" sz="2400" dirty="0">
                <a:latin typeface="Times New Roman" pitchFamily="18" charset="0"/>
              </a:rPr>
              <a:t>-</a:t>
            </a:r>
            <a:r>
              <a:rPr lang="en-GB" sz="2400" dirty="0">
                <a:latin typeface="Calibri" pitchFamily="34" charset="0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GB" sz="2400" dirty="0">
                <a:latin typeface="Calibri" pitchFamily="34" charset="0"/>
              </a:rPr>
              <a:t> + </a:t>
            </a:r>
            <a:r>
              <a:rPr lang="en-GB" dirty="0">
                <a:latin typeface="Calibri" pitchFamily="34" charset="0"/>
              </a:rPr>
              <a:t>=</a:t>
            </a:r>
            <a:r>
              <a:rPr lang="en-GB" sz="2400" dirty="0">
                <a:latin typeface="Calibri" pitchFamily="34" charset="0"/>
              </a:rPr>
              <a:t> - 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GB" sz="2400" dirty="0">
                <a:latin typeface="Calibri" pitchFamily="34" charset="0"/>
              </a:rPr>
              <a:t>- </a:t>
            </a: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GB" sz="2400" dirty="0">
                <a:latin typeface="Calibri" pitchFamily="34" charset="0"/>
              </a:rPr>
              <a:t> - </a:t>
            </a:r>
            <a:r>
              <a:rPr lang="en-GB" dirty="0">
                <a:latin typeface="Calibri" pitchFamily="34" charset="0"/>
              </a:rPr>
              <a:t>=</a:t>
            </a:r>
            <a:r>
              <a:rPr lang="en-GB" sz="2400" dirty="0">
                <a:latin typeface="Calibri" pitchFamily="34" charset="0"/>
              </a:rPr>
              <a:t> + </a:t>
            </a:r>
            <a:endParaRPr lang="en-US" sz="2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60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-41275" y="1046163"/>
            <a:ext cx="216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u="sng">
                <a:solidFill>
                  <a:srgbClr val="FF0000"/>
                </a:solidFill>
              </a:rPr>
              <a:t>EXAMPLES</a:t>
            </a:r>
            <a:endParaRPr lang="en-US" sz="2800" b="1" u="sng">
              <a:solidFill>
                <a:srgbClr val="FF0000"/>
              </a:solidFill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-36513" y="15843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1) </a:t>
            </a:r>
            <a:r>
              <a:rPr lang="en-US" sz="2400" dirty="0"/>
              <a:t>Solve the following equations:</a:t>
            </a: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166688" y="2262168"/>
            <a:ext cx="2973388" cy="954107"/>
            <a:chOff x="35496" y="2564904"/>
            <a:chExt cx="2597770" cy="955369"/>
          </a:xfrm>
        </p:grpSpPr>
        <p:sp>
          <p:nvSpPr>
            <p:cNvPr id="11" name="TextBox 41"/>
            <p:cNvSpPr txBox="1">
              <a:spLocks noChangeArrowheads="1"/>
            </p:cNvSpPr>
            <p:nvPr/>
          </p:nvSpPr>
          <p:spPr bwMode="auto">
            <a:xfrm>
              <a:off x="35496" y="2564904"/>
              <a:ext cx="642332" cy="522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FF0000"/>
                  </a:solidFill>
                </a:rPr>
                <a:t>(a) </a:t>
              </a:r>
            </a:p>
          </p:txBody>
        </p:sp>
        <p:sp>
          <p:nvSpPr>
            <p:cNvPr id="12" name="TextBox 3"/>
            <p:cNvSpPr txBox="1">
              <a:spLocks noChangeArrowheads="1"/>
            </p:cNvSpPr>
            <p:nvPr/>
          </p:nvSpPr>
          <p:spPr bwMode="auto">
            <a:xfrm>
              <a:off x="467544" y="2564904"/>
              <a:ext cx="2165722" cy="955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dirty="0"/>
                <a:t> 6(a + 2) = 42 </a:t>
              </a:r>
            </a:p>
          </p:txBody>
        </p:sp>
      </p:grpSp>
      <p:grpSp>
        <p:nvGrpSpPr>
          <p:cNvPr id="13" name="Group 30"/>
          <p:cNvGrpSpPr>
            <a:grpSpLocks/>
          </p:cNvGrpSpPr>
          <p:nvPr/>
        </p:nvGrpSpPr>
        <p:grpSpPr bwMode="auto">
          <a:xfrm>
            <a:off x="4489653" y="2278848"/>
            <a:ext cx="3117441" cy="523220"/>
            <a:chOff x="35496" y="2564904"/>
            <a:chExt cx="2597770" cy="523910"/>
          </a:xfrm>
        </p:grpSpPr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35496" y="2564904"/>
              <a:ext cx="642332" cy="522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FF0000"/>
                  </a:solidFill>
                </a:rPr>
                <a:t>(b) </a:t>
              </a:r>
            </a:p>
          </p:txBody>
        </p:sp>
        <p:sp>
          <p:nvSpPr>
            <p:cNvPr id="15" name="TextBox 32"/>
            <p:cNvSpPr txBox="1">
              <a:spLocks noChangeArrowheads="1"/>
            </p:cNvSpPr>
            <p:nvPr/>
          </p:nvSpPr>
          <p:spPr bwMode="auto">
            <a:xfrm>
              <a:off x="467544" y="2564904"/>
              <a:ext cx="2165722" cy="523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dirty="0"/>
                <a:t> 5(w – 4) = 40</a:t>
              </a:r>
            </a:p>
          </p:txBody>
        </p:sp>
      </p:grpSp>
      <p:sp>
        <p:nvSpPr>
          <p:cNvPr id="35" name="Curved Down Arrow 34"/>
          <p:cNvSpPr/>
          <p:nvPr/>
        </p:nvSpPr>
        <p:spPr>
          <a:xfrm>
            <a:off x="836614" y="2181204"/>
            <a:ext cx="433387" cy="1857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01676" y="27288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6a</a:t>
            </a:r>
          </a:p>
        </p:txBody>
      </p:sp>
      <p:sp>
        <p:nvSpPr>
          <p:cNvPr id="37" name="Curved Down Arrow 36"/>
          <p:cNvSpPr/>
          <p:nvPr/>
        </p:nvSpPr>
        <p:spPr>
          <a:xfrm>
            <a:off x="881064" y="2122467"/>
            <a:ext cx="928687" cy="2301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171576" y="2768579"/>
            <a:ext cx="51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79551" y="27415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649991" y="2780497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=</a:t>
            </a:r>
          </a:p>
        </p:txBody>
      </p:sp>
      <p:sp>
        <p:nvSpPr>
          <p:cNvPr id="41" name="Curved Down Arrow 40"/>
          <p:cNvSpPr/>
          <p:nvPr/>
        </p:nvSpPr>
        <p:spPr>
          <a:xfrm>
            <a:off x="5221082" y="2158196"/>
            <a:ext cx="433387" cy="1857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016703" y="2718584"/>
            <a:ext cx="935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5w</a:t>
            </a:r>
          </a:p>
        </p:txBody>
      </p:sp>
      <p:sp>
        <p:nvSpPr>
          <p:cNvPr id="43" name="Curved Down Arrow 42"/>
          <p:cNvSpPr/>
          <p:nvPr/>
        </p:nvSpPr>
        <p:spPr>
          <a:xfrm>
            <a:off x="5231016" y="2081997"/>
            <a:ext cx="1246188" cy="2968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38800" y="2704296"/>
            <a:ext cx="51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951741" y="273287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098676" y="2755900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479676" y="2743179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1508126" y="3263879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6a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126777" y="3305673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479676" y="3276579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42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089276" y="3272114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12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913063" y="3204844"/>
            <a:ext cx="4540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1539876" y="36686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6a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158527" y="3710486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511426" y="3681392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30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1716089" y="4076858"/>
            <a:ext cx="4460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174876" y="4111604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606676" y="4111604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5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6619325" y="274954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6946350" y="2735275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40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6619325" y="3188199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5908976" y="3187404"/>
            <a:ext cx="935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5w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6992584" y="318537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40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7880350" y="3179993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20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7530057" y="3204316"/>
            <a:ext cx="449334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+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5908976" y="3605999"/>
            <a:ext cx="91675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5w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6661150" y="3589317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7004829" y="3589317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60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6269409" y="4058629"/>
            <a:ext cx="5563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6661150" y="408289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7004829" y="408289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6D732EA-1FD0-4FAE-9E27-9D7A9A0DC962}"/>
                  </a:ext>
                </a:extLst>
              </p:cNvPr>
              <p:cNvSpPr txBox="1"/>
              <p:nvPr/>
            </p:nvSpPr>
            <p:spPr>
              <a:xfrm>
                <a:off x="2913063" y="4143057"/>
                <a:ext cx="3038678" cy="1440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A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AU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AU" dirty="0"/>
              </a:p>
              <a:p>
                <a:endParaRPr lang="en-AU" dirty="0"/>
              </a:p>
              <a:p>
                <a:r>
                  <a:rPr lang="en-AU" dirty="0"/>
                  <a:t>LCM of 2 and 4 is 4</a:t>
                </a:r>
              </a:p>
              <a:p>
                <a:endParaRPr lang="en-A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6D732EA-1FD0-4FAE-9E27-9D7A9A0DC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063" y="4143057"/>
                <a:ext cx="3038678" cy="1440074"/>
              </a:xfrm>
              <a:prstGeom prst="rect">
                <a:avLst/>
              </a:prstGeom>
              <a:blipFill>
                <a:blip r:embed="rId2"/>
                <a:stretch>
                  <a:fillRect l="-18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C7CD42D-707E-4233-AAC6-7EFD539A85EA}"/>
                  </a:ext>
                </a:extLst>
              </p14:cNvPr>
              <p14:cNvContentPartPr/>
              <p14:nvPr/>
            </p14:nvContentPartPr>
            <p14:xfrm>
              <a:off x="4854637" y="4303239"/>
              <a:ext cx="360" cy="14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C7CD42D-707E-4233-AAC6-7EFD539A85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5997" y="4294599"/>
                <a:ext cx="18000" cy="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571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83" grpId="0"/>
      <p:bldP spid="84" grpId="0"/>
      <p:bldP spid="85" grpId="0"/>
      <p:bldP spid="87" grpId="0"/>
      <p:bldP spid="88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1"/>
          <p:cNvGrpSpPr>
            <a:grpSpLocks/>
          </p:cNvGrpSpPr>
          <p:nvPr/>
        </p:nvGrpSpPr>
        <p:grpSpPr bwMode="auto">
          <a:xfrm>
            <a:off x="179388" y="188913"/>
            <a:ext cx="8785225" cy="6480175"/>
            <a:chOff x="179388" y="188913"/>
            <a:chExt cx="8785225" cy="6480175"/>
          </a:xfrm>
        </p:grpSpPr>
        <p:grpSp>
          <p:nvGrpSpPr>
            <p:cNvPr id="24592" name="Group 12"/>
            <p:cNvGrpSpPr>
              <a:grpSpLocks/>
            </p:cNvGrpSpPr>
            <p:nvPr/>
          </p:nvGrpSpPr>
          <p:grpSpPr bwMode="auto">
            <a:xfrm>
              <a:off x="179388" y="188913"/>
              <a:ext cx="8785225" cy="6480175"/>
              <a:chOff x="179512" y="188640"/>
              <a:chExt cx="8784976" cy="6480720"/>
            </a:xfrm>
          </p:grpSpPr>
          <p:grpSp>
            <p:nvGrpSpPr>
              <p:cNvPr id="24594" name="Group 12"/>
              <p:cNvGrpSpPr>
                <a:grpSpLocks/>
              </p:cNvGrpSpPr>
              <p:nvPr/>
            </p:nvGrpSpPr>
            <p:grpSpPr bwMode="auto">
              <a:xfrm>
                <a:off x="179512" y="188640"/>
                <a:ext cx="8784976" cy="6480720"/>
                <a:chOff x="179512" y="188640"/>
                <a:chExt cx="8784976" cy="6480720"/>
              </a:xfrm>
            </p:grpSpPr>
            <p:pic>
              <p:nvPicPr>
                <p:cNvPr id="24596" name="Picture 4" descr="The Learning Box Logo Green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94378" y="332656"/>
                  <a:ext cx="1181956" cy="5758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597" name="Picture 5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16416" y="6021288"/>
                  <a:ext cx="510339" cy="4812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5" name="Group 11"/>
                <p:cNvGrpSpPr/>
                <p:nvPr/>
              </p:nvGrpSpPr>
              <p:grpSpPr>
                <a:xfrm>
                  <a:off x="179512" y="188640"/>
                  <a:ext cx="8784976" cy="6480720"/>
                  <a:chOff x="179512" y="188640"/>
                  <a:chExt cx="8784976" cy="6480720"/>
                </a:xfrm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179512" y="260648"/>
                    <a:ext cx="72008" cy="6408712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8892480" y="188640"/>
                    <a:ext cx="72008" cy="6408712"/>
                  </a:xfrm>
                  <a:prstGeom prst="rect">
                    <a:avLst/>
                  </a:prstGeom>
                  <a:solidFill>
                    <a:srgbClr val="9BBB59"/>
                  </a:solidFill>
                  <a:ln>
                    <a:solidFill>
                      <a:srgbClr val="9BBB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>
                    <a:off x="179512" y="188640"/>
                    <a:ext cx="8712968" cy="72008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>
                  <a:xfrm>
                    <a:off x="251520" y="6597352"/>
                    <a:ext cx="8712968" cy="72008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</p:grpSp>
          </p:grpSp>
          <p:sp>
            <p:nvSpPr>
              <p:cNvPr id="17" name="TextBox 16"/>
              <p:cNvSpPr txBox="1"/>
              <p:nvPr/>
            </p:nvSpPr>
            <p:spPr>
              <a:xfrm>
                <a:off x="395406" y="6166080"/>
                <a:ext cx="8353188" cy="3683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i="1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459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854222"/>
              <a:ext cx="654433" cy="648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3022507" y="-26988"/>
            <a:ext cx="6121493" cy="433388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Solving Fractional Equations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51398" y="260915"/>
            <a:ext cx="2771109" cy="530967"/>
            <a:chOff x="2527301" y="3085909"/>
            <a:chExt cx="5645524" cy="965200"/>
          </a:xfrm>
        </p:grpSpPr>
        <p:pic>
          <p:nvPicPr>
            <p:cNvPr id="19" name="Picture 18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4639" y="3212352"/>
              <a:ext cx="1548186" cy="838757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27301" y="3085909"/>
              <a:ext cx="4076700" cy="965200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Table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7964569"/>
                  </p:ext>
                </p:extLst>
              </p:nvPr>
            </p:nvGraphicFramePr>
            <p:xfrm>
              <a:off x="1828539" y="3823557"/>
              <a:ext cx="3831762" cy="2661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1688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28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019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baseline="0" dirty="0">
                              <a:solidFill>
                                <a:srgbClr val="FF0000"/>
                              </a:solidFill>
                            </a:rPr>
                            <a:t>X 4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</a:rPr>
                            <a:t>X</a:t>
                          </a:r>
                          <a:r>
                            <a:rPr lang="en-GB" sz="1800" b="1" baseline="0" dirty="0">
                              <a:solidFill>
                                <a:srgbClr val="FF0000"/>
                              </a:solidFill>
                            </a:rPr>
                            <a:t> 4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AU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</a:rPr>
                            <a:t>÷ 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</a:rPr>
                            <a:t>÷ 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3.5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Table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7964569"/>
                  </p:ext>
                </p:extLst>
              </p:nvPr>
            </p:nvGraphicFramePr>
            <p:xfrm>
              <a:off x="1828539" y="3823557"/>
              <a:ext cx="3831762" cy="2661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1688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28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019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baseline="0" dirty="0">
                              <a:solidFill>
                                <a:srgbClr val="FF0000"/>
                              </a:solidFill>
                            </a:rPr>
                            <a:t>X 4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</a:rPr>
                            <a:t>X</a:t>
                          </a:r>
                          <a:r>
                            <a:rPr lang="en-GB" sz="1800" b="1" baseline="0" dirty="0">
                              <a:solidFill>
                                <a:srgbClr val="FF0000"/>
                              </a:solidFill>
                            </a:rPr>
                            <a:t> 4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158095" r="-65354" b="-19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</a:rPr>
                            <a:t>÷ 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</a:rPr>
                            <a:t>÷ 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316190" r="-65354" b="-3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3.5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1666572600"/>
              </p:ext>
            </p:extLst>
          </p:nvPr>
        </p:nvGraphicFramePr>
        <p:xfrm>
          <a:off x="5804191" y="1505743"/>
          <a:ext cx="2615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9" name="Curved Left Arrow 28"/>
          <p:cNvSpPr/>
          <p:nvPr/>
        </p:nvSpPr>
        <p:spPr>
          <a:xfrm rot="10800000">
            <a:off x="718027" y="2047893"/>
            <a:ext cx="1008112" cy="2924142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371866" y="1072354"/>
            <a:ext cx="2287663" cy="556233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Solve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31AA55-AC7F-408C-9B77-7E778BA1610F}"/>
                  </a:ext>
                </a:extLst>
              </p:cNvPr>
              <p:cNvSpPr txBox="1"/>
              <p:nvPr/>
            </p:nvSpPr>
            <p:spPr>
              <a:xfrm>
                <a:off x="2962174" y="804217"/>
                <a:ext cx="2432933" cy="1011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A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AU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31AA55-AC7F-408C-9B77-7E778BA16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74" y="804217"/>
                <a:ext cx="2432933" cy="101111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5DD9EAE-AE1B-4E78-9A96-EE365C5E1542}"/>
                  </a:ext>
                </a:extLst>
              </p:cNvPr>
              <p:cNvSpPr txBox="1"/>
              <p:nvPr/>
            </p:nvSpPr>
            <p:spPr>
              <a:xfrm>
                <a:off x="2103062" y="2026404"/>
                <a:ext cx="2432933" cy="1011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A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AU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5DD9EAE-AE1B-4E78-9A96-EE365C5E1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062" y="2026404"/>
                <a:ext cx="2432933" cy="10111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C20A6EBD-9019-4A5E-ABAB-3B18A9B45183}"/>
              </a:ext>
            </a:extLst>
          </p:cNvPr>
          <p:cNvSpPr txBox="1"/>
          <p:nvPr/>
        </p:nvSpPr>
        <p:spPr>
          <a:xfrm>
            <a:off x="910721" y="2184908"/>
            <a:ext cx="4657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baseline="0" dirty="0">
                <a:solidFill>
                  <a:srgbClr val="FF0000"/>
                </a:solidFill>
              </a:rPr>
              <a:t>X 2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EA0E95-71F3-407F-8F8F-65A3B88015DC}"/>
              </a:ext>
            </a:extLst>
          </p:cNvPr>
          <p:cNvSpPr txBox="1"/>
          <p:nvPr/>
        </p:nvSpPr>
        <p:spPr>
          <a:xfrm>
            <a:off x="921053" y="2725426"/>
            <a:ext cx="4657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baseline="0" dirty="0">
                <a:solidFill>
                  <a:srgbClr val="FF0000"/>
                </a:solidFill>
              </a:rPr>
              <a:t>X 2</a:t>
            </a:r>
            <a:endParaRPr lang="en-GB" sz="1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A6086E0-E3DE-4928-B9CE-05F4C5D3221D}"/>
                  </a:ext>
                </a:extLst>
              </p:cNvPr>
              <p:cNvSpPr txBox="1"/>
              <p:nvPr/>
            </p:nvSpPr>
            <p:spPr>
              <a:xfrm>
                <a:off x="2036677" y="3226719"/>
                <a:ext cx="2432933" cy="1011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A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A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AU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A6086E0-E3DE-4928-B9CE-05F4C5D32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677" y="3226719"/>
                <a:ext cx="2432933" cy="101111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565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1"/>
          <p:cNvGrpSpPr>
            <a:grpSpLocks/>
          </p:cNvGrpSpPr>
          <p:nvPr/>
        </p:nvGrpSpPr>
        <p:grpSpPr bwMode="auto">
          <a:xfrm>
            <a:off x="179388" y="188913"/>
            <a:ext cx="8785225" cy="6480175"/>
            <a:chOff x="179388" y="188913"/>
            <a:chExt cx="8785225" cy="6480175"/>
          </a:xfrm>
        </p:grpSpPr>
        <p:grpSp>
          <p:nvGrpSpPr>
            <p:cNvPr id="24592" name="Group 12"/>
            <p:cNvGrpSpPr>
              <a:grpSpLocks/>
            </p:cNvGrpSpPr>
            <p:nvPr/>
          </p:nvGrpSpPr>
          <p:grpSpPr bwMode="auto">
            <a:xfrm>
              <a:off x="179388" y="188913"/>
              <a:ext cx="8785225" cy="6480175"/>
              <a:chOff x="179512" y="188640"/>
              <a:chExt cx="8784976" cy="6480720"/>
            </a:xfrm>
          </p:grpSpPr>
          <p:grpSp>
            <p:nvGrpSpPr>
              <p:cNvPr id="24594" name="Group 12"/>
              <p:cNvGrpSpPr>
                <a:grpSpLocks/>
              </p:cNvGrpSpPr>
              <p:nvPr/>
            </p:nvGrpSpPr>
            <p:grpSpPr bwMode="auto">
              <a:xfrm>
                <a:off x="179512" y="188640"/>
                <a:ext cx="8784976" cy="6480720"/>
                <a:chOff x="179512" y="188640"/>
                <a:chExt cx="8784976" cy="6480720"/>
              </a:xfrm>
            </p:grpSpPr>
            <p:pic>
              <p:nvPicPr>
                <p:cNvPr id="24596" name="Picture 4" descr="The Learning Box Logo Green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94378" y="332656"/>
                  <a:ext cx="1181956" cy="5758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597" name="Picture 5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16416" y="6021288"/>
                  <a:ext cx="510339" cy="4812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5" name="Group 11"/>
                <p:cNvGrpSpPr/>
                <p:nvPr/>
              </p:nvGrpSpPr>
              <p:grpSpPr>
                <a:xfrm>
                  <a:off x="179512" y="188640"/>
                  <a:ext cx="8784976" cy="6480720"/>
                  <a:chOff x="179512" y="188640"/>
                  <a:chExt cx="8784976" cy="6480720"/>
                </a:xfrm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179512" y="260648"/>
                    <a:ext cx="72008" cy="6408712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8892480" y="188640"/>
                    <a:ext cx="72008" cy="6408712"/>
                  </a:xfrm>
                  <a:prstGeom prst="rect">
                    <a:avLst/>
                  </a:prstGeom>
                  <a:solidFill>
                    <a:srgbClr val="9BBB59"/>
                  </a:solidFill>
                  <a:ln>
                    <a:solidFill>
                      <a:srgbClr val="9BBB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>
                    <a:off x="179512" y="188640"/>
                    <a:ext cx="8712968" cy="72008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>
                  <a:xfrm>
                    <a:off x="251520" y="6597352"/>
                    <a:ext cx="8712968" cy="72008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/>
                  </a:p>
                </p:txBody>
              </p:sp>
            </p:grpSp>
          </p:grpSp>
          <p:sp>
            <p:nvSpPr>
              <p:cNvPr id="17" name="TextBox 16"/>
              <p:cNvSpPr txBox="1"/>
              <p:nvPr/>
            </p:nvSpPr>
            <p:spPr>
              <a:xfrm>
                <a:off x="395406" y="6166080"/>
                <a:ext cx="8353188" cy="3683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i="1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pic>
          <p:nvPicPr>
            <p:cNvPr id="2459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854222"/>
              <a:ext cx="654433" cy="648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3022507" y="-26988"/>
            <a:ext cx="6121493" cy="433388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Solving Fractional Equations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51398" y="260915"/>
            <a:ext cx="2771109" cy="530967"/>
            <a:chOff x="2527301" y="3085909"/>
            <a:chExt cx="5645524" cy="965200"/>
          </a:xfrm>
        </p:grpSpPr>
        <p:pic>
          <p:nvPicPr>
            <p:cNvPr id="19" name="Picture 18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4639" y="3212352"/>
              <a:ext cx="1548186" cy="838757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27301" y="3085909"/>
              <a:ext cx="4076700" cy="965200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Table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2852700"/>
                  </p:ext>
                </p:extLst>
              </p:nvPr>
            </p:nvGraphicFramePr>
            <p:xfrm>
              <a:off x="1606011" y="3918595"/>
              <a:ext cx="3831762" cy="2661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1688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28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019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baseline="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GB" sz="1800" dirty="0">
                              <a:solidFill>
                                <a:srgbClr val="FF0000"/>
                              </a:solidFill>
                            </a:rPr>
                            <a:t>– 5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</a:rPr>
                            <a:t>– 5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i="0" dirty="0">
                              <a:solidFill>
                                <a:schemeClr val="tx1"/>
                              </a:solidFill>
                              <a:latin typeface="+mn-lt"/>
                            </a:rPr>
                            <a:t>10</a:t>
                          </a:r>
                          <a14:m>
                            <m:oMath xmlns:m="http://schemas.openxmlformats.org/officeDocument/2006/math">
                              <m:r>
                                <a:rPr lang="en-AU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</a:rPr>
                            <a:t>÷ 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</a:rPr>
                            <a:t>÷ 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0.7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Table 2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2852700"/>
                  </p:ext>
                </p:extLst>
              </p:nvPr>
            </p:nvGraphicFramePr>
            <p:xfrm>
              <a:off x="1606011" y="3918595"/>
              <a:ext cx="3831762" cy="2661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1688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28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019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endParaRPr lang="en-GB" sz="36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baseline="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GB" sz="1800" dirty="0">
                              <a:solidFill>
                                <a:srgbClr val="FF0000"/>
                              </a:solidFill>
                            </a:rPr>
                            <a:t>– 5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</a:rPr>
                            <a:t>– 5</a:t>
                          </a:r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156604" r="-65354" b="-191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</a:rPr>
                            <a:t>÷ 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</a:rPr>
                            <a:t>÷ 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t="-317143" r="-65354" b="-3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b="1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0.7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2579338607"/>
              </p:ext>
            </p:extLst>
          </p:nvPr>
        </p:nvGraphicFramePr>
        <p:xfrm>
          <a:off x="5804191" y="1505743"/>
          <a:ext cx="2615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9" name="Curved Left Arrow 28"/>
          <p:cNvSpPr/>
          <p:nvPr/>
        </p:nvSpPr>
        <p:spPr>
          <a:xfrm rot="10800000">
            <a:off x="718027" y="2047893"/>
            <a:ext cx="1008112" cy="2924142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371866" y="1072354"/>
            <a:ext cx="2287663" cy="556233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Solve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31AA55-AC7F-408C-9B77-7E778BA1610F}"/>
                  </a:ext>
                </a:extLst>
              </p:cNvPr>
              <p:cNvSpPr txBox="1"/>
              <p:nvPr/>
            </p:nvSpPr>
            <p:spPr>
              <a:xfrm>
                <a:off x="2853983" y="804217"/>
                <a:ext cx="3078247" cy="10275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AU" sz="3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A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AU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31AA55-AC7F-408C-9B77-7E778BA16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983" y="804217"/>
                <a:ext cx="3078247" cy="10275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C20A6EBD-9019-4A5E-ABAB-3B18A9B45183}"/>
              </a:ext>
            </a:extLst>
          </p:cNvPr>
          <p:cNvSpPr txBox="1"/>
          <p:nvPr/>
        </p:nvSpPr>
        <p:spPr>
          <a:xfrm>
            <a:off x="179387" y="2790685"/>
            <a:ext cx="4657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baseline="0" dirty="0">
                <a:solidFill>
                  <a:srgbClr val="FF0000"/>
                </a:solidFill>
              </a:rPr>
              <a:t>X 6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EA0E95-71F3-407F-8F8F-65A3B88015DC}"/>
              </a:ext>
            </a:extLst>
          </p:cNvPr>
          <p:cNvSpPr txBox="1"/>
          <p:nvPr/>
        </p:nvSpPr>
        <p:spPr>
          <a:xfrm>
            <a:off x="1791867" y="2832641"/>
            <a:ext cx="4657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baseline="0" dirty="0">
                <a:solidFill>
                  <a:srgbClr val="FF0000"/>
                </a:solidFill>
              </a:rPr>
              <a:t>X 6</a:t>
            </a:r>
            <a:endParaRPr lang="en-GB" sz="1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A6086E0-E3DE-4928-B9CE-05F4C5D3221D}"/>
                  </a:ext>
                </a:extLst>
              </p:cNvPr>
              <p:cNvSpPr txBox="1"/>
              <p:nvPr/>
            </p:nvSpPr>
            <p:spPr>
              <a:xfrm>
                <a:off x="2262579" y="3394642"/>
                <a:ext cx="324686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AU" sz="32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AU" sz="3200" b="1" dirty="0">
                    <a:solidFill>
                      <a:schemeClr val="tx1"/>
                    </a:solidFill>
                  </a:rPr>
                  <a:t> + (4</a:t>
                </a:r>
                <a14:m>
                  <m:oMath xmlns:m="http://schemas.openxmlformats.org/officeDocument/2006/math">
                    <m:r>
                      <a:rPr lang="en-AU" sz="32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AU" sz="3200" b="1" dirty="0">
                    <a:solidFill>
                      <a:schemeClr val="tx1"/>
                    </a:solidFill>
                  </a:rPr>
                  <a:t>+5) =12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A6086E0-E3DE-4928-B9CE-05F4C5D32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579" y="3394642"/>
                <a:ext cx="3246866" cy="584775"/>
              </a:xfrm>
              <a:prstGeom prst="rect">
                <a:avLst/>
              </a:prstGeom>
              <a:blipFill>
                <a:blip r:embed="rId1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2A403FB-93C1-4566-8FD5-7F5F79A52ECC}"/>
                  </a:ext>
                </a:extLst>
              </p:cNvPr>
              <p:cNvSpPr txBox="1"/>
              <p:nvPr/>
            </p:nvSpPr>
            <p:spPr>
              <a:xfrm>
                <a:off x="2205296" y="1954714"/>
                <a:ext cx="3078247" cy="10275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AU" sz="3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AU" sz="32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A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AU" sz="3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2A403FB-93C1-4566-8FD5-7F5F79A52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296" y="1954714"/>
                <a:ext cx="3078247" cy="102752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F90B9417-724D-4EB0-AB72-3194CFCA1235}"/>
              </a:ext>
            </a:extLst>
          </p:cNvPr>
          <p:cNvSpPr txBox="1"/>
          <p:nvPr/>
        </p:nvSpPr>
        <p:spPr>
          <a:xfrm>
            <a:off x="2987163" y="2774114"/>
            <a:ext cx="4657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baseline="0" dirty="0">
                <a:solidFill>
                  <a:srgbClr val="FF0000"/>
                </a:solidFill>
              </a:rPr>
              <a:t>X 6</a:t>
            </a:r>
            <a:endParaRPr lang="en-GB" sz="1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75FABF8-C25D-4FC4-9100-D90990BAD08E}"/>
                  </a:ext>
                </a:extLst>
              </p:cNvPr>
              <p:cNvSpPr txBox="1"/>
              <p:nvPr/>
            </p:nvSpPr>
            <p:spPr>
              <a:xfrm>
                <a:off x="2568974" y="3995988"/>
                <a:ext cx="324686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3200" b="1" dirty="0"/>
                  <a:t>10</a:t>
                </a:r>
                <a14:m>
                  <m:oMath xmlns:m="http://schemas.openxmlformats.org/officeDocument/2006/math">
                    <m:r>
                      <a:rPr lang="en-AU" sz="32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AU" sz="3200" b="1" dirty="0">
                    <a:solidFill>
                      <a:schemeClr val="tx1"/>
                    </a:solidFill>
                  </a:rPr>
                  <a:t>+5 =12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75FABF8-C25D-4FC4-9100-D90990BAD0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974" y="3995988"/>
                <a:ext cx="3246866" cy="584775"/>
              </a:xfrm>
              <a:prstGeom prst="rect">
                <a:avLst/>
              </a:prstGeom>
              <a:blipFill>
                <a:blip r:embed="rId16"/>
                <a:stretch>
                  <a:fillRect l="-4690" t="-12632" b="-357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49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6 quick questions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2533" y="1371600"/>
            <a:ext cx="5231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GB" sz="2800" dirty="0"/>
              <a:t>4. Calculate </a:t>
            </a:r>
          </a:p>
          <a:p>
            <a:pPr marL="514350" indent="-514350"/>
            <a:r>
              <a:rPr lang="en-GB" sz="2800" dirty="0"/>
              <a:t>12 – 32 x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88097" y="2582738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5. What is the value of -9y + 5 when y = -5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62533" y="3967861"/>
            <a:ext cx="4754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6. Solve the following equation:</a:t>
            </a:r>
          </a:p>
          <a:p>
            <a:r>
              <a:rPr lang="en-GB" sz="2800" dirty="0"/>
              <a:t>4x + 6 = 18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7205" y="13716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dirty="0"/>
              <a:t>Work out</a:t>
            </a:r>
          </a:p>
          <a:p>
            <a:pPr marL="514350" indent="-514350"/>
            <a:endParaRPr lang="en-GB" sz="2800" dirty="0"/>
          </a:p>
          <a:p>
            <a:pPr marL="514350" indent="-514350"/>
            <a:r>
              <a:rPr lang="en-GB" sz="2800" dirty="0"/>
              <a:t>9</a:t>
            </a:r>
            <a:r>
              <a:rPr lang="en-GB" sz="2800" baseline="30000" dirty="0"/>
              <a:t>2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/>
              <a:t>- 4</a:t>
            </a:r>
            <a:r>
              <a:rPr lang="en-GB" sz="2800" baseline="30000" dirty="0"/>
              <a:t>2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228598" y="3048000"/>
            <a:ext cx="3352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GB" sz="2800" dirty="0"/>
              <a:t>2. Calculate (-9) x (-6)</a:t>
            </a:r>
          </a:p>
          <a:p>
            <a:pPr marL="514350" indent="-514350"/>
            <a:r>
              <a:rPr lang="en-GB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9374" y="4444914"/>
                <a:ext cx="2971136" cy="583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  <a:ea typeface="Cambria Math"/>
                          </a:rPr>
                          <m:t>49</m:t>
                        </m:r>
                      </m:e>
                    </m:rad>
                    <m:r>
                      <a:rPr lang="en-GB" sz="2800" b="0" i="1" smtClean="0">
                        <a:latin typeface="Cambria Math"/>
                        <a:ea typeface="Cambria Math"/>
                      </a:rPr>
                      <m:t>= 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74" y="4444914"/>
                <a:ext cx="2971136" cy="583750"/>
              </a:xfrm>
              <a:prstGeom prst="rect">
                <a:avLst/>
              </a:prstGeom>
              <a:blipFill rotWithShape="1">
                <a:blip r:embed="rId2"/>
                <a:stretch>
                  <a:fillRect l="-4098" t="-2083" b="-26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99592" y="5799150"/>
            <a:ext cx="7378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/>
              <a:t>Extension1 : For question 3,what’s the other answer? </a:t>
            </a:r>
          </a:p>
        </p:txBody>
      </p:sp>
    </p:spTree>
    <p:extLst>
      <p:ext uri="{BB962C8B-B14F-4D97-AF65-F5344CB8AC3E}">
        <p14:creationId xmlns:p14="http://schemas.microsoft.com/office/powerpoint/2010/main" val="58630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/>
      <p:bldP spid="28" grpId="0"/>
      <p:bldP spid="29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– 6 quick questions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2533" y="1371600"/>
            <a:ext cx="52310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GB" sz="2800" dirty="0"/>
              <a:t>4. Calculate </a:t>
            </a:r>
          </a:p>
          <a:p>
            <a:pPr marL="514350" indent="-514350"/>
            <a:r>
              <a:rPr lang="en-GB" sz="2800" dirty="0"/>
              <a:t>12 – 32 x 3 </a:t>
            </a:r>
            <a:r>
              <a:rPr lang="en-GB" sz="2800" dirty="0">
                <a:solidFill>
                  <a:srgbClr val="FF0000"/>
                </a:solidFill>
              </a:rPr>
              <a:t>= -84</a:t>
            </a:r>
            <a:endParaRPr lang="en-GB" sz="2800" dirty="0"/>
          </a:p>
          <a:p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9766" y="2570946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5. What is the value of -9y + 5 when y = -5 </a:t>
            </a:r>
            <a:r>
              <a:rPr lang="en-GB" sz="2800" dirty="0">
                <a:solidFill>
                  <a:srgbClr val="FF0000"/>
                </a:solidFill>
              </a:rPr>
              <a:t>= 45 + 5 = 50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462533" y="3967861"/>
            <a:ext cx="4754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6. Solve the following equation:</a:t>
            </a:r>
          </a:p>
          <a:p>
            <a:r>
              <a:rPr lang="en-GB" sz="2800" dirty="0"/>
              <a:t>4x + 6 = 18 </a:t>
            </a:r>
            <a:r>
              <a:rPr lang="en-GB" sz="2800" dirty="0">
                <a:solidFill>
                  <a:srgbClr val="FF0000"/>
                </a:solidFill>
              </a:rPr>
              <a:t>4x = 12 so x = 3</a:t>
            </a:r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17205" y="1371600"/>
            <a:ext cx="3145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dirty="0"/>
              <a:t>Work out</a:t>
            </a:r>
          </a:p>
          <a:p>
            <a:pPr marL="514350" indent="-514350"/>
            <a:endParaRPr lang="en-GB" sz="2800" dirty="0"/>
          </a:p>
          <a:p>
            <a:pPr marL="514350" indent="-514350"/>
            <a:r>
              <a:rPr lang="en-GB" sz="2800" dirty="0"/>
              <a:t>9</a:t>
            </a:r>
            <a:r>
              <a:rPr lang="en-GB" sz="2800" baseline="30000" dirty="0"/>
              <a:t>2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/>
              <a:t>– 4</a:t>
            </a:r>
            <a:r>
              <a:rPr lang="en-GB" sz="2800" baseline="30000" dirty="0"/>
              <a:t>2 </a:t>
            </a:r>
            <a:r>
              <a:rPr lang="en-GB" sz="2800" dirty="0">
                <a:solidFill>
                  <a:srgbClr val="FF0000"/>
                </a:solidFill>
              </a:rPr>
              <a:t>= 81-16 = 65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30480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2. Calculate </a:t>
            </a:r>
          </a:p>
          <a:p>
            <a:r>
              <a:rPr lang="en-GB" sz="2800" dirty="0"/>
              <a:t>-9 x -6 </a:t>
            </a:r>
            <a:r>
              <a:rPr lang="en-GB" sz="2800" dirty="0">
                <a:solidFill>
                  <a:srgbClr val="FF0000"/>
                </a:solidFill>
              </a:rPr>
              <a:t>= 54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94171" y="4921968"/>
                <a:ext cx="2971136" cy="583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  <a:ea typeface="Cambria Math"/>
                          </a:rPr>
                          <m:t>49</m:t>
                        </m:r>
                      </m:e>
                    </m:rad>
                    <m:r>
                      <a:rPr lang="en-GB" sz="2800" b="0" i="1" smtClean="0">
                        <a:latin typeface="Cambria Math"/>
                        <a:ea typeface="Cambria Math"/>
                      </a:rPr>
                      <m:t>= 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7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71" y="4921968"/>
                <a:ext cx="2971136" cy="583750"/>
              </a:xfrm>
              <a:prstGeom prst="rect">
                <a:avLst/>
              </a:prstGeom>
              <a:blipFill rotWithShape="1">
                <a:blip r:embed="rId2"/>
                <a:stretch>
                  <a:fillRect l="-4098" t="-2083" b="-26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99592" y="5799150"/>
            <a:ext cx="7378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/>
              <a:t>Extension1 : For question 3,what’s the other answer? </a:t>
            </a:r>
          </a:p>
        </p:txBody>
      </p:sp>
    </p:spTree>
    <p:extLst>
      <p:ext uri="{BB962C8B-B14F-4D97-AF65-F5344CB8AC3E}">
        <p14:creationId xmlns:p14="http://schemas.microsoft.com/office/powerpoint/2010/main" val="156127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/>
      <p:bldP spid="28" grpId="0"/>
      <p:bldP spid="2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-41275" y="1046163"/>
            <a:ext cx="216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u="sng">
                <a:solidFill>
                  <a:srgbClr val="FF0000"/>
                </a:solidFill>
              </a:rPr>
              <a:t>EXAMPLES</a:t>
            </a:r>
            <a:endParaRPr lang="en-US" sz="2800" b="1" u="sng">
              <a:solidFill>
                <a:srgbClr val="FF0000"/>
              </a:solidFill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-36513" y="15843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1) </a:t>
            </a:r>
            <a:r>
              <a:rPr lang="en-US" sz="2400" dirty="0"/>
              <a:t>Solve the following equations:</a:t>
            </a: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166688" y="2262168"/>
            <a:ext cx="2973388" cy="954107"/>
            <a:chOff x="35496" y="2564904"/>
            <a:chExt cx="2597770" cy="955369"/>
          </a:xfrm>
        </p:grpSpPr>
        <p:sp>
          <p:nvSpPr>
            <p:cNvPr id="11" name="TextBox 41"/>
            <p:cNvSpPr txBox="1">
              <a:spLocks noChangeArrowheads="1"/>
            </p:cNvSpPr>
            <p:nvPr/>
          </p:nvSpPr>
          <p:spPr bwMode="auto">
            <a:xfrm>
              <a:off x="35496" y="2564904"/>
              <a:ext cx="642332" cy="522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FF0000"/>
                  </a:solidFill>
                </a:rPr>
                <a:t>(a) </a:t>
              </a:r>
            </a:p>
          </p:txBody>
        </p:sp>
        <p:sp>
          <p:nvSpPr>
            <p:cNvPr id="12" name="TextBox 3"/>
            <p:cNvSpPr txBox="1">
              <a:spLocks noChangeArrowheads="1"/>
            </p:cNvSpPr>
            <p:nvPr/>
          </p:nvSpPr>
          <p:spPr bwMode="auto">
            <a:xfrm>
              <a:off x="467544" y="2564904"/>
              <a:ext cx="2165722" cy="955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dirty="0"/>
                <a:t> 6(a + 2) = 42 </a:t>
              </a:r>
            </a:p>
          </p:txBody>
        </p:sp>
      </p:grpSp>
      <p:grpSp>
        <p:nvGrpSpPr>
          <p:cNvPr id="13" name="Group 30"/>
          <p:cNvGrpSpPr>
            <a:grpSpLocks/>
          </p:cNvGrpSpPr>
          <p:nvPr/>
        </p:nvGrpSpPr>
        <p:grpSpPr bwMode="auto">
          <a:xfrm>
            <a:off x="4489653" y="2278848"/>
            <a:ext cx="3117441" cy="523220"/>
            <a:chOff x="35496" y="2564904"/>
            <a:chExt cx="2597770" cy="523910"/>
          </a:xfrm>
        </p:grpSpPr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35496" y="2564904"/>
              <a:ext cx="642332" cy="522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FF0000"/>
                  </a:solidFill>
                </a:rPr>
                <a:t>(b) </a:t>
              </a:r>
            </a:p>
          </p:txBody>
        </p:sp>
        <p:sp>
          <p:nvSpPr>
            <p:cNvPr id="15" name="TextBox 32"/>
            <p:cNvSpPr txBox="1">
              <a:spLocks noChangeArrowheads="1"/>
            </p:cNvSpPr>
            <p:nvPr/>
          </p:nvSpPr>
          <p:spPr bwMode="auto">
            <a:xfrm>
              <a:off x="467544" y="2564904"/>
              <a:ext cx="2165722" cy="523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dirty="0"/>
                <a:t> 5(w – 4) = 40</a:t>
              </a:r>
            </a:p>
          </p:txBody>
        </p:sp>
      </p:grpSp>
      <p:sp>
        <p:nvSpPr>
          <p:cNvPr id="35" name="Curved Down Arrow 34"/>
          <p:cNvSpPr/>
          <p:nvPr/>
        </p:nvSpPr>
        <p:spPr>
          <a:xfrm>
            <a:off x="836614" y="2181204"/>
            <a:ext cx="433387" cy="1857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01676" y="27288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6a</a:t>
            </a:r>
          </a:p>
        </p:txBody>
      </p:sp>
      <p:sp>
        <p:nvSpPr>
          <p:cNvPr id="37" name="Curved Down Arrow 36"/>
          <p:cNvSpPr/>
          <p:nvPr/>
        </p:nvSpPr>
        <p:spPr>
          <a:xfrm>
            <a:off x="881064" y="2122467"/>
            <a:ext cx="928687" cy="2301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171576" y="2768579"/>
            <a:ext cx="51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79551" y="27415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649991" y="2780497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=</a:t>
            </a:r>
          </a:p>
        </p:txBody>
      </p:sp>
      <p:sp>
        <p:nvSpPr>
          <p:cNvPr id="41" name="Curved Down Arrow 40"/>
          <p:cNvSpPr/>
          <p:nvPr/>
        </p:nvSpPr>
        <p:spPr>
          <a:xfrm>
            <a:off x="5221082" y="2158196"/>
            <a:ext cx="433387" cy="1857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016703" y="2718584"/>
            <a:ext cx="935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5w</a:t>
            </a:r>
          </a:p>
        </p:txBody>
      </p:sp>
      <p:sp>
        <p:nvSpPr>
          <p:cNvPr id="43" name="Curved Down Arrow 42"/>
          <p:cNvSpPr/>
          <p:nvPr/>
        </p:nvSpPr>
        <p:spPr>
          <a:xfrm>
            <a:off x="5231016" y="2081997"/>
            <a:ext cx="1246188" cy="2968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38800" y="2704296"/>
            <a:ext cx="511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951741" y="273287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098676" y="2755900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479676" y="2743179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1508126" y="3263879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6a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126777" y="3305673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479676" y="3276579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42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089276" y="3272114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12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913063" y="3204844"/>
            <a:ext cx="4540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1539876" y="3668692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6a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2158527" y="3710486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511426" y="3681392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30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1716089" y="4076858"/>
            <a:ext cx="4460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174876" y="4111604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=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606676" y="4111604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5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6619325" y="274954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6946350" y="2735275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40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6619325" y="3188199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5908976" y="3187404"/>
            <a:ext cx="935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5w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6992584" y="318537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40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7880350" y="3179993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20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7530057" y="3204316"/>
            <a:ext cx="449334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+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5908976" y="3605999"/>
            <a:ext cx="91675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5w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6661150" y="3589317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7004829" y="3589317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60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6269409" y="4058629"/>
            <a:ext cx="5563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b="1" dirty="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6661150" y="408289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=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7004829" y="4082890"/>
            <a:ext cx="654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25225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83" grpId="0"/>
      <p:bldP spid="84" grpId="0"/>
      <p:bldP spid="85" grpId="0"/>
      <p:bldP spid="87" grpId="0"/>
      <p:bldP spid="88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One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85800" y="1371600"/>
            <a:ext cx="256222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(a)</a:t>
            </a:r>
            <a:r>
              <a:rPr lang="en-GB" sz="2400" kern="0" dirty="0">
                <a:solidFill>
                  <a:srgbClr val="FF0000"/>
                </a:solidFill>
              </a:rPr>
              <a:t> </a:t>
            </a:r>
            <a:r>
              <a:rPr lang="en-GB" sz="2400" kern="0" dirty="0"/>
              <a:t>2(y + 2) = 8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(b) </a:t>
            </a:r>
            <a:r>
              <a:rPr lang="en-GB" sz="2400" kern="0" dirty="0"/>
              <a:t>3(a + 2) = 12 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(c) </a:t>
            </a:r>
            <a:r>
              <a:rPr lang="en-GB" sz="2400" kern="0" dirty="0"/>
              <a:t>4(x - 4) = 40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(d) </a:t>
            </a:r>
            <a:r>
              <a:rPr lang="en-GB" sz="2400" kern="0" dirty="0"/>
              <a:t>5(c - 3) =  35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(e) </a:t>
            </a:r>
            <a:r>
              <a:rPr lang="en-GB" sz="2400" kern="0" dirty="0"/>
              <a:t>7(3 + a) = 49</a:t>
            </a:r>
          </a:p>
          <a:p>
            <a:pPr marL="0" indent="0" eaLnBrk="1" hangingPunct="1"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(f) </a:t>
            </a:r>
            <a:r>
              <a:rPr lang="en-GB" sz="2400" kern="0" dirty="0"/>
              <a:t>6(-2 + x) = 36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(g) </a:t>
            </a:r>
            <a:r>
              <a:rPr lang="en-GB" sz="2400" kern="0" dirty="0"/>
              <a:t>6(6 + p) = 48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(h) </a:t>
            </a:r>
            <a:r>
              <a:rPr lang="en-GB" sz="2400" kern="0" dirty="0"/>
              <a:t>9(x+ 4) = 18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</a:t>
            </a:r>
            <a:r>
              <a:rPr lang="en-GB" sz="2400" b="1" kern="0" dirty="0" err="1">
                <a:solidFill>
                  <a:srgbClr val="FF0000"/>
                </a:solidFill>
              </a:rPr>
              <a:t>i</a:t>
            </a:r>
            <a:r>
              <a:rPr lang="en-GB" sz="2400" b="1" kern="0" dirty="0">
                <a:solidFill>
                  <a:srgbClr val="FF0000"/>
                </a:solidFill>
              </a:rPr>
              <a:t>) </a:t>
            </a:r>
            <a:r>
              <a:rPr lang="en-GB" sz="2400" kern="0" dirty="0"/>
              <a:t>4(a + 6) = 4 </a:t>
            </a:r>
          </a:p>
          <a:p>
            <a:pPr marL="0" indent="0" eaLnBrk="1" hangingPunct="1"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</a:rPr>
              <a:t>(j) </a:t>
            </a:r>
            <a:r>
              <a:rPr lang="en-GB" sz="2400" kern="0" dirty="0"/>
              <a:t>8(3 + m) = 8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29000" y="1360179"/>
            <a:ext cx="4471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2y + 4 = 8	2y = 4		y = 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00437" y="1807854"/>
            <a:ext cx="44775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3a + 6 = 12	3a = 6		a = 2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55987" y="2223779"/>
            <a:ext cx="4801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4x – 16	 = 40	4x = 56		x = 14	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486150" y="2657167"/>
            <a:ext cx="46089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5c – 15 = 35	5c = 50		c = 10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500437" y="3117542"/>
            <a:ext cx="44775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21 + 7a = 49	7a = 28		a = 4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328987" y="3549342"/>
            <a:ext cx="44662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-12 + 6x = 36	   6x = 48	x = 8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524889" y="3995429"/>
            <a:ext cx="44903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36 + 6p = 48	6p = 12	p = 2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510195" y="4443104"/>
            <a:ext cx="4560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9x + 36 = 18	9x = - 18	x = -2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635044" y="4889192"/>
            <a:ext cx="45720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4a + 24 = 4	4a = -20	a = -5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7790" y="5336179"/>
            <a:ext cx="4669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24 + 8m = 8	8m = -16	m = -2</a:t>
            </a:r>
          </a:p>
        </p:txBody>
      </p:sp>
    </p:spTree>
    <p:extLst>
      <p:ext uri="{BB962C8B-B14F-4D97-AF65-F5344CB8AC3E}">
        <p14:creationId xmlns:p14="http://schemas.microsoft.com/office/powerpoint/2010/main" val="185686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missing?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000" y="1600199"/>
            <a:ext cx="420717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    3(x+1)= 9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3x + ? = 9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38600" y="3429000"/>
            <a:ext cx="1793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206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6448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1371600"/>
            <a:ext cx="459670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    4(x+2)= 24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4x + 8 = 24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      4x = ??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	    x =   4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33800" y="4800600"/>
            <a:ext cx="1793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What’s missing? </a:t>
            </a:r>
          </a:p>
        </p:txBody>
      </p:sp>
    </p:spTree>
    <p:extLst>
      <p:ext uri="{BB962C8B-B14F-4D97-AF65-F5344CB8AC3E}">
        <p14:creationId xmlns:p14="http://schemas.microsoft.com/office/powerpoint/2010/main" val="260737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28800" y="1371600"/>
            <a:ext cx="410040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  3(x+6)= 9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????????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   3x = -9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	x =  3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600" y="5153840"/>
            <a:ext cx="4800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2060"/>
                </a:solidFill>
              </a:rPr>
              <a:t>3x + 18 = 9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What’s missing? </a:t>
            </a:r>
          </a:p>
        </p:txBody>
      </p:sp>
    </p:spTree>
    <p:extLst>
      <p:ext uri="{BB962C8B-B14F-4D97-AF65-F5344CB8AC3E}">
        <p14:creationId xmlns:p14="http://schemas.microsoft.com/office/powerpoint/2010/main" val="358693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76400" y="1258472"/>
            <a:ext cx="464470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srgbClr val="FF0000"/>
                </a:solidFill>
              </a:rPr>
              <a:t>      8(x-7)=16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8x – 56 = 16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       8x = ??</a:t>
            </a:r>
          </a:p>
          <a:p>
            <a:pPr algn="ctr"/>
            <a:r>
              <a:rPr lang="en-GB" sz="6000" dirty="0">
                <a:solidFill>
                  <a:srgbClr val="FF0000"/>
                </a:solidFill>
              </a:rPr>
              <a:t>     x =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674660" y="4876800"/>
            <a:ext cx="1793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2060"/>
                </a:solidFill>
              </a:rPr>
              <a:t>72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What’s missing? </a:t>
            </a:r>
          </a:p>
        </p:txBody>
      </p:sp>
    </p:spTree>
    <p:extLst>
      <p:ext uri="{BB962C8B-B14F-4D97-AF65-F5344CB8AC3E}">
        <p14:creationId xmlns:p14="http://schemas.microsoft.com/office/powerpoint/2010/main" val="44878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1110</Words>
  <Application>Microsoft Office PowerPoint</Application>
  <PresentationFormat>On-screen Show (4:3)</PresentationFormat>
  <Paragraphs>258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Learning Objective Solving equations with single brackets</vt:lpstr>
      <vt:lpstr>Starter – 6 quick questions</vt:lpstr>
      <vt:lpstr>Starter – 6 quick questions</vt:lpstr>
      <vt:lpstr>PowerPoint Presentation</vt:lpstr>
      <vt:lpstr>Question One</vt:lpstr>
      <vt:lpstr>What’s missing? </vt:lpstr>
      <vt:lpstr>What’s missing? </vt:lpstr>
      <vt:lpstr>What’s missing? </vt:lpstr>
      <vt:lpstr>What’s missing? </vt:lpstr>
      <vt:lpstr>What’s missing?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Lyn ZHANG</cp:lastModifiedBy>
  <cp:revision>29</cp:revision>
  <dcterms:created xsi:type="dcterms:W3CDTF">2006-08-16T00:00:00Z</dcterms:created>
  <dcterms:modified xsi:type="dcterms:W3CDTF">2022-02-09T00:37:30Z</dcterms:modified>
</cp:coreProperties>
</file>