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84" r:id="rId2"/>
    <p:sldId id="287" r:id="rId3"/>
    <p:sldId id="257" r:id="rId4"/>
    <p:sldId id="289" r:id="rId5"/>
    <p:sldId id="288" r:id="rId6"/>
    <p:sldId id="320" r:id="rId7"/>
    <p:sldId id="321" r:id="rId8"/>
    <p:sldId id="322" r:id="rId9"/>
    <p:sldId id="327" r:id="rId10"/>
    <p:sldId id="328" r:id="rId11"/>
    <p:sldId id="286" r:id="rId12"/>
    <p:sldId id="296" r:id="rId13"/>
    <p:sldId id="297" r:id="rId14"/>
    <p:sldId id="291" r:id="rId15"/>
    <p:sldId id="285" r:id="rId16"/>
    <p:sldId id="29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79DCFF"/>
    <a:srgbClr val="FFCA7D"/>
    <a:srgbClr val="FF8181"/>
    <a:srgbClr val="F7AFBB"/>
    <a:srgbClr val="FFFF8B"/>
    <a:srgbClr val="DB6AE4"/>
    <a:srgbClr val="9999FF"/>
    <a:srgbClr val="C285FF"/>
    <a:srgbClr val="8AE2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428" autoAdjust="0"/>
    <p:restoredTop sz="94660"/>
  </p:normalViewPr>
  <p:slideViewPr>
    <p:cSldViewPr snapToGrid="0">
      <p:cViewPr varScale="1">
        <p:scale>
          <a:sx n="53" d="100"/>
          <a:sy n="53" d="100"/>
        </p:scale>
        <p:origin x="6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1577BF-BD64-467C-AAA7-345DBC5F8F02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497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77BF-BD64-467C-AAA7-345DBC5F8F02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679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77BF-BD64-467C-AAA7-345DBC5F8F02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971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77BF-BD64-467C-AAA7-345DBC5F8F02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87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77BF-BD64-467C-AAA7-345DBC5F8F02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5647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77BF-BD64-467C-AAA7-345DBC5F8F02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735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77BF-BD64-467C-AAA7-345DBC5F8F02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795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77BF-BD64-467C-AAA7-345DBC5F8F02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94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77BF-BD64-467C-AAA7-345DBC5F8F02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738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77BF-BD64-467C-AAA7-345DBC5F8F02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800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77BF-BD64-467C-AAA7-345DBC5F8F02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64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FB1577BF-BD64-467C-AAA7-345DBC5F8F02}" type="datetimeFigureOut">
              <a:rPr lang="en-GB" smtClean="0"/>
              <a:t>13/02/2022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423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0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0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.gif"/><Relationship Id="rId7" Type="http://schemas.openxmlformats.org/officeDocument/2006/relationships/image" Target="../media/image2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23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11.png"/><Relationship Id="rId7" Type="http://schemas.openxmlformats.org/officeDocument/2006/relationships/image" Target="../media/image3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30.png"/><Relationship Id="rId4" Type="http://schemas.openxmlformats.org/officeDocument/2006/relationships/image" Target="../media/image221.png"/><Relationship Id="rId9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200171" y="649785"/>
            <a:ext cx="4649118" cy="1381299"/>
            <a:chOff x="6403305" y="1003715"/>
            <a:chExt cx="4649118" cy="1381299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6403305" y="1647773"/>
              <a:ext cx="1167788" cy="73724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7581861" y="1003715"/>
              <a:ext cx="3470562" cy="830997"/>
            </a:xfrm>
            <a:prstGeom prst="rect">
              <a:avLst/>
            </a:prstGeom>
            <a:solidFill>
              <a:srgbClr val="FED2E5"/>
            </a:solidFill>
          </p:spPr>
          <p:txBody>
            <a:bodyPr wrap="square" rtlCol="0">
              <a:spAutoFit/>
            </a:bodyPr>
            <a:lstStyle/>
            <a:p>
              <a:r>
                <a:rPr lang="en-GB" sz="1600" i="1" dirty="0">
                  <a:latin typeface="Georgia" panose="02040502050405020303" pitchFamily="18" charset="0"/>
                </a:rPr>
                <a:t>Understand that an equation of the form y = mx + c corresponds to a straight line graph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646771" y="1856075"/>
            <a:ext cx="7138677" cy="833056"/>
            <a:chOff x="4366746" y="1279218"/>
            <a:chExt cx="7138677" cy="833056"/>
          </a:xfrm>
        </p:grpSpPr>
        <p:cxnSp>
          <p:nvCxnSpPr>
            <p:cNvPr id="22" name="Straight Arrow Connector 21"/>
            <p:cNvCxnSpPr>
              <a:cxnSpLocks/>
            </p:cNvCxnSpPr>
            <p:nvPr/>
          </p:nvCxnSpPr>
          <p:spPr>
            <a:xfrm flipV="1">
              <a:off x="4366746" y="1806568"/>
              <a:ext cx="3324556" cy="30570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8034861" y="1279218"/>
              <a:ext cx="3470562" cy="830997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1600" i="1" dirty="0">
                  <a:latin typeface="Georgia" panose="02040502050405020303" pitchFamily="18" charset="0"/>
                </a:rPr>
                <a:t>Be able to find the gradient and y-intercept from a given line, or graph 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570115" y="3952173"/>
            <a:ext cx="5087786" cy="1553813"/>
            <a:chOff x="6138652" y="1848977"/>
            <a:chExt cx="5087786" cy="1553813"/>
          </a:xfrm>
        </p:grpSpPr>
        <p:cxnSp>
          <p:nvCxnSpPr>
            <p:cNvPr id="25" name="Straight Arrow Connector 24"/>
            <p:cNvCxnSpPr>
              <a:cxnSpLocks/>
            </p:cNvCxnSpPr>
            <p:nvPr/>
          </p:nvCxnSpPr>
          <p:spPr>
            <a:xfrm>
              <a:off x="6138652" y="1848977"/>
              <a:ext cx="1196719" cy="112302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7755876" y="2818015"/>
              <a:ext cx="3470562" cy="584775"/>
            </a:xfrm>
            <a:prstGeom prst="rect">
              <a:avLst/>
            </a:prstGeom>
            <a:solidFill>
              <a:srgbClr val="C1C1FF"/>
            </a:solidFill>
          </p:spPr>
          <p:txBody>
            <a:bodyPr wrap="square" rtlCol="0">
              <a:spAutoFit/>
            </a:bodyPr>
            <a:lstStyle/>
            <a:p>
              <a:r>
                <a:rPr lang="en-GB" sz="1600" i="1" dirty="0">
                  <a:latin typeface="Georgia" panose="02040502050405020303" pitchFamily="18" charset="0"/>
                </a:rPr>
                <a:t>Be able to find the equation of a given straight line 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671641" y="3734846"/>
            <a:ext cx="2633401" cy="2795195"/>
            <a:chOff x="7981831" y="-518076"/>
            <a:chExt cx="2633401" cy="2795195"/>
          </a:xfrm>
        </p:grpSpPr>
        <p:cxnSp>
          <p:nvCxnSpPr>
            <p:cNvPr id="29" name="Straight Arrow Connector 28"/>
            <p:cNvCxnSpPr>
              <a:cxnSpLocks/>
            </p:cNvCxnSpPr>
            <p:nvPr/>
          </p:nvCxnSpPr>
          <p:spPr>
            <a:xfrm>
              <a:off x="8876756" y="-518076"/>
              <a:ext cx="292675" cy="17078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7981831" y="1446122"/>
              <a:ext cx="2633401" cy="830997"/>
            </a:xfrm>
            <a:prstGeom prst="rect">
              <a:avLst/>
            </a:prstGeom>
            <a:solidFill>
              <a:srgbClr val="8AE28A"/>
            </a:solidFill>
          </p:spPr>
          <p:txBody>
            <a:bodyPr wrap="square" rtlCol="0">
              <a:spAutoFit/>
            </a:bodyPr>
            <a:lstStyle/>
            <a:p>
              <a:r>
                <a:rPr lang="en-GB" sz="1600" i="1" dirty="0">
                  <a:latin typeface="Georgia" panose="02040502050405020303" pitchFamily="18" charset="0"/>
                </a:rPr>
                <a:t>Be able to form the equation of a straight light when given a point (</a:t>
              </a:r>
              <a:r>
                <a:rPr lang="en-GB" sz="1600" i="1" dirty="0" err="1">
                  <a:latin typeface="Georgia" panose="02040502050405020303" pitchFamily="18" charset="0"/>
                </a:rPr>
                <a:t>x,y</a:t>
              </a:r>
              <a:r>
                <a:rPr lang="en-GB" sz="1600" i="1" dirty="0">
                  <a:latin typeface="Georgia" panose="02040502050405020303" pitchFamily="18" charset="0"/>
                </a:rPr>
                <a:t>)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095096" y="3135498"/>
            <a:ext cx="4891657" cy="706424"/>
            <a:chOff x="6192788" y="2287806"/>
            <a:chExt cx="4891657" cy="706424"/>
          </a:xfrm>
        </p:grpSpPr>
        <p:cxnSp>
          <p:nvCxnSpPr>
            <p:cNvPr id="38" name="Straight Arrow Connector 37"/>
            <p:cNvCxnSpPr/>
            <p:nvPr/>
          </p:nvCxnSpPr>
          <p:spPr>
            <a:xfrm>
              <a:off x="6192788" y="2287806"/>
              <a:ext cx="1173047" cy="24329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7613883" y="2409455"/>
              <a:ext cx="3470562" cy="58477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1600" i="1" dirty="0">
                  <a:latin typeface="Georgia" panose="02040502050405020303" pitchFamily="18" charset="0"/>
                </a:rPr>
                <a:t>Be able to find the gradient between two points</a:t>
              </a:r>
            </a:p>
          </p:txBody>
        </p:sp>
      </p:grpSp>
      <p:sp>
        <p:nvSpPr>
          <p:cNvPr id="4" name="Oval 3"/>
          <p:cNvSpPr/>
          <p:nvPr/>
        </p:nvSpPr>
        <p:spPr>
          <a:xfrm>
            <a:off x="406552" y="1682222"/>
            <a:ext cx="3759008" cy="2041326"/>
          </a:xfrm>
          <a:prstGeom prst="ellipse">
            <a:avLst/>
          </a:prstGeom>
          <a:solidFill>
            <a:srgbClr val="FB4392"/>
          </a:solidFill>
          <a:ln>
            <a:solidFill>
              <a:srgbClr val="B381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500" b="1" i="1" dirty="0">
                <a:latin typeface="Georgia" panose="02040502050405020303" pitchFamily="18" charset="0"/>
              </a:rPr>
              <a:t>Objectives </a:t>
            </a:r>
          </a:p>
        </p:txBody>
      </p:sp>
    </p:spTree>
    <p:extLst>
      <p:ext uri="{BB962C8B-B14F-4D97-AF65-F5344CB8AC3E}">
        <p14:creationId xmlns:p14="http://schemas.microsoft.com/office/powerpoint/2010/main" val="1618025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842" name="Group 2">
            <a:extLst>
              <a:ext uri="{FF2B5EF4-FFF2-40B4-BE49-F238E27FC236}">
                <a16:creationId xmlns:a16="http://schemas.microsoft.com/office/drawing/2014/main" id="{D058F490-3491-4DF4-AD4D-A2B966E4D380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41313"/>
            <a:ext cx="6484938" cy="6553200"/>
            <a:chOff x="263" y="192"/>
            <a:chExt cx="4085" cy="4128"/>
          </a:xfrm>
        </p:grpSpPr>
        <p:grpSp>
          <p:nvGrpSpPr>
            <p:cNvPr id="35843" name="Group 3">
              <a:extLst>
                <a:ext uri="{FF2B5EF4-FFF2-40B4-BE49-F238E27FC236}">
                  <a16:creationId xmlns:a16="http://schemas.microsoft.com/office/drawing/2014/main" id="{E8A8BFEE-BF70-451F-BB5A-EE8D6E4738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92"/>
              <a:ext cx="4085" cy="4128"/>
              <a:chOff x="263" y="192"/>
              <a:chExt cx="4085" cy="4128"/>
            </a:xfrm>
          </p:grpSpPr>
          <p:grpSp>
            <p:nvGrpSpPr>
              <p:cNvPr id="35844" name="Group 4">
                <a:extLst>
                  <a:ext uri="{FF2B5EF4-FFF2-40B4-BE49-F238E27FC236}">
                    <a16:creationId xmlns:a16="http://schemas.microsoft.com/office/drawing/2014/main" id="{A63900ED-3B2F-4B52-9FD9-EF345061D94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6" y="192"/>
                <a:ext cx="4012" cy="4128"/>
                <a:chOff x="336" y="192"/>
                <a:chExt cx="4012" cy="4128"/>
              </a:xfrm>
            </p:grpSpPr>
            <p:grpSp>
              <p:nvGrpSpPr>
                <p:cNvPr id="35845" name="Group 5">
                  <a:extLst>
                    <a:ext uri="{FF2B5EF4-FFF2-40B4-BE49-F238E27FC236}">
                      <a16:creationId xmlns:a16="http://schemas.microsoft.com/office/drawing/2014/main" id="{C5F2CA68-4508-461A-AF0F-0F61DE9DD8E1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36" y="192"/>
                  <a:ext cx="4012" cy="4128"/>
                  <a:chOff x="336" y="192"/>
                  <a:chExt cx="4012" cy="4128"/>
                </a:xfrm>
              </p:grpSpPr>
              <p:grpSp>
                <p:nvGrpSpPr>
                  <p:cNvPr id="35846" name="Group 6">
                    <a:extLst>
                      <a:ext uri="{FF2B5EF4-FFF2-40B4-BE49-F238E27FC236}">
                        <a16:creationId xmlns:a16="http://schemas.microsoft.com/office/drawing/2014/main" id="{6C77D2EC-DBA9-43BB-AFD5-B92E16C0F6C4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6" y="192"/>
                    <a:ext cx="4012" cy="4128"/>
                    <a:chOff x="1233" y="1326"/>
                    <a:chExt cx="10029" cy="10320"/>
                  </a:xfrm>
                </p:grpSpPr>
                <p:sp>
                  <p:nvSpPr>
                    <p:cNvPr id="35847" name="Text Box 7">
                      <a:extLst>
                        <a:ext uri="{FF2B5EF4-FFF2-40B4-BE49-F238E27FC236}">
                          <a16:creationId xmlns:a16="http://schemas.microsoft.com/office/drawing/2014/main" id="{E971366D-16A6-4366-BDA0-A0A423902113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63" y="1326"/>
                      <a:ext cx="1596" cy="136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hangingPunct="0"/>
                      <a:r>
                        <a:rPr lang="en-US" altLang="en-US" sz="4800" i="1">
                          <a:latin typeface="Times New Roman" panose="02020603050405020304" pitchFamily="18" charset="0"/>
                        </a:rPr>
                        <a:t>y</a:t>
                      </a:r>
                    </a:p>
                  </p:txBody>
                </p:sp>
                <p:grpSp>
                  <p:nvGrpSpPr>
                    <p:cNvPr id="35848" name="Group 8">
                      <a:extLst>
                        <a:ext uri="{FF2B5EF4-FFF2-40B4-BE49-F238E27FC236}">
                          <a16:creationId xmlns:a16="http://schemas.microsoft.com/office/drawing/2014/main" id="{809F2806-70DA-46E9-B41F-AF370A4B6124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33" y="2574"/>
                      <a:ext cx="9072" cy="9072"/>
                      <a:chOff x="666" y="1440"/>
                      <a:chExt cx="9072" cy="9072"/>
                    </a:xfrm>
                  </p:grpSpPr>
                  <p:grpSp>
                    <p:nvGrpSpPr>
                      <p:cNvPr id="35849" name="Group 9">
                        <a:extLst>
                          <a:ext uri="{FF2B5EF4-FFF2-40B4-BE49-F238E27FC236}">
                            <a16:creationId xmlns:a16="http://schemas.microsoft.com/office/drawing/2014/main" id="{ECC0CA61-F885-453F-9A67-224EDA2B1306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66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5850" name="Line 10">
                          <a:extLst>
                            <a:ext uri="{FF2B5EF4-FFF2-40B4-BE49-F238E27FC236}">
                              <a16:creationId xmlns:a16="http://schemas.microsoft.com/office/drawing/2014/main" id="{F69B6D3E-1BCB-48C6-A543-18599E872B5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51" name="Line 11">
                          <a:extLst>
                            <a:ext uri="{FF2B5EF4-FFF2-40B4-BE49-F238E27FC236}">
                              <a16:creationId xmlns:a16="http://schemas.microsoft.com/office/drawing/2014/main" id="{761131D2-883B-45CA-89BF-080FE16AE6E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52" name="Line 12">
                          <a:extLst>
                            <a:ext uri="{FF2B5EF4-FFF2-40B4-BE49-F238E27FC236}">
                              <a16:creationId xmlns:a16="http://schemas.microsoft.com/office/drawing/2014/main" id="{3436E77A-0EBC-4D0B-83B1-0653C4A5B04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53" name="Line 13">
                          <a:extLst>
                            <a:ext uri="{FF2B5EF4-FFF2-40B4-BE49-F238E27FC236}">
                              <a16:creationId xmlns:a16="http://schemas.microsoft.com/office/drawing/2014/main" id="{EE40AB54-DA6F-4153-B8FE-6EECEB4EE1E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5854" name="Group 14">
                        <a:extLst>
                          <a:ext uri="{FF2B5EF4-FFF2-40B4-BE49-F238E27FC236}">
                            <a16:creationId xmlns:a16="http://schemas.microsoft.com/office/drawing/2014/main" id="{42613822-F67C-4482-B4BB-BA9ACE29FD7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34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5855" name="Line 15">
                          <a:extLst>
                            <a:ext uri="{FF2B5EF4-FFF2-40B4-BE49-F238E27FC236}">
                              <a16:creationId xmlns:a16="http://schemas.microsoft.com/office/drawing/2014/main" id="{D4C3F117-5BA5-43C7-9B96-BC3D27F4F83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56" name="Line 16">
                          <a:extLst>
                            <a:ext uri="{FF2B5EF4-FFF2-40B4-BE49-F238E27FC236}">
                              <a16:creationId xmlns:a16="http://schemas.microsoft.com/office/drawing/2014/main" id="{5C8C2A79-2FBF-49BB-A4EE-25016AF64CE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57" name="Line 17">
                          <a:extLst>
                            <a:ext uri="{FF2B5EF4-FFF2-40B4-BE49-F238E27FC236}">
                              <a16:creationId xmlns:a16="http://schemas.microsoft.com/office/drawing/2014/main" id="{DC786C2D-9DBB-4C09-915A-882313AB322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58" name="Line 18">
                          <a:extLst>
                            <a:ext uri="{FF2B5EF4-FFF2-40B4-BE49-F238E27FC236}">
                              <a16:creationId xmlns:a16="http://schemas.microsoft.com/office/drawing/2014/main" id="{69999D14-E636-4EBA-B542-7985544E4B0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5859" name="Group 19">
                        <a:extLst>
                          <a:ext uri="{FF2B5EF4-FFF2-40B4-BE49-F238E27FC236}">
                            <a16:creationId xmlns:a16="http://schemas.microsoft.com/office/drawing/2014/main" id="{5F3FE1AF-12C0-4A66-BB25-02A0712CC15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02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5860" name="Line 20">
                          <a:extLst>
                            <a:ext uri="{FF2B5EF4-FFF2-40B4-BE49-F238E27FC236}">
                              <a16:creationId xmlns:a16="http://schemas.microsoft.com/office/drawing/2014/main" id="{52D91E1B-FF23-4BA1-9D35-286E1C18BE7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61" name="Line 21">
                          <a:extLst>
                            <a:ext uri="{FF2B5EF4-FFF2-40B4-BE49-F238E27FC236}">
                              <a16:creationId xmlns:a16="http://schemas.microsoft.com/office/drawing/2014/main" id="{71B64D6D-16BA-4F76-BDCE-4996CFA5F79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62" name="Line 22">
                          <a:extLst>
                            <a:ext uri="{FF2B5EF4-FFF2-40B4-BE49-F238E27FC236}">
                              <a16:creationId xmlns:a16="http://schemas.microsoft.com/office/drawing/2014/main" id="{3BDC9CD1-C5BF-4EA4-99EC-407A81A5ADC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63" name="Line 23">
                          <a:extLst>
                            <a:ext uri="{FF2B5EF4-FFF2-40B4-BE49-F238E27FC236}">
                              <a16:creationId xmlns:a16="http://schemas.microsoft.com/office/drawing/2014/main" id="{5E162C5F-F4A4-47A3-BC38-08D9B920FC6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5864" name="Group 24">
                        <a:extLst>
                          <a:ext uri="{FF2B5EF4-FFF2-40B4-BE49-F238E27FC236}">
                            <a16:creationId xmlns:a16="http://schemas.microsoft.com/office/drawing/2014/main" id="{63BFADCF-579C-4F2A-9461-56F05418F488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70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5865" name="Line 25">
                          <a:extLst>
                            <a:ext uri="{FF2B5EF4-FFF2-40B4-BE49-F238E27FC236}">
                              <a16:creationId xmlns:a16="http://schemas.microsoft.com/office/drawing/2014/main" id="{67ADC6B8-089F-4B30-891C-EB34BCAF38C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66" name="Line 26">
                          <a:extLst>
                            <a:ext uri="{FF2B5EF4-FFF2-40B4-BE49-F238E27FC236}">
                              <a16:creationId xmlns:a16="http://schemas.microsoft.com/office/drawing/2014/main" id="{6ACFB94F-34E4-4E29-991F-D6057D481CF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67" name="Line 27">
                          <a:extLst>
                            <a:ext uri="{FF2B5EF4-FFF2-40B4-BE49-F238E27FC236}">
                              <a16:creationId xmlns:a16="http://schemas.microsoft.com/office/drawing/2014/main" id="{E85FEC7F-4E98-46FC-BB46-1F4B737D059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68" name="Line 28">
                          <a:extLst>
                            <a:ext uri="{FF2B5EF4-FFF2-40B4-BE49-F238E27FC236}">
                              <a16:creationId xmlns:a16="http://schemas.microsoft.com/office/drawing/2014/main" id="{A82007D3-D8D7-497E-A3C6-54D5FF621F4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5869" name="Group 29">
                        <a:extLst>
                          <a:ext uri="{FF2B5EF4-FFF2-40B4-BE49-F238E27FC236}">
                            <a16:creationId xmlns:a16="http://schemas.microsoft.com/office/drawing/2014/main" id="{32EB65D1-BAC2-4955-8474-2DCC948C7502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2245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5870" name="Line 30">
                          <a:extLst>
                            <a:ext uri="{FF2B5EF4-FFF2-40B4-BE49-F238E27FC236}">
                              <a16:creationId xmlns:a16="http://schemas.microsoft.com/office/drawing/2014/main" id="{5880A397-C53E-4BAD-B550-5034D3CD898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71" name="Line 31">
                          <a:extLst>
                            <a:ext uri="{FF2B5EF4-FFF2-40B4-BE49-F238E27FC236}">
                              <a16:creationId xmlns:a16="http://schemas.microsoft.com/office/drawing/2014/main" id="{D96A70D1-CECE-4497-8765-1E6D3AED83F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72" name="Line 32">
                          <a:extLst>
                            <a:ext uri="{FF2B5EF4-FFF2-40B4-BE49-F238E27FC236}">
                              <a16:creationId xmlns:a16="http://schemas.microsoft.com/office/drawing/2014/main" id="{DC238A3C-F546-4444-969E-3660DCC3CA9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73" name="Line 33">
                          <a:extLst>
                            <a:ext uri="{FF2B5EF4-FFF2-40B4-BE49-F238E27FC236}">
                              <a16:creationId xmlns:a16="http://schemas.microsoft.com/office/drawing/2014/main" id="{3C4001B5-EF78-47F4-90F7-960C734B399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5874" name="Group 34">
                        <a:extLst>
                          <a:ext uri="{FF2B5EF4-FFF2-40B4-BE49-F238E27FC236}">
                            <a16:creationId xmlns:a16="http://schemas.microsoft.com/office/drawing/2014/main" id="{AFEEBBA9-DD12-40BC-8688-66DD843DADF3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544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5875" name="Line 35">
                          <a:extLst>
                            <a:ext uri="{FF2B5EF4-FFF2-40B4-BE49-F238E27FC236}">
                              <a16:creationId xmlns:a16="http://schemas.microsoft.com/office/drawing/2014/main" id="{F618C054-75A6-4A2D-BFF0-FA1D41539D0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76" name="Line 36">
                          <a:extLst>
                            <a:ext uri="{FF2B5EF4-FFF2-40B4-BE49-F238E27FC236}">
                              <a16:creationId xmlns:a16="http://schemas.microsoft.com/office/drawing/2014/main" id="{3B781BD5-86C7-4CE2-A501-3BE80FF7B82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77" name="Line 37">
                          <a:extLst>
                            <a:ext uri="{FF2B5EF4-FFF2-40B4-BE49-F238E27FC236}">
                              <a16:creationId xmlns:a16="http://schemas.microsoft.com/office/drawing/2014/main" id="{28DE1101-6825-426D-859E-E37C4694169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78" name="Line 38">
                          <a:extLst>
                            <a:ext uri="{FF2B5EF4-FFF2-40B4-BE49-F238E27FC236}">
                              <a16:creationId xmlns:a16="http://schemas.microsoft.com/office/drawing/2014/main" id="{DCDF8C0F-549C-4BDD-9DC9-451ABAF8051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5879" name="Group 39">
                        <a:extLst>
                          <a:ext uri="{FF2B5EF4-FFF2-40B4-BE49-F238E27FC236}">
                            <a16:creationId xmlns:a16="http://schemas.microsoft.com/office/drawing/2014/main" id="{416F826D-2F66-476F-971D-43246725DC70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9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5880" name="Line 40">
                          <a:extLst>
                            <a:ext uri="{FF2B5EF4-FFF2-40B4-BE49-F238E27FC236}">
                              <a16:creationId xmlns:a16="http://schemas.microsoft.com/office/drawing/2014/main" id="{422B639B-39AE-4B63-A6F7-7656D85DB42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81" name="Line 41">
                          <a:extLst>
                            <a:ext uri="{FF2B5EF4-FFF2-40B4-BE49-F238E27FC236}">
                              <a16:creationId xmlns:a16="http://schemas.microsoft.com/office/drawing/2014/main" id="{D0F7A6DA-AF96-4E98-A11E-E98B3FACC52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82" name="Line 42">
                          <a:extLst>
                            <a:ext uri="{FF2B5EF4-FFF2-40B4-BE49-F238E27FC236}">
                              <a16:creationId xmlns:a16="http://schemas.microsoft.com/office/drawing/2014/main" id="{1DDE4E25-7025-4CC8-9D0E-EE096D64B60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83" name="Line 43">
                          <a:extLst>
                            <a:ext uri="{FF2B5EF4-FFF2-40B4-BE49-F238E27FC236}">
                              <a16:creationId xmlns:a16="http://schemas.microsoft.com/office/drawing/2014/main" id="{C86877E9-03EE-4117-A822-4AAF018A874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5884" name="Group 44">
                        <a:extLst>
                          <a:ext uri="{FF2B5EF4-FFF2-40B4-BE49-F238E27FC236}">
                            <a16:creationId xmlns:a16="http://schemas.microsoft.com/office/drawing/2014/main" id="{F1C37135-9706-437B-BD9E-CB02F9204A26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2858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5885" name="Line 45">
                          <a:extLst>
                            <a:ext uri="{FF2B5EF4-FFF2-40B4-BE49-F238E27FC236}">
                              <a16:creationId xmlns:a16="http://schemas.microsoft.com/office/drawing/2014/main" id="{68BAF4E0-8A53-47FB-8E56-924C75F3A1A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86" name="Line 46">
                          <a:extLst>
                            <a:ext uri="{FF2B5EF4-FFF2-40B4-BE49-F238E27FC236}">
                              <a16:creationId xmlns:a16="http://schemas.microsoft.com/office/drawing/2014/main" id="{069F0750-311B-43DE-8AA7-A415A454DA1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87" name="Line 47">
                          <a:extLst>
                            <a:ext uri="{FF2B5EF4-FFF2-40B4-BE49-F238E27FC236}">
                              <a16:creationId xmlns:a16="http://schemas.microsoft.com/office/drawing/2014/main" id="{93FBC25D-7EA5-4195-8C4E-5D2035A9B74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88" name="Line 48">
                          <a:extLst>
                            <a:ext uri="{FF2B5EF4-FFF2-40B4-BE49-F238E27FC236}">
                              <a16:creationId xmlns:a16="http://schemas.microsoft.com/office/drawing/2014/main" id="{3C67B4F9-B8D7-4F64-805B-0DEDA642AD8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5889" name="Group 49">
                        <a:extLst>
                          <a:ext uri="{FF2B5EF4-FFF2-40B4-BE49-F238E27FC236}">
                            <a16:creationId xmlns:a16="http://schemas.microsoft.com/office/drawing/2014/main" id="{0C2524B8-6038-4FA3-BF6B-0CE481D595AD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126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5890" name="Line 50">
                          <a:extLst>
                            <a:ext uri="{FF2B5EF4-FFF2-40B4-BE49-F238E27FC236}">
                              <a16:creationId xmlns:a16="http://schemas.microsoft.com/office/drawing/2014/main" id="{1C568894-D7EC-43C6-A6D6-C40A983EA40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91" name="Line 51">
                          <a:extLst>
                            <a:ext uri="{FF2B5EF4-FFF2-40B4-BE49-F238E27FC236}">
                              <a16:creationId xmlns:a16="http://schemas.microsoft.com/office/drawing/2014/main" id="{84AD8E00-44E5-4CD7-8B1A-F6E4A3CC1A1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92" name="Line 52">
                          <a:extLst>
                            <a:ext uri="{FF2B5EF4-FFF2-40B4-BE49-F238E27FC236}">
                              <a16:creationId xmlns:a16="http://schemas.microsoft.com/office/drawing/2014/main" id="{234E2E8D-A77F-4BF8-B83A-1E7FB93460B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5893" name="Line 53">
                          <a:extLst>
                            <a:ext uri="{FF2B5EF4-FFF2-40B4-BE49-F238E27FC236}">
                              <a16:creationId xmlns:a16="http://schemas.microsoft.com/office/drawing/2014/main" id="{5F0A7862-CD2B-44BD-B4C5-B1D015A40F3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sp>
                    <p:nvSpPr>
                      <p:cNvPr id="35894" name="Line 54">
                        <a:extLst>
                          <a:ext uri="{FF2B5EF4-FFF2-40B4-BE49-F238E27FC236}">
                            <a16:creationId xmlns:a16="http://schemas.microsoft.com/office/drawing/2014/main" id="{DB27A6BF-5CDC-4761-A5D1-167EA42DD014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38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AU"/>
                      </a:p>
                    </p:txBody>
                  </p:sp>
                </p:grpSp>
                <p:sp>
                  <p:nvSpPr>
                    <p:cNvPr id="35895" name="Line 55">
                      <a:extLst>
                        <a:ext uri="{FF2B5EF4-FFF2-40B4-BE49-F238E27FC236}">
                          <a16:creationId xmlns:a16="http://schemas.microsoft.com/office/drawing/2014/main" id="{A2F06C05-5E9C-4602-AC5E-7D8769B870B9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9" y="2574"/>
                      <a:ext cx="0" cy="9072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sp>
                  <p:nvSpPr>
                    <p:cNvPr id="35896" name="Line 56">
                      <a:extLst>
                        <a:ext uri="{FF2B5EF4-FFF2-40B4-BE49-F238E27FC236}">
                          <a16:creationId xmlns:a16="http://schemas.microsoft.com/office/drawing/2014/main" id="{0CDA91B9-C4D8-468C-9542-6EE5B90C970B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33" y="7677"/>
                      <a:ext cx="9072" cy="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sp>
                  <p:nvSpPr>
                    <p:cNvPr id="35897" name="Text Box 57">
                      <a:extLst>
                        <a:ext uri="{FF2B5EF4-FFF2-40B4-BE49-F238E27FC236}">
                          <a16:creationId xmlns:a16="http://schemas.microsoft.com/office/drawing/2014/main" id="{2158CA8A-93C3-45C1-8571-73352D2683C7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350" y="7026"/>
                      <a:ext cx="912" cy="102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hangingPunct="0"/>
                      <a:r>
                        <a:rPr lang="en-US" altLang="en-US" sz="4800" i="1">
                          <a:latin typeface="Times New Roman" panose="02020603050405020304" pitchFamily="18" charset="0"/>
                        </a:rPr>
                        <a:t>x</a:t>
                      </a:r>
                    </a:p>
                  </p:txBody>
                </p:sp>
              </p:grpSp>
              <p:sp>
                <p:nvSpPr>
                  <p:cNvPr id="35898" name="Text Box 58">
                    <a:extLst>
                      <a:ext uri="{FF2B5EF4-FFF2-40B4-BE49-F238E27FC236}">
                        <a16:creationId xmlns:a16="http://schemas.microsoft.com/office/drawing/2014/main" id="{B47E5F18-91F8-4629-BE53-398FAB3B364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1" y="2728"/>
                    <a:ext cx="2197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   1    2    3   4    5    6    7   8</a:t>
                    </a:r>
                  </a:p>
                </p:txBody>
              </p:sp>
            </p:grpSp>
            <p:grpSp>
              <p:nvGrpSpPr>
                <p:cNvPr id="35899" name="Group 59">
                  <a:extLst>
                    <a:ext uri="{FF2B5EF4-FFF2-40B4-BE49-F238E27FC236}">
                      <a16:creationId xmlns:a16="http://schemas.microsoft.com/office/drawing/2014/main" id="{CB407F1C-C634-4EFB-B54F-40DE8437C05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996" y="801"/>
                  <a:ext cx="382" cy="1820"/>
                  <a:chOff x="1996" y="801"/>
                  <a:chExt cx="382" cy="1820"/>
                </a:xfrm>
              </p:grpSpPr>
              <p:sp>
                <p:nvSpPr>
                  <p:cNvPr id="35900" name="Text Box 60">
                    <a:extLst>
                      <a:ext uri="{FF2B5EF4-FFF2-40B4-BE49-F238E27FC236}">
                        <a16:creationId xmlns:a16="http://schemas.microsoft.com/office/drawing/2014/main" id="{96634326-22A9-4C21-B8CE-30D1F4364DD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390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35901" name="Text Box 61">
                    <a:extLst>
                      <a:ext uri="{FF2B5EF4-FFF2-40B4-BE49-F238E27FC236}">
                        <a16:creationId xmlns:a16="http://schemas.microsoft.com/office/drawing/2014/main" id="{74D5907B-2286-4AC2-9492-B11A9AB560F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163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35902" name="Text Box 62">
                    <a:extLst>
                      <a:ext uri="{FF2B5EF4-FFF2-40B4-BE49-F238E27FC236}">
                        <a16:creationId xmlns:a16="http://schemas.microsoft.com/office/drawing/2014/main" id="{A38C4B3B-FE9E-43AB-95D8-5605F0C0BE0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936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3</a:t>
                    </a:r>
                  </a:p>
                </p:txBody>
              </p:sp>
              <p:sp>
                <p:nvSpPr>
                  <p:cNvPr id="35903" name="Text Box 63">
                    <a:extLst>
                      <a:ext uri="{FF2B5EF4-FFF2-40B4-BE49-F238E27FC236}">
                        <a16:creationId xmlns:a16="http://schemas.microsoft.com/office/drawing/2014/main" id="{3046C077-23CD-4A6B-B388-FACDA4A70BC0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709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4</a:t>
                    </a:r>
                  </a:p>
                </p:txBody>
              </p:sp>
              <p:sp>
                <p:nvSpPr>
                  <p:cNvPr id="35904" name="Text Box 64">
                    <a:extLst>
                      <a:ext uri="{FF2B5EF4-FFF2-40B4-BE49-F238E27FC236}">
                        <a16:creationId xmlns:a16="http://schemas.microsoft.com/office/drawing/2014/main" id="{95DB49D6-39CD-4C49-BFE9-F179DF16E6A4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478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35905" name="Text Box 65">
                    <a:extLst>
                      <a:ext uri="{FF2B5EF4-FFF2-40B4-BE49-F238E27FC236}">
                        <a16:creationId xmlns:a16="http://schemas.microsoft.com/office/drawing/2014/main" id="{5F466DED-427B-4B88-B987-9D7EFD500F26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247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6</a:t>
                    </a:r>
                  </a:p>
                </p:txBody>
              </p:sp>
              <p:sp>
                <p:nvSpPr>
                  <p:cNvPr id="35906" name="Text Box 66">
                    <a:extLst>
                      <a:ext uri="{FF2B5EF4-FFF2-40B4-BE49-F238E27FC236}">
                        <a16:creationId xmlns:a16="http://schemas.microsoft.com/office/drawing/2014/main" id="{5D8A184B-E085-4450-91E6-ECB4AF1B7B1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027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7</a:t>
                    </a:r>
                  </a:p>
                </p:txBody>
              </p:sp>
              <p:sp>
                <p:nvSpPr>
                  <p:cNvPr id="35907" name="Text Box 67">
                    <a:extLst>
                      <a:ext uri="{FF2B5EF4-FFF2-40B4-BE49-F238E27FC236}">
                        <a16:creationId xmlns:a16="http://schemas.microsoft.com/office/drawing/2014/main" id="{91C613F4-8612-4400-B33C-BD5C75A3A62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801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8</a:t>
                    </a:r>
                  </a:p>
                </p:txBody>
              </p:sp>
            </p:grpSp>
          </p:grpSp>
          <p:sp>
            <p:nvSpPr>
              <p:cNvPr id="35908" name="Text Box 68">
                <a:extLst>
                  <a:ext uri="{FF2B5EF4-FFF2-40B4-BE49-F238E27FC236}">
                    <a16:creationId xmlns:a16="http://schemas.microsoft.com/office/drawing/2014/main" id="{67D4D6BB-CACB-481F-8CC6-26F4FB7D0C9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3" y="2732"/>
                <a:ext cx="18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</a:t>
                </a: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7  </a:t>
                </a: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6   </a:t>
                </a: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5  </a:t>
                </a: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4  </a:t>
                </a: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</a:t>
                </a: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2  </a:t>
                </a: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1 </a:t>
                </a:r>
              </a:p>
            </p:txBody>
          </p:sp>
        </p:grpSp>
        <p:grpSp>
          <p:nvGrpSpPr>
            <p:cNvPr id="35909" name="Group 69">
              <a:extLst>
                <a:ext uri="{FF2B5EF4-FFF2-40B4-BE49-F238E27FC236}">
                  <a16:creationId xmlns:a16="http://schemas.microsoft.com/office/drawing/2014/main" id="{A37A7F3A-A337-45CF-A9A0-5074907D4AA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4" y="2843"/>
              <a:ext cx="542" cy="1369"/>
              <a:chOff x="1924" y="2843"/>
              <a:chExt cx="542" cy="1369"/>
            </a:xfrm>
          </p:grpSpPr>
          <p:sp>
            <p:nvSpPr>
              <p:cNvPr id="35910" name="Text Box 70">
                <a:extLst>
                  <a:ext uri="{FF2B5EF4-FFF2-40B4-BE49-F238E27FC236}">
                    <a16:creationId xmlns:a16="http://schemas.microsoft.com/office/drawing/2014/main" id="{ACEDC6E4-885D-42C6-8657-63C288C795B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2843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35911" name="Text Box 71">
                <a:extLst>
                  <a:ext uri="{FF2B5EF4-FFF2-40B4-BE49-F238E27FC236}">
                    <a16:creationId xmlns:a16="http://schemas.microsoft.com/office/drawing/2014/main" id="{EFEF11A3-B1E1-4281-AD68-953A0078E8A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070"/>
                <a:ext cx="32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35912" name="Text Box 72">
                <a:extLst>
                  <a:ext uri="{FF2B5EF4-FFF2-40B4-BE49-F238E27FC236}">
                    <a16:creationId xmlns:a16="http://schemas.microsoft.com/office/drawing/2014/main" id="{4C697BB1-C90C-4CC4-9C4F-D2EF3DFCBC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297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35913" name="Text Box 73">
                <a:extLst>
                  <a:ext uri="{FF2B5EF4-FFF2-40B4-BE49-F238E27FC236}">
                    <a16:creationId xmlns:a16="http://schemas.microsoft.com/office/drawing/2014/main" id="{E5EFF855-2A63-41D5-A2D1-1BD6BFEBE6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528"/>
                <a:ext cx="54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35914" name="Text Box 74">
                <a:extLst>
                  <a:ext uri="{FF2B5EF4-FFF2-40B4-BE49-F238E27FC236}">
                    <a16:creationId xmlns:a16="http://schemas.microsoft.com/office/drawing/2014/main" id="{D75B2B27-B20E-4451-8C4B-7643A86F28D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750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35915" name="Text Box 75">
                <a:extLst>
                  <a:ext uri="{FF2B5EF4-FFF2-40B4-BE49-F238E27FC236}">
                    <a16:creationId xmlns:a16="http://schemas.microsoft.com/office/drawing/2014/main" id="{E9E097BE-3653-4D21-AE8A-2E823F5860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981"/>
                <a:ext cx="54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6</a:t>
                </a:r>
              </a:p>
            </p:txBody>
          </p:sp>
        </p:grpSp>
      </p:grpSp>
      <p:sp>
        <p:nvSpPr>
          <p:cNvPr id="35916" name="Line 76">
            <a:extLst>
              <a:ext uri="{FF2B5EF4-FFF2-40B4-BE49-F238E27FC236}">
                <a16:creationId xmlns:a16="http://schemas.microsoft.com/office/drawing/2014/main" id="{F2C98FE7-6750-4F22-9BB0-2B5F6427F6A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143000"/>
            <a:ext cx="5410200" cy="51562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5917" name="Text Box 77">
            <a:extLst>
              <a:ext uri="{FF2B5EF4-FFF2-40B4-BE49-F238E27FC236}">
                <a16:creationId xmlns:a16="http://schemas.microsoft.com/office/drawing/2014/main" id="{A24DBE0A-D7D1-4CE3-82C4-0ADCE9D80A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524001"/>
            <a:ext cx="28956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000" b="1" u="sng">
                <a:latin typeface="Arial" panose="020B0604020202020204" pitchFamily="34" charset="0"/>
              </a:rPr>
              <a:t>Find the Value of c</a:t>
            </a:r>
            <a:r>
              <a:rPr lang="en-GB" altLang="en-US" sz="2000" b="1">
                <a:latin typeface="Arial" panose="020B0604020202020204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000">
                <a:latin typeface="Arial" panose="020B0604020202020204" pitchFamily="34" charset="0"/>
              </a:rPr>
              <a:t>This is the point at which the line crosses the y-axis. </a:t>
            </a:r>
          </a:p>
          <a:p>
            <a:pPr eaLnBrk="0" hangingPunct="0">
              <a:spcBef>
                <a:spcPct val="50000"/>
              </a:spcBef>
            </a:pPr>
            <a:endParaRPr lang="en-GB" altLang="en-US" sz="2000">
              <a:latin typeface="Arial" panose="020B0604020202020204" pitchFamily="34" charset="0"/>
            </a:endParaRPr>
          </a:p>
        </p:txBody>
      </p:sp>
      <p:sp>
        <p:nvSpPr>
          <p:cNvPr id="35918" name="Oval 78">
            <a:extLst>
              <a:ext uri="{FF2B5EF4-FFF2-40B4-BE49-F238E27FC236}">
                <a16:creationId xmlns:a16="http://schemas.microsoft.com/office/drawing/2014/main" id="{4C6D2584-39B7-41FE-921B-87BEA94B7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1826" y="3557588"/>
            <a:ext cx="157163" cy="176212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5919" name="Text Box 79">
            <a:extLst>
              <a:ext uri="{FF2B5EF4-FFF2-40B4-BE49-F238E27FC236}">
                <a16:creationId xmlns:a16="http://schemas.microsoft.com/office/drawing/2014/main" id="{F8EA4875-7A7C-457F-9DD8-191E3D291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505201"/>
            <a:ext cx="26670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000" b="1" u="sng">
                <a:latin typeface="Arial" panose="020B0604020202020204" pitchFamily="34" charset="0"/>
              </a:rPr>
              <a:t>Find the Value of m</a:t>
            </a:r>
            <a:r>
              <a:rPr lang="en-GB" altLang="en-US" sz="2000">
                <a:latin typeface="Arial" panose="020B0604020202020204" pitchFamily="34" charset="0"/>
              </a:rPr>
              <a:t> The gradient means the rate at which the line is climbing.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000">
                <a:latin typeface="Arial" panose="020B0604020202020204" pitchFamily="34" charset="0"/>
              </a:rPr>
              <a:t>Each time the line moves 1 place to the right, it moves down by 1 place. </a:t>
            </a:r>
          </a:p>
          <a:p>
            <a:pPr eaLnBrk="0" hangingPunct="0">
              <a:spcBef>
                <a:spcPct val="50000"/>
              </a:spcBef>
            </a:pPr>
            <a:endParaRPr lang="en-GB" altLang="en-US" sz="2000">
              <a:latin typeface="Arial" panose="020B0604020202020204" pitchFamily="34" charset="0"/>
            </a:endParaRPr>
          </a:p>
        </p:txBody>
      </p:sp>
      <p:sp>
        <p:nvSpPr>
          <p:cNvPr id="35920" name="Line 80">
            <a:extLst>
              <a:ext uri="{FF2B5EF4-FFF2-40B4-BE49-F238E27FC236}">
                <a16:creationId xmlns:a16="http://schemas.microsoft.com/office/drawing/2014/main" id="{CD9353A6-132D-4D6D-AC2B-EC73587AB029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657600"/>
            <a:ext cx="3810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5921" name="Line 81">
            <a:extLst>
              <a:ext uri="{FF2B5EF4-FFF2-40B4-BE49-F238E27FC236}">
                <a16:creationId xmlns:a16="http://schemas.microsoft.com/office/drawing/2014/main" id="{D8C93802-F4B5-45F1-8CD1-3E7A372DC1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617914"/>
            <a:ext cx="0" cy="344487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5922" name="Rectangle 82">
            <a:extLst>
              <a:ext uri="{FF2B5EF4-FFF2-40B4-BE49-F238E27FC236}">
                <a16:creationId xmlns:a16="http://schemas.microsoft.com/office/drawing/2014/main" id="{0583FDEE-3FCF-4D58-9E6C-B6174FDA83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989514" y="0"/>
            <a:ext cx="4992687" cy="1143000"/>
          </a:xfrm>
        </p:spPr>
        <p:txBody>
          <a:bodyPr/>
          <a:lstStyle/>
          <a:p>
            <a:r>
              <a:rPr lang="en-GB" altLang="en-US">
                <a:latin typeface="Arial" panose="020B0604020202020204" pitchFamily="34" charset="0"/>
              </a:rPr>
              <a:t>Finding m and c</a:t>
            </a:r>
          </a:p>
        </p:txBody>
      </p:sp>
      <p:sp>
        <p:nvSpPr>
          <p:cNvPr id="35923" name="Line 83">
            <a:extLst>
              <a:ext uri="{FF2B5EF4-FFF2-40B4-BE49-F238E27FC236}">
                <a16:creationId xmlns:a16="http://schemas.microsoft.com/office/drawing/2014/main" id="{43E7109B-CD3D-401F-9007-D7ED91713AA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05400" y="2936876"/>
            <a:ext cx="1524000" cy="11017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924" name="Text Box 84">
                <a:extLst>
                  <a:ext uri="{FF2B5EF4-FFF2-40B4-BE49-F238E27FC236}">
                    <a16:creationId xmlns:a16="http://schemas.microsoft.com/office/drawing/2014/main" id="{7A5848CD-55BB-44B7-B253-08B74F829F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62601" y="2514600"/>
                <a:ext cx="1439863" cy="40011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en-GB" altLang="en-US" sz="2000" b="1" dirty="0">
                    <a:solidFill>
                      <a:schemeClr val="accent2"/>
                    </a:solidFill>
                    <a:latin typeface="Arial" panose="020B0604020202020204" pitchFamily="34" charset="0"/>
                  </a:rPr>
                  <a:t>y =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− </m:t>
                    </m:r>
                  </m:oMath>
                </a14:m>
                <a:r>
                  <a:rPr lang="en-GB" altLang="en-US" sz="2000" b="1" dirty="0">
                    <a:solidFill>
                      <a:schemeClr val="accent2"/>
                    </a:solidFill>
                    <a:latin typeface="Arial" panose="020B0604020202020204" pitchFamily="34" charset="0"/>
                  </a:rPr>
                  <a:t>x +2</a:t>
                </a:r>
              </a:p>
            </p:txBody>
          </p:sp>
        </mc:Choice>
        <mc:Fallback xmlns="">
          <p:sp>
            <p:nvSpPr>
              <p:cNvPr id="35924" name="Text Box 84">
                <a:extLst>
                  <a:ext uri="{FF2B5EF4-FFF2-40B4-BE49-F238E27FC236}">
                    <a16:creationId xmlns:a16="http://schemas.microsoft.com/office/drawing/2014/main" id="{7A5848CD-55BB-44B7-B253-08B74F829F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62601" y="2514600"/>
                <a:ext cx="1439863" cy="400110"/>
              </a:xfrm>
              <a:prstGeom prst="rect">
                <a:avLst/>
              </a:prstGeom>
              <a:blipFill>
                <a:blip r:embed="rId2"/>
                <a:stretch>
                  <a:fillRect l="-1681" t="-5970" r="-840" b="-25373"/>
                </a:stretch>
              </a:blipFill>
              <a:ln w="9525">
                <a:solidFill>
                  <a:schemeClr val="accent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925" name="Text Box 85">
            <a:extLst>
              <a:ext uri="{FF2B5EF4-FFF2-40B4-BE49-F238E27FC236}">
                <a16:creationId xmlns:a16="http://schemas.microsoft.com/office/drawing/2014/main" id="{830CA16C-B0DD-48CD-B21B-A227B1942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1" y="2517904"/>
            <a:ext cx="1439863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altLang="en-US" sz="2000" b="1" dirty="0">
                <a:solidFill>
                  <a:schemeClr val="accent2"/>
                </a:solidFill>
                <a:latin typeface="Arial" panose="020B0604020202020204" pitchFamily="34" charset="0"/>
              </a:rPr>
              <a:t>y = mx +c</a:t>
            </a:r>
          </a:p>
        </p:txBody>
      </p:sp>
      <p:sp>
        <p:nvSpPr>
          <p:cNvPr id="35926" name="Text Box 86">
            <a:extLst>
              <a:ext uri="{FF2B5EF4-FFF2-40B4-BE49-F238E27FC236}">
                <a16:creationId xmlns:a16="http://schemas.microsoft.com/office/drawing/2014/main" id="{C01077E7-DFA1-4D32-AFCF-32F61CB225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2895601"/>
            <a:ext cx="1447800" cy="396875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>
                <a:latin typeface="Arial" panose="020B0604020202020204" pitchFamily="34" charset="0"/>
              </a:rPr>
              <a:t>So </a:t>
            </a:r>
            <a:r>
              <a:rPr lang="en-GB" altLang="en-US" sz="2000" b="1">
                <a:latin typeface="Arial" panose="020B0604020202020204" pitchFamily="34" charset="0"/>
              </a:rPr>
              <a:t>c</a:t>
            </a:r>
            <a:r>
              <a:rPr lang="en-GB" altLang="en-US" sz="2000">
                <a:latin typeface="Arial" panose="020B0604020202020204" pitchFamily="34" charset="0"/>
              </a:rPr>
              <a:t> = 2</a:t>
            </a:r>
          </a:p>
        </p:txBody>
      </p:sp>
      <p:sp>
        <p:nvSpPr>
          <p:cNvPr id="35927" name="Text Box 87">
            <a:extLst>
              <a:ext uri="{FF2B5EF4-FFF2-40B4-BE49-F238E27FC236}">
                <a16:creationId xmlns:a16="http://schemas.microsoft.com/office/drawing/2014/main" id="{BC1F079D-C704-4C00-88CE-C1A9FE78B2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5867401"/>
            <a:ext cx="1447800" cy="396875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>
                <a:latin typeface="Arial" panose="020B0604020202020204" pitchFamily="34" charset="0"/>
              </a:rPr>
              <a:t>So </a:t>
            </a:r>
            <a:r>
              <a:rPr lang="en-GB" altLang="en-US" sz="2000" b="1">
                <a:latin typeface="Arial" panose="020B0604020202020204" pitchFamily="34" charset="0"/>
              </a:rPr>
              <a:t>m</a:t>
            </a:r>
            <a:r>
              <a:rPr lang="en-GB" altLang="en-US" sz="2000">
                <a:latin typeface="Arial" panose="020B0604020202020204" pitchFamily="34" charset="0"/>
              </a:rPr>
              <a:t> = -1</a:t>
            </a:r>
          </a:p>
        </p:txBody>
      </p:sp>
      <p:sp>
        <p:nvSpPr>
          <p:cNvPr id="35928" name="Text Box 88">
            <a:extLst>
              <a:ext uri="{FF2B5EF4-FFF2-40B4-BE49-F238E27FC236}">
                <a16:creationId xmlns:a16="http://schemas.microsoft.com/office/drawing/2014/main" id="{1998C401-AC02-4B93-8F47-3AE120AE5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64770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hlinkClick r:id="rId3" action="ppaction://hlinksldjump"/>
              </a:rPr>
              <a:t>Back to Main Page</a:t>
            </a:r>
            <a:endParaRPr lang="en-GB" altLang="en-US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5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5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5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5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5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59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5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17" grpId="0" autoUpdateAnimBg="0"/>
      <p:bldP spid="35919" grpId="0" autoUpdateAnimBg="0"/>
      <p:bldP spid="35922" grpId="0" autoUpdateAnimBg="0"/>
      <p:bldP spid="35924" grpId="0" animBg="1" autoUpdateAnimBg="0"/>
      <p:bldP spid="35925" grpId="0" animBg="1" autoUpdateAnimBg="0"/>
      <p:bldP spid="35926" grpId="0" animBg="1" autoUpdateAnimBg="0"/>
      <p:bldP spid="35927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2">
            <a:extLst>
              <a:ext uri="{FF2B5EF4-FFF2-40B4-BE49-F238E27FC236}">
                <a16:creationId xmlns:a16="http://schemas.microsoft.com/office/drawing/2014/main" id="{16543283-027C-4769-BEB7-A6175CF36B71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41313"/>
            <a:ext cx="6484938" cy="6553200"/>
            <a:chOff x="263" y="192"/>
            <a:chExt cx="4085" cy="4128"/>
          </a:xfrm>
        </p:grpSpPr>
        <p:grpSp>
          <p:nvGrpSpPr>
            <p:cNvPr id="36867" name="Group 3">
              <a:extLst>
                <a:ext uri="{FF2B5EF4-FFF2-40B4-BE49-F238E27FC236}">
                  <a16:creationId xmlns:a16="http://schemas.microsoft.com/office/drawing/2014/main" id="{BE3F289D-A03A-4210-A279-84FEE92E46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92"/>
              <a:ext cx="4085" cy="4128"/>
              <a:chOff x="263" y="192"/>
              <a:chExt cx="4085" cy="4128"/>
            </a:xfrm>
          </p:grpSpPr>
          <p:grpSp>
            <p:nvGrpSpPr>
              <p:cNvPr id="36868" name="Group 4">
                <a:extLst>
                  <a:ext uri="{FF2B5EF4-FFF2-40B4-BE49-F238E27FC236}">
                    <a16:creationId xmlns:a16="http://schemas.microsoft.com/office/drawing/2014/main" id="{1B5FCB6C-C1FB-44B3-8023-611567F9B9F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6" y="192"/>
                <a:ext cx="4012" cy="4128"/>
                <a:chOff x="336" y="192"/>
                <a:chExt cx="4012" cy="4128"/>
              </a:xfrm>
            </p:grpSpPr>
            <p:grpSp>
              <p:nvGrpSpPr>
                <p:cNvPr id="36869" name="Group 5">
                  <a:extLst>
                    <a:ext uri="{FF2B5EF4-FFF2-40B4-BE49-F238E27FC236}">
                      <a16:creationId xmlns:a16="http://schemas.microsoft.com/office/drawing/2014/main" id="{300EC6D7-3D2F-4D81-B567-8C914392DEB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36" y="192"/>
                  <a:ext cx="4012" cy="4128"/>
                  <a:chOff x="336" y="192"/>
                  <a:chExt cx="4012" cy="4128"/>
                </a:xfrm>
              </p:grpSpPr>
              <p:grpSp>
                <p:nvGrpSpPr>
                  <p:cNvPr id="36870" name="Group 6">
                    <a:extLst>
                      <a:ext uri="{FF2B5EF4-FFF2-40B4-BE49-F238E27FC236}">
                        <a16:creationId xmlns:a16="http://schemas.microsoft.com/office/drawing/2014/main" id="{89C4C48B-88A8-4FB1-B885-D097D6F9E4E2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6" y="192"/>
                    <a:ext cx="4012" cy="4128"/>
                    <a:chOff x="1233" y="1326"/>
                    <a:chExt cx="10029" cy="10320"/>
                  </a:xfrm>
                </p:grpSpPr>
                <p:sp>
                  <p:nvSpPr>
                    <p:cNvPr id="36871" name="Text Box 7">
                      <a:extLst>
                        <a:ext uri="{FF2B5EF4-FFF2-40B4-BE49-F238E27FC236}">
                          <a16:creationId xmlns:a16="http://schemas.microsoft.com/office/drawing/2014/main" id="{A22D896D-5476-4941-9E50-48E8B9896833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63" y="1326"/>
                      <a:ext cx="1596" cy="136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hangingPunct="0"/>
                      <a:r>
                        <a:rPr lang="en-US" altLang="en-US" sz="4800" i="1">
                          <a:latin typeface="Arial" panose="020B0604020202020204" pitchFamily="34" charset="0"/>
                        </a:rPr>
                        <a:t>y</a:t>
                      </a:r>
                    </a:p>
                  </p:txBody>
                </p:sp>
                <p:grpSp>
                  <p:nvGrpSpPr>
                    <p:cNvPr id="36872" name="Group 8">
                      <a:extLst>
                        <a:ext uri="{FF2B5EF4-FFF2-40B4-BE49-F238E27FC236}">
                          <a16:creationId xmlns:a16="http://schemas.microsoft.com/office/drawing/2014/main" id="{6F8424A1-6330-4D5F-9210-6EF8A21B73A7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33" y="2574"/>
                      <a:ext cx="9072" cy="9072"/>
                      <a:chOff x="666" y="1440"/>
                      <a:chExt cx="9072" cy="9072"/>
                    </a:xfrm>
                  </p:grpSpPr>
                  <p:grpSp>
                    <p:nvGrpSpPr>
                      <p:cNvPr id="36873" name="Group 9">
                        <a:extLst>
                          <a:ext uri="{FF2B5EF4-FFF2-40B4-BE49-F238E27FC236}">
                            <a16:creationId xmlns:a16="http://schemas.microsoft.com/office/drawing/2014/main" id="{7449ADC1-2B22-4D0F-9EEA-B679C0A27973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66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6874" name="Line 10">
                          <a:extLst>
                            <a:ext uri="{FF2B5EF4-FFF2-40B4-BE49-F238E27FC236}">
                              <a16:creationId xmlns:a16="http://schemas.microsoft.com/office/drawing/2014/main" id="{09750C8C-0E61-4056-9A79-74C63715E6E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875" name="Line 11">
                          <a:extLst>
                            <a:ext uri="{FF2B5EF4-FFF2-40B4-BE49-F238E27FC236}">
                              <a16:creationId xmlns:a16="http://schemas.microsoft.com/office/drawing/2014/main" id="{621EDFA3-2336-45F7-BFF5-6C61F9ECC18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876" name="Line 12">
                          <a:extLst>
                            <a:ext uri="{FF2B5EF4-FFF2-40B4-BE49-F238E27FC236}">
                              <a16:creationId xmlns:a16="http://schemas.microsoft.com/office/drawing/2014/main" id="{FDB1C07F-F325-40F5-8201-FD732B3E86B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877" name="Line 13">
                          <a:extLst>
                            <a:ext uri="{FF2B5EF4-FFF2-40B4-BE49-F238E27FC236}">
                              <a16:creationId xmlns:a16="http://schemas.microsoft.com/office/drawing/2014/main" id="{42851A0E-7E04-49C1-B398-21F9044D784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6878" name="Group 14">
                        <a:extLst>
                          <a:ext uri="{FF2B5EF4-FFF2-40B4-BE49-F238E27FC236}">
                            <a16:creationId xmlns:a16="http://schemas.microsoft.com/office/drawing/2014/main" id="{941B3E2E-BFDA-4FC0-947A-81D8321E209C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34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6879" name="Line 15">
                          <a:extLst>
                            <a:ext uri="{FF2B5EF4-FFF2-40B4-BE49-F238E27FC236}">
                              <a16:creationId xmlns:a16="http://schemas.microsoft.com/office/drawing/2014/main" id="{E620DA79-88E5-4C23-8E72-498BDEB71F7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880" name="Line 16">
                          <a:extLst>
                            <a:ext uri="{FF2B5EF4-FFF2-40B4-BE49-F238E27FC236}">
                              <a16:creationId xmlns:a16="http://schemas.microsoft.com/office/drawing/2014/main" id="{8E903E90-931B-42AD-BD6B-16A5FB1A989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881" name="Line 17">
                          <a:extLst>
                            <a:ext uri="{FF2B5EF4-FFF2-40B4-BE49-F238E27FC236}">
                              <a16:creationId xmlns:a16="http://schemas.microsoft.com/office/drawing/2014/main" id="{9ED50165-8381-4692-8402-8502C8ABB37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882" name="Line 18">
                          <a:extLst>
                            <a:ext uri="{FF2B5EF4-FFF2-40B4-BE49-F238E27FC236}">
                              <a16:creationId xmlns:a16="http://schemas.microsoft.com/office/drawing/2014/main" id="{065AB3F4-9087-48A1-9C67-CBD0213097B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6883" name="Group 19">
                        <a:extLst>
                          <a:ext uri="{FF2B5EF4-FFF2-40B4-BE49-F238E27FC236}">
                            <a16:creationId xmlns:a16="http://schemas.microsoft.com/office/drawing/2014/main" id="{DA6ECF0A-E0A2-4D40-8DA5-2B496DA280DD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02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6884" name="Line 20">
                          <a:extLst>
                            <a:ext uri="{FF2B5EF4-FFF2-40B4-BE49-F238E27FC236}">
                              <a16:creationId xmlns:a16="http://schemas.microsoft.com/office/drawing/2014/main" id="{4B4F9C0A-2F3D-41C5-BA29-9DA0340A75E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885" name="Line 21">
                          <a:extLst>
                            <a:ext uri="{FF2B5EF4-FFF2-40B4-BE49-F238E27FC236}">
                              <a16:creationId xmlns:a16="http://schemas.microsoft.com/office/drawing/2014/main" id="{782FFF5D-63DD-4127-AFD9-624D06661F1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886" name="Line 22">
                          <a:extLst>
                            <a:ext uri="{FF2B5EF4-FFF2-40B4-BE49-F238E27FC236}">
                              <a16:creationId xmlns:a16="http://schemas.microsoft.com/office/drawing/2014/main" id="{B9681965-708C-45D6-B8E4-04BDA3B0BD4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887" name="Line 23">
                          <a:extLst>
                            <a:ext uri="{FF2B5EF4-FFF2-40B4-BE49-F238E27FC236}">
                              <a16:creationId xmlns:a16="http://schemas.microsoft.com/office/drawing/2014/main" id="{B5C128FD-4BBE-4746-B7CF-2C729443DE5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6888" name="Group 24">
                        <a:extLst>
                          <a:ext uri="{FF2B5EF4-FFF2-40B4-BE49-F238E27FC236}">
                            <a16:creationId xmlns:a16="http://schemas.microsoft.com/office/drawing/2014/main" id="{AA1CA57D-69B7-45B7-9E19-C8F61F0573F6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70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6889" name="Line 25">
                          <a:extLst>
                            <a:ext uri="{FF2B5EF4-FFF2-40B4-BE49-F238E27FC236}">
                              <a16:creationId xmlns:a16="http://schemas.microsoft.com/office/drawing/2014/main" id="{B0C2D580-7652-4375-9830-EB132B405A2C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890" name="Line 26">
                          <a:extLst>
                            <a:ext uri="{FF2B5EF4-FFF2-40B4-BE49-F238E27FC236}">
                              <a16:creationId xmlns:a16="http://schemas.microsoft.com/office/drawing/2014/main" id="{B09F871F-41EA-4409-B2CE-C494596A426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891" name="Line 27">
                          <a:extLst>
                            <a:ext uri="{FF2B5EF4-FFF2-40B4-BE49-F238E27FC236}">
                              <a16:creationId xmlns:a16="http://schemas.microsoft.com/office/drawing/2014/main" id="{20EC5D6D-B02D-4F4E-81F5-60323059BB1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892" name="Line 28">
                          <a:extLst>
                            <a:ext uri="{FF2B5EF4-FFF2-40B4-BE49-F238E27FC236}">
                              <a16:creationId xmlns:a16="http://schemas.microsoft.com/office/drawing/2014/main" id="{DBF20F00-D673-412A-8A14-ED195659891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6893" name="Group 29">
                        <a:extLst>
                          <a:ext uri="{FF2B5EF4-FFF2-40B4-BE49-F238E27FC236}">
                            <a16:creationId xmlns:a16="http://schemas.microsoft.com/office/drawing/2014/main" id="{490F89FF-655C-4DC8-A05A-ABB91FADADC8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2245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6894" name="Line 30">
                          <a:extLst>
                            <a:ext uri="{FF2B5EF4-FFF2-40B4-BE49-F238E27FC236}">
                              <a16:creationId xmlns:a16="http://schemas.microsoft.com/office/drawing/2014/main" id="{1D39A0D6-30DF-4FC8-9F61-799ECD7902D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895" name="Line 31">
                          <a:extLst>
                            <a:ext uri="{FF2B5EF4-FFF2-40B4-BE49-F238E27FC236}">
                              <a16:creationId xmlns:a16="http://schemas.microsoft.com/office/drawing/2014/main" id="{B8B6D8D7-F2B8-4292-B250-064AA743BF3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896" name="Line 32">
                          <a:extLst>
                            <a:ext uri="{FF2B5EF4-FFF2-40B4-BE49-F238E27FC236}">
                              <a16:creationId xmlns:a16="http://schemas.microsoft.com/office/drawing/2014/main" id="{2A39CA70-D907-4844-B40B-579A74500C9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897" name="Line 33">
                          <a:extLst>
                            <a:ext uri="{FF2B5EF4-FFF2-40B4-BE49-F238E27FC236}">
                              <a16:creationId xmlns:a16="http://schemas.microsoft.com/office/drawing/2014/main" id="{D7DE3B97-1D54-4581-A55E-2E406FD2DB0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6898" name="Group 34">
                        <a:extLst>
                          <a:ext uri="{FF2B5EF4-FFF2-40B4-BE49-F238E27FC236}">
                            <a16:creationId xmlns:a16="http://schemas.microsoft.com/office/drawing/2014/main" id="{17A5638F-3785-4464-A403-9451B88BF47F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544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6899" name="Line 35">
                          <a:extLst>
                            <a:ext uri="{FF2B5EF4-FFF2-40B4-BE49-F238E27FC236}">
                              <a16:creationId xmlns:a16="http://schemas.microsoft.com/office/drawing/2014/main" id="{A4F33A63-B5B9-45A0-ACE6-A7B2C4F3244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900" name="Line 36">
                          <a:extLst>
                            <a:ext uri="{FF2B5EF4-FFF2-40B4-BE49-F238E27FC236}">
                              <a16:creationId xmlns:a16="http://schemas.microsoft.com/office/drawing/2014/main" id="{7DA5C1ED-10C1-44DF-BE4C-132D7FE98F3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901" name="Line 37">
                          <a:extLst>
                            <a:ext uri="{FF2B5EF4-FFF2-40B4-BE49-F238E27FC236}">
                              <a16:creationId xmlns:a16="http://schemas.microsoft.com/office/drawing/2014/main" id="{6C9F422F-125C-441B-9489-D7EE668B93E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902" name="Line 38">
                          <a:extLst>
                            <a:ext uri="{FF2B5EF4-FFF2-40B4-BE49-F238E27FC236}">
                              <a16:creationId xmlns:a16="http://schemas.microsoft.com/office/drawing/2014/main" id="{B3A8D8E1-2F8F-4075-890F-823BCA027B9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6903" name="Group 39">
                        <a:extLst>
                          <a:ext uri="{FF2B5EF4-FFF2-40B4-BE49-F238E27FC236}">
                            <a16:creationId xmlns:a16="http://schemas.microsoft.com/office/drawing/2014/main" id="{2D0937D0-FBE6-4F10-AB50-EF10BB795844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9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6904" name="Line 40">
                          <a:extLst>
                            <a:ext uri="{FF2B5EF4-FFF2-40B4-BE49-F238E27FC236}">
                              <a16:creationId xmlns:a16="http://schemas.microsoft.com/office/drawing/2014/main" id="{63FB5A2F-10EA-4695-8220-5935CA8FB840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905" name="Line 41">
                          <a:extLst>
                            <a:ext uri="{FF2B5EF4-FFF2-40B4-BE49-F238E27FC236}">
                              <a16:creationId xmlns:a16="http://schemas.microsoft.com/office/drawing/2014/main" id="{B63DDF73-E6DD-4F7F-8A8F-90A5B1611A6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906" name="Line 42">
                          <a:extLst>
                            <a:ext uri="{FF2B5EF4-FFF2-40B4-BE49-F238E27FC236}">
                              <a16:creationId xmlns:a16="http://schemas.microsoft.com/office/drawing/2014/main" id="{73DAF0F9-FA34-4006-AF9B-95FE76F2FA6C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907" name="Line 43">
                          <a:extLst>
                            <a:ext uri="{FF2B5EF4-FFF2-40B4-BE49-F238E27FC236}">
                              <a16:creationId xmlns:a16="http://schemas.microsoft.com/office/drawing/2014/main" id="{D5A1DDB9-53CC-4EC5-910A-18F9808BB48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6908" name="Group 44">
                        <a:extLst>
                          <a:ext uri="{FF2B5EF4-FFF2-40B4-BE49-F238E27FC236}">
                            <a16:creationId xmlns:a16="http://schemas.microsoft.com/office/drawing/2014/main" id="{D571D799-7668-411D-A42E-B6753C1CCB13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2858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6909" name="Line 45">
                          <a:extLst>
                            <a:ext uri="{FF2B5EF4-FFF2-40B4-BE49-F238E27FC236}">
                              <a16:creationId xmlns:a16="http://schemas.microsoft.com/office/drawing/2014/main" id="{61497709-CD70-4CC0-825C-747FE1468E0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910" name="Line 46">
                          <a:extLst>
                            <a:ext uri="{FF2B5EF4-FFF2-40B4-BE49-F238E27FC236}">
                              <a16:creationId xmlns:a16="http://schemas.microsoft.com/office/drawing/2014/main" id="{C58E06F4-7B1E-4EFD-A311-72DBF1F8A58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911" name="Line 47">
                          <a:extLst>
                            <a:ext uri="{FF2B5EF4-FFF2-40B4-BE49-F238E27FC236}">
                              <a16:creationId xmlns:a16="http://schemas.microsoft.com/office/drawing/2014/main" id="{73526E83-ADCD-4989-A0A8-E3BF4FE528BA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912" name="Line 48">
                          <a:extLst>
                            <a:ext uri="{FF2B5EF4-FFF2-40B4-BE49-F238E27FC236}">
                              <a16:creationId xmlns:a16="http://schemas.microsoft.com/office/drawing/2014/main" id="{47A4F98D-016F-4D80-9B90-5E4812C9F35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6913" name="Group 49">
                        <a:extLst>
                          <a:ext uri="{FF2B5EF4-FFF2-40B4-BE49-F238E27FC236}">
                            <a16:creationId xmlns:a16="http://schemas.microsoft.com/office/drawing/2014/main" id="{C113F04D-85C8-4C6B-8010-36BE6EC16DC6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126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6914" name="Line 50">
                          <a:extLst>
                            <a:ext uri="{FF2B5EF4-FFF2-40B4-BE49-F238E27FC236}">
                              <a16:creationId xmlns:a16="http://schemas.microsoft.com/office/drawing/2014/main" id="{C2969936-223F-4CCF-8999-3BC9A8F8BBA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915" name="Line 51">
                          <a:extLst>
                            <a:ext uri="{FF2B5EF4-FFF2-40B4-BE49-F238E27FC236}">
                              <a16:creationId xmlns:a16="http://schemas.microsoft.com/office/drawing/2014/main" id="{BD3DB4E6-8B8F-4585-BBA0-235476C4D8E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916" name="Line 52">
                          <a:extLst>
                            <a:ext uri="{FF2B5EF4-FFF2-40B4-BE49-F238E27FC236}">
                              <a16:creationId xmlns:a16="http://schemas.microsoft.com/office/drawing/2014/main" id="{FC6E90FF-77B4-4596-9007-B051A9B011AB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6917" name="Line 53">
                          <a:extLst>
                            <a:ext uri="{FF2B5EF4-FFF2-40B4-BE49-F238E27FC236}">
                              <a16:creationId xmlns:a16="http://schemas.microsoft.com/office/drawing/2014/main" id="{22B37AAD-1558-44DE-975B-1C2B02EDA6F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sp>
                    <p:nvSpPr>
                      <p:cNvPr id="36918" name="Line 54">
                        <a:extLst>
                          <a:ext uri="{FF2B5EF4-FFF2-40B4-BE49-F238E27FC236}">
                            <a16:creationId xmlns:a16="http://schemas.microsoft.com/office/drawing/2014/main" id="{304AD054-2899-49D9-B234-108261D2038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38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AU"/>
                      </a:p>
                    </p:txBody>
                  </p:sp>
                </p:grpSp>
                <p:sp>
                  <p:nvSpPr>
                    <p:cNvPr id="36919" name="Line 55">
                      <a:extLst>
                        <a:ext uri="{FF2B5EF4-FFF2-40B4-BE49-F238E27FC236}">
                          <a16:creationId xmlns:a16="http://schemas.microsoft.com/office/drawing/2014/main" id="{A8F0F98F-5B80-47CF-BFB4-F2710602F785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9" y="2574"/>
                      <a:ext cx="0" cy="9072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sp>
                  <p:nvSpPr>
                    <p:cNvPr id="36920" name="Line 56">
                      <a:extLst>
                        <a:ext uri="{FF2B5EF4-FFF2-40B4-BE49-F238E27FC236}">
                          <a16:creationId xmlns:a16="http://schemas.microsoft.com/office/drawing/2014/main" id="{D95D1805-913C-44B8-83A8-C21DC89EED62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33" y="7677"/>
                      <a:ext cx="9072" cy="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sp>
                  <p:nvSpPr>
                    <p:cNvPr id="36921" name="Text Box 57">
                      <a:extLst>
                        <a:ext uri="{FF2B5EF4-FFF2-40B4-BE49-F238E27FC236}">
                          <a16:creationId xmlns:a16="http://schemas.microsoft.com/office/drawing/2014/main" id="{C5DEA51B-8103-4C67-9DC9-28AE8C833963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350" y="7026"/>
                      <a:ext cx="912" cy="102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hangingPunct="0"/>
                      <a:r>
                        <a:rPr lang="en-US" altLang="en-US" sz="4800" i="1">
                          <a:latin typeface="Arial" panose="020B0604020202020204" pitchFamily="34" charset="0"/>
                        </a:rPr>
                        <a:t>x</a:t>
                      </a:r>
                    </a:p>
                  </p:txBody>
                </p:sp>
              </p:grpSp>
              <p:sp>
                <p:nvSpPr>
                  <p:cNvPr id="36922" name="Text Box 58">
                    <a:extLst>
                      <a:ext uri="{FF2B5EF4-FFF2-40B4-BE49-F238E27FC236}">
                        <a16:creationId xmlns:a16="http://schemas.microsoft.com/office/drawing/2014/main" id="{C0D50F6C-C5AC-45F3-93E7-A7FCFDF8169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1" y="2728"/>
                    <a:ext cx="2197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   1    2    3   4    5    6    7   8</a:t>
                    </a:r>
                  </a:p>
                </p:txBody>
              </p:sp>
            </p:grpSp>
            <p:grpSp>
              <p:nvGrpSpPr>
                <p:cNvPr id="36923" name="Group 59">
                  <a:extLst>
                    <a:ext uri="{FF2B5EF4-FFF2-40B4-BE49-F238E27FC236}">
                      <a16:creationId xmlns:a16="http://schemas.microsoft.com/office/drawing/2014/main" id="{85D14E71-9445-4921-8751-CC59A21EA3D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996" y="801"/>
                  <a:ext cx="382" cy="1820"/>
                  <a:chOff x="1996" y="801"/>
                  <a:chExt cx="382" cy="1820"/>
                </a:xfrm>
              </p:grpSpPr>
              <p:sp>
                <p:nvSpPr>
                  <p:cNvPr id="36924" name="Text Box 60">
                    <a:extLst>
                      <a:ext uri="{FF2B5EF4-FFF2-40B4-BE49-F238E27FC236}">
                        <a16:creationId xmlns:a16="http://schemas.microsoft.com/office/drawing/2014/main" id="{A01F672A-C556-41DB-B9E7-A22310E654F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390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36925" name="Text Box 61">
                    <a:extLst>
                      <a:ext uri="{FF2B5EF4-FFF2-40B4-BE49-F238E27FC236}">
                        <a16:creationId xmlns:a16="http://schemas.microsoft.com/office/drawing/2014/main" id="{26E30AC1-AA22-4B62-8C99-F5F91DB647C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163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36926" name="Text Box 62">
                    <a:extLst>
                      <a:ext uri="{FF2B5EF4-FFF2-40B4-BE49-F238E27FC236}">
                        <a16:creationId xmlns:a16="http://schemas.microsoft.com/office/drawing/2014/main" id="{E608B91E-D6A8-4671-8B70-CAC7E4CA4F5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936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3</a:t>
                    </a:r>
                  </a:p>
                </p:txBody>
              </p:sp>
              <p:sp>
                <p:nvSpPr>
                  <p:cNvPr id="36927" name="Text Box 63">
                    <a:extLst>
                      <a:ext uri="{FF2B5EF4-FFF2-40B4-BE49-F238E27FC236}">
                        <a16:creationId xmlns:a16="http://schemas.microsoft.com/office/drawing/2014/main" id="{0EA90056-7B46-4E03-9101-EA9516620F1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709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4</a:t>
                    </a:r>
                  </a:p>
                </p:txBody>
              </p:sp>
              <p:sp>
                <p:nvSpPr>
                  <p:cNvPr id="36928" name="Text Box 64">
                    <a:extLst>
                      <a:ext uri="{FF2B5EF4-FFF2-40B4-BE49-F238E27FC236}">
                        <a16:creationId xmlns:a16="http://schemas.microsoft.com/office/drawing/2014/main" id="{5BE30D51-D2B5-4D53-BD40-1370454626A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478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36929" name="Text Box 65">
                    <a:extLst>
                      <a:ext uri="{FF2B5EF4-FFF2-40B4-BE49-F238E27FC236}">
                        <a16:creationId xmlns:a16="http://schemas.microsoft.com/office/drawing/2014/main" id="{CF601940-51A6-4A24-827D-AE68DAC0C02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247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6</a:t>
                    </a:r>
                  </a:p>
                </p:txBody>
              </p:sp>
              <p:sp>
                <p:nvSpPr>
                  <p:cNvPr id="36930" name="Text Box 66">
                    <a:extLst>
                      <a:ext uri="{FF2B5EF4-FFF2-40B4-BE49-F238E27FC236}">
                        <a16:creationId xmlns:a16="http://schemas.microsoft.com/office/drawing/2014/main" id="{EA90F762-53D9-46DA-9590-6C68C5662BAC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027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7</a:t>
                    </a:r>
                  </a:p>
                </p:txBody>
              </p:sp>
              <p:sp>
                <p:nvSpPr>
                  <p:cNvPr id="36931" name="Text Box 67">
                    <a:extLst>
                      <a:ext uri="{FF2B5EF4-FFF2-40B4-BE49-F238E27FC236}">
                        <a16:creationId xmlns:a16="http://schemas.microsoft.com/office/drawing/2014/main" id="{902C10F4-9756-4CFE-9BAE-D22ADB323FB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801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8</a:t>
                    </a:r>
                  </a:p>
                </p:txBody>
              </p:sp>
            </p:grpSp>
          </p:grpSp>
          <p:sp>
            <p:nvSpPr>
              <p:cNvPr id="36932" name="Text Box 68">
                <a:extLst>
                  <a:ext uri="{FF2B5EF4-FFF2-40B4-BE49-F238E27FC236}">
                    <a16:creationId xmlns:a16="http://schemas.microsoft.com/office/drawing/2014/main" id="{6F289C21-8B91-43AE-B3BD-ED4E668F4E8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3" y="2732"/>
                <a:ext cx="18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</a:t>
                </a: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7  </a:t>
                </a: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6   </a:t>
                </a: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5  </a:t>
                </a: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4  </a:t>
                </a: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</a:t>
                </a: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2  </a:t>
                </a: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1 </a:t>
                </a:r>
              </a:p>
            </p:txBody>
          </p:sp>
        </p:grpSp>
        <p:grpSp>
          <p:nvGrpSpPr>
            <p:cNvPr id="36933" name="Group 69">
              <a:extLst>
                <a:ext uri="{FF2B5EF4-FFF2-40B4-BE49-F238E27FC236}">
                  <a16:creationId xmlns:a16="http://schemas.microsoft.com/office/drawing/2014/main" id="{3D4FD040-75EC-4DD1-83B6-8965CBDB78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4" y="2843"/>
              <a:ext cx="542" cy="1369"/>
              <a:chOff x="1924" y="2843"/>
              <a:chExt cx="542" cy="1369"/>
            </a:xfrm>
          </p:grpSpPr>
          <p:sp>
            <p:nvSpPr>
              <p:cNvPr id="36934" name="Text Box 70">
                <a:extLst>
                  <a:ext uri="{FF2B5EF4-FFF2-40B4-BE49-F238E27FC236}">
                    <a16:creationId xmlns:a16="http://schemas.microsoft.com/office/drawing/2014/main" id="{AAE5BDE1-EF0C-405A-A796-7B892AB2E1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2843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36935" name="Text Box 71">
                <a:extLst>
                  <a:ext uri="{FF2B5EF4-FFF2-40B4-BE49-F238E27FC236}">
                    <a16:creationId xmlns:a16="http://schemas.microsoft.com/office/drawing/2014/main" id="{90023A3A-64D9-452C-88A5-81A264A0DA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070"/>
                <a:ext cx="32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36936" name="Text Box 72">
                <a:extLst>
                  <a:ext uri="{FF2B5EF4-FFF2-40B4-BE49-F238E27FC236}">
                    <a16:creationId xmlns:a16="http://schemas.microsoft.com/office/drawing/2014/main" id="{F8594929-3F3B-4B40-A225-6CBB9477D34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297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36937" name="Text Box 73">
                <a:extLst>
                  <a:ext uri="{FF2B5EF4-FFF2-40B4-BE49-F238E27FC236}">
                    <a16:creationId xmlns:a16="http://schemas.microsoft.com/office/drawing/2014/main" id="{E3658E5D-EB8F-433E-8A9F-D12FBF4BCBB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528"/>
                <a:ext cx="54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36938" name="Text Box 74">
                <a:extLst>
                  <a:ext uri="{FF2B5EF4-FFF2-40B4-BE49-F238E27FC236}">
                    <a16:creationId xmlns:a16="http://schemas.microsoft.com/office/drawing/2014/main" id="{5DEF6053-2581-42B1-9C05-4976FC095E1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750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36939" name="Text Box 75">
                <a:extLst>
                  <a:ext uri="{FF2B5EF4-FFF2-40B4-BE49-F238E27FC236}">
                    <a16:creationId xmlns:a16="http://schemas.microsoft.com/office/drawing/2014/main" id="{E225A770-1A01-40B9-80BD-489D559A79B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981"/>
                <a:ext cx="54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6</a:t>
                </a:r>
              </a:p>
            </p:txBody>
          </p:sp>
        </p:grpSp>
      </p:grpSp>
      <p:sp>
        <p:nvSpPr>
          <p:cNvPr id="36940" name="Line 76">
            <a:extLst>
              <a:ext uri="{FF2B5EF4-FFF2-40B4-BE49-F238E27FC236}">
                <a16:creationId xmlns:a16="http://schemas.microsoft.com/office/drawing/2014/main" id="{8208B8EA-CD2F-4482-BCEF-982EC0AF6E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2549526"/>
            <a:ext cx="4243388" cy="42322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6941" name="Text Box 77">
            <a:extLst>
              <a:ext uri="{FF2B5EF4-FFF2-40B4-BE49-F238E27FC236}">
                <a16:creationId xmlns:a16="http://schemas.microsoft.com/office/drawing/2014/main" id="{D6FE2C98-38EB-4E2D-8DD6-61459BB794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990601"/>
            <a:ext cx="28956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000" u="sng">
                <a:solidFill>
                  <a:schemeClr val="accent2"/>
                </a:solidFill>
                <a:latin typeface="Arial" panose="020B0604020202020204" pitchFamily="34" charset="0"/>
              </a:rPr>
              <a:t>Line 1</a:t>
            </a:r>
            <a:r>
              <a:rPr lang="en-GB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m =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000">
                <a:solidFill>
                  <a:schemeClr val="accent2"/>
                </a:solidFill>
                <a:latin typeface="Arial" panose="020B0604020202020204" pitchFamily="34" charset="0"/>
              </a:rPr>
              <a:t>c =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000" u="sng">
                <a:solidFill>
                  <a:schemeClr val="accent2"/>
                </a:solidFill>
                <a:latin typeface="Arial" panose="020B0604020202020204" pitchFamily="34" charset="0"/>
              </a:rPr>
              <a:t>Equation:</a:t>
            </a:r>
          </a:p>
        </p:txBody>
      </p:sp>
      <p:sp>
        <p:nvSpPr>
          <p:cNvPr id="36946" name="Rectangle 82">
            <a:extLst>
              <a:ext uri="{FF2B5EF4-FFF2-40B4-BE49-F238E27FC236}">
                <a16:creationId xmlns:a16="http://schemas.microsoft.com/office/drawing/2014/main" id="{5C16013C-0652-4E63-9FBC-1A03D56B39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90800" y="-228600"/>
            <a:ext cx="7239000" cy="1143000"/>
          </a:xfrm>
        </p:spPr>
        <p:txBody>
          <a:bodyPr/>
          <a:lstStyle/>
          <a:p>
            <a:r>
              <a:rPr lang="en-GB" altLang="en-US">
                <a:latin typeface="Arial" panose="020B0604020202020204" pitchFamily="34" charset="0"/>
              </a:rPr>
              <a:t>Some Lines to Identify</a:t>
            </a:r>
          </a:p>
        </p:txBody>
      </p:sp>
      <p:sp>
        <p:nvSpPr>
          <p:cNvPr id="36952" name="Text Box 88">
            <a:extLst>
              <a:ext uri="{FF2B5EF4-FFF2-40B4-BE49-F238E27FC236}">
                <a16:creationId xmlns:a16="http://schemas.microsoft.com/office/drawing/2014/main" id="{8102BD25-C80B-48B8-B3D0-03DC1CC58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2879726"/>
            <a:ext cx="28956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000" u="sng">
                <a:solidFill>
                  <a:srgbClr val="FF0000"/>
                </a:solidFill>
                <a:latin typeface="Arial" panose="020B0604020202020204" pitchFamily="34" charset="0"/>
              </a:rPr>
              <a:t>Line 2</a:t>
            </a:r>
            <a:r>
              <a:rPr lang="en-GB" altLang="en-US" sz="200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Arial" panose="020B0604020202020204" pitchFamily="34" charset="0"/>
              </a:rPr>
              <a:t>m =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Arial" panose="020B0604020202020204" pitchFamily="34" charset="0"/>
              </a:rPr>
              <a:t>c =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000">
                <a:solidFill>
                  <a:srgbClr val="FF0000"/>
                </a:solidFill>
                <a:latin typeface="Arial" panose="020B0604020202020204" pitchFamily="34" charset="0"/>
              </a:rPr>
              <a:t>  </a:t>
            </a:r>
            <a:r>
              <a:rPr lang="en-GB" altLang="en-US" sz="2000" u="sng">
                <a:solidFill>
                  <a:srgbClr val="FF0000"/>
                </a:solidFill>
                <a:latin typeface="Arial" panose="020B0604020202020204" pitchFamily="34" charset="0"/>
              </a:rPr>
              <a:t>Equation:</a:t>
            </a:r>
          </a:p>
        </p:txBody>
      </p:sp>
      <p:sp>
        <p:nvSpPr>
          <p:cNvPr id="36954" name="Text Box 90">
            <a:extLst>
              <a:ext uri="{FF2B5EF4-FFF2-40B4-BE49-F238E27FC236}">
                <a16:creationId xmlns:a16="http://schemas.microsoft.com/office/drawing/2014/main" id="{7B579CD1-55F4-417F-B19A-BABF1187B2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1397000"/>
            <a:ext cx="457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solidFill>
                  <a:schemeClr val="accent2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6955" name="Text Box 91">
            <a:extLst>
              <a:ext uri="{FF2B5EF4-FFF2-40B4-BE49-F238E27FC236}">
                <a16:creationId xmlns:a16="http://schemas.microsoft.com/office/drawing/2014/main" id="{B61AC400-8802-4920-9491-DB56C9764C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9900" y="1841500"/>
            <a:ext cx="457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solidFill>
                  <a:schemeClr val="accent2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36956" name="Text Box 92">
            <a:extLst>
              <a:ext uri="{FF2B5EF4-FFF2-40B4-BE49-F238E27FC236}">
                <a16:creationId xmlns:a16="http://schemas.microsoft.com/office/drawing/2014/main" id="{37EAD7F8-4A12-45B9-9DCD-C1D40C5A9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2324100"/>
            <a:ext cx="1600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solidFill>
                  <a:schemeClr val="accent2"/>
                </a:solidFill>
                <a:latin typeface="Arial" panose="020B0604020202020204" pitchFamily="34" charset="0"/>
              </a:rPr>
              <a:t>y = x + 2</a:t>
            </a:r>
          </a:p>
        </p:txBody>
      </p:sp>
      <p:sp>
        <p:nvSpPr>
          <p:cNvPr id="36957" name="Text Box 93">
            <a:extLst>
              <a:ext uri="{FF2B5EF4-FFF2-40B4-BE49-F238E27FC236}">
                <a16:creationId xmlns:a16="http://schemas.microsoft.com/office/drawing/2014/main" id="{7F5BA21F-DBCD-44AC-B9B4-3575E2F81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784726"/>
            <a:ext cx="2895600" cy="176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000" u="sng">
                <a:solidFill>
                  <a:srgbClr val="008000"/>
                </a:solidFill>
                <a:latin typeface="Arial" panose="020B0604020202020204" pitchFamily="34" charset="0"/>
              </a:rPr>
              <a:t>Line 3</a:t>
            </a:r>
            <a:r>
              <a:rPr lang="en-GB" altLang="en-US" sz="2000">
                <a:solidFill>
                  <a:srgbClr val="008000"/>
                </a:solidFill>
                <a:latin typeface="Arial" panose="020B0604020202020204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000">
                <a:solidFill>
                  <a:srgbClr val="008000"/>
                </a:solidFill>
                <a:latin typeface="Arial" panose="020B0604020202020204" pitchFamily="34" charset="0"/>
              </a:rPr>
              <a:t>m =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000">
                <a:solidFill>
                  <a:srgbClr val="008000"/>
                </a:solidFill>
                <a:latin typeface="Arial" panose="020B0604020202020204" pitchFamily="34" charset="0"/>
              </a:rPr>
              <a:t>c =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000" u="sng">
                <a:solidFill>
                  <a:srgbClr val="008000"/>
                </a:solidFill>
                <a:latin typeface="Arial" panose="020B0604020202020204" pitchFamily="34" charset="0"/>
              </a:rPr>
              <a:t>Equation:</a:t>
            </a:r>
          </a:p>
        </p:txBody>
      </p:sp>
      <p:sp>
        <p:nvSpPr>
          <p:cNvPr id="36958" name="Line 94">
            <a:extLst>
              <a:ext uri="{FF2B5EF4-FFF2-40B4-BE49-F238E27FC236}">
                <a16:creationId xmlns:a16="http://schemas.microsoft.com/office/drawing/2014/main" id="{DA9A4CB8-3991-40C2-A7A2-78C9F7956B2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1676400"/>
            <a:ext cx="2743200" cy="4953000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6960" name="Line 96">
            <a:extLst>
              <a:ext uri="{FF2B5EF4-FFF2-40B4-BE49-F238E27FC236}">
                <a16:creationId xmlns:a16="http://schemas.microsoft.com/office/drawing/2014/main" id="{A06F0C4B-D09F-42F1-86B6-AF02FE020FA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1343026"/>
            <a:ext cx="4243388" cy="423227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6961" name="Text Box 97">
            <a:extLst>
              <a:ext uri="{FF2B5EF4-FFF2-40B4-BE49-F238E27FC236}">
                <a16:creationId xmlns:a16="http://schemas.microsoft.com/office/drawing/2014/main" id="{EB5272E8-4D5C-4EAE-9EE8-835EC3305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276600"/>
            <a:ext cx="457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6962" name="Text Box 98">
            <a:extLst>
              <a:ext uri="{FF2B5EF4-FFF2-40B4-BE49-F238E27FC236}">
                <a16:creationId xmlns:a16="http://schemas.microsoft.com/office/drawing/2014/main" id="{78E92681-6645-4112-8C2B-766F4FE78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3733800"/>
            <a:ext cx="457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Arial" panose="020B0604020202020204" pitchFamily="34" charset="0"/>
              </a:rPr>
              <a:t>-1</a:t>
            </a:r>
          </a:p>
        </p:txBody>
      </p:sp>
      <p:sp>
        <p:nvSpPr>
          <p:cNvPr id="36963" name="Text Box 99">
            <a:extLst>
              <a:ext uri="{FF2B5EF4-FFF2-40B4-BE49-F238E27FC236}">
                <a16:creationId xmlns:a16="http://schemas.microsoft.com/office/drawing/2014/main" id="{B8BFABC3-FA22-43A8-8ECB-31779956D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4191000"/>
            <a:ext cx="1828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Arial" panose="020B0604020202020204" pitchFamily="34" charset="0"/>
              </a:rPr>
              <a:t>y = x - 1</a:t>
            </a:r>
          </a:p>
        </p:txBody>
      </p:sp>
      <p:sp>
        <p:nvSpPr>
          <p:cNvPr id="36964" name="Text Box 100">
            <a:extLst>
              <a:ext uri="{FF2B5EF4-FFF2-40B4-BE49-F238E27FC236}">
                <a16:creationId xmlns:a16="http://schemas.microsoft.com/office/drawing/2014/main" id="{890EB363-3CCE-4447-A0B8-6096C5B048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7200" y="5181600"/>
            <a:ext cx="457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008000"/>
                </a:solidFill>
                <a:latin typeface="Arial" panose="020B0604020202020204" pitchFamily="34" charset="0"/>
              </a:rPr>
              <a:t>-2</a:t>
            </a:r>
          </a:p>
        </p:txBody>
      </p:sp>
      <p:sp>
        <p:nvSpPr>
          <p:cNvPr id="36965" name="Text Box 101">
            <a:extLst>
              <a:ext uri="{FF2B5EF4-FFF2-40B4-BE49-F238E27FC236}">
                <a16:creationId xmlns:a16="http://schemas.microsoft.com/office/drawing/2014/main" id="{E8E5A10F-D6EE-42E6-923C-23F3D29D5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5638800"/>
            <a:ext cx="457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008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36966" name="Text Box 102">
            <a:extLst>
              <a:ext uri="{FF2B5EF4-FFF2-40B4-BE49-F238E27FC236}">
                <a16:creationId xmlns:a16="http://schemas.microsoft.com/office/drawing/2014/main" id="{08A48F10-ECA3-4BA6-A503-3D579D64E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0" y="6096000"/>
            <a:ext cx="1828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>
                <a:solidFill>
                  <a:srgbClr val="008000"/>
                </a:solidFill>
                <a:latin typeface="Arial" panose="020B0604020202020204" pitchFamily="34" charset="0"/>
              </a:rPr>
              <a:t>y = -2x + 1</a:t>
            </a:r>
          </a:p>
        </p:txBody>
      </p:sp>
      <p:sp>
        <p:nvSpPr>
          <p:cNvPr id="36967" name="Text Box 103">
            <a:extLst>
              <a:ext uri="{FF2B5EF4-FFF2-40B4-BE49-F238E27FC236}">
                <a16:creationId xmlns:a16="http://schemas.microsoft.com/office/drawing/2014/main" id="{9ACEF2DB-9EAC-4D33-A3D5-DC23F0A9A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65532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latin typeface="Arial" panose="020B0604020202020204" pitchFamily="34" charset="0"/>
                <a:hlinkClick r:id="rId2" action="ppaction://hlinksldjump"/>
              </a:rPr>
              <a:t>Back to Main Page</a:t>
            </a:r>
            <a:endParaRPr lang="en-GB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6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6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6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6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6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6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6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6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6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6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6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6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6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6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6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6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6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6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941" grpId="0" autoUpdateAnimBg="0"/>
      <p:bldP spid="36946" grpId="0" autoUpdateAnimBg="0"/>
      <p:bldP spid="36952" grpId="0" autoUpdateAnimBg="0"/>
      <p:bldP spid="36954" grpId="0" autoUpdateAnimBg="0"/>
      <p:bldP spid="36955" grpId="0" autoUpdateAnimBg="0"/>
      <p:bldP spid="36956" grpId="0" autoUpdateAnimBg="0"/>
      <p:bldP spid="36957" grpId="0" autoUpdateAnimBg="0"/>
      <p:bldP spid="36961" grpId="0" autoUpdateAnimBg="0"/>
      <p:bldP spid="36962" grpId="0" autoUpdateAnimBg="0"/>
      <p:bldP spid="36963" grpId="0" autoUpdateAnimBg="0"/>
      <p:bldP spid="36964" grpId="0" autoUpdateAnimBg="0"/>
      <p:bldP spid="36965" grpId="0" autoUpdateAnimBg="0"/>
      <p:bldP spid="36966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BE7F93-7D38-4C33-9C00-DAE187B9D48A}"/>
              </a:ext>
            </a:extLst>
          </p:cNvPr>
          <p:cNvSpPr txBox="1"/>
          <p:nvPr/>
        </p:nvSpPr>
        <p:spPr>
          <a:xfrm>
            <a:off x="2802295" y="1694793"/>
            <a:ext cx="6804160" cy="3170099"/>
          </a:xfrm>
          <a:prstGeom prst="rect">
            <a:avLst/>
          </a:prstGeom>
          <a:solidFill>
            <a:srgbClr val="8AE28A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000" i="1" dirty="0">
                <a:latin typeface="Georgia" panose="02040502050405020303" pitchFamily="18" charset="0"/>
              </a:rPr>
              <a:t>Be able to form the equation of a straight light when given a point (</a:t>
            </a:r>
            <a:r>
              <a:rPr lang="en-GB" sz="5000" i="1" dirty="0" err="1">
                <a:latin typeface="Georgia" panose="02040502050405020303" pitchFamily="18" charset="0"/>
              </a:rPr>
              <a:t>x,y</a:t>
            </a:r>
            <a:r>
              <a:rPr lang="en-GB" sz="5000" i="1" dirty="0">
                <a:latin typeface="Georgia" panose="02040502050405020303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410856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687BA-2784-40D8-A26F-430288E3FA16}"/>
              </a:ext>
            </a:extLst>
          </p:cNvPr>
          <p:cNvSpPr txBox="1">
            <a:spLocks/>
          </p:cNvSpPr>
          <p:nvPr/>
        </p:nvSpPr>
        <p:spPr>
          <a:xfrm>
            <a:off x="137225" y="224944"/>
            <a:ext cx="12170389" cy="6703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b="1" i="1" u="sng" dirty="0">
                <a:latin typeface="Georgia" panose="02040502050405020303" pitchFamily="18" charset="0"/>
              </a:rPr>
              <a:t>Forming equations when given a point (</a:t>
            </a:r>
            <a:r>
              <a:rPr lang="en-GB" sz="4000" b="1" i="1" u="sng" dirty="0" err="1">
                <a:latin typeface="Georgia" panose="02040502050405020303" pitchFamily="18" charset="0"/>
              </a:rPr>
              <a:t>x,y</a:t>
            </a:r>
            <a:r>
              <a:rPr lang="en-GB" sz="4000" b="1" i="1" u="sng" dirty="0">
                <a:latin typeface="Georgia" panose="02040502050405020303" pitchFamily="18" charset="0"/>
              </a:rPr>
              <a:t>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4003C2-60EB-4FCE-A375-2D825C7D4B1C}"/>
              </a:ext>
            </a:extLst>
          </p:cNvPr>
          <p:cNvSpPr txBox="1"/>
          <p:nvPr/>
        </p:nvSpPr>
        <p:spPr>
          <a:xfrm>
            <a:off x="296525" y="930532"/>
            <a:ext cx="4803681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latin typeface="Georgia" panose="02040502050405020303" pitchFamily="18" charset="0"/>
              </a:rPr>
              <a:t>Remember: the standard format of a straight line graph is y = mx + 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5755B03-495F-4F82-A4A0-9BDA1151C8D6}"/>
              </a:ext>
            </a:extLst>
          </p:cNvPr>
          <p:cNvSpPr txBox="1"/>
          <p:nvPr/>
        </p:nvSpPr>
        <p:spPr>
          <a:xfrm>
            <a:off x="364680" y="1668362"/>
            <a:ext cx="5700093" cy="1015663"/>
          </a:xfrm>
          <a:prstGeom prst="rect">
            <a:avLst/>
          </a:prstGeom>
          <a:solidFill>
            <a:srgbClr val="DB6AE4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b="1" i="1" dirty="0">
                <a:latin typeface="Georgia" panose="02040502050405020303" pitchFamily="18" charset="0"/>
              </a:rPr>
              <a:t>E.g. Find the equation of the straight line that has a gradient of -2 and goes through the point (-3, -10)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2065D6-E80F-4897-9487-9A898924080A}"/>
              </a:ext>
            </a:extLst>
          </p:cNvPr>
          <p:cNvSpPr txBox="1"/>
          <p:nvPr/>
        </p:nvSpPr>
        <p:spPr>
          <a:xfrm>
            <a:off x="1637435" y="2727126"/>
            <a:ext cx="238588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latin typeface="Georgia" panose="02040502050405020303" pitchFamily="18" charset="0"/>
              </a:rPr>
              <a:t>y = mx + 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27138B-BE8E-48E1-9116-466127A40975}"/>
              </a:ext>
            </a:extLst>
          </p:cNvPr>
          <p:cNvSpPr txBox="1"/>
          <p:nvPr/>
        </p:nvSpPr>
        <p:spPr>
          <a:xfrm>
            <a:off x="1637435" y="3144897"/>
            <a:ext cx="238588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latin typeface="Georgia" panose="02040502050405020303" pitchFamily="18" charset="0"/>
              </a:rPr>
              <a:t>Gradient (m) = -2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7C66F03-6DF0-4941-B4CF-1C9CE80A689D}"/>
              </a:ext>
            </a:extLst>
          </p:cNvPr>
          <p:cNvSpPr txBox="1"/>
          <p:nvPr/>
        </p:nvSpPr>
        <p:spPr>
          <a:xfrm>
            <a:off x="1637435" y="3528540"/>
            <a:ext cx="238588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latin typeface="Georgia" panose="02040502050405020303" pitchFamily="18" charset="0"/>
              </a:rPr>
              <a:t>y = - 2x + 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56637F2-0157-4619-9DEF-13EB9D60D7CB}"/>
                  </a:ext>
                </a:extLst>
              </p:cNvPr>
              <p:cNvSpPr txBox="1"/>
              <p:nvPr/>
            </p:nvSpPr>
            <p:spPr>
              <a:xfrm>
                <a:off x="1637434" y="3912183"/>
                <a:ext cx="3083057" cy="33855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2200" i="1" dirty="0">
                    <a:latin typeface="Georgia" panose="02040502050405020303" pitchFamily="18" charset="0"/>
                  </a:rPr>
                  <a:t>(-3,-10) </a:t>
                </a:r>
                <a14:m>
                  <m:oMath xmlns:m="http://schemas.openxmlformats.org/officeDocument/2006/math">
                    <m:r>
                      <a:rPr lang="en-GB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2200" i="1" dirty="0">
                    <a:latin typeface="Georgia" panose="02040502050405020303" pitchFamily="18" charset="0"/>
                  </a:rPr>
                  <a:t> x = -3, y = -10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56637F2-0157-4619-9DEF-13EB9D60D7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434" y="3912183"/>
                <a:ext cx="3083057" cy="338554"/>
              </a:xfrm>
              <a:prstGeom prst="rect">
                <a:avLst/>
              </a:prstGeom>
              <a:blipFill>
                <a:blip r:embed="rId2"/>
                <a:stretch>
                  <a:fillRect l="-4554" t="-25455" r="-4752" b="-5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54963C7A-8556-4246-8968-DDA6D7D7FBEE}"/>
              </a:ext>
            </a:extLst>
          </p:cNvPr>
          <p:cNvSpPr txBox="1"/>
          <p:nvPr/>
        </p:nvSpPr>
        <p:spPr>
          <a:xfrm>
            <a:off x="1690198" y="4805995"/>
            <a:ext cx="2656045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latin typeface="Georgia" panose="02040502050405020303" pitchFamily="18" charset="0"/>
              </a:rPr>
              <a:t>-10 = -2(-3) + 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DE45B3B-E72E-44B5-B843-2E8557A01BF4}"/>
              </a:ext>
            </a:extLst>
          </p:cNvPr>
          <p:cNvSpPr txBox="1"/>
          <p:nvPr/>
        </p:nvSpPr>
        <p:spPr>
          <a:xfrm>
            <a:off x="1690198" y="5189638"/>
            <a:ext cx="2656045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latin typeface="Georgia" panose="02040502050405020303" pitchFamily="18" charset="0"/>
              </a:rPr>
              <a:t>-10 = 6 + 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86D30C2-DDDD-44F7-9CD5-A52EDA01DE94}"/>
              </a:ext>
            </a:extLst>
          </p:cNvPr>
          <p:cNvSpPr txBox="1"/>
          <p:nvPr/>
        </p:nvSpPr>
        <p:spPr>
          <a:xfrm>
            <a:off x="2404038" y="5540760"/>
            <a:ext cx="606057" cy="338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latin typeface="Georgia" panose="02040502050405020303" pitchFamily="18" charset="0"/>
              </a:rPr>
              <a:t>- 6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DBFA223-A2A1-47E3-BEEE-3613AB516080}"/>
              </a:ext>
            </a:extLst>
          </p:cNvPr>
          <p:cNvSpPr txBox="1"/>
          <p:nvPr/>
        </p:nvSpPr>
        <p:spPr>
          <a:xfrm>
            <a:off x="3066533" y="5540759"/>
            <a:ext cx="606057" cy="338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latin typeface="Georgia" panose="02040502050405020303" pitchFamily="18" charset="0"/>
              </a:rPr>
              <a:t>- 6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8DC0778-BB1A-4F54-8145-2B2C75AC061F}"/>
              </a:ext>
            </a:extLst>
          </p:cNvPr>
          <p:cNvSpPr txBox="1"/>
          <p:nvPr/>
        </p:nvSpPr>
        <p:spPr>
          <a:xfrm>
            <a:off x="1555116" y="5917764"/>
            <a:ext cx="2656045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latin typeface="Georgia" panose="02040502050405020303" pitchFamily="18" charset="0"/>
              </a:rPr>
              <a:t>-16 = 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1C4382E-749E-4FA6-AE2E-344A3538BFE2}"/>
              </a:ext>
            </a:extLst>
          </p:cNvPr>
          <p:cNvSpPr txBox="1"/>
          <p:nvPr/>
        </p:nvSpPr>
        <p:spPr>
          <a:xfrm>
            <a:off x="1690198" y="6208509"/>
            <a:ext cx="238588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b="1" i="1" dirty="0">
                <a:latin typeface="Georgia" panose="02040502050405020303" pitchFamily="18" charset="0"/>
              </a:rPr>
              <a:t>y = - 2x – 16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ABCE04D-2941-41DE-A224-42B0855C1942}"/>
              </a:ext>
            </a:extLst>
          </p:cNvPr>
          <p:cNvSpPr txBox="1"/>
          <p:nvPr/>
        </p:nvSpPr>
        <p:spPr>
          <a:xfrm>
            <a:off x="6296984" y="1103322"/>
            <a:ext cx="5530336" cy="1015663"/>
          </a:xfrm>
          <a:prstGeom prst="rect">
            <a:avLst/>
          </a:prstGeom>
          <a:solidFill>
            <a:srgbClr val="9999FF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b="1" i="1" dirty="0">
                <a:latin typeface="Georgia" panose="02040502050405020303" pitchFamily="18" charset="0"/>
              </a:rPr>
              <a:t>E.g. Find the equation of the straight line that cuts the y-axis at 4 and goes through the point (4, 7)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112E662-4295-4E70-8498-83384C522344}"/>
              </a:ext>
            </a:extLst>
          </p:cNvPr>
          <p:cNvSpPr txBox="1"/>
          <p:nvPr/>
        </p:nvSpPr>
        <p:spPr>
          <a:xfrm>
            <a:off x="6504394" y="2227564"/>
            <a:ext cx="1773836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latin typeface="Georgia" panose="02040502050405020303" pitchFamily="18" charset="0"/>
              </a:rPr>
              <a:t>y = mx + c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3025A94-C728-4CA6-BF00-2EEA24FACC39}"/>
              </a:ext>
            </a:extLst>
          </p:cNvPr>
          <p:cNvSpPr txBox="1"/>
          <p:nvPr/>
        </p:nvSpPr>
        <p:spPr>
          <a:xfrm>
            <a:off x="8312974" y="2211507"/>
            <a:ext cx="280482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latin typeface="Georgia" panose="02040502050405020303" pitchFamily="18" charset="0"/>
              </a:rPr>
              <a:t>y-intercept (c) = 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143F35B-E48C-4093-9EB8-E6748254C53D}"/>
              </a:ext>
            </a:extLst>
          </p:cNvPr>
          <p:cNvSpPr txBox="1"/>
          <p:nvPr/>
        </p:nvSpPr>
        <p:spPr>
          <a:xfrm>
            <a:off x="8312974" y="2595150"/>
            <a:ext cx="2804821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latin typeface="Georgia" panose="02040502050405020303" pitchFamily="18" charset="0"/>
              </a:rPr>
              <a:t>y = mx + 4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33C7056-DC7D-4EC4-8699-1C8154CC692A}"/>
                  </a:ext>
                </a:extLst>
              </p:cNvPr>
              <p:cNvSpPr txBox="1"/>
              <p:nvPr/>
            </p:nvSpPr>
            <p:spPr>
              <a:xfrm>
                <a:off x="8312974" y="2978793"/>
                <a:ext cx="3122424" cy="33855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2200" i="1" dirty="0">
                    <a:latin typeface="Georgia" panose="02040502050405020303" pitchFamily="18" charset="0"/>
                  </a:rPr>
                  <a:t>(4,7) </a:t>
                </a:r>
                <a14:m>
                  <m:oMath xmlns:m="http://schemas.openxmlformats.org/officeDocument/2006/math">
                    <m:r>
                      <a:rPr lang="en-GB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sz="2200" i="1" dirty="0">
                    <a:latin typeface="Georgia" panose="02040502050405020303" pitchFamily="18" charset="0"/>
                  </a:rPr>
                  <a:t> x = 4, y = 7</a:t>
                </a: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333C7056-DC7D-4EC4-8699-1C8154CC69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2974" y="2978793"/>
                <a:ext cx="3122424" cy="338554"/>
              </a:xfrm>
              <a:prstGeom prst="rect">
                <a:avLst/>
              </a:prstGeom>
              <a:blipFill>
                <a:blip r:embed="rId3"/>
                <a:stretch>
                  <a:fillRect t="-27273" b="-5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33560584-A41B-492F-862D-356E323F6133}"/>
              </a:ext>
            </a:extLst>
          </p:cNvPr>
          <p:cNvSpPr txBox="1"/>
          <p:nvPr/>
        </p:nvSpPr>
        <p:spPr>
          <a:xfrm>
            <a:off x="8278230" y="3825296"/>
            <a:ext cx="3122424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latin typeface="Georgia" panose="02040502050405020303" pitchFamily="18" charset="0"/>
              </a:rPr>
              <a:t>7 = m(4) + 4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78F40A-D165-411C-943B-B519DC47E34C}"/>
              </a:ext>
            </a:extLst>
          </p:cNvPr>
          <p:cNvSpPr txBox="1"/>
          <p:nvPr/>
        </p:nvSpPr>
        <p:spPr>
          <a:xfrm>
            <a:off x="8278230" y="4208939"/>
            <a:ext cx="3122424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latin typeface="Georgia" panose="02040502050405020303" pitchFamily="18" charset="0"/>
              </a:rPr>
              <a:t>7 = 4m + 4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E92796-F824-427A-9E26-601FAD74218E}"/>
              </a:ext>
            </a:extLst>
          </p:cNvPr>
          <p:cNvSpPr txBox="1"/>
          <p:nvPr/>
        </p:nvSpPr>
        <p:spPr>
          <a:xfrm>
            <a:off x="9277054" y="4565525"/>
            <a:ext cx="347015" cy="338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latin typeface="Georgia" panose="02040502050405020303" pitchFamily="18" charset="0"/>
              </a:rPr>
              <a:t>- 4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FE69488-8A9D-4F72-A64F-5954C6587F9B}"/>
              </a:ext>
            </a:extLst>
          </p:cNvPr>
          <p:cNvSpPr txBox="1"/>
          <p:nvPr/>
        </p:nvSpPr>
        <p:spPr>
          <a:xfrm>
            <a:off x="9939549" y="4565524"/>
            <a:ext cx="347015" cy="338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latin typeface="Georgia" panose="02040502050405020303" pitchFamily="18" charset="0"/>
              </a:rPr>
              <a:t>- 4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361E3C8-1554-42A5-A743-B62CA5EAE698}"/>
              </a:ext>
            </a:extLst>
          </p:cNvPr>
          <p:cNvSpPr txBox="1"/>
          <p:nvPr/>
        </p:nvSpPr>
        <p:spPr>
          <a:xfrm>
            <a:off x="8312974" y="4941483"/>
            <a:ext cx="3122424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latin typeface="Georgia" panose="02040502050405020303" pitchFamily="18" charset="0"/>
              </a:rPr>
              <a:t>3 = 4m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CA75DFB-0403-4133-93B6-4C409CD8288C}"/>
                  </a:ext>
                </a:extLst>
              </p:cNvPr>
              <p:cNvSpPr txBox="1"/>
              <p:nvPr/>
            </p:nvSpPr>
            <p:spPr>
              <a:xfrm>
                <a:off x="9099390" y="5932985"/>
                <a:ext cx="1507123" cy="55104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2200" b="1" i="1" dirty="0">
                    <a:latin typeface="Georgia" panose="02040502050405020303" pitchFamily="18" charset="0"/>
                  </a:rPr>
                  <a:t>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200" b="1" i="1">
                            <a:latin typeface="Georgia" panose="02040502050405020303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200" b="1" i="1">
                            <a:latin typeface="Georgia" panose="02040502050405020303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200" b="1" i="1" dirty="0">
                    <a:latin typeface="Georgia" panose="02040502050405020303" pitchFamily="18" charset="0"/>
                  </a:rPr>
                  <a:t> x + 4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2CA75DFB-0403-4133-93B6-4C409CD828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9390" y="5932985"/>
                <a:ext cx="1507123" cy="551048"/>
              </a:xfrm>
              <a:prstGeom prst="rect">
                <a:avLst/>
              </a:prstGeom>
              <a:blipFill>
                <a:blip r:embed="rId4"/>
                <a:stretch>
                  <a:fillRect l="-10121" r="-10121" b="-6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E95A87F5-CF4B-4514-A4BA-A08F9A8A6085}"/>
              </a:ext>
            </a:extLst>
          </p:cNvPr>
          <p:cNvSpPr txBox="1"/>
          <p:nvPr/>
        </p:nvSpPr>
        <p:spPr>
          <a:xfrm>
            <a:off x="1385576" y="4379557"/>
            <a:ext cx="358677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highlight>
                  <a:srgbClr val="79DCFF"/>
                </a:highlight>
                <a:latin typeface="Georgia" panose="02040502050405020303" pitchFamily="18" charset="0"/>
              </a:rPr>
              <a:t>Sub into y = -2x + c to find c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11B94CD-1A0C-41D4-8F1A-4BF3E3BEB4F2}"/>
              </a:ext>
            </a:extLst>
          </p:cNvPr>
          <p:cNvSpPr txBox="1"/>
          <p:nvPr/>
        </p:nvSpPr>
        <p:spPr>
          <a:xfrm>
            <a:off x="8026373" y="3441653"/>
            <a:ext cx="3800947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highlight>
                  <a:srgbClr val="FFCC00"/>
                </a:highlight>
                <a:latin typeface="Georgia" panose="02040502050405020303" pitchFamily="18" charset="0"/>
              </a:rPr>
              <a:t>Sub into y = mx + 4 to find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C1CFFAC-BE47-48A1-9353-2ACDE0357E87}"/>
                  </a:ext>
                </a:extLst>
              </p:cNvPr>
              <p:cNvSpPr txBox="1"/>
              <p:nvPr/>
            </p:nvSpPr>
            <p:spPr>
              <a:xfrm>
                <a:off x="8450542" y="5366716"/>
                <a:ext cx="2804821" cy="55104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GB" sz="2200" i="1" dirty="0">
                    <a:latin typeface="Georgia" panose="02040502050405020303" pitchFamily="18" charset="0"/>
                  </a:rPr>
                  <a:t>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200" b="0" i="1" smtClean="0">
                            <a:latin typeface="Georgia" panose="02040502050405020303" pitchFamily="18" charset="0"/>
                          </a:rPr>
                          <m:t>3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200" b="0" i="1" smtClean="0">
                            <a:latin typeface="Georgia" panose="02040502050405020303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200" i="1" dirty="0">
                  <a:latin typeface="Georgia" panose="02040502050405020303" pitchFamily="18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CC1CFFAC-BE47-48A1-9353-2ACDE0357E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0542" y="5366716"/>
                <a:ext cx="2804821" cy="551048"/>
              </a:xfrm>
              <a:prstGeom prst="rect">
                <a:avLst/>
              </a:prstGeom>
              <a:blipFill>
                <a:blip r:embed="rId5"/>
                <a:stretch>
                  <a:fillRect b="-6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837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2" grpId="0" animBg="1"/>
      <p:bldP spid="13" grpId="0" animBg="1"/>
      <p:bldP spid="17" grpId="0"/>
      <p:bldP spid="18" grpId="0"/>
      <p:bldP spid="20" grpId="0"/>
      <p:bldP spid="21" grpId="0"/>
      <p:bldP spid="23" grpId="0" animBg="1"/>
      <p:bldP spid="24" grpId="0" animBg="1"/>
      <p:bldP spid="26" grpId="0"/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74D982E-48B6-42D0-9697-C342C0666B5E}"/>
              </a:ext>
            </a:extLst>
          </p:cNvPr>
          <p:cNvSpPr txBox="1"/>
          <p:nvPr/>
        </p:nvSpPr>
        <p:spPr>
          <a:xfrm>
            <a:off x="2132283" y="2153119"/>
            <a:ext cx="7770118" cy="240065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000" i="1" dirty="0">
                <a:latin typeface="Georgia" panose="02040502050405020303" pitchFamily="18" charset="0"/>
              </a:rPr>
              <a:t>Be able to find the gradient between two points</a:t>
            </a:r>
          </a:p>
        </p:txBody>
      </p:sp>
    </p:spTree>
    <p:extLst>
      <p:ext uri="{BB962C8B-B14F-4D97-AF65-F5344CB8AC3E}">
        <p14:creationId xmlns:p14="http://schemas.microsoft.com/office/powerpoint/2010/main" val="3088655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BBBA0F1D-AD6E-4B84-A295-995AA08EED78}"/>
              </a:ext>
            </a:extLst>
          </p:cNvPr>
          <p:cNvSpPr txBox="1">
            <a:spLocks/>
          </p:cNvSpPr>
          <p:nvPr/>
        </p:nvSpPr>
        <p:spPr>
          <a:xfrm>
            <a:off x="231818" y="443790"/>
            <a:ext cx="11771291" cy="6265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i="1" u="sng" dirty="0">
                <a:latin typeface="Georgia" panose="02040502050405020303" pitchFamily="18" charset="0"/>
              </a:rPr>
              <a:t>Finding the gradient between 2 points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9C0E1D-393B-4C4F-900A-CC064CA65B8A}"/>
              </a:ext>
            </a:extLst>
          </p:cNvPr>
          <p:cNvSpPr txBox="1"/>
          <p:nvPr/>
        </p:nvSpPr>
        <p:spPr>
          <a:xfrm>
            <a:off x="595919" y="1302078"/>
            <a:ext cx="6740628" cy="33855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GB" sz="2200" i="1" dirty="0">
                <a:latin typeface="Georgia" panose="02040502050405020303" pitchFamily="18" charset="0"/>
              </a:rPr>
              <a:t>If you are  given two coordinates: (x</a:t>
            </a:r>
            <a:r>
              <a:rPr lang="en-GB" sz="2200" i="1" baseline="-25000" dirty="0">
                <a:latin typeface="Georgia" panose="02040502050405020303" pitchFamily="18" charset="0"/>
              </a:rPr>
              <a:t>1 </a:t>
            </a:r>
            <a:r>
              <a:rPr lang="en-GB" sz="2200" i="1" dirty="0">
                <a:latin typeface="Georgia" panose="02040502050405020303" pitchFamily="18" charset="0"/>
              </a:rPr>
              <a:t>, y</a:t>
            </a:r>
            <a:r>
              <a:rPr lang="en-GB" sz="2200" i="1" baseline="-25000" dirty="0">
                <a:latin typeface="Georgia" panose="02040502050405020303" pitchFamily="18" charset="0"/>
              </a:rPr>
              <a:t>1</a:t>
            </a:r>
            <a:r>
              <a:rPr lang="en-GB" sz="2200" i="1" dirty="0">
                <a:latin typeface="Georgia" panose="02040502050405020303" pitchFamily="18" charset="0"/>
              </a:rPr>
              <a:t>) and (x</a:t>
            </a:r>
            <a:r>
              <a:rPr lang="en-GB" sz="2200" i="1" baseline="-25000" dirty="0">
                <a:latin typeface="Georgia" panose="02040502050405020303" pitchFamily="18" charset="0"/>
              </a:rPr>
              <a:t>2 </a:t>
            </a:r>
            <a:r>
              <a:rPr lang="en-GB" sz="2200" i="1" dirty="0">
                <a:latin typeface="Georgia" panose="02040502050405020303" pitchFamily="18" charset="0"/>
              </a:rPr>
              <a:t>, y</a:t>
            </a:r>
            <a:r>
              <a:rPr lang="en-GB" sz="2200" i="1" baseline="-25000" dirty="0">
                <a:latin typeface="Georgia" panose="02040502050405020303" pitchFamily="18" charset="0"/>
              </a:rPr>
              <a:t>2</a:t>
            </a:r>
            <a:r>
              <a:rPr lang="en-GB" sz="2200" i="1" dirty="0">
                <a:latin typeface="Georgia" panose="02040502050405020303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A543255-77B8-4FB0-95F7-1106BA6600CD}"/>
                  </a:ext>
                </a:extLst>
              </p:cNvPr>
              <p:cNvSpPr txBox="1"/>
              <p:nvPr/>
            </p:nvSpPr>
            <p:spPr>
              <a:xfrm>
                <a:off x="3120246" y="4349954"/>
                <a:ext cx="2322687" cy="63504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00" b="0" i="1" smtClean="0">
                          <a:latin typeface="Cambria Math" panose="02040503050406030204" pitchFamily="18" charset="0"/>
                        </a:rPr>
                        <m:t>𝑔𝑟𝑎𝑑𝑖𝑒𝑛𝑡</m:t>
                      </m:r>
                      <m:r>
                        <a:rPr lang="en-GB" sz="2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2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2200" b="0" i="1" smtClean="0">
                                  <a:latin typeface="Cambria Math" panose="02040503050406030204" pitchFamily="18" charset="0"/>
                                </a:rPr>
                                <m:t>2−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2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sz="2200" i="1">
                                  <a:latin typeface="Cambria Math" panose="02040503050406030204" pitchFamily="18" charset="0"/>
                                </a:rPr>
                                <m:t>2−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EA543255-77B8-4FB0-95F7-1106BA6600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246" y="4349954"/>
                <a:ext cx="2322687" cy="6350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80D8769C-42A9-47EB-B340-132C96A724B4}"/>
              </a:ext>
            </a:extLst>
          </p:cNvPr>
          <p:cNvSpPr txBox="1"/>
          <p:nvPr/>
        </p:nvSpPr>
        <p:spPr>
          <a:xfrm>
            <a:off x="1225093" y="2015169"/>
            <a:ext cx="9741813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2200" i="1" dirty="0">
                <a:latin typeface="Georgia" panose="02040502050405020303" pitchFamily="18" charset="0"/>
              </a:rPr>
              <a:t>You can find the gradient of the line between these two points by finding the difference in the y’s, and dividing this value by the difference of the x’s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7AC9672-FF14-4013-8A4F-7D9B7F939A21}"/>
              </a:ext>
            </a:extLst>
          </p:cNvPr>
          <p:cNvSpPr txBox="1"/>
          <p:nvPr/>
        </p:nvSpPr>
        <p:spPr>
          <a:xfrm>
            <a:off x="386057" y="2942096"/>
            <a:ext cx="6950490" cy="1107996"/>
          </a:xfrm>
          <a:prstGeom prst="rect">
            <a:avLst/>
          </a:prstGeom>
          <a:solidFill>
            <a:srgbClr val="FFCA7D"/>
          </a:solidFill>
        </p:spPr>
        <p:txBody>
          <a:bodyPr wrap="square" rtlCol="0">
            <a:spAutoFit/>
          </a:bodyPr>
          <a:lstStyle/>
          <a:p>
            <a:r>
              <a:rPr lang="en-GB" sz="2200" b="1" i="1" u="sng" dirty="0">
                <a:latin typeface="Georgia" panose="02040502050405020303" pitchFamily="18" charset="0"/>
              </a:rPr>
              <a:t>Example 1</a:t>
            </a:r>
          </a:p>
          <a:p>
            <a:r>
              <a:rPr lang="en-GB" sz="2200" i="1" dirty="0">
                <a:latin typeface="Georgia" panose="02040502050405020303" pitchFamily="18" charset="0"/>
              </a:rPr>
              <a:t>AB is a line segment where A(4 , 8) and B(10, 12). </a:t>
            </a:r>
            <a:br>
              <a:rPr lang="en-GB" sz="2200" i="1" dirty="0">
                <a:latin typeface="Georgia" panose="02040502050405020303" pitchFamily="18" charset="0"/>
              </a:rPr>
            </a:br>
            <a:r>
              <a:rPr lang="en-GB" sz="2200" i="1" dirty="0">
                <a:latin typeface="Georgia" panose="02040502050405020303" pitchFamily="18" charset="0"/>
              </a:rPr>
              <a:t>Find the gradient of the line segment AB.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D1364F-F2FB-4DF1-8D99-30AC26BC485C}"/>
              </a:ext>
            </a:extLst>
          </p:cNvPr>
          <p:cNvSpPr/>
          <p:nvPr/>
        </p:nvSpPr>
        <p:spPr>
          <a:xfrm>
            <a:off x="433926" y="4190539"/>
            <a:ext cx="232268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200" i="1" dirty="0">
                <a:latin typeface="Georgia" panose="02040502050405020303" pitchFamily="18" charset="0"/>
              </a:rPr>
              <a:t>(x</a:t>
            </a:r>
            <a:r>
              <a:rPr lang="en-GB" sz="2200" i="1" baseline="-25000" dirty="0">
                <a:latin typeface="Georgia" panose="02040502050405020303" pitchFamily="18" charset="0"/>
              </a:rPr>
              <a:t>1 </a:t>
            </a:r>
            <a:r>
              <a:rPr lang="en-GB" sz="2200" i="1" dirty="0">
                <a:latin typeface="Georgia" panose="02040502050405020303" pitchFamily="18" charset="0"/>
              </a:rPr>
              <a:t>, y</a:t>
            </a:r>
            <a:r>
              <a:rPr lang="en-GB" sz="2200" i="1" baseline="-25000" dirty="0">
                <a:latin typeface="Georgia" panose="02040502050405020303" pitchFamily="18" charset="0"/>
              </a:rPr>
              <a:t>1</a:t>
            </a:r>
            <a:r>
              <a:rPr lang="en-GB" sz="2200" i="1" dirty="0">
                <a:latin typeface="Georgia" panose="02040502050405020303" pitchFamily="18" charset="0"/>
              </a:rPr>
              <a:t>) (x</a:t>
            </a:r>
            <a:r>
              <a:rPr lang="en-GB" sz="2200" i="1" baseline="-25000" dirty="0">
                <a:latin typeface="Georgia" panose="02040502050405020303" pitchFamily="18" charset="0"/>
              </a:rPr>
              <a:t>2 </a:t>
            </a:r>
            <a:r>
              <a:rPr lang="en-GB" sz="2200" i="1" dirty="0">
                <a:latin typeface="Georgia" panose="02040502050405020303" pitchFamily="18" charset="0"/>
              </a:rPr>
              <a:t>, y</a:t>
            </a:r>
            <a:r>
              <a:rPr lang="en-GB" sz="2200" i="1" baseline="-25000" dirty="0">
                <a:latin typeface="Georgia" panose="02040502050405020303" pitchFamily="18" charset="0"/>
              </a:rPr>
              <a:t>2</a:t>
            </a:r>
            <a:r>
              <a:rPr lang="en-GB" sz="2200" i="1" dirty="0">
                <a:latin typeface="Georgia" panose="02040502050405020303" pitchFamily="18" charset="0"/>
              </a:rPr>
              <a:t>)</a:t>
            </a:r>
            <a:endParaRPr lang="en-GB" sz="22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2510CC-79F9-4511-A08C-818AD52644EB}"/>
              </a:ext>
            </a:extLst>
          </p:cNvPr>
          <p:cNvSpPr/>
          <p:nvPr/>
        </p:nvSpPr>
        <p:spPr>
          <a:xfrm>
            <a:off x="433926" y="4667477"/>
            <a:ext cx="195117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200" i="1" dirty="0">
                <a:latin typeface="Georgia" panose="02040502050405020303" pitchFamily="18" charset="0"/>
              </a:rPr>
              <a:t>(4</a:t>
            </a:r>
            <a:r>
              <a:rPr lang="en-GB" sz="2200" i="1" baseline="-25000" dirty="0">
                <a:latin typeface="Georgia" panose="02040502050405020303" pitchFamily="18" charset="0"/>
              </a:rPr>
              <a:t> </a:t>
            </a:r>
            <a:r>
              <a:rPr lang="en-GB" sz="2200" i="1" dirty="0">
                <a:latin typeface="Georgia" panose="02040502050405020303" pitchFamily="18" charset="0"/>
              </a:rPr>
              <a:t>, 8) (10</a:t>
            </a:r>
            <a:r>
              <a:rPr lang="en-GB" sz="2200" i="1" baseline="-25000" dirty="0">
                <a:latin typeface="Georgia" panose="02040502050405020303" pitchFamily="18" charset="0"/>
              </a:rPr>
              <a:t> </a:t>
            </a:r>
            <a:r>
              <a:rPr lang="en-GB" sz="2200" i="1" dirty="0">
                <a:latin typeface="Georgia" panose="02040502050405020303" pitchFamily="18" charset="0"/>
              </a:rPr>
              <a:t>, 12)</a:t>
            </a:r>
            <a:endParaRPr lang="en-GB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C3F43AE-3368-41DF-B73C-BBB59F45725A}"/>
                  </a:ext>
                </a:extLst>
              </p:cNvPr>
              <p:cNvSpPr txBox="1"/>
              <p:nvPr/>
            </p:nvSpPr>
            <p:spPr>
              <a:xfrm>
                <a:off x="6082539" y="4274215"/>
                <a:ext cx="2402966" cy="6944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00" b="0" i="1" smtClean="0">
                          <a:latin typeface="Cambria Math" panose="02040503050406030204" pitchFamily="18" charset="0"/>
                        </a:rPr>
                        <m:t>𝑔𝑟𝑎𝑑𝑖𝑒𝑛𝑡</m:t>
                      </m:r>
                      <m:r>
                        <a:rPr lang="en-GB" sz="2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200" b="0" i="1" smtClean="0">
                              <a:latin typeface="Georgia" panose="02040502050405020303" pitchFamily="18" charset="0"/>
                            </a:rPr>
                            <m:t>12 − 8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200" i="1" smtClean="0">
                              <a:latin typeface="Georgia" panose="02040502050405020303" pitchFamily="18" charset="0"/>
                            </a:rPr>
                            <m:t>1</m:t>
                          </m:r>
                          <m:r>
                            <m:rPr>
                              <m:nor/>
                            </m:rPr>
                            <a:rPr lang="en-GB" sz="2200" b="0" i="1" smtClean="0">
                              <a:latin typeface="Georgia" panose="02040502050405020303" pitchFamily="18" charset="0"/>
                            </a:rPr>
                            <m:t>0 − 4</m:t>
                          </m:r>
                        </m:den>
                      </m:f>
                    </m:oMath>
                  </m:oMathPara>
                </a14:m>
                <a:endParaRPr lang="en-GB" sz="2200" i="1" dirty="0">
                  <a:latin typeface="Georgia" panose="02040502050405020303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C3F43AE-3368-41DF-B73C-BBB59F4572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2539" y="4274215"/>
                <a:ext cx="2402966" cy="6944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FF0EDB-BA16-477E-9497-F0469FAABC07}"/>
                  </a:ext>
                </a:extLst>
              </p:cNvPr>
              <p:cNvSpPr txBox="1"/>
              <p:nvPr/>
            </p:nvSpPr>
            <p:spPr>
              <a:xfrm>
                <a:off x="9189112" y="4379347"/>
                <a:ext cx="1777794" cy="6347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00" b="0" i="1" smtClean="0">
                          <a:latin typeface="Cambria Math" panose="02040503050406030204" pitchFamily="18" charset="0"/>
                        </a:rPr>
                        <m:t>𝑔𝑟𝑎𝑑𝑖𝑒𝑛𝑡</m:t>
                      </m:r>
                      <m:r>
                        <a:rPr lang="en-GB" sz="2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2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200" i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FCFF0EDB-BA16-477E-9497-F0469FAABC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9112" y="4379347"/>
                <a:ext cx="1777794" cy="63478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ADA6FD0-6F20-43A0-8B86-B73235C90E8C}"/>
                  </a:ext>
                </a:extLst>
              </p:cNvPr>
              <p:cNvSpPr txBox="1"/>
              <p:nvPr/>
            </p:nvSpPr>
            <p:spPr>
              <a:xfrm>
                <a:off x="10391620" y="5441959"/>
                <a:ext cx="575286" cy="6460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200" b="0" i="1" smtClean="0">
                              <a:latin typeface="Georgia" panose="02040502050405020303" pitchFamily="18" charset="0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200" b="0" i="1" smtClean="0">
                              <a:latin typeface="Georgia" panose="02040502050405020303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200" i="1" dirty="0">
                  <a:latin typeface="Georgia" panose="02040502050405020303" pitchFamily="18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ADA6FD0-6F20-43A0-8B86-B73235C90E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1620" y="5441959"/>
                <a:ext cx="575286" cy="6460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99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2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A3CB5456-3D61-412C-ADC0-2E3368443686}"/>
              </a:ext>
            </a:extLst>
          </p:cNvPr>
          <p:cNvSpPr txBox="1"/>
          <p:nvPr/>
        </p:nvSpPr>
        <p:spPr>
          <a:xfrm>
            <a:off x="376648" y="618850"/>
            <a:ext cx="11347288" cy="769441"/>
          </a:xfrm>
          <a:prstGeom prst="rect">
            <a:avLst/>
          </a:prstGeom>
          <a:solidFill>
            <a:srgbClr val="FFFF00"/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GB" sz="2200" b="1" i="1" u="sng" dirty="0">
                <a:latin typeface="Georgia" panose="02040502050405020303" pitchFamily="18" charset="0"/>
              </a:rPr>
              <a:t>Example:</a:t>
            </a:r>
          </a:p>
          <a:p>
            <a:r>
              <a:rPr lang="en-GB" sz="2200" i="1" dirty="0">
                <a:latin typeface="Georgia" panose="02040502050405020303" pitchFamily="18" charset="0"/>
              </a:rPr>
              <a:t>The line passing through A(6 , 6) and </a:t>
            </a:r>
            <a:r>
              <a:rPr lang="en-GB" sz="2200" i="1">
                <a:latin typeface="Georgia" panose="02040502050405020303" pitchFamily="18" charset="0"/>
              </a:rPr>
              <a:t>B(8, 12). </a:t>
            </a:r>
            <a:r>
              <a:rPr lang="en-GB" sz="2200" i="1" dirty="0">
                <a:latin typeface="Georgia" panose="02040502050405020303" pitchFamily="18" charset="0"/>
              </a:rPr>
              <a:t>Find the equation.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390941F-DD58-475C-B20D-818CF26AC45E}"/>
                  </a:ext>
                </a:extLst>
              </p:cNvPr>
              <p:cNvSpPr txBox="1"/>
              <p:nvPr/>
            </p:nvSpPr>
            <p:spPr>
              <a:xfrm>
                <a:off x="546684" y="1847702"/>
                <a:ext cx="2438671" cy="63504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00" i="1">
                          <a:latin typeface="Cambria Math" panose="02040503050406030204" pitchFamily="18" charset="0"/>
                        </a:rPr>
                        <m:t>𝑔𝑟𝑎𝑑𝑖𝑒𝑛𝑡</m:t>
                      </m:r>
                      <m:r>
                        <a:rPr lang="en-GB" sz="2200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GB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2200" i="1">
                                  <a:latin typeface="Cambria Math" panose="02040503050406030204" pitchFamily="18" charset="0"/>
                                </a:rPr>
                                <m:t>2−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2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GB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GB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sz="2200" i="1">
                                  <a:latin typeface="Cambria Math" panose="02040503050406030204" pitchFamily="18" charset="0"/>
                                </a:rPr>
                                <m:t>2−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GB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2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sz="22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sz="22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390941F-DD58-475C-B20D-818CF26AC4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684" y="1847702"/>
                <a:ext cx="2438671" cy="63504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FF101A5-9AEC-4611-9F9B-14D7EE9E7A4C}"/>
                  </a:ext>
                </a:extLst>
              </p:cNvPr>
              <p:cNvSpPr txBox="1"/>
              <p:nvPr/>
            </p:nvSpPr>
            <p:spPr>
              <a:xfrm>
                <a:off x="3815827" y="1887208"/>
                <a:ext cx="2438671" cy="558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200" b="0" i="1" smtClean="0">
                        <a:latin typeface="Georgia" panose="02040502050405020303" pitchFamily="18" charset="0"/>
                      </a:rPr>
                      <m:t>m</m:t>
                    </m:r>
                    <m:r>
                      <m:rPr>
                        <m:nor/>
                      </m:rPr>
                      <a:rPr lang="en-GB" sz="2200" i="1" smtClean="0">
                        <a:latin typeface="Georgia" panose="02040502050405020303" pitchFamily="18" charset="0"/>
                      </a:rPr>
                      <m:t>= </m:t>
                    </m:r>
                    <m:f>
                      <m:fPr>
                        <m:ctrlPr>
                          <a:rPr lang="en-GB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200" b="0" i="1" smtClean="0">
                            <a:latin typeface="Georgia" panose="02040502050405020303" pitchFamily="18" charset="0"/>
                          </a:rPr>
                          <m:t>12 −</m:t>
                        </m:r>
                        <m:r>
                          <m:rPr>
                            <m:nor/>
                          </m:rPr>
                          <a:rPr lang="en-GB" sz="2200" i="1">
                            <a:latin typeface="Georgia" panose="02040502050405020303" pitchFamily="18" charset="0"/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200" b="0" i="1" smtClean="0">
                            <a:latin typeface="Georgia" panose="02040502050405020303" pitchFamily="18" charset="0"/>
                          </a:rPr>
                          <m:t>8 − 6</m:t>
                        </m:r>
                      </m:den>
                    </m:f>
                  </m:oMath>
                </a14:m>
                <a:r>
                  <a:rPr lang="en-GB" sz="2200" i="1" dirty="0">
                    <a:latin typeface="Georgia" panose="02040502050405020303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200" b="0" i="1" smtClean="0">
                            <a:latin typeface="Georgia" panose="02040502050405020303" pitchFamily="18" charset="0"/>
                          </a:rPr>
                          <m:t>6</m:t>
                        </m:r>
                        <m:r>
                          <m:rPr>
                            <m:nor/>
                          </m:rPr>
                          <a:rPr lang="en-GB" sz="2200" i="1" smtClean="0">
                            <a:latin typeface="Georgia" panose="02040502050405020303" pitchFamily="18" charset="0"/>
                          </a:rPr>
                          <m:t> 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200" i="1">
                            <a:latin typeface="Georgia" panose="02040502050405020303" pitchFamily="18" charset="0"/>
                          </a:rPr>
                          <m:t>2</m:t>
                        </m:r>
                      </m:den>
                    </m:f>
                    <m:r>
                      <a:rPr lang="en-US" sz="22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2200" i="1" dirty="0">
                    <a:latin typeface="Georgia" panose="02040502050405020303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FF101A5-9AEC-4611-9F9B-14D7EE9E7A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827" y="1887208"/>
                <a:ext cx="2438671" cy="558999"/>
              </a:xfrm>
              <a:prstGeom prst="rect">
                <a:avLst/>
              </a:prstGeom>
              <a:blipFill>
                <a:blip r:embed="rId3"/>
                <a:stretch>
                  <a:fillRect b="-1538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944CB1B-8E06-4698-9997-253D5D6A5651}"/>
                  </a:ext>
                </a:extLst>
              </p:cNvPr>
              <p:cNvSpPr txBox="1"/>
              <p:nvPr/>
            </p:nvSpPr>
            <p:spPr>
              <a:xfrm>
                <a:off x="6603534" y="1903102"/>
                <a:ext cx="5214443" cy="70788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400" dirty="0" smtClean="0"/>
                        <m:t>∵</m:t>
                      </m:r>
                      <m:r>
                        <a:rPr lang="en-US" sz="240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n-GB" sz="2400" i="1" dirty="0">
                          <a:latin typeface="Georgia" panose="02040502050405020303" pitchFamily="18" charset="0"/>
                        </a:rPr>
                        <m:t>    </m:t>
                      </m:r>
                      <m:r>
                        <m:rPr>
                          <m:nor/>
                        </m:rPr>
                        <a:rPr lang="en-GB" sz="2400" dirty="0"/>
                        <m:t>∴ 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i="1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i="1" dirty="0">
                  <a:latin typeface="Georgia" panose="02040502050405020303" pitchFamily="18" charset="0"/>
                </a:endParaRPr>
              </a:p>
              <a:p>
                <a:endParaRPr lang="en-GB" sz="2200" i="1" dirty="0">
                  <a:latin typeface="Georgia" panose="02040502050405020303" pitchFamily="18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944CB1B-8E06-4698-9997-253D5D6A56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3534" y="1903102"/>
                <a:ext cx="5214443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B834AFE-8B76-47F9-B4E7-DF0F074C38B7}"/>
                  </a:ext>
                </a:extLst>
              </p:cNvPr>
              <p:cNvSpPr txBox="1"/>
              <p:nvPr/>
            </p:nvSpPr>
            <p:spPr>
              <a:xfrm>
                <a:off x="278843" y="2967784"/>
                <a:ext cx="3536984" cy="33855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2200" i="1" dirty="0">
                          <a:latin typeface="Georgia" panose="02040502050405020303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2200" b="0" i="1" dirty="0" smtClean="0">
                          <a:latin typeface="Georgia" panose="02040502050405020303" pitchFamily="18" charset="0"/>
                        </a:rPr>
                        <m:t>6</m:t>
                      </m:r>
                      <m:r>
                        <m:rPr>
                          <m:nor/>
                        </m:rPr>
                        <a:rPr lang="en-GB" sz="2200" i="1" dirty="0">
                          <a:latin typeface="Georgia" panose="02040502050405020303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US" sz="2200" b="0" i="1" dirty="0" smtClean="0">
                          <a:latin typeface="Georgia" panose="02040502050405020303" pitchFamily="18" charset="0"/>
                        </a:rPr>
                        <m:t>6</m:t>
                      </m:r>
                      <m:r>
                        <m:rPr>
                          <m:nor/>
                        </m:rPr>
                        <a:rPr lang="en-GB" sz="2200" i="1" dirty="0">
                          <a:latin typeface="Georgia" panose="02040502050405020303" pitchFamily="18" charset="0"/>
                        </a:rPr>
                        <m:t>) </m:t>
                      </m:r>
                      <m:r>
                        <a:rPr lang="en-GB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m:rPr>
                          <m:nor/>
                        </m:rPr>
                        <a:rPr lang="en-GB" sz="2200" i="1" dirty="0">
                          <a:latin typeface="Georgia" panose="02040502050405020303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2200" i="1" dirty="0">
                          <a:latin typeface="Georgia" panose="02040502050405020303" pitchFamily="18" charset="0"/>
                        </a:rPr>
                        <m:t>x</m:t>
                      </m:r>
                      <m:r>
                        <m:rPr>
                          <m:nor/>
                        </m:rPr>
                        <a:rPr lang="en-GB" sz="2200" i="1" dirty="0">
                          <a:latin typeface="Georgia" panose="02040502050405020303" pitchFamily="18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en-US" sz="2200" b="0" i="1" dirty="0" smtClean="0">
                          <a:latin typeface="Georgia" panose="02040502050405020303" pitchFamily="18" charset="0"/>
                        </a:rPr>
                        <m:t>6</m:t>
                      </m:r>
                      <m:r>
                        <m:rPr>
                          <m:nor/>
                        </m:rPr>
                        <a:rPr lang="en-GB" sz="2200" i="1" dirty="0">
                          <a:latin typeface="Georgia" panose="02040502050405020303" pitchFamily="18" charset="0"/>
                        </a:rPr>
                        <m:t>, </m:t>
                      </m:r>
                      <m:r>
                        <m:rPr>
                          <m:nor/>
                        </m:rPr>
                        <a:rPr lang="en-GB" sz="2200" i="1" dirty="0">
                          <a:latin typeface="Georgia" panose="02040502050405020303" pitchFamily="18" charset="0"/>
                        </a:rPr>
                        <m:t>y</m:t>
                      </m:r>
                      <m:r>
                        <m:rPr>
                          <m:nor/>
                        </m:rPr>
                        <a:rPr lang="en-GB" sz="2200" i="1" dirty="0">
                          <a:latin typeface="Georgia" panose="02040502050405020303" pitchFamily="18" charset="0"/>
                        </a:rPr>
                        <m:t> = </m:t>
                      </m:r>
                      <m:r>
                        <m:rPr>
                          <m:nor/>
                        </m:rPr>
                        <a:rPr lang="en-US" sz="2200" b="0" i="1" dirty="0" smtClean="0">
                          <a:latin typeface="Georgia" panose="02040502050405020303" pitchFamily="18" charset="0"/>
                        </a:rPr>
                        <m:t>6</m:t>
                      </m:r>
                    </m:oMath>
                  </m:oMathPara>
                </a14:m>
                <a:endParaRPr lang="en-GB" sz="2200" i="1" dirty="0">
                  <a:latin typeface="Georgia" panose="02040502050405020303" pitchFamily="18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B834AFE-8B76-47F9-B4E7-DF0F074C3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843" y="2967784"/>
                <a:ext cx="3536984" cy="338554"/>
              </a:xfrm>
              <a:prstGeom prst="rect">
                <a:avLst/>
              </a:prstGeom>
              <a:blipFill>
                <a:blip r:embed="rId5"/>
                <a:stretch>
                  <a:fillRect t="-1818" b="-3090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435DA1BB-FF0C-4E8E-B0AF-0461BF305CD3}"/>
              </a:ext>
            </a:extLst>
          </p:cNvPr>
          <p:cNvSpPr txBox="1"/>
          <p:nvPr/>
        </p:nvSpPr>
        <p:spPr>
          <a:xfrm>
            <a:off x="4016995" y="2956522"/>
            <a:ext cx="3586772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highlight>
                  <a:srgbClr val="79DCFF"/>
                </a:highlight>
                <a:latin typeface="Georgia" panose="02040502050405020303" pitchFamily="18" charset="0"/>
              </a:rPr>
              <a:t>Sub into y = 3x + c to find c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4BF76A0-F0D2-496F-8825-75DE642C8718}"/>
              </a:ext>
            </a:extLst>
          </p:cNvPr>
          <p:cNvSpPr txBox="1"/>
          <p:nvPr/>
        </p:nvSpPr>
        <p:spPr>
          <a:xfrm>
            <a:off x="1690198" y="3983035"/>
            <a:ext cx="2656045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latin typeface="Georgia" panose="02040502050405020303" pitchFamily="18" charset="0"/>
              </a:rPr>
              <a:t>6= 3 × 6+ c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D796BF49-E016-40ED-B62C-B29BD478B979}"/>
              </a:ext>
            </a:extLst>
          </p:cNvPr>
          <p:cNvSpPr txBox="1"/>
          <p:nvPr/>
        </p:nvSpPr>
        <p:spPr>
          <a:xfrm>
            <a:off x="1690198" y="4366678"/>
            <a:ext cx="2656045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latin typeface="Georgia" panose="02040502050405020303" pitchFamily="18" charset="0"/>
              </a:rPr>
              <a:t>6 = 18 + 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6655C8A-8E93-4F32-AAB3-F84156C7B34B}"/>
              </a:ext>
            </a:extLst>
          </p:cNvPr>
          <p:cNvSpPr txBox="1"/>
          <p:nvPr/>
        </p:nvSpPr>
        <p:spPr>
          <a:xfrm>
            <a:off x="2404038" y="4717800"/>
            <a:ext cx="606057" cy="338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latin typeface="Georgia" panose="02040502050405020303" pitchFamily="18" charset="0"/>
              </a:rPr>
              <a:t>- 18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3B2A6BD-7EF2-46FF-A53E-B5C061A0E3D0}"/>
              </a:ext>
            </a:extLst>
          </p:cNvPr>
          <p:cNvSpPr txBox="1"/>
          <p:nvPr/>
        </p:nvSpPr>
        <p:spPr>
          <a:xfrm>
            <a:off x="3066533" y="4717799"/>
            <a:ext cx="606057" cy="33855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latin typeface="Georgia" panose="02040502050405020303" pitchFamily="18" charset="0"/>
              </a:rPr>
              <a:t>- 18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E22CFD8-6447-434A-9FE8-32E426F018D2}"/>
              </a:ext>
            </a:extLst>
          </p:cNvPr>
          <p:cNvSpPr txBox="1"/>
          <p:nvPr/>
        </p:nvSpPr>
        <p:spPr>
          <a:xfrm>
            <a:off x="1555116" y="5094804"/>
            <a:ext cx="2656045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i="1" dirty="0">
                <a:latin typeface="Georgia" panose="02040502050405020303" pitchFamily="18" charset="0"/>
              </a:rPr>
              <a:t>-12 = c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EE3A9A1-86E6-4DAC-B64F-9935143DA6EA}"/>
              </a:ext>
            </a:extLst>
          </p:cNvPr>
          <p:cNvSpPr txBox="1"/>
          <p:nvPr/>
        </p:nvSpPr>
        <p:spPr>
          <a:xfrm>
            <a:off x="1690198" y="5385549"/>
            <a:ext cx="2385880" cy="33855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2200" b="1" i="1" dirty="0">
                <a:latin typeface="Georgia" panose="02040502050405020303" pitchFamily="18" charset="0"/>
              </a:rPr>
              <a:t>y = -3x – 12 </a:t>
            </a:r>
          </a:p>
        </p:txBody>
      </p:sp>
    </p:spTree>
    <p:extLst>
      <p:ext uri="{BB962C8B-B14F-4D97-AF65-F5344CB8AC3E}">
        <p14:creationId xmlns:p14="http://schemas.microsoft.com/office/powerpoint/2010/main" val="2627389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6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B5B3AB3-44A9-401E-9687-F9C2AF5955F7}"/>
              </a:ext>
            </a:extLst>
          </p:cNvPr>
          <p:cNvSpPr txBox="1"/>
          <p:nvPr/>
        </p:nvSpPr>
        <p:spPr>
          <a:xfrm>
            <a:off x="675171" y="2106016"/>
            <a:ext cx="10841657" cy="2400657"/>
          </a:xfrm>
          <a:prstGeom prst="rect">
            <a:avLst/>
          </a:prstGeom>
          <a:solidFill>
            <a:srgbClr val="FED2E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000" i="1" dirty="0">
                <a:latin typeface="Georgia" panose="02040502050405020303" pitchFamily="18" charset="0"/>
              </a:rPr>
              <a:t>Understand that an equation of the form y = mx + c corresponds to a straight line graph</a:t>
            </a:r>
          </a:p>
        </p:txBody>
      </p:sp>
    </p:spTree>
    <p:extLst>
      <p:ext uri="{BB962C8B-B14F-4D97-AF65-F5344CB8AC3E}">
        <p14:creationId xmlns:p14="http://schemas.microsoft.com/office/powerpoint/2010/main" val="1631765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31818" y="443790"/>
            <a:ext cx="11771291" cy="626548"/>
          </a:xfrm>
        </p:spPr>
        <p:txBody>
          <a:bodyPr>
            <a:normAutofit fontScale="90000"/>
          </a:bodyPr>
          <a:lstStyle/>
          <a:p>
            <a:r>
              <a:rPr lang="en-GB" b="1" i="1" u="sng" dirty="0">
                <a:solidFill>
                  <a:schemeClr val="tx1"/>
                </a:solidFill>
                <a:latin typeface="Georgia" panose="02040502050405020303" pitchFamily="18" charset="0"/>
              </a:rPr>
              <a:t>Form of a straight line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238223" y="1284711"/>
                <a:ext cx="3283039" cy="711513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9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9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9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𝑚𝑥</m:t>
                      </m:r>
                      <m:r>
                        <a:rPr lang="en-GB" sz="39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39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3900" i="1" dirty="0">
                  <a:solidFill>
                    <a:schemeClr val="tx1"/>
                  </a:solidFill>
                  <a:latin typeface="Georgia" panose="02040502050405020303" pitchFamily="18" charset="0"/>
                </a:endParaRPr>
              </a:p>
            </p:txBody>
          </p:sp>
        </mc:Choice>
        <mc:Fallback xmlns="">
          <p:sp>
            <p:nvSpPr>
              <p:cNvPr id="11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38223" y="1284711"/>
                <a:ext cx="3283039" cy="711513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/>
          <p:cNvCxnSpPr/>
          <p:nvPr/>
        </p:nvCxnSpPr>
        <p:spPr>
          <a:xfrm flipV="1">
            <a:off x="4790941" y="1906074"/>
            <a:ext cx="772732" cy="7727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013656" y="2640169"/>
            <a:ext cx="21894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i="1" dirty="0">
                <a:latin typeface="Georgia" panose="02040502050405020303" pitchFamily="18" charset="0"/>
              </a:rPr>
              <a:t>Gradient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539173" y="2936727"/>
            <a:ext cx="27646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i="1" dirty="0">
                <a:latin typeface="Georgia" panose="02040502050405020303" pitchFamily="18" charset="0"/>
              </a:rPr>
              <a:t>‘steepness or slope’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18810" y="2303531"/>
            <a:ext cx="21894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i="1" dirty="0">
                <a:latin typeface="Georgia" panose="02040502050405020303" pitchFamily="18" charset="0"/>
              </a:rPr>
              <a:t>y-intercept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49686" y="2703384"/>
            <a:ext cx="506460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i="1" dirty="0">
                <a:latin typeface="Georgia" panose="02040502050405020303" pitchFamily="18" charset="0"/>
              </a:rPr>
              <a:t>Where the graph crosses the y-axis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18809" y="3101938"/>
            <a:ext cx="40954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i="1" dirty="0">
                <a:latin typeface="Georgia" panose="02040502050405020303" pitchFamily="18" charset="0"/>
              </a:rPr>
              <a:t>When x = 0, what is y?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ounded Rectangle 17"/>
              <p:cNvSpPr/>
              <p:nvPr/>
            </p:nvSpPr>
            <p:spPr>
              <a:xfrm>
                <a:off x="610764" y="3829199"/>
                <a:ext cx="3856818" cy="1422902"/>
              </a:xfrm>
              <a:prstGeom prst="round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GB" sz="1600" b="1" i="1" u="sng" dirty="0">
                    <a:solidFill>
                      <a:schemeClr val="tx1"/>
                    </a:solidFill>
                    <a:latin typeface="Georgia" panose="02040502050405020303" pitchFamily="18" charset="0"/>
                    <a:cs typeface="Arial" panose="020B0604020202020204" pitchFamily="34" charset="0"/>
                  </a:rPr>
                  <a:t>Ways to find the gradient of a line:</a:t>
                </a:r>
              </a:p>
              <a:p>
                <a:endParaRPr lang="en-GB" sz="600" b="1" i="1" u="sng" dirty="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i="1" smtClean="0">
                              <a:solidFill>
                                <a:schemeClr val="tx1"/>
                              </a:solidFill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rise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i="1" smtClean="0">
                              <a:solidFill>
                                <a:schemeClr val="tx1"/>
                              </a:solidFill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run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y</m:t>
                          </m:r>
                          <m:r>
                            <m:rPr>
                              <m:nor/>
                            </m:r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direction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GB" sz="2400" b="0" i="1" smtClean="0">
                              <a:solidFill>
                                <a:schemeClr val="tx1"/>
                              </a:solidFill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direction</m:t>
                          </m:r>
                        </m:den>
                      </m:f>
                    </m:oMath>
                  </m:oMathPara>
                </a14:m>
                <a:endParaRPr lang="en-GB" sz="2400" i="1" dirty="0">
                  <a:solidFill>
                    <a:schemeClr val="tx1"/>
                  </a:solidFill>
                  <a:latin typeface="Georgia" panose="02040502050405020303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Rounded 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764" y="3829199"/>
                <a:ext cx="3856818" cy="1422902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/>
          <p:cNvCxnSpPr/>
          <p:nvPr/>
        </p:nvCxnSpPr>
        <p:spPr>
          <a:xfrm flipH="1" flipV="1">
            <a:off x="6902350" y="1807197"/>
            <a:ext cx="1109033" cy="3863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476009" y="1284711"/>
            <a:ext cx="540328" cy="621363"/>
          </a:xfrm>
          <a:prstGeom prst="ellipse">
            <a:avLst/>
          </a:prstGeom>
          <a:noFill/>
          <a:ln>
            <a:solidFill>
              <a:srgbClr val="F335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i="1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6449686" y="1281374"/>
            <a:ext cx="804437" cy="621363"/>
          </a:xfrm>
          <a:prstGeom prst="ellipse">
            <a:avLst/>
          </a:prstGeom>
          <a:noFill/>
          <a:ln>
            <a:solidFill>
              <a:srgbClr val="F335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i="1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9927863" y="3566871"/>
            <a:ext cx="1586429" cy="1685230"/>
            <a:chOff x="9927863" y="3566871"/>
            <a:chExt cx="1586429" cy="1685230"/>
          </a:xfrm>
        </p:grpSpPr>
        <p:grpSp>
          <p:nvGrpSpPr>
            <p:cNvPr id="26" name="Group 25"/>
            <p:cNvGrpSpPr/>
            <p:nvPr/>
          </p:nvGrpSpPr>
          <p:grpSpPr>
            <a:xfrm>
              <a:off x="9927863" y="3566871"/>
              <a:ext cx="1586429" cy="1685230"/>
              <a:chOff x="9608219" y="2930837"/>
              <a:chExt cx="1586429" cy="1685230"/>
            </a:xfrm>
          </p:grpSpPr>
          <p:cxnSp>
            <p:nvCxnSpPr>
              <p:cNvPr id="22" name="Straight Arrow Connector 21"/>
              <p:cNvCxnSpPr/>
              <p:nvPr/>
            </p:nvCxnSpPr>
            <p:spPr>
              <a:xfrm>
                <a:off x="9608219" y="4010140"/>
                <a:ext cx="1586429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/>
              <p:cNvCxnSpPr/>
              <p:nvPr/>
            </p:nvCxnSpPr>
            <p:spPr>
              <a:xfrm flipV="1">
                <a:off x="10069417" y="2930837"/>
                <a:ext cx="0" cy="168523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8" name="Straight Connector 27"/>
            <p:cNvCxnSpPr/>
            <p:nvPr/>
          </p:nvCxnSpPr>
          <p:spPr>
            <a:xfrm>
              <a:off x="10124501" y="3734718"/>
              <a:ext cx="1189822" cy="1410159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2" name="Straight Arrow Connector 31"/>
          <p:cNvCxnSpPr/>
          <p:nvPr/>
        </p:nvCxnSpPr>
        <p:spPr>
          <a:xfrm flipV="1">
            <a:off x="9607846" y="4102238"/>
            <a:ext cx="648935" cy="2572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8897246" y="4348892"/>
            <a:ext cx="10949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>
                <a:latin typeface="Georgia" panose="02040502050405020303" pitchFamily="18" charset="0"/>
              </a:rPr>
              <a:t>y-intercept</a:t>
            </a:r>
          </a:p>
        </p:txBody>
      </p:sp>
      <p:sp>
        <p:nvSpPr>
          <p:cNvPr id="2" name="Multiplication Sign 1">
            <a:extLst>
              <a:ext uri="{FF2B5EF4-FFF2-40B4-BE49-F238E27FC236}">
                <a16:creationId xmlns:a16="http://schemas.microsoft.com/office/drawing/2014/main" id="{0B7A82EF-5936-476F-AFCB-A2F202BA2A7F}"/>
              </a:ext>
            </a:extLst>
          </p:cNvPr>
          <p:cNvSpPr/>
          <p:nvPr/>
        </p:nvSpPr>
        <p:spPr>
          <a:xfrm>
            <a:off x="10238064" y="3862619"/>
            <a:ext cx="301994" cy="367520"/>
          </a:xfrm>
          <a:prstGeom prst="mathMultiply">
            <a:avLst>
              <a:gd name="adj1" fmla="val 5935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35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3" grpId="0"/>
      <p:bldP spid="14" grpId="0"/>
      <p:bldP spid="15" grpId="0"/>
      <p:bldP spid="16" grpId="0"/>
      <p:bldP spid="17" grpId="0"/>
      <p:bldP spid="18" grpId="0" animBg="1"/>
      <p:bldP spid="9" grpId="0" animBg="1"/>
      <p:bldP spid="21" grpId="0" animBg="1"/>
      <p:bldP spid="36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3D3624D7-6DCB-4E17-8361-255531D70C9F}"/>
              </a:ext>
            </a:extLst>
          </p:cNvPr>
          <p:cNvSpPr txBox="1">
            <a:spLocks/>
          </p:cNvSpPr>
          <p:nvPr/>
        </p:nvSpPr>
        <p:spPr>
          <a:xfrm>
            <a:off x="266411" y="337258"/>
            <a:ext cx="11771291" cy="626548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i="1" u="sng" dirty="0">
                <a:solidFill>
                  <a:schemeClr val="tx1"/>
                </a:solidFill>
                <a:latin typeface="Georgia" panose="02040502050405020303" pitchFamily="18" charset="0"/>
              </a:rPr>
              <a:t>Gradient &amp; y-intercept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200727-4A59-4EC0-BE78-FEEE2F92AA04}"/>
              </a:ext>
            </a:extLst>
          </p:cNvPr>
          <p:cNvSpPr txBox="1"/>
          <p:nvPr/>
        </p:nvSpPr>
        <p:spPr>
          <a:xfrm>
            <a:off x="326796" y="955540"/>
            <a:ext cx="7656889" cy="769441"/>
          </a:xfrm>
          <a:prstGeom prst="rect">
            <a:avLst/>
          </a:prstGeom>
          <a:solidFill>
            <a:srgbClr val="FFCA7D"/>
          </a:solidFill>
        </p:spPr>
        <p:txBody>
          <a:bodyPr wrap="square" rtlCol="0">
            <a:spAutoFit/>
          </a:bodyPr>
          <a:lstStyle/>
          <a:p>
            <a:r>
              <a:rPr lang="en-GB" sz="2200" b="1" i="1" u="sng" dirty="0">
                <a:latin typeface="Georgia" panose="02040502050405020303" pitchFamily="18" charset="0"/>
              </a:rPr>
              <a:t>Example 1</a:t>
            </a:r>
          </a:p>
          <a:p>
            <a:r>
              <a:rPr lang="en-GB" sz="2200" i="1" dirty="0">
                <a:latin typeface="Georgia" panose="02040502050405020303" pitchFamily="18" charset="0"/>
              </a:rPr>
              <a:t>What is the equation if?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B8AE96-605B-4E9A-8C89-74A5BD370DE5}"/>
              </a:ext>
            </a:extLst>
          </p:cNvPr>
          <p:cNvSpPr txBox="1"/>
          <p:nvPr/>
        </p:nvSpPr>
        <p:spPr>
          <a:xfrm>
            <a:off x="326796" y="1829515"/>
            <a:ext cx="21226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i="1" dirty="0">
                <a:latin typeface="Georgia" panose="02040502050405020303" pitchFamily="18" charset="0"/>
              </a:rPr>
              <a:t>Gradient = 7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C2B595-1026-42E0-AC7A-6864567A74E2}"/>
              </a:ext>
            </a:extLst>
          </p:cNvPr>
          <p:cNvSpPr txBox="1"/>
          <p:nvPr/>
        </p:nvSpPr>
        <p:spPr>
          <a:xfrm>
            <a:off x="2854336" y="1829515"/>
            <a:ext cx="27778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i="1" dirty="0">
                <a:latin typeface="Georgia" panose="02040502050405020303" pitchFamily="18" charset="0"/>
              </a:rPr>
              <a:t>y-intercept = -3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B975C69-BE03-4BE3-9445-9E9D2F595422}"/>
              </a:ext>
            </a:extLst>
          </p:cNvPr>
          <p:cNvSpPr txBox="1"/>
          <p:nvPr/>
        </p:nvSpPr>
        <p:spPr>
          <a:xfrm>
            <a:off x="326796" y="4202931"/>
            <a:ext cx="21406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i="1" dirty="0">
                <a:latin typeface="Georgia" panose="02040502050405020303" pitchFamily="18" charset="0"/>
              </a:rPr>
              <a:t>Gradient = 4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537D3A4-A1A7-420D-AA8F-297628BEA7A0}"/>
              </a:ext>
            </a:extLst>
          </p:cNvPr>
          <p:cNvSpPr txBox="1"/>
          <p:nvPr/>
        </p:nvSpPr>
        <p:spPr>
          <a:xfrm>
            <a:off x="2993827" y="4202930"/>
            <a:ext cx="23228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i="1" dirty="0">
                <a:latin typeface="Georgia" panose="02040502050405020303" pitchFamily="18" charset="0"/>
              </a:rPr>
              <a:t>y-intercept = -2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ontent Placeholder 2">
                <a:extLst>
                  <a:ext uri="{FF2B5EF4-FFF2-40B4-BE49-F238E27FC236}">
                    <a16:creationId xmlns:a16="http://schemas.microsoft.com/office/drawing/2014/main" id="{8F9352C5-61EF-4F49-8D13-D7DAC5FD3CD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26796" y="2483329"/>
                <a:ext cx="6695796" cy="711513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GB" sz="3900" b="0" dirty="0">
                    <a:solidFill>
                      <a:schemeClr val="tx1"/>
                    </a:solidFill>
                  </a:rPr>
                  <a:t>∵</a:t>
                </a:r>
                <a14:m>
                  <m:oMath xmlns:m="http://schemas.openxmlformats.org/officeDocument/2006/math">
                    <m:r>
                      <a:rPr lang="en-US" sz="39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39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9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9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GB" sz="39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9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39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9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39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=7,  </m:t>
                    </m:r>
                    <m:r>
                      <a:rPr lang="en-US" sz="39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39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=−3</m:t>
                    </m:r>
                  </m:oMath>
                </a14:m>
                <a:r>
                  <a:rPr lang="en-GB" sz="3900" i="1" dirty="0">
                    <a:solidFill>
                      <a:schemeClr val="tx1"/>
                    </a:solidFill>
                    <a:latin typeface="Georgia" panose="02040502050405020303" pitchFamily="18" charset="0"/>
                  </a:rPr>
                  <a:t>      </a:t>
                </a:r>
              </a:p>
              <a:p>
                <a:pPr marL="0" indent="0">
                  <a:buNone/>
                </a:pPr>
                <a:r>
                  <a:rPr lang="en-GB" sz="3900" dirty="0">
                    <a:solidFill>
                      <a:schemeClr val="tx1"/>
                    </a:solidFill>
                  </a:rPr>
                  <a:t>∴ </a:t>
                </a:r>
                <a14:m>
                  <m:oMath xmlns:m="http://schemas.openxmlformats.org/officeDocument/2006/math">
                    <m:r>
                      <a:rPr lang="en-GB" sz="39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9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=7</m:t>
                    </m:r>
                    <m:r>
                      <a:rPr lang="en-GB" sz="39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9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GB" sz="3900" i="1" dirty="0">
                  <a:solidFill>
                    <a:schemeClr val="tx1"/>
                  </a:solidFill>
                  <a:latin typeface="Georgia" panose="02040502050405020303" pitchFamily="18" charset="0"/>
                </a:endParaRPr>
              </a:p>
            </p:txBody>
          </p:sp>
        </mc:Choice>
        <mc:Fallback xmlns="">
          <p:sp>
            <p:nvSpPr>
              <p:cNvPr id="24" name="Content Placeholder 2">
                <a:extLst>
                  <a:ext uri="{FF2B5EF4-FFF2-40B4-BE49-F238E27FC236}">
                    <a16:creationId xmlns:a16="http://schemas.microsoft.com/office/drawing/2014/main" id="{8F9352C5-61EF-4F49-8D13-D7DAC5FD3CD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6796" y="2483329"/>
                <a:ext cx="6695796" cy="711513"/>
              </a:xfrm>
              <a:blipFill>
                <a:blip r:embed="rId2"/>
                <a:stretch>
                  <a:fillRect l="-3097" t="-23077" b="-12136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F60206E2-86F9-4DC6-9DF1-E443374DA6C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66411" y="4777263"/>
                <a:ext cx="6695796" cy="71151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Corbel" pitchFamily="34" charset="0"/>
                  <a:buNone/>
                </a:pPr>
                <a:r>
                  <a:rPr lang="en-GB" sz="3900" dirty="0">
                    <a:solidFill>
                      <a:schemeClr val="tx1"/>
                    </a:solidFill>
                  </a:rPr>
                  <a:t>∵</a:t>
                </a:r>
                <a14:m>
                  <m:oMath xmlns:m="http://schemas.openxmlformats.org/officeDocument/2006/math">
                    <m:r>
                      <a:rPr lang="en-US" sz="390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39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9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9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𝑚𝑥</m:t>
                    </m:r>
                    <m:r>
                      <a:rPr lang="en-GB" sz="39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9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39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39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39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=4,  </m:t>
                    </m:r>
                    <m:r>
                      <a:rPr lang="en-US" sz="39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sz="39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r>
                  <a:rPr lang="en-GB" sz="3900" i="1" dirty="0">
                    <a:solidFill>
                      <a:schemeClr val="tx1"/>
                    </a:solidFill>
                    <a:latin typeface="Georgia" panose="02040502050405020303" pitchFamily="18" charset="0"/>
                  </a:rPr>
                  <a:t>      </a:t>
                </a:r>
              </a:p>
              <a:p>
                <a:pPr marL="0" indent="0">
                  <a:buFont typeface="Corbel" pitchFamily="34" charset="0"/>
                  <a:buNone/>
                </a:pPr>
                <a:r>
                  <a:rPr lang="en-GB" sz="3900" dirty="0">
                    <a:solidFill>
                      <a:schemeClr val="tx1"/>
                    </a:solidFill>
                  </a:rPr>
                  <a:t>∴ </a:t>
                </a:r>
                <a14:m>
                  <m:oMath xmlns:m="http://schemas.openxmlformats.org/officeDocument/2006/math">
                    <m:r>
                      <a:rPr lang="en-GB" sz="39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9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sz="39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39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39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sz="3900" i="1" dirty="0">
                  <a:solidFill>
                    <a:schemeClr val="tx1"/>
                  </a:solidFill>
                  <a:latin typeface="Georgia" panose="02040502050405020303" pitchFamily="18" charset="0"/>
                </a:endParaRPr>
              </a:p>
            </p:txBody>
          </p:sp>
        </mc:Choice>
        <mc:Fallback xmlns=""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F60206E2-86F9-4DC6-9DF1-E443374DA6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411" y="4777263"/>
                <a:ext cx="6695796" cy="711513"/>
              </a:xfrm>
              <a:prstGeom prst="rect">
                <a:avLst/>
              </a:prstGeom>
              <a:blipFill>
                <a:blip r:embed="rId3"/>
                <a:stretch>
                  <a:fillRect l="-3097" t="-24138" b="-12241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3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22" grpId="0"/>
      <p:bldP spid="23" grpId="0"/>
      <p:bldP spid="24" grpId="0" build="p"/>
      <p:bldP spid="2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6EDC436-4CAA-437F-817D-2E6819A4156D}"/>
              </a:ext>
            </a:extLst>
          </p:cNvPr>
          <p:cNvSpPr txBox="1"/>
          <p:nvPr/>
        </p:nvSpPr>
        <p:spPr>
          <a:xfrm>
            <a:off x="1425935" y="2035160"/>
            <a:ext cx="9340129" cy="240065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000" i="1" dirty="0">
                <a:latin typeface="Georgia" panose="02040502050405020303" pitchFamily="18" charset="0"/>
              </a:rPr>
              <a:t>Be able to find the gradient and y-intercept from a given line, or graph </a:t>
            </a:r>
          </a:p>
        </p:txBody>
      </p:sp>
    </p:spTree>
    <p:extLst>
      <p:ext uri="{BB962C8B-B14F-4D97-AF65-F5344CB8AC3E}">
        <p14:creationId xmlns:p14="http://schemas.microsoft.com/office/powerpoint/2010/main" val="1892764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209519" y="801531"/>
            <a:ext cx="77037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i="1" dirty="0">
                <a:latin typeface="Georgia" panose="02040502050405020303" pitchFamily="18" charset="0"/>
                <a:ea typeface="Claphappy" panose="02000603000000000000" pitchFamily="2" charset="0"/>
                <a:cs typeface="Arial" panose="020B0604020202020204" pitchFamily="34" charset="0"/>
              </a:rPr>
              <a:t>Look at the following examples of straight lines and work out their gradients: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ounded Rectangle 62"/>
              <p:cNvSpPr/>
              <p:nvPr/>
            </p:nvSpPr>
            <p:spPr>
              <a:xfrm>
                <a:off x="1070714" y="1709448"/>
                <a:ext cx="3660389" cy="1378535"/>
              </a:xfrm>
              <a:prstGeom prst="roundRect">
                <a:avLst/>
              </a:prstGeom>
              <a:solidFill>
                <a:srgbClr val="92D050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r>
                  <a:rPr lang="en-GB" sz="1600" b="1" i="1" u="sng" dirty="0">
                    <a:latin typeface="Georgia" panose="02040502050405020303" pitchFamily="18" charset="0"/>
                    <a:cs typeface="Arial" panose="020B0604020202020204" pitchFamily="34" charset="0"/>
                  </a:rPr>
                  <a:t>Ways to find the gradient of a line:</a:t>
                </a:r>
              </a:p>
              <a:p>
                <a:endParaRPr lang="en-GB" sz="600" b="1" i="1" u="sng" dirty="0">
                  <a:latin typeface="Georgia" panose="02040502050405020303" pitchFamily="18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i="1" smtClean="0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rise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i="1" smtClean="0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run</m:t>
                          </m:r>
                        </m:den>
                      </m:f>
                      <m:r>
                        <a:rPr lang="en-GB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 </m:t>
                      </m:r>
                      <m:f>
                        <m:fPr>
                          <m:ctrlPr>
                            <a:rPr lang="en-GB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400" b="0" i="1" smtClean="0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y</m:t>
                          </m:r>
                          <m:r>
                            <m:rPr>
                              <m:nor/>
                            </m:rPr>
                            <a:rPr lang="en-GB" sz="2400" b="0" i="1" smtClean="0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GB" sz="2400" b="0" i="1" smtClean="0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direction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400" b="0" i="1" smtClean="0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2400" b="0" i="1" smtClean="0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GB" sz="2400" b="0" i="1" smtClean="0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direction</m:t>
                          </m:r>
                        </m:den>
                      </m:f>
                    </m:oMath>
                  </m:oMathPara>
                </a14:m>
                <a:endParaRPr lang="en-GB" sz="2400" i="1" dirty="0">
                  <a:latin typeface="Georgia" panose="02040502050405020303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3" name="Rounded 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714" y="1709448"/>
                <a:ext cx="3660389" cy="1378535"/>
              </a:xfrm>
              <a:prstGeom prst="roundRect">
                <a:avLst/>
              </a:prstGeom>
              <a:blipFill>
                <a:blip r:embed="rId2"/>
                <a:stretch>
                  <a:fillRect t="-431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itle 1">
            <a:extLst>
              <a:ext uri="{FF2B5EF4-FFF2-40B4-BE49-F238E27FC236}">
                <a16:creationId xmlns:a16="http://schemas.microsoft.com/office/drawing/2014/main" id="{78D577B9-81F1-49DF-B444-8F4A2B27F48E}"/>
              </a:ext>
            </a:extLst>
          </p:cNvPr>
          <p:cNvSpPr txBox="1">
            <a:spLocks/>
          </p:cNvSpPr>
          <p:nvPr/>
        </p:nvSpPr>
        <p:spPr>
          <a:xfrm>
            <a:off x="266411" y="337258"/>
            <a:ext cx="11771291" cy="626548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i="1" u="sng" dirty="0">
                <a:latin typeface="Georgia" panose="02040502050405020303" pitchFamily="18" charset="0"/>
              </a:rPr>
              <a:t>Finding the gradient of a line </a:t>
            </a:r>
          </a:p>
        </p:txBody>
      </p:sp>
      <p:pic>
        <p:nvPicPr>
          <p:cNvPr id="1026" name="Picture 2" descr="Image result for 10 by 10 axis">
            <a:extLst>
              <a:ext uri="{FF2B5EF4-FFF2-40B4-BE49-F238E27FC236}">
                <a16:creationId xmlns:a16="http://schemas.microsoft.com/office/drawing/2014/main" id="{235659B0-BB28-467E-AC65-436140FB42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337" y="1954259"/>
            <a:ext cx="3890076" cy="3890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C6FB0AF-1A27-409D-9769-FFF47E587541}"/>
              </a:ext>
            </a:extLst>
          </p:cNvPr>
          <p:cNvCxnSpPr/>
          <p:nvPr/>
        </p:nvCxnSpPr>
        <p:spPr>
          <a:xfrm>
            <a:off x="5942391" y="3585268"/>
            <a:ext cx="1970843" cy="960788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9C2EBBAF-54C7-4231-A45E-20E81E6F3EED}"/>
              </a:ext>
            </a:extLst>
          </p:cNvPr>
          <p:cNvCxnSpPr>
            <a:cxnSpLocks/>
          </p:cNvCxnSpPr>
          <p:nvPr/>
        </p:nvCxnSpPr>
        <p:spPr>
          <a:xfrm flipV="1">
            <a:off x="7913234" y="3611543"/>
            <a:ext cx="608140" cy="1613914"/>
          </a:xfrm>
          <a:prstGeom prst="line">
            <a:avLst/>
          </a:prstGeom>
          <a:ln w="3810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E204E19B-9578-49D1-8E04-C20ABEDC5E26}"/>
              </a:ext>
            </a:extLst>
          </p:cNvPr>
          <p:cNvCxnSpPr>
            <a:cxnSpLocks/>
          </p:cNvCxnSpPr>
          <p:nvPr/>
        </p:nvCxnSpPr>
        <p:spPr>
          <a:xfrm>
            <a:off x="6590500" y="2294658"/>
            <a:ext cx="656948" cy="963447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19265D97-BA7F-4F88-8477-0002395E3971}"/>
              </a:ext>
            </a:extLst>
          </p:cNvPr>
          <p:cNvSpPr txBox="1"/>
          <p:nvPr/>
        </p:nvSpPr>
        <p:spPr>
          <a:xfrm>
            <a:off x="6421824" y="1954259"/>
            <a:ext cx="506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Georgia" panose="02040502050405020303" pitchFamily="18" charset="0"/>
              </a:rPr>
              <a:t>L1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2B71351-FBC9-4C34-8F09-FB6B573F7773}"/>
              </a:ext>
            </a:extLst>
          </p:cNvPr>
          <p:cNvSpPr txBox="1"/>
          <p:nvPr/>
        </p:nvSpPr>
        <p:spPr>
          <a:xfrm>
            <a:off x="5534454" y="3276185"/>
            <a:ext cx="506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Georgia" panose="02040502050405020303" pitchFamily="18" charset="0"/>
              </a:rPr>
              <a:t>L2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00A0EF8-CB3B-4B3A-8998-A9BF6B03540E}"/>
              </a:ext>
            </a:extLst>
          </p:cNvPr>
          <p:cNvSpPr txBox="1"/>
          <p:nvPr/>
        </p:nvSpPr>
        <p:spPr>
          <a:xfrm>
            <a:off x="8623487" y="3873023"/>
            <a:ext cx="506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>
                <a:latin typeface="Georgia" panose="02040502050405020303" pitchFamily="18" charset="0"/>
              </a:rPr>
              <a:t>L3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47060E6-53E5-48F1-995E-2D065F71B1E1}"/>
              </a:ext>
            </a:extLst>
          </p:cNvPr>
          <p:cNvCxnSpPr>
            <a:cxnSpLocks/>
          </p:cNvCxnSpPr>
          <p:nvPr/>
        </p:nvCxnSpPr>
        <p:spPr>
          <a:xfrm>
            <a:off x="6594936" y="2323591"/>
            <a:ext cx="13320" cy="934514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77272B76-3DD4-463B-BAB5-FEDEC78F85E2}"/>
              </a:ext>
            </a:extLst>
          </p:cNvPr>
          <p:cNvSpPr txBox="1"/>
          <p:nvPr/>
        </p:nvSpPr>
        <p:spPr>
          <a:xfrm>
            <a:off x="381825" y="3250227"/>
            <a:ext cx="506027" cy="369332"/>
          </a:xfrm>
          <a:prstGeom prst="rect">
            <a:avLst/>
          </a:prstGeom>
          <a:solidFill>
            <a:srgbClr val="F7AFBB"/>
          </a:solidFill>
        </p:spPr>
        <p:txBody>
          <a:bodyPr wrap="square" rtlCol="0">
            <a:spAutoFit/>
          </a:bodyPr>
          <a:lstStyle/>
          <a:p>
            <a:r>
              <a:rPr lang="en-GB" b="1" i="1" u="sng" dirty="0">
                <a:latin typeface="Georgia" panose="02040502050405020303" pitchFamily="18" charset="0"/>
              </a:rPr>
              <a:t>L1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6357703B-C64E-40F3-BC30-4C2B5F716D49}"/>
              </a:ext>
            </a:extLst>
          </p:cNvPr>
          <p:cNvCxnSpPr>
            <a:cxnSpLocks/>
          </p:cNvCxnSpPr>
          <p:nvPr/>
        </p:nvCxnSpPr>
        <p:spPr>
          <a:xfrm flipH="1">
            <a:off x="6590500" y="3262541"/>
            <a:ext cx="615864" cy="0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166ACCDA-BE28-45C2-8CDA-031478EEE31F}"/>
              </a:ext>
            </a:extLst>
          </p:cNvPr>
          <p:cNvSpPr txBox="1"/>
          <p:nvPr/>
        </p:nvSpPr>
        <p:spPr>
          <a:xfrm>
            <a:off x="6189353" y="2536535"/>
            <a:ext cx="343437" cy="369332"/>
          </a:xfrm>
          <a:prstGeom prst="rect">
            <a:avLst/>
          </a:prstGeom>
          <a:solidFill>
            <a:srgbClr val="FFDDAB"/>
          </a:solidFill>
        </p:spPr>
        <p:txBody>
          <a:bodyPr wrap="square" rtlCol="0">
            <a:spAutoFit/>
          </a:bodyPr>
          <a:lstStyle/>
          <a:p>
            <a:r>
              <a:rPr lang="en-GB" i="1" dirty="0">
                <a:latin typeface="Georgia" panose="02040502050405020303" pitchFamily="18" charset="0"/>
              </a:rPr>
              <a:t>3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E3E893D7-1BE5-4751-990F-E1E6C9087215}"/>
              </a:ext>
            </a:extLst>
          </p:cNvPr>
          <p:cNvSpPr txBox="1"/>
          <p:nvPr/>
        </p:nvSpPr>
        <p:spPr>
          <a:xfrm>
            <a:off x="6751131" y="3330901"/>
            <a:ext cx="343437" cy="369332"/>
          </a:xfrm>
          <a:prstGeom prst="rect">
            <a:avLst/>
          </a:prstGeom>
          <a:solidFill>
            <a:srgbClr val="FFDDAB"/>
          </a:solidFill>
        </p:spPr>
        <p:txBody>
          <a:bodyPr wrap="square" rtlCol="0">
            <a:spAutoFit/>
          </a:bodyPr>
          <a:lstStyle/>
          <a:p>
            <a:r>
              <a:rPr lang="en-GB" i="1" dirty="0">
                <a:latin typeface="Georgia" panose="02040502050405020303" pitchFamily="18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50C0437-B358-407A-9856-EAD080BD5831}"/>
                  </a:ext>
                </a:extLst>
              </p:cNvPr>
              <p:cNvSpPr/>
              <p:nvPr/>
            </p:nvSpPr>
            <p:spPr>
              <a:xfrm>
                <a:off x="266536" y="3619559"/>
                <a:ext cx="2538637" cy="7532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200" i="1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y</m:t>
                          </m:r>
                          <m:r>
                            <m:rPr>
                              <m:nor/>
                            </m:rPr>
                            <a:rPr lang="en-GB" sz="2200" i="1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GB" sz="2200" i="1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direction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200" i="1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2200" i="1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GB" sz="2200" i="1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direction</m:t>
                          </m:r>
                        </m:den>
                      </m:f>
                    </m:oMath>
                  </m:oMathPara>
                </a14:m>
                <a:endParaRPr lang="en-GB" sz="2200" i="1" dirty="0">
                  <a:latin typeface="Georgia" panose="02040502050405020303" pitchFamily="18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50C0437-B358-407A-9856-EAD080BD583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536" y="3619559"/>
                <a:ext cx="2538637" cy="75328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67A76736-1CBB-4D0F-9F0C-5533A65B9B39}"/>
                  </a:ext>
                </a:extLst>
              </p:cNvPr>
              <p:cNvSpPr/>
              <p:nvPr/>
            </p:nvSpPr>
            <p:spPr>
              <a:xfrm>
                <a:off x="2172987" y="3681114"/>
                <a:ext cx="1403179" cy="6881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f>
                        <m:fPr>
                          <m:ctrlPr>
                            <a:rPr lang="en-GB" sz="2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200" b="0" i="1" smtClean="0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200" b="0" i="1" smtClean="0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200" i="1" dirty="0">
                  <a:latin typeface="Georgia" panose="02040502050405020303" pitchFamily="18" charset="0"/>
                </a:endParaRPr>
              </a:p>
            </p:txBody>
          </p:sp>
        </mc:Choice>
        <mc:Fallback xmlns=""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67A76736-1CBB-4D0F-9F0C-5533A65B9B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2987" y="3681114"/>
                <a:ext cx="1403179" cy="68813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C7516659-8F19-4AFC-8495-11CEB90B96FE}"/>
                  </a:ext>
                </a:extLst>
              </p:cNvPr>
              <p:cNvSpPr/>
              <p:nvPr/>
            </p:nvSpPr>
            <p:spPr>
              <a:xfrm>
                <a:off x="266536" y="4682545"/>
                <a:ext cx="2538637" cy="7532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200" i="1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y</m:t>
                          </m:r>
                          <m:r>
                            <m:rPr>
                              <m:nor/>
                            </m:rPr>
                            <a:rPr lang="en-GB" sz="2200" i="1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GB" sz="2200" i="1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direction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200" i="1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2200" i="1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GB" sz="2200" i="1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direction</m:t>
                          </m:r>
                        </m:den>
                      </m:f>
                    </m:oMath>
                  </m:oMathPara>
                </a14:m>
                <a:endParaRPr lang="en-GB" sz="2200" i="1" dirty="0">
                  <a:latin typeface="Georgia" panose="02040502050405020303" pitchFamily="18" charset="0"/>
                </a:endParaRPr>
              </a:p>
            </p:txBody>
          </p:sp>
        </mc:Choice>
        <mc:Fallback xmlns=""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C7516659-8F19-4AFC-8495-11CEB90B96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536" y="4682545"/>
                <a:ext cx="2538637" cy="7532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C7EF04B3-5EE3-4D11-8AB5-6711774A4F6A}"/>
                  </a:ext>
                </a:extLst>
              </p:cNvPr>
              <p:cNvSpPr/>
              <p:nvPr/>
            </p:nvSpPr>
            <p:spPr>
              <a:xfrm>
                <a:off x="2053055" y="4739037"/>
                <a:ext cx="1407892" cy="6924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f>
                        <m:fPr>
                          <m:ctrlPr>
                            <a:rPr lang="en-GB" sz="2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200" b="0" i="1" smtClean="0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200" b="0" i="1" smtClean="0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2200" i="1" dirty="0">
                  <a:latin typeface="Georgia" panose="02040502050405020303" pitchFamily="18" charset="0"/>
                </a:endParaRPr>
              </a:p>
            </p:txBody>
          </p:sp>
        </mc:Choice>
        <mc:Fallback xmlns=""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C7EF04B3-5EE3-4D11-8AB5-6711774A4F6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3055" y="4739037"/>
                <a:ext cx="1407892" cy="69249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E1CF25A-D132-4100-B273-0EFA1AF875C1}"/>
              </a:ext>
            </a:extLst>
          </p:cNvPr>
          <p:cNvCxnSpPr>
            <a:cxnSpLocks/>
          </p:cNvCxnSpPr>
          <p:nvPr/>
        </p:nvCxnSpPr>
        <p:spPr>
          <a:xfrm>
            <a:off x="5618393" y="3600118"/>
            <a:ext cx="13320" cy="934514"/>
          </a:xfrm>
          <a:prstGeom prst="line">
            <a:avLst/>
          </a:prstGeom>
          <a:ln w="28575"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3BEC41A0-6FA3-455E-8F3C-DD973955E09E}"/>
              </a:ext>
            </a:extLst>
          </p:cNvPr>
          <p:cNvCxnSpPr>
            <a:cxnSpLocks/>
          </p:cNvCxnSpPr>
          <p:nvPr/>
        </p:nvCxnSpPr>
        <p:spPr>
          <a:xfrm flipH="1">
            <a:off x="5942391" y="4546056"/>
            <a:ext cx="1970843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39B64E36-6FEA-42F7-A7C9-499B2E347392}"/>
              </a:ext>
            </a:extLst>
          </p:cNvPr>
          <p:cNvCxnSpPr>
            <a:cxnSpLocks/>
          </p:cNvCxnSpPr>
          <p:nvPr/>
        </p:nvCxnSpPr>
        <p:spPr>
          <a:xfrm>
            <a:off x="5946866" y="3611542"/>
            <a:ext cx="13320" cy="934514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B337C8CE-F63C-4A5E-98CE-E3EAED50B990}"/>
              </a:ext>
            </a:extLst>
          </p:cNvPr>
          <p:cNvSpPr txBox="1"/>
          <p:nvPr/>
        </p:nvSpPr>
        <p:spPr>
          <a:xfrm>
            <a:off x="5990961" y="4002973"/>
            <a:ext cx="343437" cy="369332"/>
          </a:xfrm>
          <a:prstGeom prst="rect">
            <a:avLst/>
          </a:prstGeom>
          <a:solidFill>
            <a:srgbClr val="FFDDAB"/>
          </a:solidFill>
        </p:spPr>
        <p:txBody>
          <a:bodyPr wrap="square" rtlCol="0">
            <a:spAutoFit/>
          </a:bodyPr>
          <a:lstStyle/>
          <a:p>
            <a:r>
              <a:rPr lang="en-GB" i="1" dirty="0">
                <a:latin typeface="Georgia" panose="02040502050405020303" pitchFamily="18" charset="0"/>
              </a:rPr>
              <a:t>3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E8742D3F-0E21-4520-9C97-989575761BE5}"/>
              </a:ext>
            </a:extLst>
          </p:cNvPr>
          <p:cNvSpPr txBox="1"/>
          <p:nvPr/>
        </p:nvSpPr>
        <p:spPr>
          <a:xfrm>
            <a:off x="6515033" y="4592578"/>
            <a:ext cx="343437" cy="369332"/>
          </a:xfrm>
          <a:prstGeom prst="rect">
            <a:avLst/>
          </a:prstGeom>
          <a:solidFill>
            <a:srgbClr val="FFDDAB"/>
          </a:solidFill>
        </p:spPr>
        <p:txBody>
          <a:bodyPr wrap="square" rtlCol="0">
            <a:spAutoFit/>
          </a:bodyPr>
          <a:lstStyle/>
          <a:p>
            <a:r>
              <a:rPr lang="en-GB" i="1" dirty="0">
                <a:latin typeface="Georgia" panose="02040502050405020303" pitchFamily="18" charset="0"/>
              </a:rPr>
              <a:t>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7111AA56-F79C-46CC-8A66-FBFC1464CFAB}"/>
                  </a:ext>
                </a:extLst>
              </p:cNvPr>
              <p:cNvSpPr/>
              <p:nvPr/>
            </p:nvSpPr>
            <p:spPr>
              <a:xfrm>
                <a:off x="2993812" y="4735891"/>
                <a:ext cx="1403179" cy="6881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f>
                        <m:fPr>
                          <m:ctrlPr>
                            <a:rPr lang="en-GB" sz="2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200" b="0" i="1" smtClean="0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200" b="0" i="1" smtClean="0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200" i="1" dirty="0">
                  <a:latin typeface="Georgia" panose="02040502050405020303" pitchFamily="18" charset="0"/>
                </a:endParaRPr>
              </a:p>
            </p:txBody>
          </p:sp>
        </mc:Choice>
        <mc:Fallback xmlns=""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7111AA56-F79C-46CC-8A66-FBFC1464CF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3812" y="4735891"/>
                <a:ext cx="1403179" cy="68813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B5310A85-6328-42B7-967B-94D973ACC489}"/>
              </a:ext>
            </a:extLst>
          </p:cNvPr>
          <p:cNvCxnSpPr>
            <a:cxnSpLocks/>
          </p:cNvCxnSpPr>
          <p:nvPr/>
        </p:nvCxnSpPr>
        <p:spPr>
          <a:xfrm>
            <a:off x="8514714" y="3682755"/>
            <a:ext cx="39369" cy="1542702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B1837374-E443-489C-81F7-FBE5EEE6D40C}"/>
              </a:ext>
            </a:extLst>
          </p:cNvPr>
          <p:cNvCxnSpPr>
            <a:cxnSpLocks/>
          </p:cNvCxnSpPr>
          <p:nvPr/>
        </p:nvCxnSpPr>
        <p:spPr>
          <a:xfrm flipH="1">
            <a:off x="7918534" y="5221606"/>
            <a:ext cx="615864" cy="0"/>
          </a:xfrm>
          <a:prstGeom prst="line">
            <a:avLst/>
          </a:prstGeom>
          <a:ln w="28575">
            <a:solidFill>
              <a:srgbClr val="92D050"/>
            </a:solidFill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BFB48E33-77EE-43C9-9A13-D4F11C41DF2C}"/>
              </a:ext>
            </a:extLst>
          </p:cNvPr>
          <p:cNvSpPr txBox="1"/>
          <p:nvPr/>
        </p:nvSpPr>
        <p:spPr>
          <a:xfrm>
            <a:off x="409226" y="5405703"/>
            <a:ext cx="506027" cy="369332"/>
          </a:xfrm>
          <a:prstGeom prst="rect">
            <a:avLst/>
          </a:prstGeom>
          <a:solidFill>
            <a:srgbClr val="F7AFBB"/>
          </a:solidFill>
        </p:spPr>
        <p:txBody>
          <a:bodyPr wrap="square" rtlCol="0">
            <a:spAutoFit/>
          </a:bodyPr>
          <a:lstStyle/>
          <a:p>
            <a:r>
              <a:rPr lang="en-GB" b="1" i="1" u="sng" dirty="0">
                <a:latin typeface="Georgia" panose="02040502050405020303" pitchFamily="18" charset="0"/>
              </a:rPr>
              <a:t>L3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B0FACD2B-9BF5-40DD-9D77-967F2F129672}"/>
                  </a:ext>
                </a:extLst>
              </p:cNvPr>
              <p:cNvSpPr/>
              <p:nvPr/>
            </p:nvSpPr>
            <p:spPr>
              <a:xfrm>
                <a:off x="266536" y="5749122"/>
                <a:ext cx="2538637" cy="7532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200" i="1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y</m:t>
                          </m:r>
                          <m:r>
                            <m:rPr>
                              <m:nor/>
                            </m:rPr>
                            <a:rPr lang="en-GB" sz="2200" i="1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GB" sz="2200" i="1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direction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200" i="1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x</m:t>
                          </m:r>
                          <m:r>
                            <m:rPr>
                              <m:nor/>
                            </m:rPr>
                            <a:rPr lang="en-GB" sz="2200" i="1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m:rPr>
                              <m:nor/>
                            </m:rPr>
                            <a:rPr lang="en-GB" sz="2200" i="1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direction</m:t>
                          </m:r>
                        </m:den>
                      </m:f>
                    </m:oMath>
                  </m:oMathPara>
                </a14:m>
                <a:endParaRPr lang="en-GB" sz="2200" i="1" dirty="0">
                  <a:latin typeface="Georgia" panose="02040502050405020303" pitchFamily="18" charset="0"/>
                </a:endParaRPr>
              </a:p>
            </p:txBody>
          </p:sp>
        </mc:Choice>
        <mc:Fallback xmlns="">
          <p:sp>
            <p:nvSpPr>
              <p:cNvPr id="90" name="Rectangle 89">
                <a:extLst>
                  <a:ext uri="{FF2B5EF4-FFF2-40B4-BE49-F238E27FC236}">
                    <a16:creationId xmlns:a16="http://schemas.microsoft.com/office/drawing/2014/main" id="{B0FACD2B-9BF5-40DD-9D77-967F2F12967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536" y="5749122"/>
                <a:ext cx="2538637" cy="75328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ED8405A5-1BB2-4B36-9AF1-B37C8FA97548}"/>
                  </a:ext>
                </a:extLst>
              </p:cNvPr>
              <p:cNvSpPr/>
              <p:nvPr/>
            </p:nvSpPr>
            <p:spPr>
              <a:xfrm>
                <a:off x="2212102" y="5790223"/>
                <a:ext cx="1025354" cy="6837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2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GB" sz="220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GB" sz="2200" b="0" i="1" smtClean="0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GB" sz="2200" b="0" i="1" smtClean="0">
                              <a:latin typeface="Georgia" panose="02040502050405020303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200" i="1" dirty="0">
                  <a:latin typeface="Georgia" panose="02040502050405020303" pitchFamily="18" charset="0"/>
                </a:endParaRPr>
              </a:p>
            </p:txBody>
          </p:sp>
        </mc:Choice>
        <mc:Fallback xmlns=""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ED8405A5-1BB2-4B36-9AF1-B37C8FA975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2102" y="5790223"/>
                <a:ext cx="1025354" cy="68371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014F3DF0-7BAD-4780-A92A-4CA6AF7A2BED}"/>
              </a:ext>
            </a:extLst>
          </p:cNvPr>
          <p:cNvSpPr txBox="1"/>
          <p:nvPr/>
        </p:nvSpPr>
        <p:spPr>
          <a:xfrm>
            <a:off x="8685341" y="4372305"/>
            <a:ext cx="343437" cy="369332"/>
          </a:xfrm>
          <a:prstGeom prst="rect">
            <a:avLst/>
          </a:prstGeom>
          <a:solidFill>
            <a:srgbClr val="FFDDAB"/>
          </a:solidFill>
        </p:spPr>
        <p:txBody>
          <a:bodyPr wrap="square" rtlCol="0">
            <a:spAutoFit/>
          </a:bodyPr>
          <a:lstStyle/>
          <a:p>
            <a:r>
              <a:rPr lang="en-GB" i="1" dirty="0">
                <a:latin typeface="Georgia" panose="02040502050405020303" pitchFamily="18" charset="0"/>
              </a:rPr>
              <a:t>5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D00F7D8-9D6C-42AB-8BF1-781F5EDD9B9E}"/>
              </a:ext>
            </a:extLst>
          </p:cNvPr>
          <p:cNvSpPr txBox="1"/>
          <p:nvPr/>
        </p:nvSpPr>
        <p:spPr>
          <a:xfrm>
            <a:off x="8101873" y="4773006"/>
            <a:ext cx="343437" cy="369332"/>
          </a:xfrm>
          <a:prstGeom prst="rect">
            <a:avLst/>
          </a:prstGeom>
          <a:solidFill>
            <a:srgbClr val="FFDDAB"/>
          </a:solidFill>
        </p:spPr>
        <p:txBody>
          <a:bodyPr wrap="square" rtlCol="0">
            <a:spAutoFit/>
          </a:bodyPr>
          <a:lstStyle/>
          <a:p>
            <a:r>
              <a:rPr lang="en-GB" i="1" dirty="0">
                <a:latin typeface="Georgia" panose="02040502050405020303" pitchFamily="18" charset="0"/>
              </a:rPr>
              <a:t>2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2A9AC59-9E70-4AF2-9558-9C0D6FF3DFA3}"/>
              </a:ext>
            </a:extLst>
          </p:cNvPr>
          <p:cNvSpPr/>
          <p:nvPr/>
        </p:nvSpPr>
        <p:spPr>
          <a:xfrm>
            <a:off x="9260772" y="316146"/>
            <a:ext cx="26320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i="1" dirty="0">
                <a:latin typeface="Georgia" panose="02040502050405020303" pitchFamily="18" charset="0"/>
              </a:rPr>
              <a:t>If your line starts low and </a:t>
            </a:r>
            <a:r>
              <a:rPr lang="en-GB" b="1" i="1" dirty="0">
                <a:latin typeface="Georgia" panose="02040502050405020303" pitchFamily="18" charset="0"/>
              </a:rPr>
              <a:t>ends</a:t>
            </a:r>
            <a:r>
              <a:rPr lang="en-GB" i="1" dirty="0">
                <a:latin typeface="Georgia" panose="02040502050405020303" pitchFamily="18" charset="0"/>
              </a:rPr>
              <a:t> </a:t>
            </a:r>
            <a:r>
              <a:rPr lang="en-GB" b="1" i="1" dirty="0">
                <a:latin typeface="Georgia" panose="02040502050405020303" pitchFamily="18" charset="0"/>
              </a:rPr>
              <a:t>high</a:t>
            </a:r>
            <a:r>
              <a:rPr lang="en-GB" i="1" dirty="0">
                <a:latin typeface="Georgia" panose="02040502050405020303" pitchFamily="18" charset="0"/>
              </a:rPr>
              <a:t>, the gradient will be </a:t>
            </a:r>
            <a:r>
              <a:rPr lang="en-GB" i="1" u="sng" dirty="0">
                <a:latin typeface="Georgia" panose="02040502050405020303" pitchFamily="18" charset="0"/>
              </a:rPr>
              <a:t>positive.</a:t>
            </a:r>
            <a:endParaRPr lang="en-GB" i="1" dirty="0">
              <a:latin typeface="Georgia" panose="02040502050405020303" pitchFamily="18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75B284B-7C0C-4CC1-AC42-D75BBFA06F5A}"/>
              </a:ext>
            </a:extLst>
          </p:cNvPr>
          <p:cNvGrpSpPr/>
          <p:nvPr/>
        </p:nvGrpSpPr>
        <p:grpSpPr>
          <a:xfrm>
            <a:off x="9765966" y="1440575"/>
            <a:ext cx="1926929" cy="1497221"/>
            <a:chOff x="9619488" y="3185324"/>
            <a:chExt cx="2163286" cy="1810964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9008EF0-34E2-4873-A4A5-D9F127937249}"/>
                </a:ext>
              </a:extLst>
            </p:cNvPr>
            <p:cNvCxnSpPr/>
            <p:nvPr/>
          </p:nvCxnSpPr>
          <p:spPr>
            <a:xfrm flipV="1">
              <a:off x="9857232" y="3873023"/>
              <a:ext cx="1453896" cy="991585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9DE3451D-B4D2-47A5-AAE2-2DE6FF4E35D3}"/>
                </a:ext>
              </a:extLst>
            </p:cNvPr>
            <p:cNvGrpSpPr/>
            <p:nvPr/>
          </p:nvGrpSpPr>
          <p:grpSpPr>
            <a:xfrm>
              <a:off x="9619488" y="3185324"/>
              <a:ext cx="2163286" cy="1810964"/>
              <a:chOff x="9619488" y="3185324"/>
              <a:chExt cx="2163286" cy="1810964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8B630063-B9D9-4E1B-A43A-492A92C826C8}"/>
                  </a:ext>
                </a:extLst>
              </p:cNvPr>
              <p:cNvGrpSpPr/>
              <p:nvPr/>
            </p:nvGrpSpPr>
            <p:grpSpPr>
              <a:xfrm>
                <a:off x="9619488" y="3515567"/>
                <a:ext cx="1755648" cy="1480721"/>
                <a:chOff x="9619488" y="3515567"/>
                <a:chExt cx="1755648" cy="1480721"/>
              </a:xfrm>
            </p:grpSpPr>
            <p:cxnSp>
              <p:nvCxnSpPr>
                <p:cNvPr id="4" name="Straight Connector 3">
                  <a:extLst>
                    <a:ext uri="{FF2B5EF4-FFF2-40B4-BE49-F238E27FC236}">
                      <a16:creationId xmlns:a16="http://schemas.microsoft.com/office/drawing/2014/main" id="{30C25DFE-DACA-4F80-92A3-AB2A1800427D}"/>
                    </a:ext>
                  </a:extLst>
                </p:cNvPr>
                <p:cNvCxnSpPr/>
                <p:nvPr/>
              </p:nvCxnSpPr>
              <p:spPr>
                <a:xfrm>
                  <a:off x="10158984" y="3515567"/>
                  <a:ext cx="0" cy="148072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Straight Connector 5">
                  <a:extLst>
                    <a:ext uri="{FF2B5EF4-FFF2-40B4-BE49-F238E27FC236}">
                      <a16:creationId xmlns:a16="http://schemas.microsoft.com/office/drawing/2014/main" id="{7B92DF89-1D51-4A74-AA17-865516A0FDD6}"/>
                    </a:ext>
                  </a:extLst>
                </p:cNvPr>
                <p:cNvCxnSpPr/>
                <p:nvPr/>
              </p:nvCxnSpPr>
              <p:spPr>
                <a:xfrm>
                  <a:off x="9619488" y="4592578"/>
                  <a:ext cx="1755648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62F6727-032D-4EF8-9548-EDADB96DB087}"/>
                  </a:ext>
                </a:extLst>
              </p:cNvPr>
              <p:cNvSpPr txBox="1"/>
              <p:nvPr/>
            </p:nvSpPr>
            <p:spPr>
              <a:xfrm>
                <a:off x="11375136" y="4454106"/>
                <a:ext cx="4076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i="1" dirty="0">
                    <a:latin typeface="Georgia" panose="02040502050405020303" pitchFamily="18" charset="0"/>
                  </a:rPr>
                  <a:t>x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D48C02EB-2ACD-4A89-98C1-1210A28C4EAD}"/>
                  </a:ext>
                </a:extLst>
              </p:cNvPr>
              <p:cNvSpPr txBox="1"/>
              <p:nvPr/>
            </p:nvSpPr>
            <p:spPr>
              <a:xfrm>
                <a:off x="9996156" y="3185324"/>
                <a:ext cx="4076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i="1" dirty="0">
                    <a:latin typeface="Georgia" panose="02040502050405020303" pitchFamily="18" charset="0"/>
                  </a:rPr>
                  <a:t>y</a:t>
                </a:r>
              </a:p>
            </p:txBody>
          </p:sp>
        </p:grp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684A239E-3FB3-4DC2-BFC1-4CBFE05CFA3E}"/>
              </a:ext>
            </a:extLst>
          </p:cNvPr>
          <p:cNvSpPr/>
          <p:nvPr/>
        </p:nvSpPr>
        <p:spPr>
          <a:xfrm>
            <a:off x="9344711" y="3010664"/>
            <a:ext cx="26320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i="1" dirty="0">
                <a:latin typeface="Georgia" panose="02040502050405020303" pitchFamily="18" charset="0"/>
              </a:rPr>
              <a:t>If your line starts high and </a:t>
            </a:r>
            <a:r>
              <a:rPr lang="en-GB" b="1" i="1" dirty="0">
                <a:latin typeface="Georgia" panose="02040502050405020303" pitchFamily="18" charset="0"/>
              </a:rPr>
              <a:t>ends</a:t>
            </a:r>
            <a:r>
              <a:rPr lang="en-GB" i="1" dirty="0">
                <a:latin typeface="Georgia" panose="02040502050405020303" pitchFamily="18" charset="0"/>
              </a:rPr>
              <a:t> </a:t>
            </a:r>
            <a:r>
              <a:rPr lang="en-GB" b="1" i="1" dirty="0">
                <a:latin typeface="Georgia" panose="02040502050405020303" pitchFamily="18" charset="0"/>
              </a:rPr>
              <a:t>low</a:t>
            </a:r>
            <a:r>
              <a:rPr lang="en-GB" i="1" dirty="0">
                <a:latin typeface="Georgia" panose="02040502050405020303" pitchFamily="18" charset="0"/>
              </a:rPr>
              <a:t>, the gradient will be </a:t>
            </a:r>
            <a:r>
              <a:rPr lang="en-GB" i="1" u="sng" dirty="0">
                <a:latin typeface="Georgia" panose="02040502050405020303" pitchFamily="18" charset="0"/>
              </a:rPr>
              <a:t>negative.</a:t>
            </a:r>
            <a:endParaRPr lang="en-GB" i="1" dirty="0">
              <a:latin typeface="Georgia" panose="02040502050405020303" pitchFamily="18" charset="0"/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FF40295-E53E-4602-97AF-6B67E1E7E943}"/>
              </a:ext>
            </a:extLst>
          </p:cNvPr>
          <p:cNvGrpSpPr/>
          <p:nvPr/>
        </p:nvGrpSpPr>
        <p:grpSpPr>
          <a:xfrm>
            <a:off x="9845439" y="4135093"/>
            <a:ext cx="1931393" cy="1497221"/>
            <a:chOff x="9614476" y="3185324"/>
            <a:chExt cx="2168298" cy="1810964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8E5CFC40-0A84-43D2-8294-229A3B7D12A2}"/>
                </a:ext>
              </a:extLst>
            </p:cNvPr>
            <p:cNvCxnSpPr>
              <a:cxnSpLocks/>
            </p:cNvCxnSpPr>
            <p:nvPr/>
          </p:nvCxnSpPr>
          <p:spPr>
            <a:xfrm>
              <a:off x="9614476" y="3768975"/>
              <a:ext cx="1602419" cy="1054463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7781F5C8-0720-4228-8B5B-5DF1B56456F3}"/>
                </a:ext>
              </a:extLst>
            </p:cNvPr>
            <p:cNvGrpSpPr/>
            <p:nvPr/>
          </p:nvGrpSpPr>
          <p:grpSpPr>
            <a:xfrm>
              <a:off x="9619488" y="3185324"/>
              <a:ext cx="2163286" cy="1810964"/>
              <a:chOff x="9619488" y="3185324"/>
              <a:chExt cx="2163286" cy="1810964"/>
            </a:xfrm>
          </p:grpSpPr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8A8175FF-761B-43FF-BC27-4629AF817DC6}"/>
                  </a:ext>
                </a:extLst>
              </p:cNvPr>
              <p:cNvGrpSpPr/>
              <p:nvPr/>
            </p:nvGrpSpPr>
            <p:grpSpPr>
              <a:xfrm>
                <a:off x="9619488" y="3515567"/>
                <a:ext cx="1755648" cy="1480721"/>
                <a:chOff x="9619488" y="3515567"/>
                <a:chExt cx="1755648" cy="1480721"/>
              </a:xfrm>
            </p:grpSpPr>
            <p:cxnSp>
              <p:nvCxnSpPr>
                <p:cNvPr id="55" name="Straight Connector 54">
                  <a:extLst>
                    <a:ext uri="{FF2B5EF4-FFF2-40B4-BE49-F238E27FC236}">
                      <a16:creationId xmlns:a16="http://schemas.microsoft.com/office/drawing/2014/main" id="{605E060D-7DAA-4287-B298-A9443A2FC9E8}"/>
                    </a:ext>
                  </a:extLst>
                </p:cNvPr>
                <p:cNvCxnSpPr/>
                <p:nvPr/>
              </p:nvCxnSpPr>
              <p:spPr>
                <a:xfrm>
                  <a:off x="10158984" y="3515567"/>
                  <a:ext cx="0" cy="148072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9800593F-F9ED-401B-AA7F-2F9A8F51937A}"/>
                    </a:ext>
                  </a:extLst>
                </p:cNvPr>
                <p:cNvCxnSpPr/>
                <p:nvPr/>
              </p:nvCxnSpPr>
              <p:spPr>
                <a:xfrm>
                  <a:off x="9619488" y="4592578"/>
                  <a:ext cx="1755648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B3C7A25-6C26-4A4C-9D0D-815C5B64DF93}"/>
                  </a:ext>
                </a:extLst>
              </p:cNvPr>
              <p:cNvSpPr txBox="1"/>
              <p:nvPr/>
            </p:nvSpPr>
            <p:spPr>
              <a:xfrm>
                <a:off x="11375136" y="4454106"/>
                <a:ext cx="4076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i="1" dirty="0">
                    <a:latin typeface="Georgia" panose="02040502050405020303" pitchFamily="18" charset="0"/>
                  </a:rPr>
                  <a:t>x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57F9178B-A52E-46B8-857F-583820AA21E2}"/>
                  </a:ext>
                </a:extLst>
              </p:cNvPr>
              <p:cNvSpPr txBox="1"/>
              <p:nvPr/>
            </p:nvSpPr>
            <p:spPr>
              <a:xfrm>
                <a:off x="9996156" y="3185324"/>
                <a:ext cx="4076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i="1" dirty="0">
                    <a:latin typeface="Georgia" panose="02040502050405020303" pitchFamily="18" charset="0"/>
                  </a:rPr>
                  <a:t>y</a:t>
                </a:r>
              </a:p>
            </p:txBody>
          </p:sp>
        </p:grp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5F2C1471-7EA3-4A37-B717-94EB3FF3E2D4}"/>
              </a:ext>
            </a:extLst>
          </p:cNvPr>
          <p:cNvSpPr txBox="1"/>
          <p:nvPr/>
        </p:nvSpPr>
        <p:spPr>
          <a:xfrm>
            <a:off x="382377" y="4313213"/>
            <a:ext cx="506027" cy="369332"/>
          </a:xfrm>
          <a:prstGeom prst="rect">
            <a:avLst/>
          </a:prstGeom>
          <a:solidFill>
            <a:srgbClr val="F7AFBB"/>
          </a:solidFill>
        </p:spPr>
        <p:txBody>
          <a:bodyPr wrap="square" rtlCol="0">
            <a:spAutoFit/>
          </a:bodyPr>
          <a:lstStyle/>
          <a:p>
            <a:r>
              <a:rPr lang="en-GB" b="1" i="1" u="sng" dirty="0">
                <a:latin typeface="Georgia" panose="02040502050405020303" pitchFamily="18" charset="0"/>
              </a:rPr>
              <a:t>L2</a:t>
            </a:r>
          </a:p>
        </p:txBody>
      </p:sp>
    </p:spTree>
    <p:extLst>
      <p:ext uri="{BB962C8B-B14F-4D97-AF65-F5344CB8AC3E}">
        <p14:creationId xmlns:p14="http://schemas.microsoft.com/office/powerpoint/2010/main" val="2390020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70" grpId="0" animBg="1"/>
      <p:bldP spid="72" grpId="0" animBg="1"/>
      <p:bldP spid="73" grpId="0" animBg="1"/>
      <p:bldP spid="76" grpId="0"/>
      <p:bldP spid="84" grpId="0" animBg="1"/>
      <p:bldP spid="85" grpId="0" animBg="1"/>
      <p:bldP spid="86" grpId="0"/>
      <p:bldP spid="89" grpId="0" animBg="1"/>
      <p:bldP spid="90" grpId="0"/>
      <p:bldP spid="33" grpId="0" animBg="1"/>
      <p:bldP spid="34" grpId="0" animBg="1"/>
      <p:bldP spid="5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7305" y="130787"/>
            <a:ext cx="4300365" cy="6697290"/>
          </a:xfrm>
          <a:prstGeom prst="rect">
            <a:avLst/>
          </a:prstGeom>
        </p:spPr>
      </p:pic>
      <p:cxnSp>
        <p:nvCxnSpPr>
          <p:cNvPr id="24" name="Straight Connector 23"/>
          <p:cNvCxnSpPr>
            <a:cxnSpLocks/>
          </p:cNvCxnSpPr>
          <p:nvPr/>
        </p:nvCxnSpPr>
        <p:spPr>
          <a:xfrm flipH="1">
            <a:off x="9144000" y="1306729"/>
            <a:ext cx="2622176" cy="528233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ounded Rectangle 30"/>
          <p:cNvSpPr/>
          <p:nvPr/>
        </p:nvSpPr>
        <p:spPr>
          <a:xfrm>
            <a:off x="5246946" y="3579118"/>
            <a:ext cx="2656124" cy="59233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3400" i="1" dirty="0">
                <a:latin typeface="Georgia" panose="02040502050405020303" pitchFamily="18" charset="0"/>
                <a:cs typeface="Arial" panose="020B0604020202020204" pitchFamily="34" charset="0"/>
              </a:rPr>
              <a:t>y = mx + c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5246946" y="4211910"/>
            <a:ext cx="2656124" cy="59233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3400" i="1" dirty="0">
                <a:latin typeface="Georgia" panose="02040502050405020303" pitchFamily="18" charset="0"/>
                <a:cs typeface="Arial" panose="020B0604020202020204" pitchFamily="34" charset="0"/>
              </a:rPr>
              <a:t>y = mx - 6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ounded Rectangle 32"/>
              <p:cNvSpPr/>
              <p:nvPr/>
            </p:nvSpPr>
            <p:spPr>
              <a:xfrm>
                <a:off x="5246946" y="4841239"/>
                <a:ext cx="2656124" cy="984196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3400" i="1" dirty="0">
                    <a:latin typeface="Georgia" panose="02040502050405020303" pitchFamily="18" charset="0"/>
                    <a:cs typeface="Arial" panose="020B0604020202020204" pitchFamily="34" charset="0"/>
                  </a:rPr>
                  <a:t>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3400" b="0" i="1" smtClean="0">
                            <a:latin typeface="Georgia" panose="02040502050405020303" pitchFamily="18" charset="0"/>
                            <a:cs typeface="Arial" panose="020B0604020202020204" pitchFamily="34" charset="0"/>
                          </a:rPr>
                          <m:t>6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3400" b="0" i="1" smtClean="0">
                            <a:latin typeface="Georgia" panose="02040502050405020303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3400" i="1" dirty="0">
                    <a:latin typeface="Georgia" panose="02040502050405020303" pitchFamily="18" charset="0"/>
                    <a:cs typeface="Arial" panose="020B0604020202020204" pitchFamily="34" charset="0"/>
                  </a:rPr>
                  <a:t>x - 6</a:t>
                </a:r>
              </a:p>
            </p:txBody>
          </p:sp>
        </mc:Choice>
        <mc:Fallback xmlns="">
          <p:sp>
            <p:nvSpPr>
              <p:cNvPr id="33" name="Rounded 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946" y="4841239"/>
                <a:ext cx="2656124" cy="984196"/>
              </a:xfrm>
              <a:prstGeom prst="roundRect">
                <a:avLst/>
              </a:prstGeom>
              <a:blipFill>
                <a:blip r:embed="rId3"/>
                <a:stretch>
                  <a:fillRect b="-1796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ounded Rectangle 34"/>
          <p:cNvSpPr/>
          <p:nvPr/>
        </p:nvSpPr>
        <p:spPr>
          <a:xfrm>
            <a:off x="5260832" y="5862434"/>
            <a:ext cx="2656124" cy="59233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3400" i="1" dirty="0">
                <a:latin typeface="Georgia" panose="02040502050405020303" pitchFamily="18" charset="0"/>
                <a:cs typeface="Arial" panose="020B0604020202020204" pitchFamily="34" charset="0"/>
              </a:rPr>
              <a:t>y = 2x - 6</a:t>
            </a:r>
          </a:p>
        </p:txBody>
      </p:sp>
      <p:sp>
        <p:nvSpPr>
          <p:cNvPr id="38" name="Right Arrow 37"/>
          <p:cNvSpPr/>
          <p:nvPr/>
        </p:nvSpPr>
        <p:spPr>
          <a:xfrm rot="1209032">
            <a:off x="7550632" y="4208073"/>
            <a:ext cx="2164090" cy="49975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i="1">
              <a:latin typeface="Georgia" panose="02040502050405020303" pitchFamily="18" charset="0"/>
            </a:endParaRPr>
          </a:p>
        </p:txBody>
      </p:sp>
      <p:cxnSp>
        <p:nvCxnSpPr>
          <p:cNvPr id="3" name="Straight Connector 2"/>
          <p:cNvCxnSpPr>
            <a:cxnSpLocks/>
          </p:cNvCxnSpPr>
          <p:nvPr/>
        </p:nvCxnSpPr>
        <p:spPr>
          <a:xfrm>
            <a:off x="11327027" y="2203550"/>
            <a:ext cx="0" cy="2678514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cxnSpLocks/>
          </p:cNvCxnSpPr>
          <p:nvPr/>
        </p:nvCxnSpPr>
        <p:spPr>
          <a:xfrm>
            <a:off x="10040815" y="4855688"/>
            <a:ext cx="1273119" cy="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5238F937-3C32-49FE-B726-7A8BF2108ABD}"/>
              </a:ext>
            </a:extLst>
          </p:cNvPr>
          <p:cNvSpPr/>
          <p:nvPr/>
        </p:nvSpPr>
        <p:spPr>
          <a:xfrm>
            <a:off x="9734571" y="4669654"/>
            <a:ext cx="419622" cy="395623"/>
          </a:xfrm>
          <a:prstGeom prst="ellips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2B98D768-BD02-4834-8F3E-516218A3EA41}"/>
              </a:ext>
            </a:extLst>
          </p:cNvPr>
          <p:cNvGrpSpPr/>
          <p:nvPr/>
        </p:nvGrpSpPr>
        <p:grpSpPr>
          <a:xfrm>
            <a:off x="429516" y="433749"/>
            <a:ext cx="3994445" cy="5291017"/>
            <a:chOff x="429516" y="433749"/>
            <a:chExt cx="3994445" cy="529101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Rounded Rectangle 5"/>
                <p:cNvSpPr/>
                <p:nvPr/>
              </p:nvSpPr>
              <p:spPr>
                <a:xfrm>
                  <a:off x="1231919" y="2351915"/>
                  <a:ext cx="2357953" cy="1159691"/>
                </a:xfrm>
                <a:prstGeom prst="roundRect">
                  <a:avLst/>
                </a:prstGeom>
                <a:solidFill>
                  <a:srgbClr val="F7AFBB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r>
                    <a:rPr lang="en-GB" sz="1600" b="1" i="1" u="sng" dirty="0">
                      <a:latin typeface="Georgia" panose="02040502050405020303" pitchFamily="18" charset="0"/>
                      <a:cs typeface="Arial" panose="020B0604020202020204" pitchFamily="34" charset="0"/>
                    </a:rPr>
                    <a:t>Gradient of a line:</a:t>
                  </a:r>
                </a:p>
                <a:p>
                  <a:endParaRPr lang="en-GB" sz="600" b="1" i="1" u="sng" dirty="0">
                    <a:latin typeface="Georgia" panose="02040502050405020303" pitchFamily="18" charset="0"/>
                    <a:cs typeface="Arial" panose="020B0604020202020204" pitchFamily="34" charset="0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17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700" i="1" smtClean="0">
                                <a:latin typeface="Georgia" panose="02040502050405020303" pitchFamily="18" charset="0"/>
                                <a:cs typeface="Arial" panose="020B0604020202020204" pitchFamily="34" charset="0"/>
                              </a:rPr>
                              <m:t>rise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700" i="1" smtClean="0">
                                <a:latin typeface="Georgia" panose="02040502050405020303" pitchFamily="18" charset="0"/>
                                <a:cs typeface="Arial" panose="020B0604020202020204" pitchFamily="34" charset="0"/>
                              </a:rPr>
                              <m:t>run</m:t>
                            </m:r>
                          </m:den>
                        </m:f>
                        <m:r>
                          <a:rPr lang="en-GB" sz="17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 </m:t>
                        </m:r>
                        <m:f>
                          <m:fPr>
                            <m:ctrlPr>
                              <a:rPr lang="en-GB" sz="17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m:rPr>
                                <m:nor/>
                              </m:rPr>
                              <a:rPr lang="en-GB" sz="1700" b="0" i="1" smtClean="0">
                                <a:latin typeface="Georgia" panose="02040502050405020303" pitchFamily="18" charset="0"/>
                                <a:cs typeface="Arial" panose="020B0604020202020204" pitchFamily="34" charset="0"/>
                              </a:rPr>
                              <m:t>y</m:t>
                            </m:r>
                            <m:r>
                              <m:rPr>
                                <m:nor/>
                              </m:rPr>
                              <a:rPr lang="en-GB" sz="1700" b="0" i="1" smtClean="0">
                                <a:latin typeface="Georgia" panose="02040502050405020303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en-GB" sz="1700" b="0" i="1" smtClean="0">
                                <a:latin typeface="Georgia" panose="02040502050405020303" pitchFamily="18" charset="0"/>
                                <a:cs typeface="Arial" panose="020B0604020202020204" pitchFamily="34" charset="0"/>
                              </a:rPr>
                              <m:t>direction</m:t>
                            </m:r>
                          </m:num>
                          <m:den>
                            <m:r>
                              <m:rPr>
                                <m:nor/>
                              </m:rPr>
                              <a:rPr lang="en-GB" sz="1700" b="0" i="1" smtClean="0">
                                <a:latin typeface="Georgia" panose="02040502050405020303" pitchFamily="18" charset="0"/>
                                <a:cs typeface="Arial" panose="020B0604020202020204" pitchFamily="34" charset="0"/>
                              </a:rPr>
                              <m:t>x</m:t>
                            </m:r>
                            <m:r>
                              <m:rPr>
                                <m:nor/>
                              </m:rPr>
                              <a:rPr lang="en-GB" sz="1700" b="0" i="1" smtClean="0">
                                <a:latin typeface="Georgia" panose="02040502050405020303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m:rPr>
                                <m:nor/>
                              </m:rPr>
                              <a:rPr lang="en-GB" sz="1700" b="0" i="1" smtClean="0">
                                <a:latin typeface="Georgia" panose="02040502050405020303" pitchFamily="18" charset="0"/>
                                <a:cs typeface="Arial" panose="020B0604020202020204" pitchFamily="34" charset="0"/>
                              </a:rPr>
                              <m:t>direction</m:t>
                            </m:r>
                          </m:den>
                        </m:f>
                      </m:oMath>
                    </m:oMathPara>
                  </a14:m>
                  <a:endParaRPr lang="en-GB" sz="1700" i="1" dirty="0">
                    <a:latin typeface="Georgia" panose="02040502050405020303" pitchFamily="18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6" name="Rounded Rectangle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31919" y="2351915"/>
                  <a:ext cx="2357953" cy="1159691"/>
                </a:xfrm>
                <a:prstGeom prst="round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 w="28575"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Rounded Rectangle 22"/>
            <p:cNvSpPr/>
            <p:nvPr/>
          </p:nvSpPr>
          <p:spPr>
            <a:xfrm>
              <a:off x="715231" y="433749"/>
              <a:ext cx="2746325" cy="684932"/>
            </a:xfrm>
            <a:prstGeom prst="roundRect">
              <a:avLst/>
            </a:prstGeom>
            <a:solidFill>
              <a:srgbClr val="92D050"/>
            </a:solidFill>
            <a:ln w="28575">
              <a:solidFill>
                <a:schemeClr val="tx1"/>
              </a:solidFill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4000" i="1" dirty="0">
                  <a:latin typeface="Georgia" panose="02040502050405020303" pitchFamily="18" charset="0"/>
                  <a:cs typeface="Arial" panose="020B0604020202020204" pitchFamily="34" charset="0"/>
                </a:rPr>
                <a:t>y = mx + c</a:t>
              </a:r>
            </a:p>
          </p:txBody>
        </p:sp>
        <p:cxnSp>
          <p:nvCxnSpPr>
            <p:cNvPr id="5" name="Straight Arrow Connector 4"/>
            <p:cNvCxnSpPr>
              <a:cxnSpLocks/>
            </p:cNvCxnSpPr>
            <p:nvPr/>
          </p:nvCxnSpPr>
          <p:spPr>
            <a:xfrm flipH="1">
              <a:off x="1364131" y="1029044"/>
              <a:ext cx="500625" cy="5262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Rounded Rectangle 24"/>
            <p:cNvSpPr/>
            <p:nvPr/>
          </p:nvSpPr>
          <p:spPr>
            <a:xfrm>
              <a:off x="429516" y="1604481"/>
              <a:ext cx="1308750" cy="578231"/>
            </a:xfrm>
            <a:prstGeom prst="round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500" i="1" dirty="0">
                  <a:latin typeface="Georgia" panose="02040502050405020303" pitchFamily="18" charset="0"/>
                  <a:cs typeface="Arial" panose="020B0604020202020204" pitchFamily="34" charset="0"/>
                </a:rPr>
                <a:t>gradient (slope)</a:t>
              </a:r>
            </a:p>
          </p:txBody>
        </p:sp>
        <p:cxnSp>
          <p:nvCxnSpPr>
            <p:cNvPr id="37" name="Straight Arrow Connector 36"/>
            <p:cNvCxnSpPr>
              <a:cxnSpLocks/>
            </p:cNvCxnSpPr>
            <p:nvPr/>
          </p:nvCxnSpPr>
          <p:spPr>
            <a:xfrm>
              <a:off x="3154357" y="1033579"/>
              <a:ext cx="410513" cy="40519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Rounded Rectangle 25"/>
            <p:cNvSpPr/>
            <p:nvPr/>
          </p:nvSpPr>
          <p:spPr>
            <a:xfrm>
              <a:off x="2298717" y="1512366"/>
              <a:ext cx="2117159" cy="762459"/>
            </a:xfrm>
            <a:prstGeom prst="roundRect">
              <a:avLst/>
            </a:prstGeom>
            <a:ln/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GB" sz="1500" i="1" dirty="0">
                  <a:latin typeface="Georgia" panose="02040502050405020303" pitchFamily="18" charset="0"/>
                  <a:cs typeface="Arial" panose="020B0604020202020204" pitchFamily="34" charset="0"/>
                </a:rPr>
                <a:t>y-intercept (where the line crosses the y-axis)</a:t>
              </a:r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60B177B3-17AA-4FE3-9DF7-2BFE2430109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94153" y="3765460"/>
              <a:ext cx="3929808" cy="1959306"/>
            </a:xfrm>
            <a:prstGeom prst="rect">
              <a:avLst/>
            </a:prstGeom>
            <a:effectLst>
              <a:glow rad="228600">
                <a:schemeClr val="accent2">
                  <a:satMod val="175000"/>
                  <a:alpha val="40000"/>
                </a:schemeClr>
              </a:glow>
            </a:effectLst>
          </p:spPr>
        </p:pic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60AAF2ED-2574-4555-9316-2E4C5DDE9638}"/>
              </a:ext>
            </a:extLst>
          </p:cNvPr>
          <p:cNvSpPr txBox="1"/>
          <p:nvPr/>
        </p:nvSpPr>
        <p:spPr>
          <a:xfrm>
            <a:off x="4614512" y="532943"/>
            <a:ext cx="314143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Georgia" panose="02040502050405020303" pitchFamily="18" charset="0"/>
                <a:ea typeface="Claphappy" panose="02000603000000000000" pitchFamily="2" charset="0"/>
                <a:cs typeface="Arial" panose="020B0604020202020204" pitchFamily="34" charset="0"/>
              </a:rPr>
              <a:t>Example:</a:t>
            </a:r>
          </a:p>
          <a:p>
            <a:pPr algn="ctr"/>
            <a:r>
              <a:rPr lang="en-GB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latin typeface="Georgia" panose="02040502050405020303" pitchFamily="18" charset="0"/>
                <a:ea typeface="Claphappy" panose="02000603000000000000" pitchFamily="2" charset="0"/>
                <a:cs typeface="Arial" panose="020B0604020202020204" pitchFamily="34" charset="0"/>
              </a:rPr>
              <a:t>Find the equation of the given line. </a:t>
            </a:r>
          </a:p>
        </p:txBody>
      </p:sp>
    </p:spTree>
    <p:extLst>
      <p:ext uri="{BB962C8B-B14F-4D97-AF65-F5344CB8AC3E}">
        <p14:creationId xmlns:p14="http://schemas.microsoft.com/office/powerpoint/2010/main" val="624913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9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5" grpId="0" animBg="1"/>
      <p:bldP spid="38" grpId="0" animBg="1"/>
      <p:bldP spid="2" grpId="0" animBg="1"/>
      <p:bldP spid="2" grpId="1" animBg="1"/>
      <p:bldP spid="2" grpId="2" animBg="1"/>
      <p:bldP spid="34" grpId="0"/>
      <p:bldP spid="3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326" y="1061137"/>
            <a:ext cx="3964411" cy="501124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6842" y="1061137"/>
            <a:ext cx="3964411" cy="501124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0504" y="1061137"/>
            <a:ext cx="3964411" cy="5011248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847754" y="1442430"/>
            <a:ext cx="3116688" cy="403108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 flipH="1">
            <a:off x="5708463" y="1442430"/>
            <a:ext cx="1975218" cy="4461557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cxnSpLocks/>
          </p:cNvCxnSpPr>
          <p:nvPr/>
        </p:nvCxnSpPr>
        <p:spPr>
          <a:xfrm flipH="1" flipV="1">
            <a:off x="8175799" y="2410691"/>
            <a:ext cx="3415184" cy="757508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23524" y="244454"/>
            <a:ext cx="66027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i="1" dirty="0">
                <a:latin typeface="Georgia" panose="02040502050405020303" pitchFamily="18" charset="0"/>
              </a:rPr>
              <a:t>Write down the equation of each line </a:t>
            </a:r>
          </a:p>
        </p:txBody>
      </p:sp>
      <p:sp>
        <p:nvSpPr>
          <p:cNvPr id="12" name="Rounded Rectangle 30">
            <a:extLst>
              <a:ext uri="{FF2B5EF4-FFF2-40B4-BE49-F238E27FC236}">
                <a16:creationId xmlns:a16="http://schemas.microsoft.com/office/drawing/2014/main" id="{4D22BAE7-D25B-4B95-8B25-11AE6497A03F}"/>
              </a:ext>
            </a:extLst>
          </p:cNvPr>
          <p:cNvSpPr/>
          <p:nvPr/>
        </p:nvSpPr>
        <p:spPr>
          <a:xfrm>
            <a:off x="2379882" y="1218935"/>
            <a:ext cx="1692653" cy="38501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2000" i="1" dirty="0">
                <a:latin typeface="Georgia" panose="02040502050405020303" pitchFamily="18" charset="0"/>
                <a:cs typeface="Arial" panose="020B0604020202020204" pitchFamily="34" charset="0"/>
              </a:rPr>
              <a:t>y = mx + 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ounded Rectangle 30">
                <a:extLst>
                  <a:ext uri="{FF2B5EF4-FFF2-40B4-BE49-F238E27FC236}">
                    <a16:creationId xmlns:a16="http://schemas.microsoft.com/office/drawing/2014/main" id="{9636D8D0-2A25-4C23-9207-219DB2B23334}"/>
                  </a:ext>
                </a:extLst>
              </p:cNvPr>
              <p:cNvSpPr/>
              <p:nvPr/>
            </p:nvSpPr>
            <p:spPr>
              <a:xfrm>
                <a:off x="2398626" y="1646716"/>
                <a:ext cx="1692654" cy="553516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2000" i="1" dirty="0">
                    <a:latin typeface="Georgia" panose="02040502050405020303" pitchFamily="18" charset="0"/>
                    <a:cs typeface="Arial" panose="020B0604020202020204" pitchFamily="34" charset="0"/>
                  </a:rPr>
                  <a:t>y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b="0" i="1" smtClean="0">
                            <a:latin typeface="Georgia" panose="02040502050405020303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000" b="0" i="1" smtClean="0">
                            <a:latin typeface="Georgia" panose="02040502050405020303" pitchFamily="18" charset="0"/>
                            <a:cs typeface="Arial" panose="020B0604020202020204" pitchFamily="34" charset="0"/>
                          </a:rPr>
                          <m:t>1.5</m:t>
                        </m:r>
                      </m:den>
                    </m:f>
                  </m:oMath>
                </a14:m>
                <a:r>
                  <a:rPr lang="en-GB" sz="2000" i="1" dirty="0">
                    <a:latin typeface="Georgia" panose="02040502050405020303" pitchFamily="18" charset="0"/>
                    <a:cs typeface="Arial" panose="020B0604020202020204" pitchFamily="34" charset="0"/>
                  </a:rPr>
                  <a:t>x + c</a:t>
                </a:r>
              </a:p>
            </p:txBody>
          </p:sp>
        </mc:Choice>
        <mc:Fallback xmlns="">
          <p:sp>
            <p:nvSpPr>
              <p:cNvPr id="13" name="Rounded Rectangle 30">
                <a:extLst>
                  <a:ext uri="{FF2B5EF4-FFF2-40B4-BE49-F238E27FC236}">
                    <a16:creationId xmlns:a16="http://schemas.microsoft.com/office/drawing/2014/main" id="{9636D8D0-2A25-4C23-9207-219DB2B233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8626" y="1646716"/>
                <a:ext cx="1692654" cy="553516"/>
              </a:xfrm>
              <a:prstGeom prst="roundRect">
                <a:avLst/>
              </a:prstGeom>
              <a:blipFill>
                <a:blip r:embed="rId3"/>
                <a:stretch>
                  <a:fillRect l="-353" r="-353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ounded Rectangle 30">
                <a:extLst>
                  <a:ext uri="{FF2B5EF4-FFF2-40B4-BE49-F238E27FC236}">
                    <a16:creationId xmlns:a16="http://schemas.microsoft.com/office/drawing/2014/main" id="{2D726294-EE17-4EC8-93A3-A416A35E41CB}"/>
                  </a:ext>
                </a:extLst>
              </p:cNvPr>
              <p:cNvSpPr/>
              <p:nvPr/>
            </p:nvSpPr>
            <p:spPr>
              <a:xfrm>
                <a:off x="2426334" y="2261472"/>
                <a:ext cx="1692654" cy="553515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2000" i="1" dirty="0">
                    <a:latin typeface="Georgia" panose="02040502050405020303" pitchFamily="18" charset="0"/>
                    <a:cs typeface="Arial" panose="020B0604020202020204" pitchFamily="34" charset="0"/>
                  </a:rPr>
                  <a:t>y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000" i="1" dirty="0">
                    <a:latin typeface="Georgia" panose="02040502050405020303" pitchFamily="18" charset="0"/>
                    <a:cs typeface="Arial" panose="020B0604020202020204" pitchFamily="34" charset="0"/>
                  </a:rPr>
                  <a:t>x + c</a:t>
                </a:r>
              </a:p>
            </p:txBody>
          </p:sp>
        </mc:Choice>
        <mc:Fallback xmlns="">
          <p:sp>
            <p:nvSpPr>
              <p:cNvPr id="16" name="Rounded Rectangle 30">
                <a:extLst>
                  <a:ext uri="{FF2B5EF4-FFF2-40B4-BE49-F238E27FC236}">
                    <a16:creationId xmlns:a16="http://schemas.microsoft.com/office/drawing/2014/main" id="{2D726294-EE17-4EC8-93A3-A416A35E41C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6334" y="2261472"/>
                <a:ext cx="1692654" cy="553515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ounded Rectangle 30">
                <a:extLst>
                  <a:ext uri="{FF2B5EF4-FFF2-40B4-BE49-F238E27FC236}">
                    <a16:creationId xmlns:a16="http://schemas.microsoft.com/office/drawing/2014/main" id="{F44880F6-346A-46D5-ABE9-08A818AE5A49}"/>
                  </a:ext>
                </a:extLst>
              </p:cNvPr>
              <p:cNvSpPr/>
              <p:nvPr/>
            </p:nvSpPr>
            <p:spPr>
              <a:xfrm>
                <a:off x="2449561" y="2874695"/>
                <a:ext cx="1692654" cy="553515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2000" i="1" dirty="0">
                    <a:latin typeface="Georgia" panose="02040502050405020303" pitchFamily="18" charset="0"/>
                    <a:cs typeface="Arial" panose="020B0604020202020204" pitchFamily="34" charset="0"/>
                  </a:rPr>
                  <a:t>y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8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000" i="1" dirty="0">
                    <a:latin typeface="Georgia" panose="02040502050405020303" pitchFamily="18" charset="0"/>
                    <a:cs typeface="Arial" panose="020B0604020202020204" pitchFamily="34" charset="0"/>
                  </a:rPr>
                  <a:t>x + 4</a:t>
                </a:r>
              </a:p>
            </p:txBody>
          </p:sp>
        </mc:Choice>
        <mc:Fallback xmlns="">
          <p:sp>
            <p:nvSpPr>
              <p:cNvPr id="20" name="Rounded Rectangle 30">
                <a:extLst>
                  <a:ext uri="{FF2B5EF4-FFF2-40B4-BE49-F238E27FC236}">
                    <a16:creationId xmlns:a16="http://schemas.microsoft.com/office/drawing/2014/main" id="{F44880F6-346A-46D5-ABE9-08A818AE5A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9561" y="2874695"/>
                <a:ext cx="1692654" cy="553515"/>
              </a:xfrm>
              <a:prstGeom prst="roundRect">
                <a:avLst/>
              </a:prstGeom>
              <a:blipFill>
                <a:blip r:embed="rId5"/>
                <a:stretch>
                  <a:fillRect b="-1053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ounded Rectangle 30">
            <a:extLst>
              <a:ext uri="{FF2B5EF4-FFF2-40B4-BE49-F238E27FC236}">
                <a16:creationId xmlns:a16="http://schemas.microsoft.com/office/drawing/2014/main" id="{177B58FE-54A6-4C0D-B4C7-E0B4AFD76432}"/>
              </a:ext>
            </a:extLst>
          </p:cNvPr>
          <p:cNvSpPr/>
          <p:nvPr/>
        </p:nvSpPr>
        <p:spPr>
          <a:xfrm>
            <a:off x="4935931" y="954013"/>
            <a:ext cx="1553254" cy="385013"/>
          </a:xfrm>
          <a:prstGeom prst="roundRect">
            <a:avLst/>
          </a:prstGeom>
          <a:solidFill>
            <a:srgbClr val="FFFF8B"/>
          </a:solidFill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2000" i="1" dirty="0">
                <a:latin typeface="Georgia" panose="02040502050405020303" pitchFamily="18" charset="0"/>
                <a:cs typeface="Arial" panose="020B0604020202020204" pitchFamily="34" charset="0"/>
              </a:rPr>
              <a:t>y = mx + 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ounded Rectangle 30">
                <a:extLst>
                  <a:ext uri="{FF2B5EF4-FFF2-40B4-BE49-F238E27FC236}">
                    <a16:creationId xmlns:a16="http://schemas.microsoft.com/office/drawing/2014/main" id="{457001E5-E213-4C72-8F2C-433C763ED422}"/>
                  </a:ext>
                </a:extLst>
              </p:cNvPr>
              <p:cNvSpPr/>
              <p:nvPr/>
            </p:nvSpPr>
            <p:spPr>
              <a:xfrm>
                <a:off x="4954674" y="1381794"/>
                <a:ext cx="1553255" cy="553516"/>
              </a:xfrm>
              <a:prstGeom prst="roundRect">
                <a:avLst/>
              </a:prstGeom>
              <a:solidFill>
                <a:srgbClr val="FFFF8B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2000" i="1" dirty="0">
                    <a:latin typeface="Georgia" panose="02040502050405020303" pitchFamily="18" charset="0"/>
                    <a:cs typeface="Arial" panose="020B0604020202020204" pitchFamily="34" charset="0"/>
                  </a:rPr>
                  <a:t>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b="0" i="1" smtClean="0">
                            <a:latin typeface="Georgia" panose="02040502050405020303" pitchFamily="18" charset="0"/>
                            <a:cs typeface="Arial" panose="020B0604020202020204" pitchFamily="34" charset="0"/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000" b="0" i="1" smtClean="0">
                            <a:latin typeface="Georgia" panose="02040502050405020303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000" i="1" dirty="0">
                    <a:latin typeface="Georgia" panose="02040502050405020303" pitchFamily="18" charset="0"/>
                    <a:cs typeface="Arial" panose="020B0604020202020204" pitchFamily="34" charset="0"/>
                  </a:rPr>
                  <a:t>x + c</a:t>
                </a:r>
              </a:p>
            </p:txBody>
          </p:sp>
        </mc:Choice>
        <mc:Fallback xmlns="">
          <p:sp>
            <p:nvSpPr>
              <p:cNvPr id="22" name="Rounded Rectangle 30">
                <a:extLst>
                  <a:ext uri="{FF2B5EF4-FFF2-40B4-BE49-F238E27FC236}">
                    <a16:creationId xmlns:a16="http://schemas.microsoft.com/office/drawing/2014/main" id="{457001E5-E213-4C72-8F2C-433C763ED4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4674" y="1381794"/>
                <a:ext cx="1553255" cy="553516"/>
              </a:xfrm>
              <a:prstGeom prst="roundRect">
                <a:avLst/>
              </a:prstGeom>
              <a:blipFill>
                <a:blip r:embed="rId6"/>
                <a:stretch>
                  <a:fillRect b="-3158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ounded Rectangle 30">
                <a:extLst>
                  <a:ext uri="{FF2B5EF4-FFF2-40B4-BE49-F238E27FC236}">
                    <a16:creationId xmlns:a16="http://schemas.microsoft.com/office/drawing/2014/main" id="{21E05B77-9AD6-4076-8A8F-5FF4AD141CF7}"/>
                  </a:ext>
                </a:extLst>
              </p:cNvPr>
              <p:cNvSpPr/>
              <p:nvPr/>
            </p:nvSpPr>
            <p:spPr>
              <a:xfrm>
                <a:off x="4982382" y="1996550"/>
                <a:ext cx="1553255" cy="553515"/>
              </a:xfrm>
              <a:prstGeom prst="roundRect">
                <a:avLst/>
              </a:prstGeom>
              <a:solidFill>
                <a:srgbClr val="FFFF8B"/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2000" i="1" dirty="0">
                    <a:latin typeface="Georgia" panose="02040502050405020303" pitchFamily="18" charset="0"/>
                    <a:cs typeface="Arial" panose="020B0604020202020204" pitchFamily="34" charset="0"/>
                  </a:rPr>
                  <a:t>y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i="1">
                            <a:latin typeface="Georgia" panose="02040502050405020303" pitchFamily="18" charset="0"/>
                            <a:cs typeface="Arial" panose="020B0604020202020204" pitchFamily="34" charset="0"/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000" b="0" i="1" smtClean="0">
                            <a:latin typeface="Georgia" panose="02040502050405020303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000" i="1" dirty="0">
                    <a:latin typeface="Georgia" panose="02040502050405020303" pitchFamily="18" charset="0"/>
                    <a:cs typeface="Arial" panose="020B0604020202020204" pitchFamily="34" charset="0"/>
                  </a:rPr>
                  <a:t>x - 2</a:t>
                </a:r>
              </a:p>
            </p:txBody>
          </p:sp>
        </mc:Choice>
        <mc:Fallback xmlns="">
          <p:sp>
            <p:nvSpPr>
              <p:cNvPr id="23" name="Rounded Rectangle 30">
                <a:extLst>
                  <a:ext uri="{FF2B5EF4-FFF2-40B4-BE49-F238E27FC236}">
                    <a16:creationId xmlns:a16="http://schemas.microsoft.com/office/drawing/2014/main" id="{21E05B77-9AD6-4076-8A8F-5FF4AD141C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2382" y="1996550"/>
                <a:ext cx="1553255" cy="553515"/>
              </a:xfrm>
              <a:prstGeom prst="roundRect">
                <a:avLst/>
              </a:prstGeom>
              <a:blipFill>
                <a:blip r:embed="rId7"/>
                <a:stretch>
                  <a:fillRect b="-2105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ounded Rectangle 30">
            <a:extLst>
              <a:ext uri="{FF2B5EF4-FFF2-40B4-BE49-F238E27FC236}">
                <a16:creationId xmlns:a16="http://schemas.microsoft.com/office/drawing/2014/main" id="{9A47AA27-7140-483F-B03F-8C5DE842DB77}"/>
              </a:ext>
            </a:extLst>
          </p:cNvPr>
          <p:cNvSpPr/>
          <p:nvPr/>
        </p:nvSpPr>
        <p:spPr>
          <a:xfrm>
            <a:off x="380074" y="5753093"/>
            <a:ext cx="3711206" cy="767889"/>
          </a:xfrm>
          <a:prstGeom prst="roundRect">
            <a:avLst/>
          </a:prstGeom>
          <a:solidFill>
            <a:srgbClr val="F7AFBB"/>
          </a:solidFill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2000" i="1" dirty="0">
                <a:latin typeface="Georgia" panose="02040502050405020303" pitchFamily="18" charset="0"/>
                <a:cs typeface="Arial" panose="020B0604020202020204" pitchFamily="34" charset="0"/>
              </a:rPr>
              <a:t>Line end low? </a:t>
            </a:r>
            <a:br>
              <a:rPr lang="en-GB" sz="2000" i="1" dirty="0">
                <a:latin typeface="Georgia" panose="02040502050405020303" pitchFamily="18" charset="0"/>
                <a:cs typeface="Arial" panose="020B0604020202020204" pitchFamily="34" charset="0"/>
              </a:rPr>
            </a:br>
            <a:r>
              <a:rPr lang="en-GB" sz="2000" i="1" dirty="0">
                <a:latin typeface="Georgia" panose="02040502050405020303" pitchFamily="18" charset="0"/>
                <a:cs typeface="Arial" panose="020B0604020202020204" pitchFamily="34" charset="0"/>
              </a:rPr>
              <a:t>Negative gradient </a:t>
            </a:r>
          </a:p>
        </p:txBody>
      </p:sp>
      <p:sp>
        <p:nvSpPr>
          <p:cNvPr id="33" name="Rounded Rectangle 30">
            <a:extLst>
              <a:ext uri="{FF2B5EF4-FFF2-40B4-BE49-F238E27FC236}">
                <a16:creationId xmlns:a16="http://schemas.microsoft.com/office/drawing/2014/main" id="{0A96EE44-F8C8-4C3C-8E19-CB721045DB05}"/>
              </a:ext>
            </a:extLst>
          </p:cNvPr>
          <p:cNvSpPr/>
          <p:nvPr/>
        </p:nvSpPr>
        <p:spPr>
          <a:xfrm>
            <a:off x="4282339" y="5817503"/>
            <a:ext cx="3711206" cy="767889"/>
          </a:xfrm>
          <a:prstGeom prst="roundRect">
            <a:avLst/>
          </a:prstGeom>
          <a:solidFill>
            <a:srgbClr val="F7AFBB"/>
          </a:solidFill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2000" i="1" dirty="0">
                <a:latin typeface="Georgia" panose="02040502050405020303" pitchFamily="18" charset="0"/>
                <a:cs typeface="Arial" panose="020B0604020202020204" pitchFamily="34" charset="0"/>
              </a:rPr>
              <a:t>Line end high? </a:t>
            </a:r>
            <a:br>
              <a:rPr lang="en-GB" sz="2000" i="1" dirty="0">
                <a:latin typeface="Georgia" panose="02040502050405020303" pitchFamily="18" charset="0"/>
                <a:cs typeface="Arial" panose="020B0604020202020204" pitchFamily="34" charset="0"/>
              </a:rPr>
            </a:br>
            <a:r>
              <a:rPr lang="en-GB" sz="2000" i="1" dirty="0">
                <a:latin typeface="Georgia" panose="02040502050405020303" pitchFamily="18" charset="0"/>
                <a:cs typeface="Arial" panose="020B0604020202020204" pitchFamily="34" charset="0"/>
              </a:rPr>
              <a:t>Positive gradient </a:t>
            </a:r>
          </a:p>
        </p:txBody>
      </p:sp>
      <p:sp>
        <p:nvSpPr>
          <p:cNvPr id="34" name="Rounded Rectangle 30">
            <a:extLst>
              <a:ext uri="{FF2B5EF4-FFF2-40B4-BE49-F238E27FC236}">
                <a16:creationId xmlns:a16="http://schemas.microsoft.com/office/drawing/2014/main" id="{5BE2C088-A627-4EC7-BE7E-95AD42B84B85}"/>
              </a:ext>
            </a:extLst>
          </p:cNvPr>
          <p:cNvSpPr/>
          <p:nvPr/>
        </p:nvSpPr>
        <p:spPr>
          <a:xfrm>
            <a:off x="8111335" y="5832907"/>
            <a:ext cx="3711206" cy="767889"/>
          </a:xfrm>
          <a:prstGeom prst="roundRect">
            <a:avLst/>
          </a:prstGeom>
          <a:solidFill>
            <a:srgbClr val="F7AFBB"/>
          </a:solidFill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2000" i="1" dirty="0">
                <a:latin typeface="Georgia" panose="02040502050405020303" pitchFamily="18" charset="0"/>
                <a:cs typeface="Arial" panose="020B0604020202020204" pitchFamily="34" charset="0"/>
              </a:rPr>
              <a:t>Line end high?</a:t>
            </a:r>
            <a:br>
              <a:rPr lang="en-GB" sz="2000" i="1" dirty="0">
                <a:latin typeface="Georgia" panose="02040502050405020303" pitchFamily="18" charset="0"/>
                <a:cs typeface="Arial" panose="020B0604020202020204" pitchFamily="34" charset="0"/>
              </a:rPr>
            </a:br>
            <a:r>
              <a:rPr lang="en-GB" sz="2000" i="1" dirty="0">
                <a:latin typeface="Georgia" panose="02040502050405020303" pitchFamily="18" charset="0"/>
                <a:cs typeface="Arial" panose="020B0604020202020204" pitchFamily="34" charset="0"/>
              </a:rPr>
              <a:t>Positive gradient </a:t>
            </a:r>
          </a:p>
        </p:txBody>
      </p:sp>
      <p:sp>
        <p:nvSpPr>
          <p:cNvPr id="25" name="Rounded Rectangle 30">
            <a:extLst>
              <a:ext uri="{FF2B5EF4-FFF2-40B4-BE49-F238E27FC236}">
                <a16:creationId xmlns:a16="http://schemas.microsoft.com/office/drawing/2014/main" id="{55FA6F6A-2812-4828-B8AA-97691F003F62}"/>
              </a:ext>
            </a:extLst>
          </p:cNvPr>
          <p:cNvSpPr/>
          <p:nvPr/>
        </p:nvSpPr>
        <p:spPr>
          <a:xfrm>
            <a:off x="8263498" y="3264243"/>
            <a:ext cx="1748449" cy="385013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2000" i="1" dirty="0">
                <a:latin typeface="Georgia" panose="02040502050405020303" pitchFamily="18" charset="0"/>
                <a:cs typeface="Arial" panose="020B0604020202020204" pitchFamily="34" charset="0"/>
              </a:rPr>
              <a:t>y = mx + 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ounded Rectangle 30">
                <a:extLst>
                  <a:ext uri="{FF2B5EF4-FFF2-40B4-BE49-F238E27FC236}">
                    <a16:creationId xmlns:a16="http://schemas.microsoft.com/office/drawing/2014/main" id="{67A1F408-4FCA-4544-9498-0BEC03FF9292}"/>
                  </a:ext>
                </a:extLst>
              </p:cNvPr>
              <p:cNvSpPr/>
              <p:nvPr/>
            </p:nvSpPr>
            <p:spPr>
              <a:xfrm>
                <a:off x="8282242" y="3692024"/>
                <a:ext cx="1748450" cy="553516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2000" i="1" dirty="0">
                    <a:latin typeface="Georgia" panose="02040502050405020303" pitchFamily="18" charset="0"/>
                    <a:cs typeface="Arial" panose="020B0604020202020204" pitchFamily="34" charset="0"/>
                  </a:rPr>
                  <a:t>y =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b="0" i="1" smtClean="0">
                            <a:latin typeface="Georgia" panose="02040502050405020303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000" b="0" i="1" smtClean="0">
                            <a:latin typeface="Georgia" panose="02040502050405020303" pitchFamily="18" charset="0"/>
                            <a:cs typeface="Arial" panose="020B0604020202020204" pitchFamily="34" charset="0"/>
                          </a:rPr>
                          <m:t>2.5</m:t>
                        </m:r>
                      </m:den>
                    </m:f>
                  </m:oMath>
                </a14:m>
                <a:r>
                  <a:rPr lang="en-GB" sz="2000" i="1" dirty="0">
                    <a:latin typeface="Georgia" panose="02040502050405020303" pitchFamily="18" charset="0"/>
                    <a:cs typeface="Arial" panose="020B0604020202020204" pitchFamily="34" charset="0"/>
                  </a:rPr>
                  <a:t>x + c</a:t>
                </a:r>
              </a:p>
            </p:txBody>
          </p:sp>
        </mc:Choice>
        <mc:Fallback xmlns="">
          <p:sp>
            <p:nvSpPr>
              <p:cNvPr id="26" name="Rounded Rectangle 30">
                <a:extLst>
                  <a:ext uri="{FF2B5EF4-FFF2-40B4-BE49-F238E27FC236}">
                    <a16:creationId xmlns:a16="http://schemas.microsoft.com/office/drawing/2014/main" id="{67A1F408-4FCA-4544-9498-0BEC03FF92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2242" y="3692024"/>
                <a:ext cx="1748450" cy="553516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ounded Rectangle 30">
                <a:extLst>
                  <a:ext uri="{FF2B5EF4-FFF2-40B4-BE49-F238E27FC236}">
                    <a16:creationId xmlns:a16="http://schemas.microsoft.com/office/drawing/2014/main" id="{3CDD4DD8-0CE5-4829-BA0A-867D69C92700}"/>
                  </a:ext>
                </a:extLst>
              </p:cNvPr>
              <p:cNvSpPr/>
              <p:nvPr/>
            </p:nvSpPr>
            <p:spPr>
              <a:xfrm>
                <a:off x="8309950" y="4306780"/>
                <a:ext cx="1748450" cy="553515"/>
              </a:xfrm>
              <a:prstGeom prst="round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28575">
                <a:solidFill>
                  <a:schemeClr val="tx1"/>
                </a:solidFill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2000" i="1" dirty="0">
                    <a:latin typeface="Georgia" panose="02040502050405020303" pitchFamily="18" charset="0"/>
                    <a:cs typeface="Arial" panose="020B0604020202020204" pitchFamily="34" charset="0"/>
                  </a:rPr>
                  <a:t>y = 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sz="2000" i="1">
                            <a:latin typeface="Georgia" panose="02040502050405020303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sz="2000" i="1">
                            <a:latin typeface="Georgia" panose="02040502050405020303" pitchFamily="18" charset="0"/>
                            <a:cs typeface="Arial" panose="020B0604020202020204" pitchFamily="34" charset="0"/>
                          </a:rPr>
                          <m:t>2.5</m:t>
                        </m:r>
                      </m:den>
                    </m:f>
                  </m:oMath>
                </a14:m>
                <a:r>
                  <a:rPr lang="en-GB" sz="2000" i="1" dirty="0">
                    <a:latin typeface="Georgia" panose="02040502050405020303" pitchFamily="18" charset="0"/>
                    <a:cs typeface="Arial" panose="020B0604020202020204" pitchFamily="34" charset="0"/>
                  </a:rPr>
                  <a:t>x + 5</a:t>
                </a:r>
              </a:p>
            </p:txBody>
          </p:sp>
        </mc:Choice>
        <mc:Fallback xmlns="">
          <p:sp>
            <p:nvSpPr>
              <p:cNvPr id="27" name="Rounded Rectangle 30">
                <a:extLst>
                  <a:ext uri="{FF2B5EF4-FFF2-40B4-BE49-F238E27FC236}">
                    <a16:creationId xmlns:a16="http://schemas.microsoft.com/office/drawing/2014/main" id="{3CDD4DD8-0CE5-4829-BA0A-867D69C927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9950" y="4306780"/>
                <a:ext cx="1748450" cy="553515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EC8373BE-C0D3-4416-92EC-6AEB31300BDC}"/>
              </a:ext>
            </a:extLst>
          </p:cNvPr>
          <p:cNvSpPr txBox="1"/>
          <p:nvPr/>
        </p:nvSpPr>
        <p:spPr>
          <a:xfrm>
            <a:off x="171985" y="208784"/>
            <a:ext cx="2432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highlight>
                  <a:srgbClr val="FFFF00"/>
                </a:highlight>
                <a:latin typeface="Bahnschrift Light" panose="020B0502040204020203" pitchFamily="34" charset="0"/>
              </a:rPr>
              <a:t>Avoid decimals in your fractions – just double the fraction!</a:t>
            </a:r>
          </a:p>
        </p:txBody>
      </p:sp>
    </p:spTree>
    <p:extLst>
      <p:ext uri="{BB962C8B-B14F-4D97-AF65-F5344CB8AC3E}">
        <p14:creationId xmlns:p14="http://schemas.microsoft.com/office/powerpoint/2010/main" val="275843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6" grpId="0" animBg="1"/>
      <p:bldP spid="20" grpId="0" animBg="1"/>
      <p:bldP spid="21" grpId="0" animBg="1"/>
      <p:bldP spid="22" grpId="0" animBg="1"/>
      <p:bldP spid="23" grpId="0" animBg="1"/>
      <p:bldP spid="32" grpId="0" animBg="1"/>
      <p:bldP spid="33" grpId="0" animBg="1"/>
      <p:bldP spid="34" grpId="0" animBg="1"/>
      <p:bldP spid="25" grpId="0" animBg="1"/>
      <p:bldP spid="26" grpId="0" animBg="1"/>
      <p:bldP spid="27" grpId="0" animBg="1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2">
            <a:extLst>
              <a:ext uri="{FF2B5EF4-FFF2-40B4-BE49-F238E27FC236}">
                <a16:creationId xmlns:a16="http://schemas.microsoft.com/office/drawing/2014/main" id="{94CBB2B6-A1C2-4641-B64F-0EB980DD1262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341313"/>
            <a:ext cx="6484938" cy="6553200"/>
            <a:chOff x="263" y="192"/>
            <a:chExt cx="4085" cy="4128"/>
          </a:xfrm>
        </p:grpSpPr>
        <p:grpSp>
          <p:nvGrpSpPr>
            <p:cNvPr id="34819" name="Group 3">
              <a:extLst>
                <a:ext uri="{FF2B5EF4-FFF2-40B4-BE49-F238E27FC236}">
                  <a16:creationId xmlns:a16="http://schemas.microsoft.com/office/drawing/2014/main" id="{5AB0BB08-316F-4FE6-9575-2F7044CF6B6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92"/>
              <a:ext cx="4085" cy="4128"/>
              <a:chOff x="263" y="192"/>
              <a:chExt cx="4085" cy="4128"/>
            </a:xfrm>
          </p:grpSpPr>
          <p:grpSp>
            <p:nvGrpSpPr>
              <p:cNvPr id="34820" name="Group 4">
                <a:extLst>
                  <a:ext uri="{FF2B5EF4-FFF2-40B4-BE49-F238E27FC236}">
                    <a16:creationId xmlns:a16="http://schemas.microsoft.com/office/drawing/2014/main" id="{1C0DBB9A-82FC-40F1-AFE6-8B4EFF5A4B5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36" y="192"/>
                <a:ext cx="4012" cy="4128"/>
                <a:chOff x="336" y="192"/>
                <a:chExt cx="4012" cy="4128"/>
              </a:xfrm>
            </p:grpSpPr>
            <p:grpSp>
              <p:nvGrpSpPr>
                <p:cNvPr id="34821" name="Group 5">
                  <a:extLst>
                    <a:ext uri="{FF2B5EF4-FFF2-40B4-BE49-F238E27FC236}">
                      <a16:creationId xmlns:a16="http://schemas.microsoft.com/office/drawing/2014/main" id="{9070E250-4962-4959-8BE6-D3A4102E07E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36" y="192"/>
                  <a:ext cx="4012" cy="4128"/>
                  <a:chOff x="336" y="192"/>
                  <a:chExt cx="4012" cy="4128"/>
                </a:xfrm>
              </p:grpSpPr>
              <p:grpSp>
                <p:nvGrpSpPr>
                  <p:cNvPr id="34822" name="Group 6">
                    <a:extLst>
                      <a:ext uri="{FF2B5EF4-FFF2-40B4-BE49-F238E27FC236}">
                        <a16:creationId xmlns:a16="http://schemas.microsoft.com/office/drawing/2014/main" id="{62AF3975-72BF-4B16-826A-00B1F583B7F7}"/>
                      </a:ext>
                    </a:extLst>
                  </p:cNvPr>
                  <p:cNvGrpSpPr>
                    <a:grpSpLocks/>
                  </p:cNvGrpSpPr>
                  <p:nvPr/>
                </p:nvGrpSpPr>
                <p:grpSpPr bwMode="auto">
                  <a:xfrm>
                    <a:off x="336" y="192"/>
                    <a:ext cx="4012" cy="4128"/>
                    <a:chOff x="1233" y="1326"/>
                    <a:chExt cx="10029" cy="10320"/>
                  </a:xfrm>
                </p:grpSpPr>
                <p:sp>
                  <p:nvSpPr>
                    <p:cNvPr id="34823" name="Text Box 7">
                      <a:extLst>
                        <a:ext uri="{FF2B5EF4-FFF2-40B4-BE49-F238E27FC236}">
                          <a16:creationId xmlns:a16="http://schemas.microsoft.com/office/drawing/2014/main" id="{B3BD3D7C-F19A-4E35-9A13-22B03A1C0035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163" y="1326"/>
                      <a:ext cx="1596" cy="1368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hangingPunct="0"/>
                      <a:r>
                        <a:rPr lang="en-US" altLang="en-US" sz="4800" i="1">
                          <a:latin typeface="Times New Roman" panose="02020603050405020304" pitchFamily="18" charset="0"/>
                        </a:rPr>
                        <a:t>y</a:t>
                      </a:r>
                    </a:p>
                  </p:txBody>
                </p:sp>
                <p:grpSp>
                  <p:nvGrpSpPr>
                    <p:cNvPr id="34824" name="Group 8">
                      <a:extLst>
                        <a:ext uri="{FF2B5EF4-FFF2-40B4-BE49-F238E27FC236}">
                          <a16:creationId xmlns:a16="http://schemas.microsoft.com/office/drawing/2014/main" id="{9AE8336F-5DFE-4769-9E43-BD69B63D734E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233" y="2574"/>
                      <a:ext cx="9072" cy="9072"/>
                      <a:chOff x="666" y="1440"/>
                      <a:chExt cx="9072" cy="9072"/>
                    </a:xfrm>
                  </p:grpSpPr>
                  <p:grpSp>
                    <p:nvGrpSpPr>
                      <p:cNvPr id="34825" name="Group 9">
                        <a:extLst>
                          <a:ext uri="{FF2B5EF4-FFF2-40B4-BE49-F238E27FC236}">
                            <a16:creationId xmlns:a16="http://schemas.microsoft.com/office/drawing/2014/main" id="{E069DC57-2515-453F-A7ED-397CB4142D3C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66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4826" name="Line 10">
                          <a:extLst>
                            <a:ext uri="{FF2B5EF4-FFF2-40B4-BE49-F238E27FC236}">
                              <a16:creationId xmlns:a16="http://schemas.microsoft.com/office/drawing/2014/main" id="{5A62D4E0-A142-47D9-924C-4D8A4EBB625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27" name="Line 11">
                          <a:extLst>
                            <a:ext uri="{FF2B5EF4-FFF2-40B4-BE49-F238E27FC236}">
                              <a16:creationId xmlns:a16="http://schemas.microsoft.com/office/drawing/2014/main" id="{62BB2460-1192-46FA-8426-C4C6292E263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28" name="Line 12">
                          <a:extLst>
                            <a:ext uri="{FF2B5EF4-FFF2-40B4-BE49-F238E27FC236}">
                              <a16:creationId xmlns:a16="http://schemas.microsoft.com/office/drawing/2014/main" id="{C8125179-C4C2-46D5-B52B-7AA1A892FA1C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29" name="Line 13">
                          <a:extLst>
                            <a:ext uri="{FF2B5EF4-FFF2-40B4-BE49-F238E27FC236}">
                              <a16:creationId xmlns:a16="http://schemas.microsoft.com/office/drawing/2014/main" id="{77DA6DEC-D24F-433A-8428-471C1DD27F8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4830" name="Group 14">
                        <a:extLst>
                          <a:ext uri="{FF2B5EF4-FFF2-40B4-BE49-F238E27FC236}">
                            <a16:creationId xmlns:a16="http://schemas.microsoft.com/office/drawing/2014/main" id="{C0024318-7082-4E69-8ED5-EC9A292A9762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2934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4831" name="Line 15">
                          <a:extLst>
                            <a:ext uri="{FF2B5EF4-FFF2-40B4-BE49-F238E27FC236}">
                              <a16:creationId xmlns:a16="http://schemas.microsoft.com/office/drawing/2014/main" id="{8DBF4028-543D-4FE2-A11C-6A5D3583549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32" name="Line 16">
                          <a:extLst>
                            <a:ext uri="{FF2B5EF4-FFF2-40B4-BE49-F238E27FC236}">
                              <a16:creationId xmlns:a16="http://schemas.microsoft.com/office/drawing/2014/main" id="{812D0A67-20CE-4308-B926-73D94A53182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33" name="Line 17">
                          <a:extLst>
                            <a:ext uri="{FF2B5EF4-FFF2-40B4-BE49-F238E27FC236}">
                              <a16:creationId xmlns:a16="http://schemas.microsoft.com/office/drawing/2014/main" id="{7308D32E-C04C-48E2-A29D-E468A3F2252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34" name="Line 18">
                          <a:extLst>
                            <a:ext uri="{FF2B5EF4-FFF2-40B4-BE49-F238E27FC236}">
                              <a16:creationId xmlns:a16="http://schemas.microsoft.com/office/drawing/2014/main" id="{0B4891A6-6CF2-489C-9044-581A9645B42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4835" name="Group 19">
                        <a:extLst>
                          <a:ext uri="{FF2B5EF4-FFF2-40B4-BE49-F238E27FC236}">
                            <a16:creationId xmlns:a16="http://schemas.microsoft.com/office/drawing/2014/main" id="{48245300-105C-4FC5-9AA0-55E4F89CF96C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202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4836" name="Line 20">
                          <a:extLst>
                            <a:ext uri="{FF2B5EF4-FFF2-40B4-BE49-F238E27FC236}">
                              <a16:creationId xmlns:a16="http://schemas.microsoft.com/office/drawing/2014/main" id="{B18E89B3-6F76-4794-B5C3-A5BD3B9C6D63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37" name="Line 21">
                          <a:extLst>
                            <a:ext uri="{FF2B5EF4-FFF2-40B4-BE49-F238E27FC236}">
                              <a16:creationId xmlns:a16="http://schemas.microsoft.com/office/drawing/2014/main" id="{8665B31B-332E-4396-951B-F38A4052235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38" name="Line 22">
                          <a:extLst>
                            <a:ext uri="{FF2B5EF4-FFF2-40B4-BE49-F238E27FC236}">
                              <a16:creationId xmlns:a16="http://schemas.microsoft.com/office/drawing/2014/main" id="{C4F29E41-9C73-4E2C-A2AE-C1F2130BC8D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39" name="Line 23">
                          <a:extLst>
                            <a:ext uri="{FF2B5EF4-FFF2-40B4-BE49-F238E27FC236}">
                              <a16:creationId xmlns:a16="http://schemas.microsoft.com/office/drawing/2014/main" id="{65CBDB17-3991-466C-806B-1ACC5BC6460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4840" name="Group 24">
                        <a:extLst>
                          <a:ext uri="{FF2B5EF4-FFF2-40B4-BE49-F238E27FC236}">
                            <a16:creationId xmlns:a16="http://schemas.microsoft.com/office/drawing/2014/main" id="{E94D081D-025C-46EB-93B9-29116DE2F225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470" y="144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4841" name="Line 25">
                          <a:extLst>
                            <a:ext uri="{FF2B5EF4-FFF2-40B4-BE49-F238E27FC236}">
                              <a16:creationId xmlns:a16="http://schemas.microsoft.com/office/drawing/2014/main" id="{F82B6D39-23C4-4C33-B02E-AA24615E67F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42" name="Line 26">
                          <a:extLst>
                            <a:ext uri="{FF2B5EF4-FFF2-40B4-BE49-F238E27FC236}">
                              <a16:creationId xmlns:a16="http://schemas.microsoft.com/office/drawing/2014/main" id="{547FB923-18E4-43A8-9B46-9298CCA03CD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43" name="Line 27">
                          <a:extLst>
                            <a:ext uri="{FF2B5EF4-FFF2-40B4-BE49-F238E27FC236}">
                              <a16:creationId xmlns:a16="http://schemas.microsoft.com/office/drawing/2014/main" id="{5D0C66BE-9E5C-4192-AC5C-B8A7F894534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44" name="Line 28">
                          <a:extLst>
                            <a:ext uri="{FF2B5EF4-FFF2-40B4-BE49-F238E27FC236}">
                              <a16:creationId xmlns:a16="http://schemas.microsoft.com/office/drawing/2014/main" id="{278C5D8E-6016-4BC0-BCF7-1FAC0E9A63E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4845" name="Group 29">
                        <a:extLst>
                          <a:ext uri="{FF2B5EF4-FFF2-40B4-BE49-F238E27FC236}">
                            <a16:creationId xmlns:a16="http://schemas.microsoft.com/office/drawing/2014/main" id="{B3BCD0A9-DDC2-472A-AA9B-485E9A94B1E7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2245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4846" name="Line 30">
                          <a:extLst>
                            <a:ext uri="{FF2B5EF4-FFF2-40B4-BE49-F238E27FC236}">
                              <a16:creationId xmlns:a16="http://schemas.microsoft.com/office/drawing/2014/main" id="{4E210031-4E3F-4CB0-A300-F6853DAF05D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47" name="Line 31">
                          <a:extLst>
                            <a:ext uri="{FF2B5EF4-FFF2-40B4-BE49-F238E27FC236}">
                              <a16:creationId xmlns:a16="http://schemas.microsoft.com/office/drawing/2014/main" id="{6973AABC-B59E-4AD6-A528-7D368B5EC32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48" name="Line 32">
                          <a:extLst>
                            <a:ext uri="{FF2B5EF4-FFF2-40B4-BE49-F238E27FC236}">
                              <a16:creationId xmlns:a16="http://schemas.microsoft.com/office/drawing/2014/main" id="{846EE57D-3DC9-40CD-8D45-70A938826B2C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49" name="Line 33">
                          <a:extLst>
                            <a:ext uri="{FF2B5EF4-FFF2-40B4-BE49-F238E27FC236}">
                              <a16:creationId xmlns:a16="http://schemas.microsoft.com/office/drawing/2014/main" id="{8DD0A1AC-3CEF-4A89-AEE4-6B77B2096FBD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4850" name="Group 34">
                        <a:extLst>
                          <a:ext uri="{FF2B5EF4-FFF2-40B4-BE49-F238E27FC236}">
                            <a16:creationId xmlns:a16="http://schemas.microsoft.com/office/drawing/2014/main" id="{8DE8AB6F-1699-4C88-9DD7-0AD2DB1E9900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-544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4851" name="Line 35">
                          <a:extLst>
                            <a:ext uri="{FF2B5EF4-FFF2-40B4-BE49-F238E27FC236}">
                              <a16:creationId xmlns:a16="http://schemas.microsoft.com/office/drawing/2014/main" id="{B578D616-AB35-4C57-90B3-777227BF127E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52" name="Line 36">
                          <a:extLst>
                            <a:ext uri="{FF2B5EF4-FFF2-40B4-BE49-F238E27FC236}">
                              <a16:creationId xmlns:a16="http://schemas.microsoft.com/office/drawing/2014/main" id="{ED2379B9-66D6-42FF-92F4-59895109F0C7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53" name="Line 37">
                          <a:extLst>
                            <a:ext uri="{FF2B5EF4-FFF2-40B4-BE49-F238E27FC236}">
                              <a16:creationId xmlns:a16="http://schemas.microsoft.com/office/drawing/2014/main" id="{D2CE5021-D8AC-40C6-A2EA-8B45A97F3C2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54" name="Line 38">
                          <a:extLst>
                            <a:ext uri="{FF2B5EF4-FFF2-40B4-BE49-F238E27FC236}">
                              <a16:creationId xmlns:a16="http://schemas.microsoft.com/office/drawing/2014/main" id="{B5632D13-DB30-414A-8CBD-C51D16C4C2D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4855" name="Group 39">
                        <a:extLst>
                          <a:ext uri="{FF2B5EF4-FFF2-40B4-BE49-F238E27FC236}">
                            <a16:creationId xmlns:a16="http://schemas.microsoft.com/office/drawing/2014/main" id="{B85D2E8A-4C73-4A6F-89E0-4ED69F8AFC31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90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4856" name="Line 40">
                          <a:extLst>
                            <a:ext uri="{FF2B5EF4-FFF2-40B4-BE49-F238E27FC236}">
                              <a16:creationId xmlns:a16="http://schemas.microsoft.com/office/drawing/2014/main" id="{9FB4AD68-8A30-44A2-8D8A-B8A28CC5C924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57" name="Line 41">
                          <a:extLst>
                            <a:ext uri="{FF2B5EF4-FFF2-40B4-BE49-F238E27FC236}">
                              <a16:creationId xmlns:a16="http://schemas.microsoft.com/office/drawing/2014/main" id="{2641B1B7-1D67-492C-A071-4E304F0BBE9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58" name="Line 42">
                          <a:extLst>
                            <a:ext uri="{FF2B5EF4-FFF2-40B4-BE49-F238E27FC236}">
                              <a16:creationId xmlns:a16="http://schemas.microsoft.com/office/drawing/2014/main" id="{80F4E024-3C5A-4871-9D7C-FF915E46E266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59" name="Line 43">
                          <a:extLst>
                            <a:ext uri="{FF2B5EF4-FFF2-40B4-BE49-F238E27FC236}">
                              <a16:creationId xmlns:a16="http://schemas.microsoft.com/office/drawing/2014/main" id="{519EB6A6-0336-44B9-A8E1-AB5861D7F21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4860" name="Group 44">
                        <a:extLst>
                          <a:ext uri="{FF2B5EF4-FFF2-40B4-BE49-F238E27FC236}">
                            <a16:creationId xmlns:a16="http://schemas.microsoft.com/office/drawing/2014/main" id="{B97A3593-9E95-43E3-A2BE-FFBD2A469F4F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2858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4861" name="Line 45">
                          <a:extLst>
                            <a:ext uri="{FF2B5EF4-FFF2-40B4-BE49-F238E27FC236}">
                              <a16:creationId xmlns:a16="http://schemas.microsoft.com/office/drawing/2014/main" id="{F74DFCE6-C29A-4446-A3AE-2AB250E992C5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62" name="Line 46">
                          <a:extLst>
                            <a:ext uri="{FF2B5EF4-FFF2-40B4-BE49-F238E27FC236}">
                              <a16:creationId xmlns:a16="http://schemas.microsoft.com/office/drawing/2014/main" id="{CEEDA3BD-B2D9-4A1C-9EBF-707BC37AED99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63" name="Line 47">
                          <a:extLst>
                            <a:ext uri="{FF2B5EF4-FFF2-40B4-BE49-F238E27FC236}">
                              <a16:creationId xmlns:a16="http://schemas.microsoft.com/office/drawing/2014/main" id="{BAEAEC8E-3110-4A5C-9DFF-06EAB9564532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64" name="Line 48">
                          <a:extLst>
                            <a:ext uri="{FF2B5EF4-FFF2-40B4-BE49-F238E27FC236}">
                              <a16:creationId xmlns:a16="http://schemas.microsoft.com/office/drawing/2014/main" id="{9E34021F-C82B-478F-B2E9-3E7311688A0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grpSp>
                    <p:nvGrpSpPr>
                      <p:cNvPr id="34865" name="Group 49">
                        <a:extLst>
                          <a:ext uri="{FF2B5EF4-FFF2-40B4-BE49-F238E27FC236}">
                            <a16:creationId xmlns:a16="http://schemas.microsoft.com/office/drawing/2014/main" id="{865F8386-AC6A-4DF1-84F6-EF21D9D732DE}"/>
                          </a:ext>
                        </a:extLst>
                      </p:cNvPr>
                      <p:cNvGrpSpPr>
                        <a:grpSpLocks/>
                      </p:cNvGrpSpPr>
                      <p:nvPr/>
                    </p:nvGrpSpPr>
                    <p:grpSpPr bwMode="auto">
                      <a:xfrm rot="-5400000">
                        <a:off x="4351" y="5126"/>
                        <a:ext cx="1701" cy="9072"/>
                        <a:chOff x="2934" y="1440"/>
                        <a:chExt cx="1701" cy="9072"/>
                      </a:xfrm>
                    </p:grpSpPr>
                    <p:sp>
                      <p:nvSpPr>
                        <p:cNvPr id="34866" name="Line 50">
                          <a:extLst>
                            <a:ext uri="{FF2B5EF4-FFF2-40B4-BE49-F238E27FC236}">
                              <a16:creationId xmlns:a16="http://schemas.microsoft.com/office/drawing/2014/main" id="{494199C0-9904-4FEF-AE47-6A218B85C7B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635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67" name="Line 51">
                          <a:extLst>
                            <a:ext uri="{FF2B5EF4-FFF2-40B4-BE49-F238E27FC236}">
                              <a16:creationId xmlns:a16="http://schemas.microsoft.com/office/drawing/2014/main" id="{07C45996-4604-4242-94DA-4C1E642CD291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2934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68" name="Line 52">
                          <a:extLst>
                            <a:ext uri="{FF2B5EF4-FFF2-40B4-BE49-F238E27FC236}">
                              <a16:creationId xmlns:a16="http://schemas.microsoft.com/office/drawing/2014/main" id="{BED3DBE6-F7CD-4B08-85A4-B4D3250BBC68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4068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  <p:sp>
                      <p:nvSpPr>
                        <p:cNvPr id="34869" name="Line 53">
                          <a:extLst>
                            <a:ext uri="{FF2B5EF4-FFF2-40B4-BE49-F238E27FC236}">
                              <a16:creationId xmlns:a16="http://schemas.microsoft.com/office/drawing/2014/main" id="{96C905FA-F721-4A7C-9175-93E99B03EF0F}"/>
                            </a:ext>
                          </a:extLst>
                        </p:cNvPr>
                        <p:cNvSpPr>
                          <a:spLocks noChangeShapeType="1"/>
                        </p:cNvSpPr>
                        <p:nvPr/>
                      </p:nvSpPr>
                      <p:spPr bwMode="auto">
                        <a:xfrm>
                          <a:off x="3501" y="1440"/>
                          <a:ext cx="0" cy="907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AU"/>
                        </a:p>
                      </p:txBody>
                    </p:sp>
                  </p:grpSp>
                  <p:sp>
                    <p:nvSpPr>
                      <p:cNvPr id="34870" name="Line 54">
                        <a:extLst>
                          <a:ext uri="{FF2B5EF4-FFF2-40B4-BE49-F238E27FC236}">
                            <a16:creationId xmlns:a16="http://schemas.microsoft.com/office/drawing/2014/main" id="{33C54AFE-C9A5-4A82-B204-A346E7C67BCC}"/>
                          </a:ext>
                        </a:extLst>
                      </p:cNvPr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9738" y="1440"/>
                        <a:ext cx="0" cy="9072"/>
                      </a:xfrm>
                      <a:prstGeom prst="line">
                        <a:avLst/>
                      </a:prstGeom>
                      <a:noFill/>
                      <a:ln w="9525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</a:extLst>
                    </p:spPr>
                    <p:txBody>
                      <a:bodyPr/>
                      <a:lstStyle/>
                      <a:p>
                        <a:endParaRPr lang="en-AU"/>
                      </a:p>
                    </p:txBody>
                  </p:sp>
                </p:grpSp>
                <p:sp>
                  <p:nvSpPr>
                    <p:cNvPr id="34871" name="Line 55">
                      <a:extLst>
                        <a:ext uri="{FF2B5EF4-FFF2-40B4-BE49-F238E27FC236}">
                          <a16:creationId xmlns:a16="http://schemas.microsoft.com/office/drawing/2014/main" id="{A28ADB7D-B2A7-4794-80DE-98B66160C630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5769" y="2574"/>
                      <a:ext cx="0" cy="9072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sp>
                  <p:nvSpPr>
                    <p:cNvPr id="34872" name="Line 56">
                      <a:extLst>
                        <a:ext uri="{FF2B5EF4-FFF2-40B4-BE49-F238E27FC236}">
                          <a16:creationId xmlns:a16="http://schemas.microsoft.com/office/drawing/2014/main" id="{9F5F907E-534D-4291-9771-884C3591331F}"/>
                        </a:ext>
                      </a:extLst>
                    </p:cNvPr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33" y="7677"/>
                      <a:ext cx="9072" cy="0"/>
                    </a:xfrm>
                    <a:prstGeom prst="line">
                      <a:avLst/>
                    </a:prstGeom>
                    <a:noFill/>
                    <a:ln w="57150">
                      <a:solidFill>
                        <a:srgbClr val="000000"/>
                      </a:solidFill>
                      <a:round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</a:extLst>
                  </p:spPr>
                  <p:txBody>
                    <a:bodyPr/>
                    <a:lstStyle/>
                    <a:p>
                      <a:endParaRPr lang="en-AU"/>
                    </a:p>
                  </p:txBody>
                </p:sp>
                <p:sp>
                  <p:nvSpPr>
                    <p:cNvPr id="34873" name="Text Box 57">
                      <a:extLst>
                        <a:ext uri="{FF2B5EF4-FFF2-40B4-BE49-F238E27FC236}">
                          <a16:creationId xmlns:a16="http://schemas.microsoft.com/office/drawing/2014/main" id="{273AF4A6-22D0-4098-B21C-A633F7DC6EE2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350" y="7026"/>
                      <a:ext cx="912" cy="1026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pPr eaLnBrk="0" hangingPunct="0"/>
                      <a:r>
                        <a:rPr lang="en-US" altLang="en-US" sz="4800" i="1">
                          <a:latin typeface="Times New Roman" panose="02020603050405020304" pitchFamily="18" charset="0"/>
                        </a:rPr>
                        <a:t>x</a:t>
                      </a:r>
                    </a:p>
                  </p:txBody>
                </p:sp>
              </p:grpSp>
              <p:sp>
                <p:nvSpPr>
                  <p:cNvPr id="34874" name="Text Box 58">
                    <a:extLst>
                      <a:ext uri="{FF2B5EF4-FFF2-40B4-BE49-F238E27FC236}">
                        <a16:creationId xmlns:a16="http://schemas.microsoft.com/office/drawing/2014/main" id="{A4532DE7-EC23-433D-B9B7-1B2C021E4C8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151" y="2728"/>
                    <a:ext cx="2197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   1    2    3   4    5    6    7   8</a:t>
                    </a:r>
                  </a:p>
                </p:txBody>
              </p:sp>
            </p:grpSp>
            <p:grpSp>
              <p:nvGrpSpPr>
                <p:cNvPr id="34875" name="Group 59">
                  <a:extLst>
                    <a:ext uri="{FF2B5EF4-FFF2-40B4-BE49-F238E27FC236}">
                      <a16:creationId xmlns:a16="http://schemas.microsoft.com/office/drawing/2014/main" id="{5B87598F-4C0D-4D31-B303-7162BF02111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996" y="801"/>
                  <a:ext cx="382" cy="1820"/>
                  <a:chOff x="1996" y="801"/>
                  <a:chExt cx="382" cy="1820"/>
                </a:xfrm>
              </p:grpSpPr>
              <p:sp>
                <p:nvSpPr>
                  <p:cNvPr id="34876" name="Text Box 60">
                    <a:extLst>
                      <a:ext uri="{FF2B5EF4-FFF2-40B4-BE49-F238E27FC236}">
                        <a16:creationId xmlns:a16="http://schemas.microsoft.com/office/drawing/2014/main" id="{4385AC8A-117B-4987-B506-4FE66E484AF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390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1</a:t>
                    </a:r>
                  </a:p>
                </p:txBody>
              </p:sp>
              <p:sp>
                <p:nvSpPr>
                  <p:cNvPr id="34877" name="Text Box 61">
                    <a:extLst>
                      <a:ext uri="{FF2B5EF4-FFF2-40B4-BE49-F238E27FC236}">
                        <a16:creationId xmlns:a16="http://schemas.microsoft.com/office/drawing/2014/main" id="{92C920F1-F77A-4426-AB2E-3A9021AEB4AB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2163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2</a:t>
                    </a:r>
                  </a:p>
                </p:txBody>
              </p:sp>
              <p:sp>
                <p:nvSpPr>
                  <p:cNvPr id="34878" name="Text Box 62">
                    <a:extLst>
                      <a:ext uri="{FF2B5EF4-FFF2-40B4-BE49-F238E27FC236}">
                        <a16:creationId xmlns:a16="http://schemas.microsoft.com/office/drawing/2014/main" id="{9520574C-6BB4-4BB9-A058-2B6EE7A7C28D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936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3</a:t>
                    </a:r>
                  </a:p>
                </p:txBody>
              </p:sp>
              <p:sp>
                <p:nvSpPr>
                  <p:cNvPr id="34879" name="Text Box 63">
                    <a:extLst>
                      <a:ext uri="{FF2B5EF4-FFF2-40B4-BE49-F238E27FC236}">
                        <a16:creationId xmlns:a16="http://schemas.microsoft.com/office/drawing/2014/main" id="{2149463B-100A-4C7A-86BF-3242BC0D02F3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709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4</a:t>
                    </a:r>
                  </a:p>
                </p:txBody>
              </p:sp>
              <p:sp>
                <p:nvSpPr>
                  <p:cNvPr id="34880" name="Text Box 64">
                    <a:extLst>
                      <a:ext uri="{FF2B5EF4-FFF2-40B4-BE49-F238E27FC236}">
                        <a16:creationId xmlns:a16="http://schemas.microsoft.com/office/drawing/2014/main" id="{C44B34B4-9DEB-490F-AA7D-6FD740EC90A1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478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5</a:t>
                    </a:r>
                  </a:p>
                </p:txBody>
              </p:sp>
              <p:sp>
                <p:nvSpPr>
                  <p:cNvPr id="34881" name="Text Box 65">
                    <a:extLst>
                      <a:ext uri="{FF2B5EF4-FFF2-40B4-BE49-F238E27FC236}">
                        <a16:creationId xmlns:a16="http://schemas.microsoft.com/office/drawing/2014/main" id="{E0499671-91BC-4B60-8359-44F40F746B67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247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6</a:t>
                    </a:r>
                  </a:p>
                </p:txBody>
              </p:sp>
              <p:sp>
                <p:nvSpPr>
                  <p:cNvPr id="34882" name="Text Box 66">
                    <a:extLst>
                      <a:ext uri="{FF2B5EF4-FFF2-40B4-BE49-F238E27FC236}">
                        <a16:creationId xmlns:a16="http://schemas.microsoft.com/office/drawing/2014/main" id="{074EA997-A7E7-46B7-9DA3-3DBA398A2AB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1027"/>
                    <a:ext cx="38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7</a:t>
                    </a:r>
                  </a:p>
                </p:txBody>
              </p:sp>
              <p:sp>
                <p:nvSpPr>
                  <p:cNvPr id="34883" name="Text Box 67">
                    <a:extLst>
                      <a:ext uri="{FF2B5EF4-FFF2-40B4-BE49-F238E27FC236}">
                        <a16:creationId xmlns:a16="http://schemas.microsoft.com/office/drawing/2014/main" id="{417564D9-0C23-4C1E-89E3-04371BD350E2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996" y="801"/>
                    <a:ext cx="31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>
                    <a:spAutoFit/>
                  </a:bodyPr>
                  <a:lstStyle/>
                  <a:p>
                    <a:pPr eaLnBrk="0" hangingPunct="0">
                      <a:spcBef>
                        <a:spcPct val="50000"/>
                      </a:spcBef>
                    </a:pPr>
                    <a:r>
                      <a:rPr lang="en-GB" altLang="en-US" b="1">
                        <a:solidFill>
                          <a:schemeClr val="tx2"/>
                        </a:solidFill>
                        <a:latin typeface="Arial" panose="020B0604020202020204" pitchFamily="34" charset="0"/>
                      </a:rPr>
                      <a:t>8</a:t>
                    </a:r>
                  </a:p>
                </p:txBody>
              </p:sp>
            </p:grpSp>
          </p:grpSp>
          <p:sp>
            <p:nvSpPr>
              <p:cNvPr id="34884" name="Text Box 68">
                <a:extLst>
                  <a:ext uri="{FF2B5EF4-FFF2-40B4-BE49-F238E27FC236}">
                    <a16:creationId xmlns:a16="http://schemas.microsoft.com/office/drawing/2014/main" id="{2A5CD195-2516-4249-A253-BEBE01175C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3" y="2732"/>
                <a:ext cx="188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    </a:t>
                </a: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7  </a:t>
                </a: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6   </a:t>
                </a: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5  </a:t>
                </a: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4  </a:t>
                </a: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3   </a:t>
                </a: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2  </a:t>
                </a: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–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1 </a:t>
                </a:r>
              </a:p>
            </p:txBody>
          </p:sp>
        </p:grpSp>
        <p:grpSp>
          <p:nvGrpSpPr>
            <p:cNvPr id="34885" name="Group 69">
              <a:extLst>
                <a:ext uri="{FF2B5EF4-FFF2-40B4-BE49-F238E27FC236}">
                  <a16:creationId xmlns:a16="http://schemas.microsoft.com/office/drawing/2014/main" id="{12646744-C1D8-4A6C-B757-8AA273DEAA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24" y="2843"/>
              <a:ext cx="542" cy="1369"/>
              <a:chOff x="1924" y="2843"/>
              <a:chExt cx="542" cy="1369"/>
            </a:xfrm>
          </p:grpSpPr>
          <p:sp>
            <p:nvSpPr>
              <p:cNvPr id="34886" name="Text Box 70">
                <a:extLst>
                  <a:ext uri="{FF2B5EF4-FFF2-40B4-BE49-F238E27FC236}">
                    <a16:creationId xmlns:a16="http://schemas.microsoft.com/office/drawing/2014/main" id="{0249EDE1-5D89-4F1E-BE4A-B4567E951BD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2843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34887" name="Text Box 71">
                <a:extLst>
                  <a:ext uri="{FF2B5EF4-FFF2-40B4-BE49-F238E27FC236}">
                    <a16:creationId xmlns:a16="http://schemas.microsoft.com/office/drawing/2014/main" id="{F9B08669-44F9-4835-90FE-A95F06EBD0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070"/>
                <a:ext cx="32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34888" name="Text Box 72">
                <a:extLst>
                  <a:ext uri="{FF2B5EF4-FFF2-40B4-BE49-F238E27FC236}">
                    <a16:creationId xmlns:a16="http://schemas.microsoft.com/office/drawing/2014/main" id="{36D3E6C0-2CDE-4AED-982A-01747C4308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297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34889" name="Text Box 73">
                <a:extLst>
                  <a:ext uri="{FF2B5EF4-FFF2-40B4-BE49-F238E27FC236}">
                    <a16:creationId xmlns:a16="http://schemas.microsoft.com/office/drawing/2014/main" id="{80527B55-03ED-4672-8E44-CBB859E026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528"/>
                <a:ext cx="54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34890" name="Text Box 74">
                <a:extLst>
                  <a:ext uri="{FF2B5EF4-FFF2-40B4-BE49-F238E27FC236}">
                    <a16:creationId xmlns:a16="http://schemas.microsoft.com/office/drawing/2014/main" id="{DBB28486-BC32-4EB2-AEDD-B4EC3D81F1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750"/>
                <a:ext cx="31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34891" name="Text Box 75">
                <a:extLst>
                  <a:ext uri="{FF2B5EF4-FFF2-40B4-BE49-F238E27FC236}">
                    <a16:creationId xmlns:a16="http://schemas.microsoft.com/office/drawing/2014/main" id="{64636DF0-2B0F-4628-BED1-5EF45F469A0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4" y="3981"/>
                <a:ext cx="54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GB" altLang="en-US" b="1" baseline="30000">
                    <a:solidFill>
                      <a:schemeClr val="tx2"/>
                    </a:solidFill>
                    <a:latin typeface="Arial" panose="020B0604020202020204" pitchFamily="34" charset="0"/>
                  </a:rPr>
                  <a:t>-</a:t>
                </a:r>
                <a:r>
                  <a:rPr lang="en-GB" altLang="en-US" b="1">
                    <a:solidFill>
                      <a:schemeClr val="tx2"/>
                    </a:solidFill>
                    <a:latin typeface="Arial" panose="020B0604020202020204" pitchFamily="34" charset="0"/>
                  </a:rPr>
                  <a:t>6</a:t>
                </a:r>
              </a:p>
            </p:txBody>
          </p:sp>
        </p:grpSp>
      </p:grpSp>
      <p:sp>
        <p:nvSpPr>
          <p:cNvPr id="34892" name="Line 76">
            <a:extLst>
              <a:ext uri="{FF2B5EF4-FFF2-40B4-BE49-F238E27FC236}">
                <a16:creationId xmlns:a16="http://schemas.microsoft.com/office/drawing/2014/main" id="{17D5DEB1-FF4A-49F2-9755-7AD2801F1B6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19413" y="1041401"/>
            <a:ext cx="2711450" cy="5400675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4894" name="Text Box 78">
            <a:extLst>
              <a:ext uri="{FF2B5EF4-FFF2-40B4-BE49-F238E27FC236}">
                <a16:creationId xmlns:a16="http://schemas.microsoft.com/office/drawing/2014/main" id="{4EF7678E-94E1-4C15-A118-684E52F818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1524001"/>
            <a:ext cx="28956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000" b="1" u="sng">
                <a:latin typeface="Arial" panose="020B0604020202020204" pitchFamily="34" charset="0"/>
              </a:rPr>
              <a:t>Find the Value of c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000">
                <a:latin typeface="Arial" panose="020B0604020202020204" pitchFamily="34" charset="0"/>
              </a:rPr>
              <a:t>This is the point at which the line crosses the y-axis. </a:t>
            </a:r>
          </a:p>
          <a:p>
            <a:pPr eaLnBrk="0" hangingPunct="0">
              <a:spcBef>
                <a:spcPct val="50000"/>
              </a:spcBef>
            </a:pPr>
            <a:endParaRPr lang="en-GB" altLang="en-US" sz="2000">
              <a:latin typeface="Arial" panose="020B0604020202020204" pitchFamily="34" charset="0"/>
            </a:endParaRPr>
          </a:p>
        </p:txBody>
      </p:sp>
      <p:sp>
        <p:nvSpPr>
          <p:cNvPr id="34895" name="Oval 79">
            <a:extLst>
              <a:ext uri="{FF2B5EF4-FFF2-40B4-BE49-F238E27FC236}">
                <a16:creationId xmlns:a16="http://schemas.microsoft.com/office/drawing/2014/main" id="{469D5080-EE0E-4543-9AC5-2600A7751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1826" y="3205163"/>
            <a:ext cx="157163" cy="176212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34897" name="Text Box 81">
            <a:extLst>
              <a:ext uri="{FF2B5EF4-FFF2-40B4-BE49-F238E27FC236}">
                <a16:creationId xmlns:a16="http://schemas.microsoft.com/office/drawing/2014/main" id="{8BC6E253-B21A-44D1-9229-B10D514E2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0" y="3505201"/>
            <a:ext cx="26670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altLang="en-US" sz="2000" b="1" u="sng">
                <a:latin typeface="Arial" panose="020B0604020202020204" pitchFamily="34" charset="0"/>
              </a:rPr>
              <a:t>Find the Value of m</a:t>
            </a:r>
            <a:r>
              <a:rPr lang="en-GB" altLang="en-US" sz="2000">
                <a:latin typeface="Arial" panose="020B0604020202020204" pitchFamily="34" charset="0"/>
              </a:rPr>
              <a:t> The gradient means the rate at which the line is climbing.</a:t>
            </a:r>
          </a:p>
          <a:p>
            <a:pPr eaLnBrk="0" hangingPunct="0">
              <a:spcBef>
                <a:spcPct val="50000"/>
              </a:spcBef>
            </a:pPr>
            <a:r>
              <a:rPr lang="en-GB" altLang="en-US" sz="2000">
                <a:latin typeface="Arial" panose="020B0604020202020204" pitchFamily="34" charset="0"/>
              </a:rPr>
              <a:t>Each time the lines moves 1 place to the right, it climbs up by 2 places. </a:t>
            </a:r>
          </a:p>
          <a:p>
            <a:pPr eaLnBrk="0" hangingPunct="0">
              <a:spcBef>
                <a:spcPct val="50000"/>
              </a:spcBef>
            </a:pPr>
            <a:endParaRPr lang="en-GB" altLang="en-US" sz="2000">
              <a:latin typeface="Arial" panose="020B0604020202020204" pitchFamily="34" charset="0"/>
            </a:endParaRPr>
          </a:p>
        </p:txBody>
      </p:sp>
      <p:sp>
        <p:nvSpPr>
          <p:cNvPr id="34898" name="Line 82">
            <a:extLst>
              <a:ext uri="{FF2B5EF4-FFF2-40B4-BE49-F238E27FC236}">
                <a16:creationId xmlns:a16="http://schemas.microsoft.com/office/drawing/2014/main" id="{D2116E10-6916-482C-8C15-17B70D1D996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81564" y="2573338"/>
            <a:ext cx="358775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4899" name="Line 83">
            <a:extLst>
              <a:ext uri="{FF2B5EF4-FFF2-40B4-BE49-F238E27FC236}">
                <a16:creationId xmlns:a16="http://schemas.microsoft.com/office/drawing/2014/main" id="{15159B96-A69F-48E5-9C42-AA946C75D8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40338" y="1849438"/>
            <a:ext cx="0" cy="722312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4902" name="Rectangle 86">
            <a:extLst>
              <a:ext uri="{FF2B5EF4-FFF2-40B4-BE49-F238E27FC236}">
                <a16:creationId xmlns:a16="http://schemas.microsoft.com/office/drawing/2014/main" id="{51FA473B-BF64-44BB-8263-CAC2D23BD3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86400" y="-76200"/>
            <a:ext cx="4419600" cy="1143000"/>
          </a:xfrm>
        </p:spPr>
        <p:txBody>
          <a:bodyPr/>
          <a:lstStyle/>
          <a:p>
            <a:r>
              <a:rPr lang="en-GB" altLang="en-US">
                <a:latin typeface="Arial" panose="020B0604020202020204" pitchFamily="34" charset="0"/>
              </a:rPr>
              <a:t>Finding m and c</a:t>
            </a:r>
          </a:p>
        </p:txBody>
      </p:sp>
      <p:sp>
        <p:nvSpPr>
          <p:cNvPr id="34903" name="Line 87">
            <a:extLst>
              <a:ext uri="{FF2B5EF4-FFF2-40B4-BE49-F238E27FC236}">
                <a16:creationId xmlns:a16="http://schemas.microsoft.com/office/drawing/2014/main" id="{29B5B837-44D5-4989-A8AB-2EE1E1F8DA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440114" y="5276851"/>
            <a:ext cx="1709737" cy="72707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AU"/>
          </a:p>
        </p:txBody>
      </p:sp>
      <p:sp>
        <p:nvSpPr>
          <p:cNvPr id="34904" name="Text Box 88">
            <a:extLst>
              <a:ext uri="{FF2B5EF4-FFF2-40B4-BE49-F238E27FC236}">
                <a16:creationId xmlns:a16="http://schemas.microsoft.com/office/drawing/2014/main" id="{2F8D647B-5CDD-4AFD-8F4F-BE32C76AE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1263" y="5786438"/>
            <a:ext cx="1439862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y = 2x +3</a:t>
            </a:r>
          </a:p>
        </p:txBody>
      </p:sp>
      <p:sp>
        <p:nvSpPr>
          <p:cNvPr id="34905" name="Text Box 89">
            <a:extLst>
              <a:ext uri="{FF2B5EF4-FFF2-40B4-BE49-F238E27FC236}">
                <a16:creationId xmlns:a16="http://schemas.microsoft.com/office/drawing/2014/main" id="{CBCB31BE-936D-46D4-B116-47CC2FA3D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1263" y="5786438"/>
            <a:ext cx="1439862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altLang="en-US" sz="2000" b="1">
                <a:solidFill>
                  <a:schemeClr val="accent2"/>
                </a:solidFill>
                <a:latin typeface="Arial" panose="020B0604020202020204" pitchFamily="34" charset="0"/>
              </a:rPr>
              <a:t>y = mx +c</a:t>
            </a:r>
          </a:p>
        </p:txBody>
      </p:sp>
      <p:sp>
        <p:nvSpPr>
          <p:cNvPr id="34907" name="Text Box 91">
            <a:extLst>
              <a:ext uri="{FF2B5EF4-FFF2-40B4-BE49-F238E27FC236}">
                <a16:creationId xmlns:a16="http://schemas.microsoft.com/office/drawing/2014/main" id="{F7C3A06B-3EF5-4D29-8B11-A18C931CE4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01050" y="2997201"/>
            <a:ext cx="1447800" cy="396875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>
                <a:latin typeface="Arial" panose="020B0604020202020204" pitchFamily="34" charset="0"/>
              </a:rPr>
              <a:t>So </a:t>
            </a:r>
            <a:r>
              <a:rPr lang="en-GB" altLang="en-US" sz="2000" b="1">
                <a:latin typeface="Arial" panose="020B0604020202020204" pitchFamily="34" charset="0"/>
              </a:rPr>
              <a:t>c</a:t>
            </a:r>
            <a:r>
              <a:rPr lang="en-GB" altLang="en-US" sz="2000">
                <a:latin typeface="Arial" panose="020B0604020202020204" pitchFamily="34" charset="0"/>
              </a:rPr>
              <a:t> = 3</a:t>
            </a:r>
          </a:p>
        </p:txBody>
      </p:sp>
      <p:sp>
        <p:nvSpPr>
          <p:cNvPr id="34908" name="Text Box 92">
            <a:extLst>
              <a:ext uri="{FF2B5EF4-FFF2-40B4-BE49-F238E27FC236}">
                <a16:creationId xmlns:a16="http://schemas.microsoft.com/office/drawing/2014/main" id="{0A23AEB3-9C9A-4D17-91FE-97BBA75F9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9200" y="5943601"/>
            <a:ext cx="1447800" cy="396875"/>
          </a:xfrm>
          <a:prstGeom prst="rect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altLang="en-US" sz="2000">
                <a:latin typeface="Arial" panose="020B0604020202020204" pitchFamily="34" charset="0"/>
              </a:rPr>
              <a:t>So </a:t>
            </a:r>
            <a:r>
              <a:rPr lang="en-GB" altLang="en-US" sz="2000" b="1">
                <a:latin typeface="Arial" panose="020B0604020202020204" pitchFamily="34" charset="0"/>
              </a:rPr>
              <a:t>m</a:t>
            </a:r>
            <a:r>
              <a:rPr lang="en-GB" altLang="en-US" sz="2000">
                <a:latin typeface="Arial" panose="020B0604020202020204" pitchFamily="34" charset="0"/>
              </a:rPr>
              <a:t> = 2</a:t>
            </a:r>
          </a:p>
        </p:txBody>
      </p:sp>
      <p:sp>
        <p:nvSpPr>
          <p:cNvPr id="34911" name="Text Box 95">
            <a:extLst>
              <a:ext uri="{FF2B5EF4-FFF2-40B4-BE49-F238E27FC236}">
                <a16:creationId xmlns:a16="http://schemas.microsoft.com/office/drawing/2014/main" id="{06262101-0E1C-4069-B880-C0EBEA1A0E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64770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1400">
                <a:hlinkClick r:id="rId2" action="ppaction://hlinksldjump"/>
              </a:rPr>
              <a:t>Back to Main Page</a:t>
            </a:r>
            <a:endParaRPr lang="en-GB" altLang="en-US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4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9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9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4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4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4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4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9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4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49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34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94" grpId="0" autoUpdateAnimBg="0"/>
      <p:bldP spid="34897" grpId="0" autoUpdateAnimBg="0"/>
      <p:bldP spid="34902" grpId="0" autoUpdateAnimBg="0"/>
      <p:bldP spid="34904" grpId="0" animBg="1" autoUpdateAnimBg="0"/>
      <p:bldP spid="34905" grpId="0" animBg="1" autoUpdateAnimBg="0"/>
      <p:bldP spid="34907" grpId="0" animBg="1" autoUpdateAnimBg="0"/>
      <p:bldP spid="34908" grpId="0" animBg="1" autoUpdateAnimBg="0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2469</TotalTime>
  <Words>1289</Words>
  <Application>Microsoft Office PowerPoint</Application>
  <PresentationFormat>Widescreen</PresentationFormat>
  <Paragraphs>237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Bahnschrift Light</vt:lpstr>
      <vt:lpstr>Cambria Math</vt:lpstr>
      <vt:lpstr>Corbel</vt:lpstr>
      <vt:lpstr>Georgia</vt:lpstr>
      <vt:lpstr>Times New Roman</vt:lpstr>
      <vt:lpstr>Basis</vt:lpstr>
      <vt:lpstr>PowerPoint Presentation</vt:lpstr>
      <vt:lpstr>PowerPoint Presentation</vt:lpstr>
      <vt:lpstr>Form of a straight line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Finding m and c</vt:lpstr>
      <vt:lpstr>Finding m and c</vt:lpstr>
      <vt:lpstr>Some Lines to Identify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JHGS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Similar Shapes</dc:title>
  <dc:creator>Sanaa Aslam (STAFF)</dc:creator>
  <cp:lastModifiedBy>Lyn ZHANG</cp:lastModifiedBy>
  <cp:revision>258</cp:revision>
  <dcterms:created xsi:type="dcterms:W3CDTF">2018-11-28T10:22:17Z</dcterms:created>
  <dcterms:modified xsi:type="dcterms:W3CDTF">2022-02-13T04:52:10Z</dcterms:modified>
</cp:coreProperties>
</file>