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1" r:id="rId5"/>
    <p:sldId id="262" r:id="rId6"/>
    <p:sldId id="264" r:id="rId7"/>
    <p:sldId id="412" r:id="rId8"/>
    <p:sldId id="265" r:id="rId9"/>
    <p:sldId id="416" r:id="rId10"/>
    <p:sldId id="417" r:id="rId11"/>
    <p:sldId id="420" r:id="rId12"/>
    <p:sldId id="421" r:id="rId13"/>
    <p:sldId id="422" r:id="rId14"/>
    <p:sldId id="281" r:id="rId15"/>
    <p:sldId id="359" r:id="rId16"/>
    <p:sldId id="362" r:id="rId17"/>
    <p:sldId id="433" r:id="rId18"/>
    <p:sldId id="434" r:id="rId19"/>
    <p:sldId id="471" r:id="rId20"/>
    <p:sldId id="380" r:id="rId21"/>
    <p:sldId id="472" r:id="rId22"/>
    <p:sldId id="260" r:id="rId23"/>
    <p:sldId id="473" r:id="rId24"/>
    <p:sldId id="310" r:id="rId25"/>
    <p:sldId id="315" r:id="rId26"/>
    <p:sldId id="287" r:id="rId27"/>
    <p:sldId id="314" r:id="rId28"/>
    <p:sldId id="284" r:id="rId29"/>
    <p:sldId id="474" r:id="rId30"/>
    <p:sldId id="289" r:id="rId31"/>
    <p:sldId id="288" r:id="rId32"/>
    <p:sldId id="320" r:id="rId33"/>
    <p:sldId id="321" r:id="rId34"/>
    <p:sldId id="296" r:id="rId35"/>
    <p:sldId id="297" r:id="rId36"/>
    <p:sldId id="291" r:id="rId37"/>
    <p:sldId id="285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Find LCM of 2 and 4.</a:t>
          </a:r>
        </a:p>
        <a:p>
          <a:r>
            <a:rPr lang="en-GB" sz="1800" dirty="0"/>
            <a:t>2, 4, 6,8</a:t>
          </a:r>
        </a:p>
        <a:p>
          <a:r>
            <a:rPr lang="en-GB" sz="1800" dirty="0"/>
            <a:t>4,8,12,16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Get rid of denominator.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Substitute your answer into the original equation to check.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EB68680E-91FF-8C4F-95EB-FDC08F519F88}" type="presOf" srcId="{9CC62CBC-D681-4956-B26E-43147FD8AFD0}" destId="{4862272A-32D1-4EAD-8243-3104197C2D29}" srcOrd="0" destOrd="0" presId="urn:microsoft.com/office/officeart/2005/8/layout/process2"/>
    <dgm:cxn modelId="{9AA4D311-3434-F846-9712-4F0284A3B190}" type="presOf" srcId="{E4FF783C-3D9D-45F6-B1E5-5DD4B374CD24}" destId="{F5403591-A896-4966-ACC2-A1F94BEA8CEF}" srcOrd="0" destOrd="0" presId="urn:microsoft.com/office/officeart/2005/8/layout/process2"/>
    <dgm:cxn modelId="{96B7E01A-CDE5-7F40-B32E-7A988E31123E}" type="presOf" srcId="{3FF0526B-8CBE-452D-993C-CF26F15465E2}" destId="{4F8CEB4C-01FB-41C4-9539-84F390915226}" srcOrd="0" destOrd="0" presId="urn:microsoft.com/office/officeart/2005/8/layout/process2"/>
    <dgm:cxn modelId="{41DBE21C-6C1F-BF4E-A9DF-A643CC8566B9}" type="presOf" srcId="{6D7B8E91-E324-4C78-9774-B663DF7DE9E2}" destId="{68507367-FC48-429B-9013-85E26F87A630}" srcOrd="0" destOrd="0" presId="urn:microsoft.com/office/officeart/2005/8/layout/process2"/>
    <dgm:cxn modelId="{A12BBB28-6305-454D-A4A5-7F644CF27541}" type="presOf" srcId="{8ED1F284-9FC8-41A9-808C-42C9E69D64B3}" destId="{FADEF625-2582-443C-9249-0CF19D0D69D1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F1D7C888-CC8E-D14D-B4F4-926994FFDE2F}" type="presOf" srcId="{59C137C8-5FB1-414C-A6DA-EEB76E809525}" destId="{38D9D549-7360-43D6-B88F-7FB8418B118E}" srcOrd="0" destOrd="0" presId="urn:microsoft.com/office/officeart/2005/8/layout/process2"/>
    <dgm:cxn modelId="{92AB8FA8-36E8-6E44-8892-95A7EE02F81C}" type="presOf" srcId="{59C137C8-5FB1-414C-A6DA-EEB76E809525}" destId="{E3D0CF5F-A856-43E8-BB63-39DD958A31F3}" srcOrd="1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491A83CA-1B49-C54F-B46A-8509A89499CF}" type="presOf" srcId="{3FF0526B-8CBE-452D-993C-CF26F15465E2}" destId="{5C1E0D8B-904C-49EB-A6D4-B6F3A75308ED}" srcOrd="1" destOrd="0" presId="urn:microsoft.com/office/officeart/2005/8/layout/process2"/>
    <dgm:cxn modelId="{4AB36C97-6486-CB47-9212-323A58654F6F}" type="presParOf" srcId="{FADEF625-2582-443C-9249-0CF19D0D69D1}" destId="{4862272A-32D1-4EAD-8243-3104197C2D29}" srcOrd="0" destOrd="0" presId="urn:microsoft.com/office/officeart/2005/8/layout/process2"/>
    <dgm:cxn modelId="{61E3818C-AE35-0542-98E0-655D3BB2DD30}" type="presParOf" srcId="{FADEF625-2582-443C-9249-0CF19D0D69D1}" destId="{38D9D549-7360-43D6-B88F-7FB8418B118E}" srcOrd="1" destOrd="0" presId="urn:microsoft.com/office/officeart/2005/8/layout/process2"/>
    <dgm:cxn modelId="{0DDFADB4-2596-8648-8A00-DB19C40FBB20}" type="presParOf" srcId="{38D9D549-7360-43D6-B88F-7FB8418B118E}" destId="{E3D0CF5F-A856-43E8-BB63-39DD958A31F3}" srcOrd="0" destOrd="0" presId="urn:microsoft.com/office/officeart/2005/8/layout/process2"/>
    <dgm:cxn modelId="{1CA44FFD-85CD-EB4D-A535-F665F0DEED67}" type="presParOf" srcId="{FADEF625-2582-443C-9249-0CF19D0D69D1}" destId="{F5403591-A896-4966-ACC2-A1F94BEA8CEF}" srcOrd="2" destOrd="0" presId="urn:microsoft.com/office/officeart/2005/8/layout/process2"/>
    <dgm:cxn modelId="{B4AF1E79-E2B9-1442-8030-7E1498AD1C87}" type="presParOf" srcId="{FADEF625-2582-443C-9249-0CF19D0D69D1}" destId="{4F8CEB4C-01FB-41C4-9539-84F390915226}" srcOrd="3" destOrd="0" presId="urn:microsoft.com/office/officeart/2005/8/layout/process2"/>
    <dgm:cxn modelId="{2A5798D7-8BF2-264C-AB0E-9AD1E31EF450}" type="presParOf" srcId="{4F8CEB4C-01FB-41C4-9539-84F390915226}" destId="{5C1E0D8B-904C-49EB-A6D4-B6F3A75308ED}" srcOrd="0" destOrd="0" presId="urn:microsoft.com/office/officeart/2005/8/layout/process2"/>
    <dgm:cxn modelId="{699CF741-5355-D444-9ECA-F56B2EC51BF5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Get rid of denominator by multiply 6 for each term.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Combine like terms.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Substitute your answer into the original equation to check.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EB68680E-91FF-8C4F-95EB-FDC08F519F88}" type="presOf" srcId="{9CC62CBC-D681-4956-B26E-43147FD8AFD0}" destId="{4862272A-32D1-4EAD-8243-3104197C2D29}" srcOrd="0" destOrd="0" presId="urn:microsoft.com/office/officeart/2005/8/layout/process2"/>
    <dgm:cxn modelId="{9AA4D311-3434-F846-9712-4F0284A3B190}" type="presOf" srcId="{E4FF783C-3D9D-45F6-B1E5-5DD4B374CD24}" destId="{F5403591-A896-4966-ACC2-A1F94BEA8CEF}" srcOrd="0" destOrd="0" presId="urn:microsoft.com/office/officeart/2005/8/layout/process2"/>
    <dgm:cxn modelId="{96B7E01A-CDE5-7F40-B32E-7A988E31123E}" type="presOf" srcId="{3FF0526B-8CBE-452D-993C-CF26F15465E2}" destId="{4F8CEB4C-01FB-41C4-9539-84F390915226}" srcOrd="0" destOrd="0" presId="urn:microsoft.com/office/officeart/2005/8/layout/process2"/>
    <dgm:cxn modelId="{41DBE21C-6C1F-BF4E-A9DF-A643CC8566B9}" type="presOf" srcId="{6D7B8E91-E324-4C78-9774-B663DF7DE9E2}" destId="{68507367-FC48-429B-9013-85E26F87A630}" srcOrd="0" destOrd="0" presId="urn:microsoft.com/office/officeart/2005/8/layout/process2"/>
    <dgm:cxn modelId="{A12BBB28-6305-454D-A4A5-7F644CF27541}" type="presOf" srcId="{8ED1F284-9FC8-41A9-808C-42C9E69D64B3}" destId="{FADEF625-2582-443C-9249-0CF19D0D69D1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F1D7C888-CC8E-D14D-B4F4-926994FFDE2F}" type="presOf" srcId="{59C137C8-5FB1-414C-A6DA-EEB76E809525}" destId="{38D9D549-7360-43D6-B88F-7FB8418B118E}" srcOrd="0" destOrd="0" presId="urn:microsoft.com/office/officeart/2005/8/layout/process2"/>
    <dgm:cxn modelId="{92AB8FA8-36E8-6E44-8892-95A7EE02F81C}" type="presOf" srcId="{59C137C8-5FB1-414C-A6DA-EEB76E809525}" destId="{E3D0CF5F-A856-43E8-BB63-39DD958A31F3}" srcOrd="1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491A83CA-1B49-C54F-B46A-8509A89499CF}" type="presOf" srcId="{3FF0526B-8CBE-452D-993C-CF26F15465E2}" destId="{5C1E0D8B-904C-49EB-A6D4-B6F3A75308ED}" srcOrd="1" destOrd="0" presId="urn:microsoft.com/office/officeart/2005/8/layout/process2"/>
    <dgm:cxn modelId="{4AB36C97-6486-CB47-9212-323A58654F6F}" type="presParOf" srcId="{FADEF625-2582-443C-9249-0CF19D0D69D1}" destId="{4862272A-32D1-4EAD-8243-3104197C2D29}" srcOrd="0" destOrd="0" presId="urn:microsoft.com/office/officeart/2005/8/layout/process2"/>
    <dgm:cxn modelId="{61E3818C-AE35-0542-98E0-655D3BB2DD30}" type="presParOf" srcId="{FADEF625-2582-443C-9249-0CF19D0D69D1}" destId="{38D9D549-7360-43D6-B88F-7FB8418B118E}" srcOrd="1" destOrd="0" presId="urn:microsoft.com/office/officeart/2005/8/layout/process2"/>
    <dgm:cxn modelId="{0DDFADB4-2596-8648-8A00-DB19C40FBB20}" type="presParOf" srcId="{38D9D549-7360-43D6-B88F-7FB8418B118E}" destId="{E3D0CF5F-A856-43E8-BB63-39DD958A31F3}" srcOrd="0" destOrd="0" presId="urn:microsoft.com/office/officeart/2005/8/layout/process2"/>
    <dgm:cxn modelId="{1CA44FFD-85CD-EB4D-A535-F665F0DEED67}" type="presParOf" srcId="{FADEF625-2582-443C-9249-0CF19D0D69D1}" destId="{F5403591-A896-4966-ACC2-A1F94BEA8CEF}" srcOrd="2" destOrd="0" presId="urn:microsoft.com/office/officeart/2005/8/layout/process2"/>
    <dgm:cxn modelId="{B4AF1E79-E2B9-1442-8030-7E1498AD1C87}" type="presParOf" srcId="{FADEF625-2582-443C-9249-0CF19D0D69D1}" destId="{4F8CEB4C-01FB-41C4-9539-84F390915226}" srcOrd="3" destOrd="0" presId="urn:microsoft.com/office/officeart/2005/8/layout/process2"/>
    <dgm:cxn modelId="{2A5798D7-8BF2-264C-AB0E-9AD1E31EF450}" type="presParOf" srcId="{4F8CEB4C-01FB-41C4-9539-84F390915226}" destId="{5C1E0D8B-904C-49EB-A6D4-B6F3A75308ED}" srcOrd="0" destOrd="0" presId="urn:microsoft.com/office/officeart/2005/8/layout/process2"/>
    <dgm:cxn modelId="{699CF741-5355-D444-9ECA-F56B2EC51BF5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132787" y="1984"/>
          <a:ext cx="2350377" cy="1015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Find LCM of 2 and 4.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2, 4, 6,8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4,8,12,16</a:t>
          </a:r>
        </a:p>
      </dsp:txBody>
      <dsp:txXfrm>
        <a:off x="162516" y="31713"/>
        <a:ext cx="2290919" cy="955549"/>
      </dsp:txXfrm>
    </dsp:sp>
    <dsp:sp modelId="{38D9D549-7360-43D6-B88F-7FB8418B118E}">
      <dsp:nvSpPr>
        <dsp:cNvPr id="0" name=""/>
        <dsp:cNvSpPr/>
      </dsp:nvSpPr>
      <dsp:spPr>
        <a:xfrm rot="5400000">
          <a:off x="1117662" y="1042367"/>
          <a:ext cx="380627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950" y="1080430"/>
        <a:ext cx="274051" cy="266439"/>
      </dsp:txXfrm>
    </dsp:sp>
    <dsp:sp modelId="{F5403591-A896-4966-ACC2-A1F94BEA8CEF}">
      <dsp:nvSpPr>
        <dsp:cNvPr id="0" name=""/>
        <dsp:cNvSpPr/>
      </dsp:nvSpPr>
      <dsp:spPr>
        <a:xfrm>
          <a:off x="132787" y="1524496"/>
          <a:ext cx="2350377" cy="1015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Get rid of denominator.</a:t>
          </a:r>
        </a:p>
      </dsp:txBody>
      <dsp:txXfrm>
        <a:off x="162516" y="1554225"/>
        <a:ext cx="2290919" cy="955549"/>
      </dsp:txXfrm>
    </dsp:sp>
    <dsp:sp modelId="{4F8CEB4C-01FB-41C4-9539-84F390915226}">
      <dsp:nvSpPr>
        <dsp:cNvPr id="0" name=""/>
        <dsp:cNvSpPr/>
      </dsp:nvSpPr>
      <dsp:spPr>
        <a:xfrm rot="5400000">
          <a:off x="1117662" y="2564879"/>
          <a:ext cx="380627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950" y="2602942"/>
        <a:ext cx="274051" cy="266439"/>
      </dsp:txXfrm>
    </dsp:sp>
    <dsp:sp modelId="{68507367-FC48-429B-9013-85E26F87A630}">
      <dsp:nvSpPr>
        <dsp:cNvPr id="0" name=""/>
        <dsp:cNvSpPr/>
      </dsp:nvSpPr>
      <dsp:spPr>
        <a:xfrm>
          <a:off x="132787" y="3047007"/>
          <a:ext cx="2350377" cy="1015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Substitute your answer into the original equation to check.</a:t>
          </a:r>
        </a:p>
      </dsp:txBody>
      <dsp:txXfrm>
        <a:off x="162516" y="3076736"/>
        <a:ext cx="2290919" cy="955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114176" y="0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Get rid of denominator by multiply 6 for each term.</a:t>
          </a:r>
        </a:p>
      </dsp:txBody>
      <dsp:txXfrm>
        <a:off x="143934" y="29758"/>
        <a:ext cx="2328083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114176" y="1523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Combine like terms.</a:t>
          </a:r>
        </a:p>
      </dsp:txBody>
      <dsp:txXfrm>
        <a:off x="143934" y="1553757"/>
        <a:ext cx="2328083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114176" y="3047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Substitute your answer into the original equation to check.</a:t>
          </a:r>
        </a:p>
      </dsp:txBody>
      <dsp:txXfrm>
        <a:off x="143934" y="3077757"/>
        <a:ext cx="2328083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A37E7-5B88-464D-A7C9-ABCC2A0AE27A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F8D6B-D613-4F3D-A0A2-43CDA9BB8B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63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 Maths</a:t>
            </a:r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630E29-B7C9-4F2D-A1D1-2109E632918B}" type="datetime2">
              <a:rPr lang="en-IE" altLang="en-US" sz="1200" smtClean="0"/>
              <a:pPr/>
              <a:t>Sunday 13 February 2022</a:t>
            </a:fld>
            <a:endParaRPr lang="en-IE" altLang="en-US" sz="1200"/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projectmaths.ie</a:t>
            </a:r>
          </a:p>
        </p:txBody>
      </p:sp>
      <p:sp>
        <p:nvSpPr>
          <p:cNvPr id="501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82FAF7-5F7A-4FCB-8CAC-C0DE9714EC29}" type="slidenum">
              <a:rPr lang="en-IE" altLang="en-US" sz="1200" smtClean="0"/>
              <a:pPr/>
              <a:t>14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 Maths</a:t>
            </a:r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630E29-B7C9-4F2D-A1D1-2109E632918B}" type="datetime2">
              <a:rPr lang="en-IE" altLang="en-US" sz="1200" smtClean="0"/>
              <a:pPr/>
              <a:t>Sunday 13 February 2022</a:t>
            </a:fld>
            <a:endParaRPr lang="en-IE" altLang="en-US" sz="1200"/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projectmaths.ie</a:t>
            </a:r>
          </a:p>
        </p:txBody>
      </p:sp>
      <p:sp>
        <p:nvSpPr>
          <p:cNvPr id="501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82FAF7-5F7A-4FCB-8CAC-C0DE9714EC29}" type="slidenum">
              <a:rPr lang="en-IE" altLang="en-US" sz="1200" smtClean="0"/>
              <a:pPr/>
              <a:t>15</a:t>
            </a:fld>
            <a:endParaRPr lang="en-IE" altLang="en-US" sz="1200"/>
          </a:p>
        </p:txBody>
      </p:sp>
    </p:spTree>
    <p:extLst>
      <p:ext uri="{BB962C8B-B14F-4D97-AF65-F5344CB8AC3E}">
        <p14:creationId xmlns:p14="http://schemas.microsoft.com/office/powerpoint/2010/main" val="165096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 Maths</a:t>
            </a:r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630E29-B7C9-4F2D-A1D1-2109E632918B}" type="datetime2">
              <a:rPr lang="en-IE" altLang="en-US" sz="1200" smtClean="0"/>
              <a:pPr/>
              <a:t>Sunday 13 February 2022</a:t>
            </a:fld>
            <a:endParaRPr lang="en-IE" altLang="en-US" sz="1200"/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projectmaths.ie</a:t>
            </a:r>
          </a:p>
        </p:txBody>
      </p:sp>
      <p:sp>
        <p:nvSpPr>
          <p:cNvPr id="501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82FAF7-5F7A-4FCB-8CAC-C0DE9714EC29}" type="slidenum">
              <a:rPr lang="en-IE" altLang="en-US" sz="1200" smtClean="0"/>
              <a:pPr/>
              <a:t>16</a:t>
            </a:fld>
            <a:endParaRPr lang="en-IE" altLang="en-US" sz="1200"/>
          </a:p>
        </p:txBody>
      </p:sp>
    </p:spTree>
    <p:extLst>
      <p:ext uri="{BB962C8B-B14F-4D97-AF65-F5344CB8AC3E}">
        <p14:creationId xmlns:p14="http://schemas.microsoft.com/office/powerpoint/2010/main" val="85977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B9FF-7153-4872-926C-40E2A4B1F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792E5-9E34-4CFD-8FFD-1153CE227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32D3D-8F03-47DB-A6B8-94FB87D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67CD0-7DF1-49A1-A7E7-270F2BD2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B45A0-37FC-47EA-A4D3-6D4E36DC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39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0625-11CE-4C37-B265-DB050CA7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E1993-4762-461A-B1EA-3AE8CD8AA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3683-9B31-4DC7-AF69-7F525056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347D6-24F0-4478-883A-D813E4AC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204C2-7C82-4596-B824-38569E69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81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7A9F8-1BB1-4536-90C8-F18F138E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780DF-D90E-43DC-B0D0-A8CC4690A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1D5B9-06D7-440E-83E4-9A389C8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AF0D-DC20-45BC-9CD5-380C1D15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3E57B-904B-44F1-89BF-58BAF774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37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2415-9294-4BAE-BD35-EB519713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03533-358E-47FE-B8E3-F2B3E8817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07A16-6486-4764-80BC-6B6BDC1D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1B35A-462C-4FEB-9DA2-9D58C13E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3910B-36BB-4CF2-8947-C2256979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2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1B06-F62C-4F73-8489-2F4AC932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32277-85E7-4170-B72F-DF71E0B3F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6B4BB-0B56-426B-AB94-4B95908E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FF0F9-4868-4DBB-8F05-9DE05FF6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0E67A-F20B-4C94-AB10-5B766420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2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CC35-9E7B-4909-A2CA-5954C30C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9904-3212-49B6-BF16-2E3F2CE28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30908-7502-48FD-B25F-C296816AE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293BD-31B0-490E-8AB7-80B7DB40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556A7-17F3-4CE4-BDC8-411F9285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9753D-5F47-4933-B93E-6C5FFACD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37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23A6-1C8F-4D59-8888-1ECC21CC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C14D2-150E-4E92-8CDD-059EF33D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EAE90-7216-4B6B-A33F-4FD5E11EE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1CFBE-7982-43AE-AFA1-E03CE35BB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E366C-ECF6-439D-A643-697B8B720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F54C4-148F-4EC9-9554-2E8F315A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E2BE2-C151-47E5-897A-8CC95C6F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AFA17-712C-47B2-8212-CD3B6F9E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54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9861-8CBF-4BC2-A98D-F1FC1EF4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C4C10-958F-48B5-94EC-1D3181C7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0D24E-2914-4310-8777-0F8BE682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8E753-A12B-49C3-BA87-A2B0B6B8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34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49E5F-151E-4A6A-92BD-1574AC92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F91DA-3F39-4423-80EE-A8AB7069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43407-BFF5-4FBA-806D-CC944844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6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6E4F-18B2-4C01-B2D1-C0166D95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C5450-02C7-4A28-8E94-9B236852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E0D95-E570-45A3-89A5-A74FC4905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D5B9-5547-478A-8A0B-44431A5D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1BC43-66CA-48B8-B9A2-37DAB1DF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C3AAF-F253-4C82-94DD-D990A6A3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87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BB74-9C9C-4ADA-90E0-C5C22B66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B61CD-3F03-4469-8E98-1F8D0B287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DFB6D-C347-4380-A4DD-309A8D9DE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55D9C-5EBA-4086-9EC3-EDC58751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A7C6D-2F28-4D62-B5A1-C27F9614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0E26F-2DA7-4D58-9E8C-6863E1C8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55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A821A5-35CA-442C-BCCB-C40A18FC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D8795-AD78-457D-B182-B29270F6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4D4A-D24F-4F78-BDFD-06EA8967C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7B31D-5C15-49B4-BF9C-B9F49D9C7066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43E34-91C3-4A98-AC25-790F50461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63CAB-776D-460F-B5EA-CED0E8991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7AA7-27F3-4E56-81E9-9BB057A1CC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16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bsresources.com/teaching-and-learning/revis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44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49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50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3.xm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89.png"/><Relationship Id="rId3" Type="http://schemas.openxmlformats.org/officeDocument/2006/relationships/image" Target="../media/image52.jpeg"/><Relationship Id="rId7" Type="http://schemas.openxmlformats.org/officeDocument/2006/relationships/image" Target="../media/image88.png"/><Relationship Id="rId12" Type="http://schemas.microsoft.com/office/2007/relationships/diagramDrawing" Target="../diagrams/drawing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2.png"/><Relationship Id="rId15" Type="http://schemas.openxmlformats.org/officeDocument/2006/relationships/image" Target="../media/image9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3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3.png"/><Relationship Id="rId3" Type="http://schemas.openxmlformats.org/officeDocument/2006/relationships/image" Target="../media/image52.jpeg"/><Relationship Id="rId7" Type="http://schemas.openxmlformats.org/officeDocument/2006/relationships/image" Target="../media/image92.png"/><Relationship Id="rId12" Type="http://schemas.microsoft.com/office/2007/relationships/diagramDrawing" Target="../diagrams/drawing2.xml"/><Relationship Id="rId2" Type="http://schemas.openxmlformats.org/officeDocument/2006/relationships/image" Target="../media/image51.jpe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2.png"/><Relationship Id="rId15" Type="http://schemas.openxmlformats.org/officeDocument/2006/relationships/image" Target="../media/image95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3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52.jpeg"/><Relationship Id="rId7" Type="http://schemas.openxmlformats.org/officeDocument/2006/relationships/image" Target="../media/image9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97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oleObject" Target="../embeddings/oleObject13.bin"/><Relationship Id="rId39" Type="http://schemas.openxmlformats.org/officeDocument/2006/relationships/oleObject" Target="../embeddings/oleObject21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0.emf"/><Relationship Id="rId34" Type="http://schemas.openxmlformats.org/officeDocument/2006/relationships/image" Target="../media/image15.emf"/><Relationship Id="rId42" Type="http://schemas.openxmlformats.org/officeDocument/2006/relationships/image" Target="../media/image19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2.emf"/><Relationship Id="rId33" Type="http://schemas.openxmlformats.org/officeDocument/2006/relationships/oleObject" Target="../embeddings/oleObject18.bin"/><Relationship Id="rId38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6.bin"/><Relationship Id="rId41" Type="http://schemas.openxmlformats.org/officeDocument/2006/relationships/oleObject" Target="../embeddings/oleObject2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32" Type="http://schemas.openxmlformats.org/officeDocument/2006/relationships/image" Target="../media/image14.emf"/><Relationship Id="rId37" Type="http://schemas.openxmlformats.org/officeDocument/2006/relationships/oleObject" Target="../embeddings/oleObject20.bin"/><Relationship Id="rId40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1.emf"/><Relationship Id="rId28" Type="http://schemas.openxmlformats.org/officeDocument/2006/relationships/oleObject" Target="../embeddings/oleObject15.bin"/><Relationship Id="rId36" Type="http://schemas.openxmlformats.org/officeDocument/2006/relationships/image" Target="../media/image16.emf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7.bin"/><Relationship Id="rId44" Type="http://schemas.openxmlformats.org/officeDocument/2006/relationships/image" Target="../media/image20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oleObject" Target="../embeddings/oleObject11.bin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3.emf"/><Relationship Id="rId35" Type="http://schemas.openxmlformats.org/officeDocument/2006/relationships/oleObject" Target="../embeddings/oleObject19.bin"/><Relationship Id="rId43" Type="http://schemas.openxmlformats.org/officeDocument/2006/relationships/oleObject" Target="../embeddings/oleObject2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7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104.png"/><Relationship Id="rId5" Type="http://schemas.openxmlformats.org/officeDocument/2006/relationships/image" Target="../media/image52.jpeg"/><Relationship Id="rId10" Type="http://schemas.openxmlformats.org/officeDocument/2006/relationships/image" Target="../media/image103.png"/><Relationship Id="rId4" Type="http://schemas.openxmlformats.org/officeDocument/2006/relationships/image" Target="../media/image51.jpeg"/><Relationship Id="rId9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9.gif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2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2.emf"/><Relationship Id="rId3" Type="http://schemas.openxmlformats.org/officeDocument/2006/relationships/oleObject" Target="../embeddings/oleObject28.bin"/><Relationship Id="rId21" Type="http://schemas.openxmlformats.org/officeDocument/2006/relationships/image" Target="../media/image33.e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9.e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emf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39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34.emf"/><Relationship Id="rId10" Type="http://schemas.openxmlformats.org/officeDocument/2006/relationships/image" Target="../media/image28.e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0.emf"/><Relationship Id="rId22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39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11" Type="http://schemas.openxmlformats.org/officeDocument/2006/relationships/image" Target="../media/image38.e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4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DD72-ECCE-427C-95E4-FFFBBA9DD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EA47B-D853-435D-8369-DC951767F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1A-1G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174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this example, 5 goes in to 10 by multiplying it by 2. Whatever we do to the denominator we also need to do to the numerator.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554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8554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2963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46877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071" y="2704720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01286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0351" y="244311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9095" y="2852412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17153" y="2308220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54" y="380651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8748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32963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46877" y="380651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7071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301286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50351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08868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49461" y="3806519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61801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26016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91582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56098" y="380651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44515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308730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second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way is to find LCM. Then make common denominator by times a number for each fraction.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e.g.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LCM of 3 and 4 is 12.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554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8554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2963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46877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6877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01286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0351" y="244311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1396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Whatever we do to the denominator we also need to do to the numerator.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554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8554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2963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46877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6877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01286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0351" y="244311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9095" y="2852412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17153" y="2308220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54" y="380651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68748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32963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46877" y="380651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7071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301286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50351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08868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49461" y="3806519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61801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26016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91582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46292" y="380651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44516" y="4329739"/>
            <a:ext cx="623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308730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3A91B66-0F7D-4C35-B08D-35D513619B74}"/>
              </a:ext>
            </a:extLst>
          </p:cNvPr>
          <p:cNvSpPr/>
          <p:nvPr/>
        </p:nvSpPr>
        <p:spPr>
          <a:xfrm>
            <a:off x="3720861" y="2305640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1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A1AC83-AA13-461C-BE76-1DD807E29C69}"/>
              </a:ext>
            </a:extLst>
          </p:cNvPr>
          <p:cNvSpPr/>
          <p:nvPr/>
        </p:nvSpPr>
        <p:spPr>
          <a:xfrm>
            <a:off x="3764775" y="2845492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1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7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third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way is to do a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butterfly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calculation for numbers/algebraic expression  which are not easy to find LCM.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e.g.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8554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8748" y="2704720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2963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46877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071" y="2704720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01286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0351" y="244311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0F2A8F-B7EB-4A05-8A96-2169052F668A}"/>
                  </a:ext>
                </a:extLst>
              </p:cNvPr>
              <p:cNvSpPr txBox="1"/>
              <p:nvPr/>
            </p:nvSpPr>
            <p:spPr>
              <a:xfrm>
                <a:off x="182111" y="4125813"/>
                <a:ext cx="4857605" cy="1025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32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AU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0F2A8F-B7EB-4A05-8A96-2169052F6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1" y="4125813"/>
                <a:ext cx="4857605" cy="10257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59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/>
              <p:nvPr/>
            </p:nvSpPr>
            <p:spPr>
              <a:xfrm>
                <a:off x="1406513" y="2462324"/>
                <a:ext cx="1368152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+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13" y="2462324"/>
                <a:ext cx="1368152" cy="966675"/>
              </a:xfrm>
              <a:prstGeom prst="rect">
                <a:avLst/>
              </a:prstGeom>
              <a:blipFill>
                <a:blip r:embed="rId3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/>
              <p:nvPr/>
            </p:nvSpPr>
            <p:spPr>
              <a:xfrm>
                <a:off x="3359696" y="2488230"/>
                <a:ext cx="1368152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488230"/>
                <a:ext cx="1368152" cy="966675"/>
              </a:xfrm>
              <a:prstGeom prst="rect">
                <a:avLst/>
              </a:prstGeom>
              <a:blipFill>
                <a:blip r:embed="rId4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ughnut 8">
            <a:extLst>
              <a:ext uri="{FF2B5EF4-FFF2-40B4-BE49-F238E27FC236}">
                <a16:creationId xmlns:a16="http://schemas.microsoft.com/office/drawing/2014/main" id="{03BA1D05-485D-3C45-B790-E632DB0D0218}"/>
              </a:ext>
            </a:extLst>
          </p:cNvPr>
          <p:cNvSpPr/>
          <p:nvPr/>
        </p:nvSpPr>
        <p:spPr>
          <a:xfrm rot="2408278">
            <a:off x="2998334" y="2739094"/>
            <a:ext cx="1829479" cy="440861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FECFF38C-3F45-3343-BA83-BDE3A7E43ECD}"/>
              </a:ext>
            </a:extLst>
          </p:cNvPr>
          <p:cNvSpPr/>
          <p:nvPr/>
        </p:nvSpPr>
        <p:spPr>
          <a:xfrm rot="2947977">
            <a:off x="3717946" y="2067349"/>
            <a:ext cx="480966" cy="1808433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D68F9E5-F7DC-1C47-8097-FCFD63B482D8}"/>
              </a:ext>
            </a:extLst>
          </p:cNvPr>
          <p:cNvSpPr/>
          <p:nvPr/>
        </p:nvSpPr>
        <p:spPr>
          <a:xfrm>
            <a:off x="3313638" y="1624075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70A57A9-8853-3B45-BD63-54D0F968E521}"/>
              </a:ext>
            </a:extLst>
          </p:cNvPr>
          <p:cNvSpPr/>
          <p:nvPr/>
        </p:nvSpPr>
        <p:spPr>
          <a:xfrm flipH="1">
            <a:off x="3972133" y="1624074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2FFAEF90-75F5-BC44-A5A2-7E4F8994C20A}"/>
              </a:ext>
            </a:extLst>
          </p:cNvPr>
          <p:cNvSpPr/>
          <p:nvPr/>
        </p:nvSpPr>
        <p:spPr>
          <a:xfrm>
            <a:off x="2692906" y="2777192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1FD8B693-2701-C647-9546-DEAE9F660D9F}"/>
              </a:ext>
            </a:extLst>
          </p:cNvPr>
          <p:cNvSpPr/>
          <p:nvPr/>
        </p:nvSpPr>
        <p:spPr>
          <a:xfrm>
            <a:off x="4718584" y="2777192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9D254E-FC94-1D47-8D95-E2DCF7086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466" y="1674451"/>
            <a:ext cx="1592541" cy="20432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FA4023-DA0A-FC4F-985C-22EBA3881694}"/>
              </a:ext>
            </a:extLst>
          </p:cNvPr>
          <p:cNvSpPr txBox="1"/>
          <p:nvPr/>
        </p:nvSpPr>
        <p:spPr>
          <a:xfrm>
            <a:off x="5521711" y="1967237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014E3C-F058-7D42-BACE-476E0ACEB06A}"/>
              </a:ext>
            </a:extLst>
          </p:cNvPr>
          <p:cNvSpPr txBox="1"/>
          <p:nvPr/>
        </p:nvSpPr>
        <p:spPr>
          <a:xfrm>
            <a:off x="5863875" y="3478227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94FA19E-8FB3-284E-8000-83489AAE54D1}"/>
              </a:ext>
            </a:extLst>
          </p:cNvPr>
          <p:cNvSpPr/>
          <p:nvPr/>
        </p:nvSpPr>
        <p:spPr>
          <a:xfrm rot="19130849" flipH="1" flipV="1">
            <a:off x="5659514" y="2960783"/>
            <a:ext cx="892006" cy="920065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D12FC7-4054-0B41-BECD-73F318A31237}"/>
              </a:ext>
            </a:extLst>
          </p:cNvPr>
          <p:cNvSpPr txBox="1"/>
          <p:nvPr/>
        </p:nvSpPr>
        <p:spPr>
          <a:xfrm>
            <a:off x="6246739" y="1967236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2" name="Equals 21">
            <a:extLst>
              <a:ext uri="{FF2B5EF4-FFF2-40B4-BE49-F238E27FC236}">
                <a16:creationId xmlns:a16="http://schemas.microsoft.com/office/drawing/2014/main" id="{068385E9-4E4C-3349-B7C7-463BBE1A4A56}"/>
              </a:ext>
            </a:extLst>
          </p:cNvPr>
          <p:cNvSpPr/>
          <p:nvPr/>
        </p:nvSpPr>
        <p:spPr>
          <a:xfrm>
            <a:off x="7032104" y="2780929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/>
              <p:nvPr/>
            </p:nvSpPr>
            <p:spPr>
              <a:xfrm>
                <a:off x="7502599" y="2265667"/>
                <a:ext cx="923650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99" y="2265667"/>
                <a:ext cx="92365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4DA9DA-1D48-CF4A-9CCE-518F22DC8099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478432" y="1331462"/>
            <a:ext cx="1485992" cy="934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05F9B9-5FF4-EA47-B71C-169ACD312317}"/>
              </a:ext>
            </a:extLst>
          </p:cNvPr>
          <p:cNvSpPr txBox="1"/>
          <p:nvPr/>
        </p:nvSpPr>
        <p:spPr>
          <a:xfrm>
            <a:off x="5591950" y="1015439"/>
            <a:ext cx="1152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15 + 8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81DD14-3DCC-284D-8D95-CC043977DB27}"/>
              </a:ext>
            </a:extLst>
          </p:cNvPr>
          <p:cNvCxnSpPr>
            <a:cxnSpLocks/>
          </p:cNvCxnSpPr>
          <p:nvPr/>
        </p:nvCxnSpPr>
        <p:spPr>
          <a:xfrm flipH="1">
            <a:off x="6574692" y="3415781"/>
            <a:ext cx="1401901" cy="493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/>
              <p:nvPr/>
            </p:nvSpPr>
            <p:spPr>
              <a:xfrm>
                <a:off x="1289605" y="4856674"/>
                <a:ext cx="1368152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605" y="4856674"/>
                <a:ext cx="1368152" cy="966675"/>
              </a:xfrm>
              <a:prstGeom prst="rect">
                <a:avLst/>
              </a:prstGeom>
              <a:blipFill>
                <a:blip r:embed="rId7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quals 32">
            <a:extLst>
              <a:ext uri="{FF2B5EF4-FFF2-40B4-BE49-F238E27FC236}">
                <a16:creationId xmlns:a16="http://schemas.microsoft.com/office/drawing/2014/main" id="{12FAC746-353C-7843-AFD7-342CBA136109}"/>
              </a:ext>
            </a:extLst>
          </p:cNvPr>
          <p:cNvSpPr/>
          <p:nvPr/>
        </p:nvSpPr>
        <p:spPr>
          <a:xfrm>
            <a:off x="2639616" y="5200496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/>
              <p:nvPr/>
            </p:nvSpPr>
            <p:spPr>
              <a:xfrm>
                <a:off x="3328012" y="4887107"/>
                <a:ext cx="1368152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12" y="4887107"/>
                <a:ext cx="1368152" cy="966675"/>
              </a:xfrm>
              <a:prstGeom prst="rect">
                <a:avLst/>
              </a:prstGeom>
              <a:blipFill>
                <a:blip r:embed="rId8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oughnut 34">
            <a:extLst>
              <a:ext uri="{FF2B5EF4-FFF2-40B4-BE49-F238E27FC236}">
                <a16:creationId xmlns:a16="http://schemas.microsoft.com/office/drawing/2014/main" id="{1887DD42-6BEA-894B-A149-7189D15F0B9A}"/>
              </a:ext>
            </a:extLst>
          </p:cNvPr>
          <p:cNvSpPr/>
          <p:nvPr/>
        </p:nvSpPr>
        <p:spPr>
          <a:xfrm rot="2298933">
            <a:off x="3081003" y="5197259"/>
            <a:ext cx="1779033" cy="501019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ughnut 35">
            <a:extLst>
              <a:ext uri="{FF2B5EF4-FFF2-40B4-BE49-F238E27FC236}">
                <a16:creationId xmlns:a16="http://schemas.microsoft.com/office/drawing/2014/main" id="{64850090-E4A0-F34B-95BF-8A2E38E5A4BE}"/>
              </a:ext>
            </a:extLst>
          </p:cNvPr>
          <p:cNvSpPr/>
          <p:nvPr/>
        </p:nvSpPr>
        <p:spPr>
          <a:xfrm rot="2947977">
            <a:off x="3749703" y="4450408"/>
            <a:ext cx="480966" cy="1808433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472EE24-E917-E744-837C-976BABC0EE2A}"/>
              </a:ext>
            </a:extLst>
          </p:cNvPr>
          <p:cNvSpPr/>
          <p:nvPr/>
        </p:nvSpPr>
        <p:spPr>
          <a:xfrm>
            <a:off x="3204519" y="3975766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C4F4BE8-87EB-3747-A49D-2C15B14403D8}"/>
              </a:ext>
            </a:extLst>
          </p:cNvPr>
          <p:cNvSpPr/>
          <p:nvPr/>
        </p:nvSpPr>
        <p:spPr>
          <a:xfrm flipH="1">
            <a:off x="4010234" y="3966159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2B7AE2-AE4D-8A45-ACC1-BB4A56CE56B6}"/>
              </a:ext>
            </a:extLst>
          </p:cNvPr>
          <p:cNvSpPr txBox="1"/>
          <p:nvPr/>
        </p:nvSpPr>
        <p:spPr>
          <a:xfrm>
            <a:off x="3215680" y="4222250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B76DA7-0B87-F947-AD2A-B7B89069145B}"/>
              </a:ext>
            </a:extLst>
          </p:cNvPr>
          <p:cNvSpPr txBox="1"/>
          <p:nvPr/>
        </p:nvSpPr>
        <p:spPr>
          <a:xfrm>
            <a:off x="4105130" y="4186246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D612D9-2471-744C-B891-B26E95C992D7}"/>
              </a:ext>
            </a:extLst>
          </p:cNvPr>
          <p:cNvSpPr txBox="1"/>
          <p:nvPr/>
        </p:nvSpPr>
        <p:spPr>
          <a:xfrm>
            <a:off x="3656992" y="5733257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0D7B883-96B0-7142-8C09-37CFA25145E5}"/>
              </a:ext>
            </a:extLst>
          </p:cNvPr>
          <p:cNvSpPr/>
          <p:nvPr/>
        </p:nvSpPr>
        <p:spPr>
          <a:xfrm rot="19130849" flipH="1" flipV="1">
            <a:off x="3480240" y="5265039"/>
            <a:ext cx="892006" cy="920065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quals 42">
            <a:extLst>
              <a:ext uri="{FF2B5EF4-FFF2-40B4-BE49-F238E27FC236}">
                <a16:creationId xmlns:a16="http://schemas.microsoft.com/office/drawing/2014/main" id="{A011642B-913C-E645-B0D7-8C4885387FC3}"/>
              </a:ext>
            </a:extLst>
          </p:cNvPr>
          <p:cNvSpPr/>
          <p:nvPr/>
        </p:nvSpPr>
        <p:spPr>
          <a:xfrm>
            <a:off x="4943872" y="5200496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/>
              <p:nvPr/>
            </p:nvSpPr>
            <p:spPr>
              <a:xfrm>
                <a:off x="5447928" y="4744206"/>
                <a:ext cx="923650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4744206"/>
                <a:ext cx="923650" cy="1133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04E02F-5456-B741-ABDA-C4E5734B0604}"/>
              </a:ext>
            </a:extLst>
          </p:cNvPr>
          <p:cNvCxnSpPr>
            <a:cxnSpLocks/>
          </p:cNvCxnSpPr>
          <p:nvPr/>
        </p:nvCxnSpPr>
        <p:spPr>
          <a:xfrm>
            <a:off x="6384032" y="4941168"/>
            <a:ext cx="11058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3942DC5-B39D-734C-A758-217B07A17F96}"/>
              </a:ext>
            </a:extLst>
          </p:cNvPr>
          <p:cNvSpPr txBox="1"/>
          <p:nvPr/>
        </p:nvSpPr>
        <p:spPr>
          <a:xfrm>
            <a:off x="7752190" y="4726306"/>
            <a:ext cx="1152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15 − 8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45A50499-92CF-DB4D-95E4-BB5AC6FD565A}"/>
              </a:ext>
            </a:extLst>
          </p:cNvPr>
          <p:cNvSpPr txBox="1">
            <a:spLocks/>
          </p:cNvSpPr>
          <p:nvPr/>
        </p:nvSpPr>
        <p:spPr>
          <a:xfrm>
            <a:off x="1258725" y="-31840"/>
            <a:ext cx="9790275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IE" altLang="en-US" dirty="0"/>
              <a:t>Add &amp; Subtract</a:t>
            </a:r>
            <a:r>
              <a:rPr lang="en-IE" altLang="en-US" sz="3200" dirty="0"/>
              <a:t>—</a:t>
            </a:r>
            <a:r>
              <a:rPr lang="en-IE" altLang="en-US" sz="3200" dirty="0">
                <a:solidFill>
                  <a:srgbClr val="C00000"/>
                </a:solidFill>
              </a:rPr>
              <a:t>unlike denominators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2" grpId="0" animBg="1"/>
      <p:bldP spid="10" grpId="0" animBg="1"/>
      <p:bldP spid="14" grpId="0" animBg="1"/>
      <p:bldP spid="13" grpId="0" animBg="1"/>
      <p:bldP spid="16" grpId="0" animBg="1"/>
      <p:bldP spid="17" grpId="0"/>
      <p:bldP spid="19" grpId="0"/>
      <p:bldP spid="18" grpId="0" animBg="1"/>
      <p:bldP spid="21" grpId="0"/>
      <p:bldP spid="22" grpId="0" animBg="1"/>
      <p:bldP spid="20" grpId="0"/>
      <p:bldP spid="26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4F94C-0D83-E842-8B38-77A64CA5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346" y="1427728"/>
            <a:ext cx="2120900" cy="2260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/>
              <p:nvPr/>
            </p:nvSpPr>
            <p:spPr>
              <a:xfrm>
                <a:off x="1143000" y="2462323"/>
                <a:ext cx="1747714" cy="966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+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62323"/>
                <a:ext cx="1747714" cy="966162"/>
              </a:xfrm>
              <a:prstGeom prst="rect">
                <a:avLst/>
              </a:prstGeom>
              <a:blipFill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/>
              <p:nvPr/>
            </p:nvSpPr>
            <p:spPr>
              <a:xfrm>
                <a:off x="3163402" y="2488230"/>
                <a:ext cx="1731071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02" y="2488230"/>
                <a:ext cx="1731071" cy="966675"/>
              </a:xfrm>
              <a:prstGeom prst="rect">
                <a:avLst/>
              </a:prstGeom>
              <a:blipFill>
                <a:blip r:embed="rId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ughnut 8">
            <a:extLst>
              <a:ext uri="{FF2B5EF4-FFF2-40B4-BE49-F238E27FC236}">
                <a16:creationId xmlns:a16="http://schemas.microsoft.com/office/drawing/2014/main" id="{03BA1D05-485D-3C45-B790-E632DB0D0218}"/>
              </a:ext>
            </a:extLst>
          </p:cNvPr>
          <p:cNvSpPr/>
          <p:nvPr/>
        </p:nvSpPr>
        <p:spPr>
          <a:xfrm rot="1804377">
            <a:off x="2971216" y="2778645"/>
            <a:ext cx="1891961" cy="534888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FECFF38C-3F45-3343-BA83-BDE3A7E43ECD}"/>
              </a:ext>
            </a:extLst>
          </p:cNvPr>
          <p:cNvSpPr/>
          <p:nvPr/>
        </p:nvSpPr>
        <p:spPr>
          <a:xfrm rot="3482699">
            <a:off x="3522847" y="2111443"/>
            <a:ext cx="480966" cy="1869290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D68F9E5-F7DC-1C47-8097-FCFD63B482D8}"/>
              </a:ext>
            </a:extLst>
          </p:cNvPr>
          <p:cNvSpPr/>
          <p:nvPr/>
        </p:nvSpPr>
        <p:spPr>
          <a:xfrm>
            <a:off x="3313638" y="1624075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70A57A9-8853-3B45-BD63-54D0F968E521}"/>
              </a:ext>
            </a:extLst>
          </p:cNvPr>
          <p:cNvSpPr/>
          <p:nvPr/>
        </p:nvSpPr>
        <p:spPr>
          <a:xfrm flipH="1">
            <a:off x="3972133" y="1624074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2FFAEF90-75F5-BC44-A5A2-7E4F8994C20A}"/>
              </a:ext>
            </a:extLst>
          </p:cNvPr>
          <p:cNvSpPr/>
          <p:nvPr/>
        </p:nvSpPr>
        <p:spPr>
          <a:xfrm>
            <a:off x="2519387" y="2802580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1FD8B693-2701-C647-9546-DEAE9F660D9F}"/>
              </a:ext>
            </a:extLst>
          </p:cNvPr>
          <p:cNvSpPr/>
          <p:nvPr/>
        </p:nvSpPr>
        <p:spPr>
          <a:xfrm>
            <a:off x="4810320" y="2787354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A4023-DA0A-FC4F-985C-22EBA3881694}"/>
                  </a:ext>
                </a:extLst>
              </p:cNvPr>
              <p:cNvSpPr txBox="1"/>
              <p:nvPr/>
            </p:nvSpPr>
            <p:spPr>
              <a:xfrm>
                <a:off x="5253492" y="1996188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A4023-DA0A-FC4F-985C-22EBA3881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492" y="1996188"/>
                <a:ext cx="710816" cy="430887"/>
              </a:xfrm>
              <a:prstGeom prst="rect">
                <a:avLst/>
              </a:prstGeom>
              <a:blipFill>
                <a:blip r:embed="rId6"/>
                <a:stretch>
                  <a:fillRect l="-11207" t="-8451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14E3C-F058-7D42-BACE-476E0ACEB06A}"/>
                  </a:ext>
                </a:extLst>
              </p:cNvPr>
              <p:cNvSpPr txBox="1"/>
              <p:nvPr/>
            </p:nvSpPr>
            <p:spPr>
              <a:xfrm>
                <a:off x="5738313" y="3498157"/>
                <a:ext cx="9236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14E3C-F058-7D42-BACE-476E0ACE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313" y="3498157"/>
                <a:ext cx="923650" cy="430887"/>
              </a:xfrm>
              <a:prstGeom prst="rect">
                <a:avLst/>
              </a:prstGeom>
              <a:blipFill>
                <a:blip r:embed="rId7"/>
                <a:stretch>
                  <a:fillRect l="-8553" t="-9859" b="-267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F94FA19E-8FB3-284E-8000-83489AAE54D1}"/>
              </a:ext>
            </a:extLst>
          </p:cNvPr>
          <p:cNvSpPr/>
          <p:nvPr/>
        </p:nvSpPr>
        <p:spPr>
          <a:xfrm rot="19130849" flipH="1" flipV="1">
            <a:off x="5568472" y="3104799"/>
            <a:ext cx="892006" cy="920065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D12FC7-4054-0B41-BECD-73F318A31237}"/>
                  </a:ext>
                </a:extLst>
              </p:cNvPr>
              <p:cNvSpPr txBox="1"/>
              <p:nvPr/>
            </p:nvSpPr>
            <p:spPr>
              <a:xfrm>
                <a:off x="6200138" y="1999262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D12FC7-4054-0B41-BECD-73F318A31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138" y="1999262"/>
                <a:ext cx="710816" cy="430887"/>
              </a:xfrm>
              <a:prstGeom prst="rect">
                <a:avLst/>
              </a:prstGeom>
              <a:blipFill>
                <a:blip r:embed="rId8"/>
                <a:stretch>
                  <a:fillRect l="-11111" t="-9859" b="-267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quals 21">
            <a:extLst>
              <a:ext uri="{FF2B5EF4-FFF2-40B4-BE49-F238E27FC236}">
                <a16:creationId xmlns:a16="http://schemas.microsoft.com/office/drawing/2014/main" id="{068385E9-4E4C-3349-B7C7-463BBE1A4A56}"/>
              </a:ext>
            </a:extLst>
          </p:cNvPr>
          <p:cNvSpPr/>
          <p:nvPr/>
        </p:nvSpPr>
        <p:spPr>
          <a:xfrm>
            <a:off x="7032104" y="2780929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/>
              <p:nvPr/>
            </p:nvSpPr>
            <p:spPr>
              <a:xfrm>
                <a:off x="7502599" y="2265666"/>
                <a:ext cx="1154034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99" y="2265666"/>
                <a:ext cx="1154034" cy="11294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4DA9DA-1D48-CF4A-9CCE-518F22DC8099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478436" y="1331462"/>
            <a:ext cx="1601180" cy="934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5F9B9-5FF4-EA47-B71C-169ACD312317}"/>
                  </a:ext>
                </a:extLst>
              </p:cNvPr>
              <p:cNvSpPr txBox="1"/>
              <p:nvPr/>
            </p:nvSpPr>
            <p:spPr>
              <a:xfrm>
                <a:off x="5401653" y="1015439"/>
                <a:ext cx="2025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+ 3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= 7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5F9B9-5FF4-EA47-B71C-169ACD312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53" y="1015439"/>
                <a:ext cx="2025889" cy="430887"/>
              </a:xfrm>
              <a:prstGeom prst="rect">
                <a:avLst/>
              </a:prstGeom>
              <a:blipFill>
                <a:blip r:embed="rId10"/>
                <a:stretch>
                  <a:fillRect l="-3916" t="-10000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81DD14-3DCC-284D-8D95-CC043977DB27}"/>
              </a:ext>
            </a:extLst>
          </p:cNvPr>
          <p:cNvCxnSpPr>
            <a:cxnSpLocks/>
          </p:cNvCxnSpPr>
          <p:nvPr/>
        </p:nvCxnSpPr>
        <p:spPr>
          <a:xfrm flipH="1">
            <a:off x="6574692" y="3415781"/>
            <a:ext cx="1401901" cy="493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/>
              <p:nvPr/>
            </p:nvSpPr>
            <p:spPr>
              <a:xfrm>
                <a:off x="1179187" y="4856673"/>
                <a:ext cx="1478570" cy="966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187" y="4856673"/>
                <a:ext cx="1478570" cy="966162"/>
              </a:xfrm>
              <a:prstGeom prst="rect">
                <a:avLst/>
              </a:prstGeom>
              <a:blipFill>
                <a:blip r:embed="rId11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quals 32">
            <a:extLst>
              <a:ext uri="{FF2B5EF4-FFF2-40B4-BE49-F238E27FC236}">
                <a16:creationId xmlns:a16="http://schemas.microsoft.com/office/drawing/2014/main" id="{12FAC746-353C-7843-AFD7-342CBA136109}"/>
              </a:ext>
            </a:extLst>
          </p:cNvPr>
          <p:cNvSpPr/>
          <p:nvPr/>
        </p:nvSpPr>
        <p:spPr>
          <a:xfrm>
            <a:off x="2639616" y="5200496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/>
              <p:nvPr/>
            </p:nvSpPr>
            <p:spPr>
              <a:xfrm>
                <a:off x="3328012" y="4887106"/>
                <a:ext cx="1503320" cy="966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12" y="4887106"/>
                <a:ext cx="1503320" cy="966162"/>
              </a:xfrm>
              <a:prstGeom prst="rect">
                <a:avLst/>
              </a:prstGeom>
              <a:blipFill>
                <a:blip r:embed="rId12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oughnut 34">
            <a:extLst>
              <a:ext uri="{FF2B5EF4-FFF2-40B4-BE49-F238E27FC236}">
                <a16:creationId xmlns:a16="http://schemas.microsoft.com/office/drawing/2014/main" id="{1887DD42-6BEA-894B-A149-7189D15F0B9A}"/>
              </a:ext>
            </a:extLst>
          </p:cNvPr>
          <p:cNvSpPr/>
          <p:nvPr/>
        </p:nvSpPr>
        <p:spPr>
          <a:xfrm rot="2298933">
            <a:off x="3164249" y="5150672"/>
            <a:ext cx="1779033" cy="501019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ughnut 35">
            <a:extLst>
              <a:ext uri="{FF2B5EF4-FFF2-40B4-BE49-F238E27FC236}">
                <a16:creationId xmlns:a16="http://schemas.microsoft.com/office/drawing/2014/main" id="{64850090-E4A0-F34B-95BF-8A2E38E5A4BE}"/>
              </a:ext>
            </a:extLst>
          </p:cNvPr>
          <p:cNvSpPr/>
          <p:nvPr/>
        </p:nvSpPr>
        <p:spPr>
          <a:xfrm rot="2947977">
            <a:off x="3749703" y="4450408"/>
            <a:ext cx="480966" cy="1808433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472EE24-E917-E744-837C-976BABC0EE2A}"/>
              </a:ext>
            </a:extLst>
          </p:cNvPr>
          <p:cNvSpPr/>
          <p:nvPr/>
        </p:nvSpPr>
        <p:spPr>
          <a:xfrm>
            <a:off x="3204519" y="3975766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C4F4BE8-87EB-3747-A49D-2C15B14403D8}"/>
              </a:ext>
            </a:extLst>
          </p:cNvPr>
          <p:cNvSpPr/>
          <p:nvPr/>
        </p:nvSpPr>
        <p:spPr>
          <a:xfrm flipH="1">
            <a:off x="4010234" y="3966159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2B7AE2-AE4D-8A45-ACC1-BB4A56CE56B6}"/>
                  </a:ext>
                </a:extLst>
              </p:cNvPr>
              <p:cNvSpPr txBox="1"/>
              <p:nvPr/>
            </p:nvSpPr>
            <p:spPr>
              <a:xfrm>
                <a:off x="3215680" y="4222250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2B7AE2-AE4D-8A45-ACC1-BB4A56CE5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4222250"/>
                <a:ext cx="710816" cy="430887"/>
              </a:xfrm>
              <a:prstGeom prst="rect">
                <a:avLst/>
              </a:prstGeom>
              <a:blipFill>
                <a:blip r:embed="rId13"/>
                <a:stretch>
                  <a:fillRect l="-11207" t="-10000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B76DA7-0B87-F947-AD2A-B7B89069145B}"/>
                  </a:ext>
                </a:extLst>
              </p:cNvPr>
              <p:cNvSpPr txBox="1"/>
              <p:nvPr/>
            </p:nvSpPr>
            <p:spPr>
              <a:xfrm>
                <a:off x="4105130" y="4186246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B76DA7-0B87-F947-AD2A-B7B89069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130" y="4186246"/>
                <a:ext cx="710816" cy="430887"/>
              </a:xfrm>
              <a:prstGeom prst="rect">
                <a:avLst/>
              </a:prstGeom>
              <a:blipFill>
                <a:blip r:embed="rId14"/>
                <a:stretch>
                  <a:fillRect l="-11111" t="-10000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D612D9-2471-744C-B891-B26E95C992D7}"/>
                  </a:ext>
                </a:extLst>
              </p:cNvPr>
              <p:cNvSpPr txBox="1"/>
              <p:nvPr/>
            </p:nvSpPr>
            <p:spPr>
              <a:xfrm>
                <a:off x="3587441" y="5739565"/>
                <a:ext cx="8455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D612D9-2471-744C-B891-B26E95C99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41" y="5739565"/>
                <a:ext cx="845585" cy="430887"/>
              </a:xfrm>
              <a:prstGeom prst="rect">
                <a:avLst/>
              </a:prstGeom>
              <a:blipFill>
                <a:blip r:embed="rId15"/>
                <a:stretch>
                  <a:fillRect l="-9353" t="-10000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>
            <a:extLst>
              <a:ext uri="{FF2B5EF4-FFF2-40B4-BE49-F238E27FC236}">
                <a16:creationId xmlns:a16="http://schemas.microsoft.com/office/drawing/2014/main" id="{70D7B883-96B0-7142-8C09-37CFA25145E5}"/>
              </a:ext>
            </a:extLst>
          </p:cNvPr>
          <p:cNvSpPr/>
          <p:nvPr/>
        </p:nvSpPr>
        <p:spPr>
          <a:xfrm rot="19130849" flipH="1" flipV="1">
            <a:off x="3480240" y="5265039"/>
            <a:ext cx="892006" cy="920065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quals 42">
            <a:extLst>
              <a:ext uri="{FF2B5EF4-FFF2-40B4-BE49-F238E27FC236}">
                <a16:creationId xmlns:a16="http://schemas.microsoft.com/office/drawing/2014/main" id="{A011642B-913C-E645-B0D7-8C4885387FC3}"/>
              </a:ext>
            </a:extLst>
          </p:cNvPr>
          <p:cNvSpPr/>
          <p:nvPr/>
        </p:nvSpPr>
        <p:spPr>
          <a:xfrm>
            <a:off x="4943872" y="5200496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/>
              <p:nvPr/>
            </p:nvSpPr>
            <p:spPr>
              <a:xfrm>
                <a:off x="5368110" y="4773477"/>
                <a:ext cx="1154034" cy="104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110" y="4773477"/>
                <a:ext cx="1154034" cy="104111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04E02F-5456-B741-ABDA-C4E5734B0604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6088796" y="4535231"/>
            <a:ext cx="1378098" cy="419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42DC5-B39D-734C-A758-217B07A17F96}"/>
                  </a:ext>
                </a:extLst>
              </p:cNvPr>
              <p:cNvSpPr txBox="1"/>
              <p:nvPr/>
            </p:nvSpPr>
            <p:spPr>
              <a:xfrm>
                <a:off x="7466895" y="4319788"/>
                <a:ext cx="19442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− 3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42DC5-B39D-734C-A758-217B07A17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895" y="4319788"/>
                <a:ext cx="1944211" cy="430887"/>
              </a:xfrm>
              <a:prstGeom prst="rect">
                <a:avLst/>
              </a:prstGeom>
              <a:blipFill>
                <a:blip r:embed="rId17"/>
                <a:stretch>
                  <a:fillRect l="-4075" t="-10000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itle 1">
            <a:extLst>
              <a:ext uri="{FF2B5EF4-FFF2-40B4-BE49-F238E27FC236}">
                <a16:creationId xmlns:a16="http://schemas.microsoft.com/office/drawing/2014/main" id="{45A50499-92CF-DB4D-95E4-BB5AC6FD565A}"/>
              </a:ext>
            </a:extLst>
          </p:cNvPr>
          <p:cNvSpPr txBox="1">
            <a:spLocks/>
          </p:cNvSpPr>
          <p:nvPr/>
        </p:nvSpPr>
        <p:spPr>
          <a:xfrm>
            <a:off x="1143001" y="-31840"/>
            <a:ext cx="9905999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IE" altLang="en-US" dirty="0"/>
              <a:t>Add &amp; Subtract</a:t>
            </a:r>
            <a:r>
              <a:rPr lang="en-IE" altLang="en-US" sz="3200" dirty="0"/>
              <a:t>—</a:t>
            </a:r>
            <a:r>
              <a:rPr lang="en-IE" altLang="en-US" sz="3200" dirty="0">
                <a:solidFill>
                  <a:srgbClr val="C00000"/>
                </a:solidFill>
              </a:rPr>
              <a:t>different algebraic denominators</a:t>
            </a:r>
          </a:p>
        </p:txBody>
      </p:sp>
      <p:sp>
        <p:nvSpPr>
          <p:cNvPr id="46" name="Equals 45">
            <a:extLst>
              <a:ext uri="{FF2B5EF4-FFF2-40B4-BE49-F238E27FC236}">
                <a16:creationId xmlns:a16="http://schemas.microsoft.com/office/drawing/2014/main" id="{E60CDD2B-0C42-854C-B05A-DF7BF1BBE7B5}"/>
              </a:ext>
            </a:extLst>
          </p:cNvPr>
          <p:cNvSpPr/>
          <p:nvPr/>
        </p:nvSpPr>
        <p:spPr>
          <a:xfrm>
            <a:off x="8695224" y="2730572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61E1969-8CC4-AE44-99FD-A64900D63998}"/>
                  </a:ext>
                </a:extLst>
              </p:cNvPr>
              <p:cNvSpPr/>
              <p:nvPr/>
            </p:nvSpPr>
            <p:spPr>
              <a:xfrm>
                <a:off x="9153005" y="2301667"/>
                <a:ext cx="185730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61E1969-8CC4-AE44-99FD-A64900D63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005" y="2301667"/>
                <a:ext cx="1857303" cy="11294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Equals 50">
            <a:extLst>
              <a:ext uri="{FF2B5EF4-FFF2-40B4-BE49-F238E27FC236}">
                <a16:creationId xmlns:a16="http://schemas.microsoft.com/office/drawing/2014/main" id="{460362ED-BEB5-1540-B221-E781FA676814}"/>
              </a:ext>
            </a:extLst>
          </p:cNvPr>
          <p:cNvSpPr/>
          <p:nvPr/>
        </p:nvSpPr>
        <p:spPr>
          <a:xfrm>
            <a:off x="6450496" y="5175815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61A685-FB25-6548-A7B5-A2AAC2B656A2}"/>
                  </a:ext>
                </a:extLst>
              </p:cNvPr>
              <p:cNvSpPr/>
              <p:nvPr/>
            </p:nvSpPr>
            <p:spPr>
              <a:xfrm>
                <a:off x="6850525" y="4833759"/>
                <a:ext cx="185730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61A685-FB25-6548-A7B5-A2AAC2B65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525" y="4833759"/>
                <a:ext cx="1857303" cy="11330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95C83A-7653-924B-984E-BE4E380DBE57}"/>
              </a:ext>
            </a:extLst>
          </p:cNvPr>
          <p:cNvCxnSpPr/>
          <p:nvPr/>
        </p:nvCxnSpPr>
        <p:spPr>
          <a:xfrm>
            <a:off x="10200456" y="2427075"/>
            <a:ext cx="288032" cy="3755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C886CA-D6AD-6246-8962-BE7E3231129D}"/>
              </a:ext>
            </a:extLst>
          </p:cNvPr>
          <p:cNvCxnSpPr/>
          <p:nvPr/>
        </p:nvCxnSpPr>
        <p:spPr>
          <a:xfrm>
            <a:off x="9840416" y="2996953"/>
            <a:ext cx="288032" cy="3755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Equals 52">
            <a:extLst>
              <a:ext uri="{FF2B5EF4-FFF2-40B4-BE49-F238E27FC236}">
                <a16:creationId xmlns:a16="http://schemas.microsoft.com/office/drawing/2014/main" id="{E1170E9D-EEB5-6B40-8E22-2E15954208BC}"/>
              </a:ext>
            </a:extLst>
          </p:cNvPr>
          <p:cNvSpPr/>
          <p:nvPr/>
        </p:nvSpPr>
        <p:spPr>
          <a:xfrm>
            <a:off x="8656633" y="1245597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0F3A667-3AA9-3849-9DEF-10A17BE36BBF}"/>
                  </a:ext>
                </a:extLst>
              </p:cNvPr>
              <p:cNvSpPr/>
              <p:nvPr/>
            </p:nvSpPr>
            <p:spPr>
              <a:xfrm>
                <a:off x="9055780" y="806360"/>
                <a:ext cx="928010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0F3A667-3AA9-3849-9DEF-10A17BE36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80" y="806360"/>
                <a:ext cx="928010" cy="11294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D8E9654-4FEB-1B4E-A73A-44989D98F050}"/>
              </a:ext>
            </a:extLst>
          </p:cNvPr>
          <p:cNvCxnSpPr/>
          <p:nvPr/>
        </p:nvCxnSpPr>
        <p:spPr>
          <a:xfrm>
            <a:off x="7896200" y="4997712"/>
            <a:ext cx="288032" cy="3755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D43C16-2F34-F040-B551-643EDFADFD86}"/>
              </a:ext>
            </a:extLst>
          </p:cNvPr>
          <p:cNvCxnSpPr/>
          <p:nvPr/>
        </p:nvCxnSpPr>
        <p:spPr>
          <a:xfrm>
            <a:off x="7608168" y="5589241"/>
            <a:ext cx="288032" cy="3755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Equals 56">
            <a:extLst>
              <a:ext uri="{FF2B5EF4-FFF2-40B4-BE49-F238E27FC236}">
                <a16:creationId xmlns:a16="http://schemas.microsoft.com/office/drawing/2014/main" id="{8F93A015-9875-EB49-8F9C-8F3D28127BED}"/>
              </a:ext>
            </a:extLst>
          </p:cNvPr>
          <p:cNvSpPr/>
          <p:nvPr/>
        </p:nvSpPr>
        <p:spPr>
          <a:xfrm>
            <a:off x="8616280" y="5301209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3D04E60-9D7B-154D-81A1-81236937B9DF}"/>
                  </a:ext>
                </a:extLst>
              </p:cNvPr>
              <p:cNvSpPr/>
              <p:nvPr/>
            </p:nvSpPr>
            <p:spPr>
              <a:xfrm>
                <a:off x="9063233" y="4816214"/>
                <a:ext cx="928010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3D04E60-9D7B-154D-81A1-81236937B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233" y="4816214"/>
                <a:ext cx="928010" cy="11330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2" grpId="0" animBg="1"/>
      <p:bldP spid="10" grpId="0" animBg="1"/>
      <p:bldP spid="14" grpId="0" animBg="1"/>
      <p:bldP spid="13" grpId="0" animBg="1"/>
      <p:bldP spid="16" grpId="0" animBg="1"/>
      <p:bldP spid="17" grpId="0"/>
      <p:bldP spid="19" grpId="0"/>
      <p:bldP spid="18" grpId="0" animBg="1"/>
      <p:bldP spid="21" grpId="0"/>
      <p:bldP spid="22" grpId="0" animBg="1"/>
      <p:bldP spid="20" grpId="0"/>
      <p:bldP spid="26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/>
      <p:bldP spid="49" grpId="0"/>
      <p:bldP spid="46" grpId="0" animBg="1"/>
      <p:bldP spid="48" grpId="0"/>
      <p:bldP spid="51" grpId="0" animBg="1"/>
      <p:bldP spid="52" grpId="0"/>
      <p:bldP spid="53" grpId="0" animBg="1"/>
      <p:bldP spid="54" grpId="0"/>
      <p:bldP spid="57" grpId="0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ECF9E9-58E2-3F45-9FB7-92F424DEE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02" y="1582975"/>
            <a:ext cx="2161509" cy="2099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/>
              <p:nvPr/>
            </p:nvSpPr>
            <p:spPr>
              <a:xfrm>
                <a:off x="1143000" y="2462323"/>
                <a:ext cx="2055714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+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62323"/>
                <a:ext cx="2055714" cy="1045414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/>
              <p:nvPr/>
            </p:nvSpPr>
            <p:spPr>
              <a:xfrm>
                <a:off x="3663044" y="2486425"/>
                <a:ext cx="2055714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044" y="2486425"/>
                <a:ext cx="2055714" cy="1045414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ughnut 8">
            <a:extLst>
              <a:ext uri="{FF2B5EF4-FFF2-40B4-BE49-F238E27FC236}">
                <a16:creationId xmlns:a16="http://schemas.microsoft.com/office/drawing/2014/main" id="{03BA1D05-485D-3C45-B790-E632DB0D0218}"/>
              </a:ext>
            </a:extLst>
          </p:cNvPr>
          <p:cNvSpPr/>
          <p:nvPr/>
        </p:nvSpPr>
        <p:spPr>
          <a:xfrm rot="1804377">
            <a:off x="3598058" y="2792728"/>
            <a:ext cx="1891961" cy="534888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FECFF38C-3F45-3343-BA83-BDE3A7E43ECD}"/>
              </a:ext>
            </a:extLst>
          </p:cNvPr>
          <p:cNvSpPr/>
          <p:nvPr/>
        </p:nvSpPr>
        <p:spPr>
          <a:xfrm rot="3482699">
            <a:off x="4139709" y="2108401"/>
            <a:ext cx="480966" cy="1869290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D68F9E5-F7DC-1C47-8097-FCFD63B482D8}"/>
              </a:ext>
            </a:extLst>
          </p:cNvPr>
          <p:cNvSpPr/>
          <p:nvPr/>
        </p:nvSpPr>
        <p:spPr>
          <a:xfrm>
            <a:off x="3834445" y="1670946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70A57A9-8853-3B45-BD63-54D0F968E521}"/>
              </a:ext>
            </a:extLst>
          </p:cNvPr>
          <p:cNvSpPr/>
          <p:nvPr/>
        </p:nvSpPr>
        <p:spPr>
          <a:xfrm flipH="1">
            <a:off x="4589586" y="1657850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2FFAEF90-75F5-BC44-A5A2-7E4F8994C20A}"/>
              </a:ext>
            </a:extLst>
          </p:cNvPr>
          <p:cNvSpPr/>
          <p:nvPr/>
        </p:nvSpPr>
        <p:spPr>
          <a:xfrm>
            <a:off x="3090775" y="2787354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1FD8B693-2701-C647-9546-DEAE9F660D9F}"/>
              </a:ext>
            </a:extLst>
          </p:cNvPr>
          <p:cNvSpPr/>
          <p:nvPr/>
        </p:nvSpPr>
        <p:spPr>
          <a:xfrm>
            <a:off x="5618634" y="2814760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A4023-DA0A-FC4F-985C-22EBA3881694}"/>
                  </a:ext>
                </a:extLst>
              </p:cNvPr>
              <p:cNvSpPr txBox="1"/>
              <p:nvPr/>
            </p:nvSpPr>
            <p:spPr>
              <a:xfrm>
                <a:off x="5842597" y="1975389"/>
                <a:ext cx="11866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A4023-DA0A-FC4F-985C-22EBA3881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97" y="1975389"/>
                <a:ext cx="1186659" cy="430887"/>
              </a:xfrm>
              <a:prstGeom prst="rect">
                <a:avLst/>
              </a:prstGeom>
              <a:blipFill>
                <a:blip r:embed="rId6"/>
                <a:stretch>
                  <a:fillRect l="-6667" t="-9859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14E3C-F058-7D42-BACE-476E0ACEB06A}"/>
                  </a:ext>
                </a:extLst>
              </p:cNvPr>
              <p:cNvSpPr txBox="1"/>
              <p:nvPr/>
            </p:nvSpPr>
            <p:spPr>
              <a:xfrm>
                <a:off x="6243046" y="3452528"/>
                <a:ext cx="13091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14E3C-F058-7D42-BACE-476E0ACE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046" y="3452528"/>
                <a:ext cx="1309118" cy="430887"/>
              </a:xfrm>
              <a:prstGeom prst="rect">
                <a:avLst/>
              </a:prstGeom>
              <a:blipFill>
                <a:blip r:embed="rId7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F94FA19E-8FB3-284E-8000-83489AAE54D1}"/>
              </a:ext>
            </a:extLst>
          </p:cNvPr>
          <p:cNvSpPr/>
          <p:nvPr/>
        </p:nvSpPr>
        <p:spPr>
          <a:xfrm rot="19130849" flipH="1" flipV="1">
            <a:off x="6331805" y="2841950"/>
            <a:ext cx="1221016" cy="1175033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D12FC7-4054-0B41-BECD-73F318A31237}"/>
                  </a:ext>
                </a:extLst>
              </p:cNvPr>
              <p:cNvSpPr txBox="1"/>
              <p:nvPr/>
            </p:nvSpPr>
            <p:spPr>
              <a:xfrm>
                <a:off x="7182176" y="1975389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D12FC7-4054-0B41-BECD-73F318A31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176" y="1975389"/>
                <a:ext cx="710816" cy="430887"/>
              </a:xfrm>
              <a:prstGeom prst="rect">
                <a:avLst/>
              </a:prstGeom>
              <a:blipFill>
                <a:blip r:embed="rId8"/>
                <a:stretch>
                  <a:fillRect l="-11111" t="-9859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quals 21">
            <a:extLst>
              <a:ext uri="{FF2B5EF4-FFF2-40B4-BE49-F238E27FC236}">
                <a16:creationId xmlns:a16="http://schemas.microsoft.com/office/drawing/2014/main" id="{068385E9-4E4C-3349-B7C7-463BBE1A4A56}"/>
              </a:ext>
            </a:extLst>
          </p:cNvPr>
          <p:cNvSpPr/>
          <p:nvPr/>
        </p:nvSpPr>
        <p:spPr>
          <a:xfrm>
            <a:off x="8063330" y="2833744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/>
              <p:nvPr/>
            </p:nvSpPr>
            <p:spPr>
              <a:xfrm>
                <a:off x="8474429" y="2335848"/>
                <a:ext cx="2121798" cy="1231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429" y="2335848"/>
                <a:ext cx="2121798" cy="1231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4DA9DA-1D48-CF4A-9CCE-518F22DC8099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433386" y="1369135"/>
            <a:ext cx="1101943" cy="966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5F9B9-5FF4-EA47-B71C-169ACD312317}"/>
                  </a:ext>
                </a:extLst>
              </p:cNvPr>
              <p:cNvSpPr txBox="1"/>
              <p:nvPr/>
            </p:nvSpPr>
            <p:spPr>
              <a:xfrm>
                <a:off x="5909212" y="884176"/>
                <a:ext cx="43632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+ 3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−1+3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5F9B9-5FF4-EA47-B71C-169ACD312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212" y="884176"/>
                <a:ext cx="4363253" cy="430887"/>
              </a:xfrm>
              <a:prstGeom prst="rect">
                <a:avLst/>
              </a:prstGeom>
              <a:blipFill>
                <a:blip r:embed="rId10"/>
                <a:stretch>
                  <a:fillRect l="-1816" t="-9859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81DD14-3DCC-284D-8D95-CC043977DB27}"/>
              </a:ext>
            </a:extLst>
          </p:cNvPr>
          <p:cNvCxnSpPr>
            <a:cxnSpLocks/>
          </p:cNvCxnSpPr>
          <p:nvPr/>
        </p:nvCxnSpPr>
        <p:spPr>
          <a:xfrm flipH="1">
            <a:off x="7509580" y="3512255"/>
            <a:ext cx="1091041" cy="335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/>
              <p:nvPr/>
            </p:nvSpPr>
            <p:spPr>
              <a:xfrm>
                <a:off x="1179187" y="4856673"/>
                <a:ext cx="2104234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187" y="4856673"/>
                <a:ext cx="2104234" cy="1045414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quals 32">
            <a:extLst>
              <a:ext uri="{FF2B5EF4-FFF2-40B4-BE49-F238E27FC236}">
                <a16:creationId xmlns:a16="http://schemas.microsoft.com/office/drawing/2014/main" id="{12FAC746-353C-7843-AFD7-342CBA136109}"/>
              </a:ext>
            </a:extLst>
          </p:cNvPr>
          <p:cNvSpPr/>
          <p:nvPr/>
        </p:nvSpPr>
        <p:spPr>
          <a:xfrm>
            <a:off x="3126238" y="5163701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/>
              <p:nvPr/>
            </p:nvSpPr>
            <p:spPr>
              <a:xfrm>
                <a:off x="3836906" y="4899110"/>
                <a:ext cx="2005691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906" y="4899110"/>
                <a:ext cx="2005691" cy="1045414"/>
              </a:xfrm>
              <a:prstGeom prst="rect">
                <a:avLst/>
              </a:prstGeom>
              <a:blipFill>
                <a:blip r:embed="rId1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oughnut 34">
            <a:extLst>
              <a:ext uri="{FF2B5EF4-FFF2-40B4-BE49-F238E27FC236}">
                <a16:creationId xmlns:a16="http://schemas.microsoft.com/office/drawing/2014/main" id="{1887DD42-6BEA-894B-A149-7189D15F0B9A}"/>
              </a:ext>
            </a:extLst>
          </p:cNvPr>
          <p:cNvSpPr/>
          <p:nvPr/>
        </p:nvSpPr>
        <p:spPr>
          <a:xfrm rot="1879190">
            <a:off x="3781430" y="5158750"/>
            <a:ext cx="1884147" cy="565814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ughnut 35">
            <a:extLst>
              <a:ext uri="{FF2B5EF4-FFF2-40B4-BE49-F238E27FC236}">
                <a16:creationId xmlns:a16="http://schemas.microsoft.com/office/drawing/2014/main" id="{64850090-E4A0-F34B-95BF-8A2E38E5A4BE}"/>
              </a:ext>
            </a:extLst>
          </p:cNvPr>
          <p:cNvSpPr/>
          <p:nvPr/>
        </p:nvSpPr>
        <p:spPr>
          <a:xfrm rot="3309016">
            <a:off x="4362019" y="4559343"/>
            <a:ext cx="480966" cy="1864716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472EE24-E917-E744-837C-976BABC0EE2A}"/>
              </a:ext>
            </a:extLst>
          </p:cNvPr>
          <p:cNvSpPr/>
          <p:nvPr/>
        </p:nvSpPr>
        <p:spPr>
          <a:xfrm>
            <a:off x="4020570" y="4044428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C4F4BE8-87EB-3747-A49D-2C15B14403D8}"/>
              </a:ext>
            </a:extLst>
          </p:cNvPr>
          <p:cNvSpPr/>
          <p:nvPr/>
        </p:nvSpPr>
        <p:spPr>
          <a:xfrm flipH="1">
            <a:off x="4769125" y="4059354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2B7AE2-AE4D-8A45-ACC1-BB4A56CE56B6}"/>
                  </a:ext>
                </a:extLst>
              </p:cNvPr>
              <p:cNvSpPr txBox="1"/>
              <p:nvPr/>
            </p:nvSpPr>
            <p:spPr>
              <a:xfrm>
                <a:off x="3328012" y="4355122"/>
                <a:ext cx="1127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2B7AE2-AE4D-8A45-ACC1-BB4A56CE5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12" y="4355122"/>
                <a:ext cx="1127064" cy="430887"/>
              </a:xfrm>
              <a:prstGeom prst="rect">
                <a:avLst/>
              </a:prstGeom>
              <a:blipFill>
                <a:blip r:embed="rId13"/>
                <a:stretch>
                  <a:fillRect l="-7027" t="-8451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B76DA7-0B87-F947-AD2A-B7B89069145B}"/>
                  </a:ext>
                </a:extLst>
              </p:cNvPr>
              <p:cNvSpPr txBox="1"/>
              <p:nvPr/>
            </p:nvSpPr>
            <p:spPr>
              <a:xfrm>
                <a:off x="4868516" y="4354390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B76DA7-0B87-F947-AD2A-B7B89069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516" y="4354390"/>
                <a:ext cx="710816" cy="430887"/>
              </a:xfrm>
              <a:prstGeom prst="rect">
                <a:avLst/>
              </a:prstGeom>
              <a:blipFill>
                <a:blip r:embed="rId14"/>
                <a:stretch>
                  <a:fillRect l="-11207" t="-8451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D612D9-2471-744C-B891-B26E95C992D7}"/>
                  </a:ext>
                </a:extLst>
              </p:cNvPr>
              <p:cNvSpPr txBox="1"/>
              <p:nvPr/>
            </p:nvSpPr>
            <p:spPr>
              <a:xfrm>
                <a:off x="4099669" y="5850874"/>
                <a:ext cx="1277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D612D9-2471-744C-B891-B26E95C99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69" y="5850874"/>
                <a:ext cx="1277517" cy="769441"/>
              </a:xfrm>
              <a:prstGeom prst="rect">
                <a:avLst/>
              </a:prstGeom>
              <a:blipFill>
                <a:blip r:embed="rId15"/>
                <a:stretch>
                  <a:fillRect r="-4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>
            <a:extLst>
              <a:ext uri="{FF2B5EF4-FFF2-40B4-BE49-F238E27FC236}">
                <a16:creationId xmlns:a16="http://schemas.microsoft.com/office/drawing/2014/main" id="{70D7B883-96B0-7142-8C09-37CFA25145E5}"/>
              </a:ext>
            </a:extLst>
          </p:cNvPr>
          <p:cNvSpPr/>
          <p:nvPr/>
        </p:nvSpPr>
        <p:spPr>
          <a:xfrm rot="19130849" flipH="1" flipV="1">
            <a:off x="4203105" y="5550888"/>
            <a:ext cx="892006" cy="920065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quals 42">
            <a:extLst>
              <a:ext uri="{FF2B5EF4-FFF2-40B4-BE49-F238E27FC236}">
                <a16:creationId xmlns:a16="http://schemas.microsoft.com/office/drawing/2014/main" id="{A011642B-913C-E645-B0D7-8C4885387FC3}"/>
              </a:ext>
            </a:extLst>
          </p:cNvPr>
          <p:cNvSpPr/>
          <p:nvPr/>
        </p:nvSpPr>
        <p:spPr>
          <a:xfrm>
            <a:off x="5777654" y="5192983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/>
              <p:nvPr/>
            </p:nvSpPr>
            <p:spPr>
              <a:xfrm>
                <a:off x="6280025" y="4834064"/>
                <a:ext cx="2121798" cy="1231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025" y="4834064"/>
                <a:ext cx="2121798" cy="12313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04E02F-5456-B741-ABDA-C4E5734B0604}"/>
              </a:ext>
            </a:extLst>
          </p:cNvPr>
          <p:cNvCxnSpPr>
            <a:cxnSpLocks/>
          </p:cNvCxnSpPr>
          <p:nvPr/>
        </p:nvCxnSpPr>
        <p:spPr>
          <a:xfrm flipH="1" flipV="1">
            <a:off x="6808309" y="4357506"/>
            <a:ext cx="220947" cy="5416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42DC5-B39D-734C-A758-217B07A17F96}"/>
                  </a:ext>
                </a:extLst>
              </p:cNvPr>
              <p:cNvSpPr txBox="1"/>
              <p:nvPr/>
            </p:nvSpPr>
            <p:spPr>
              <a:xfrm>
                <a:off x="6432219" y="4127677"/>
                <a:ext cx="46167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−1−3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42DC5-B39D-734C-A758-217B07A17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219" y="4127677"/>
                <a:ext cx="4616781" cy="430887"/>
              </a:xfrm>
              <a:prstGeom prst="rect">
                <a:avLst/>
              </a:prstGeom>
              <a:blipFill>
                <a:blip r:embed="rId17"/>
                <a:stretch>
                  <a:fillRect l="-1715" t="-9859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itle 1">
            <a:extLst>
              <a:ext uri="{FF2B5EF4-FFF2-40B4-BE49-F238E27FC236}">
                <a16:creationId xmlns:a16="http://schemas.microsoft.com/office/drawing/2014/main" id="{45A50499-92CF-DB4D-95E4-BB5AC6FD565A}"/>
              </a:ext>
            </a:extLst>
          </p:cNvPr>
          <p:cNvSpPr txBox="1">
            <a:spLocks/>
          </p:cNvSpPr>
          <p:nvPr/>
        </p:nvSpPr>
        <p:spPr>
          <a:xfrm>
            <a:off x="1143001" y="-31840"/>
            <a:ext cx="9905999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IE" altLang="en-US" dirty="0"/>
              <a:t>Add &amp; Subtract</a:t>
            </a:r>
            <a:r>
              <a:rPr lang="en-IE" altLang="en-US" sz="3200" dirty="0"/>
              <a:t>—</a:t>
            </a:r>
            <a:r>
              <a:rPr lang="en-IE" altLang="en-US" sz="3200" dirty="0">
                <a:solidFill>
                  <a:srgbClr val="C00000"/>
                </a:solidFill>
              </a:rPr>
              <a:t>different algebraic denominators</a:t>
            </a:r>
          </a:p>
        </p:txBody>
      </p:sp>
    </p:spTree>
    <p:extLst>
      <p:ext uri="{BB962C8B-B14F-4D97-AF65-F5344CB8AC3E}">
        <p14:creationId xmlns:p14="http://schemas.microsoft.com/office/powerpoint/2010/main" val="29318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2" grpId="0" animBg="1"/>
      <p:bldP spid="10" grpId="0" animBg="1"/>
      <p:bldP spid="14" grpId="0" animBg="1"/>
      <p:bldP spid="13" grpId="0" animBg="1"/>
      <p:bldP spid="16" grpId="0" animBg="1"/>
      <p:bldP spid="17" grpId="0"/>
      <p:bldP spid="19" grpId="0"/>
      <p:bldP spid="18" grpId="0" animBg="1"/>
      <p:bldP spid="21" grpId="0"/>
      <p:bldP spid="22" grpId="0" animBg="1"/>
      <p:bldP spid="20" grpId="0"/>
      <p:bldP spid="26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03389" y="188914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46508" y="-26988"/>
            <a:ext cx="6121493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</a:rPr>
              <a:t>Solving Fractional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75399" y="260916"/>
            <a:ext cx="2771109" cy="530967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25"/>
              <p:cNvGraphicFramePr>
                <a:graphicFrameLocks noGrp="1"/>
              </p:cNvGraphicFramePr>
              <p:nvPr/>
            </p:nvGraphicFramePr>
            <p:xfrm>
              <a:off x="3352539" y="3823557"/>
              <a:ext cx="3831762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68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28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0199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baseline="0" dirty="0">
                              <a:solidFill>
                                <a:srgbClr val="FF0000"/>
                              </a:solidFill>
                            </a:rPr>
                            <a:t>X 4</a:t>
                          </a:r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  <a:r>
                            <a:rPr lang="en-GB" sz="1800" b="1" baseline="0" dirty="0">
                              <a:solidFill>
                                <a:srgbClr val="FF0000"/>
                              </a:solidFill>
                            </a:rPr>
                            <a:t> 4</a:t>
                          </a:r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AU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sz="3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solidFill>
                                <a:srgbClr val="FF0000"/>
                              </a:solidFill>
                            </a:rPr>
                            <a:t>÷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÷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3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25"/>
              <p:cNvGraphicFramePr>
                <a:graphicFrameLocks noGrp="1"/>
              </p:cNvGraphicFramePr>
              <p:nvPr/>
            </p:nvGraphicFramePr>
            <p:xfrm>
              <a:off x="3352539" y="3823557"/>
              <a:ext cx="3831762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68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28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0199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baseline="0" dirty="0">
                              <a:solidFill>
                                <a:srgbClr val="FF0000"/>
                              </a:solidFill>
                            </a:rPr>
                            <a:t>X 4</a:t>
                          </a:r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  <a:r>
                            <a:rPr lang="en-GB" sz="1800" b="1" baseline="0" dirty="0">
                              <a:solidFill>
                                <a:srgbClr val="FF0000"/>
                              </a:solidFill>
                            </a:rPr>
                            <a:t> 4</a:t>
                          </a:r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158095" r="-65354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solidFill>
                                <a:srgbClr val="FF0000"/>
                              </a:solidFill>
                            </a:rPr>
                            <a:t>÷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÷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316190" r="-65354" b="-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7" name="Diagram 26"/>
          <p:cNvGraphicFramePr/>
          <p:nvPr/>
        </p:nvGraphicFramePr>
        <p:xfrm>
          <a:off x="7328191" y="1505743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" name="Curved Left Arrow 28"/>
          <p:cNvSpPr/>
          <p:nvPr/>
        </p:nvSpPr>
        <p:spPr>
          <a:xfrm rot="10800000">
            <a:off x="2242027" y="2047893"/>
            <a:ext cx="1008112" cy="292414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895867" y="1072355"/>
            <a:ext cx="2287663" cy="55623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</a:rPr>
              <a:t>Solve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31AA55-AC7F-408C-9B77-7E778BA1610F}"/>
                  </a:ext>
                </a:extLst>
              </p:cNvPr>
              <p:cNvSpPr txBox="1"/>
              <p:nvPr/>
            </p:nvSpPr>
            <p:spPr>
              <a:xfrm>
                <a:off x="4486175" y="804218"/>
                <a:ext cx="2432933" cy="101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AU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AU" sz="3200" b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31AA55-AC7F-408C-9B77-7E778BA16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75" y="804218"/>
                <a:ext cx="2432933" cy="10111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DD9EAE-AE1B-4E78-9A96-EE365C5E1542}"/>
                  </a:ext>
                </a:extLst>
              </p:cNvPr>
              <p:cNvSpPr txBox="1"/>
              <p:nvPr/>
            </p:nvSpPr>
            <p:spPr>
              <a:xfrm>
                <a:off x="3627063" y="2026405"/>
                <a:ext cx="2432933" cy="101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AU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AU" sz="3200" b="1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DD9EAE-AE1B-4E78-9A96-EE365C5E1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063" y="2026405"/>
                <a:ext cx="2432933" cy="10111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20A6EBD-9019-4A5E-ABAB-3B18A9B45183}"/>
              </a:ext>
            </a:extLst>
          </p:cNvPr>
          <p:cNvSpPr txBox="1"/>
          <p:nvPr/>
        </p:nvSpPr>
        <p:spPr>
          <a:xfrm>
            <a:off x="2434721" y="2184908"/>
            <a:ext cx="465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X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A0E95-71F3-407F-8F8F-65A3B88015DC}"/>
              </a:ext>
            </a:extLst>
          </p:cNvPr>
          <p:cNvSpPr txBox="1"/>
          <p:nvPr/>
        </p:nvSpPr>
        <p:spPr>
          <a:xfrm>
            <a:off x="2445053" y="2725426"/>
            <a:ext cx="465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X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6086E0-E3DE-4928-B9CE-05F4C5D3221D}"/>
                  </a:ext>
                </a:extLst>
              </p:cNvPr>
              <p:cNvSpPr txBox="1"/>
              <p:nvPr/>
            </p:nvSpPr>
            <p:spPr>
              <a:xfrm>
                <a:off x="3560678" y="3226720"/>
                <a:ext cx="2432933" cy="101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AU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AU" sz="3200" b="1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6086E0-E3DE-4928-B9CE-05F4C5D32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678" y="3226720"/>
                <a:ext cx="2432933" cy="10111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56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03389" y="188914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46508" y="-26988"/>
            <a:ext cx="6121493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</a:rPr>
              <a:t>Solving Fractional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75399" y="260916"/>
            <a:ext cx="2771109" cy="530967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25"/>
              <p:cNvGraphicFramePr>
                <a:graphicFrameLocks noGrp="1"/>
              </p:cNvGraphicFramePr>
              <p:nvPr/>
            </p:nvGraphicFramePr>
            <p:xfrm>
              <a:off x="3130011" y="3918595"/>
              <a:ext cx="3831762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68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28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0199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</a:rPr>
                            <a:t>– 5</a:t>
                          </a:r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FF0000"/>
                              </a:solidFill>
                            </a:rPr>
                            <a:t>– 5</a:t>
                          </a:r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r>
                                <a:rPr lang="en-AU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sz="3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solidFill>
                                <a:srgbClr val="FF0000"/>
                              </a:solidFill>
                            </a:rPr>
                            <a:t>÷ 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÷ 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3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25"/>
              <p:cNvGraphicFramePr>
                <a:graphicFrameLocks noGrp="1"/>
              </p:cNvGraphicFramePr>
              <p:nvPr/>
            </p:nvGraphicFramePr>
            <p:xfrm>
              <a:off x="3130011" y="3918595"/>
              <a:ext cx="3831762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68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28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0199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</a:rPr>
                            <a:t>– 5</a:t>
                          </a:r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FF0000"/>
                              </a:solidFill>
                            </a:rPr>
                            <a:t>– 5</a:t>
                          </a:r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156604" r="-65354" b="-191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solidFill>
                                <a:srgbClr val="FF0000"/>
                              </a:solidFill>
                            </a:rPr>
                            <a:t>÷ 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÷ 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317143" r="-65354" b="-3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7" name="Diagram 26"/>
          <p:cNvGraphicFramePr/>
          <p:nvPr/>
        </p:nvGraphicFramePr>
        <p:xfrm>
          <a:off x="7328191" y="1505743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" name="Curved Left Arrow 28"/>
          <p:cNvSpPr/>
          <p:nvPr/>
        </p:nvSpPr>
        <p:spPr>
          <a:xfrm rot="10800000">
            <a:off x="2242027" y="2047893"/>
            <a:ext cx="1008112" cy="292414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895867" y="1072355"/>
            <a:ext cx="2287663" cy="55623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</a:rPr>
              <a:t>Solve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31AA55-AC7F-408C-9B77-7E778BA1610F}"/>
                  </a:ext>
                </a:extLst>
              </p:cNvPr>
              <p:cNvSpPr txBox="1"/>
              <p:nvPr/>
            </p:nvSpPr>
            <p:spPr>
              <a:xfrm>
                <a:off x="4377984" y="804218"/>
                <a:ext cx="3078247" cy="1027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U" sz="3200" b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32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dirty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AU" sz="3200" b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3200" b="1" dirty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AU" sz="3200" b="1" dirty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AU" sz="32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1" dirty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AU" sz="3200" b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31AA55-AC7F-408C-9B77-7E778BA16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984" y="804218"/>
                <a:ext cx="3078247" cy="10275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20A6EBD-9019-4A5E-ABAB-3B18A9B45183}"/>
              </a:ext>
            </a:extLst>
          </p:cNvPr>
          <p:cNvSpPr txBox="1"/>
          <p:nvPr/>
        </p:nvSpPr>
        <p:spPr>
          <a:xfrm>
            <a:off x="1703387" y="2790685"/>
            <a:ext cx="465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X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A0E95-71F3-407F-8F8F-65A3B88015DC}"/>
              </a:ext>
            </a:extLst>
          </p:cNvPr>
          <p:cNvSpPr txBox="1"/>
          <p:nvPr/>
        </p:nvSpPr>
        <p:spPr>
          <a:xfrm>
            <a:off x="3315867" y="2832641"/>
            <a:ext cx="465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X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6086E0-E3DE-4928-B9CE-05F4C5D3221D}"/>
                  </a:ext>
                </a:extLst>
              </p:cNvPr>
              <p:cNvSpPr txBox="1"/>
              <p:nvPr/>
            </p:nvSpPr>
            <p:spPr>
              <a:xfrm>
                <a:off x="3786579" y="3394643"/>
                <a:ext cx="32468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AU" sz="3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AU" sz="3200" b="1" dirty="0"/>
                  <a:t> + (4</a:t>
                </a:r>
                <a14:m>
                  <m:oMath xmlns:m="http://schemas.openxmlformats.org/officeDocument/2006/math">
                    <m:r>
                      <a:rPr lang="en-AU" sz="3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AU" sz="3200" b="1" dirty="0"/>
                  <a:t>+5) =12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6086E0-E3DE-4928-B9CE-05F4C5D32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79" y="3394643"/>
                <a:ext cx="3246866" cy="584775"/>
              </a:xfrm>
              <a:prstGeom prst="rect">
                <a:avLst/>
              </a:prstGeom>
              <a:blipFill>
                <a:blip r:embed="rId1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A403FB-93C1-4566-8FD5-7F5F79A52ECC}"/>
                  </a:ext>
                </a:extLst>
              </p:cNvPr>
              <p:cNvSpPr txBox="1"/>
              <p:nvPr/>
            </p:nvSpPr>
            <p:spPr>
              <a:xfrm>
                <a:off x="3729297" y="1954715"/>
                <a:ext cx="3078247" cy="1027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U" sz="3200" b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32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dirty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AU" sz="3200" b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3200" b="1" dirty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AU" sz="3200" b="1" dirty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AU" sz="32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1" dirty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AU" sz="3200" b="1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A403FB-93C1-4566-8FD5-7F5F79A5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97" y="1954715"/>
                <a:ext cx="3078247" cy="10275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F90B9417-724D-4EB0-AB72-3194CFCA1235}"/>
              </a:ext>
            </a:extLst>
          </p:cNvPr>
          <p:cNvSpPr txBox="1"/>
          <p:nvPr/>
        </p:nvSpPr>
        <p:spPr>
          <a:xfrm>
            <a:off x="4511163" y="2774114"/>
            <a:ext cx="465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X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5FABF8-C25D-4FC4-9100-D90990BAD08E}"/>
                  </a:ext>
                </a:extLst>
              </p:cNvPr>
              <p:cNvSpPr txBox="1"/>
              <p:nvPr/>
            </p:nvSpPr>
            <p:spPr>
              <a:xfrm>
                <a:off x="4092974" y="3995989"/>
                <a:ext cx="32468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3200" b="1" dirty="0"/>
                  <a:t>10</a:t>
                </a:r>
                <a14:m>
                  <m:oMath xmlns:m="http://schemas.openxmlformats.org/officeDocument/2006/math">
                    <m:r>
                      <a:rPr lang="en-AU" sz="3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AU" sz="3200" b="1" dirty="0"/>
                  <a:t>+5 =12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5FABF8-C25D-4FC4-9100-D90990BAD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974" y="3995989"/>
                <a:ext cx="3246866" cy="584775"/>
              </a:xfrm>
              <a:prstGeom prst="rect">
                <a:avLst/>
              </a:prstGeom>
              <a:blipFill>
                <a:blip r:embed="rId16"/>
                <a:stretch>
                  <a:fillRect l="-4690" t="-12632" b="-357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491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03389" y="188914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en-GB" b="1" i="1" dirty="0">
                    <a:solidFill>
                      <a:srgbClr val="A6A6A6"/>
                    </a:solidFill>
                  </a:rPr>
                  <a:t>Identify</a:t>
                </a:r>
                <a:r>
                  <a:rPr lang="en-GB" i="1" dirty="0">
                    <a:solidFill>
                      <a:srgbClr val="A6A6A6"/>
                    </a:solidFill>
                  </a:rPr>
                  <a:t> how to solve equations with an unknown on either side</a:t>
                </a:r>
                <a:endParaRPr lang="en-GB" b="1" i="1" dirty="0">
                  <a:solidFill>
                    <a:srgbClr val="A6A6A6"/>
                  </a:solidFill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367214" y="-26988"/>
            <a:ext cx="3781425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dk1"/>
                </a:solidFill>
              </a:rPr>
              <a:t>Solving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01618" y="39929"/>
            <a:ext cx="2507207" cy="441973"/>
            <a:chOff x="2527301" y="3085909"/>
            <a:chExt cx="5645524" cy="965200"/>
          </a:xfrm>
          <a:solidFill>
            <a:srgbClr val="FFFFFF"/>
          </a:solidFill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  <a:grpFill/>
          </p:spPr>
        </p:pic>
      </p:grpSp>
      <p:sp>
        <p:nvSpPr>
          <p:cNvPr id="25" name="TextBox 24"/>
          <p:cNvSpPr txBox="1"/>
          <p:nvPr/>
        </p:nvSpPr>
        <p:spPr>
          <a:xfrm>
            <a:off x="5951985" y="1985065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16 – 5x = 6x + 11</a:t>
            </a:r>
          </a:p>
        </p:txBody>
      </p:sp>
      <p:sp>
        <p:nvSpPr>
          <p:cNvPr id="26" name="Oval 25"/>
          <p:cNvSpPr/>
          <p:nvPr/>
        </p:nvSpPr>
        <p:spPr>
          <a:xfrm>
            <a:off x="7608168" y="191305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400257" y="14090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X side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12024" y="14090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Number side</a:t>
            </a:r>
          </a:p>
        </p:txBody>
      </p:sp>
      <p:sp>
        <p:nvSpPr>
          <p:cNvPr id="30" name="Oval 29"/>
          <p:cNvSpPr/>
          <p:nvPr/>
        </p:nvSpPr>
        <p:spPr>
          <a:xfrm>
            <a:off x="6672064" y="1913056"/>
            <a:ext cx="79208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384032" y="248912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+5x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96200" y="248912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+5x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0057" y="2705145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 16 </a:t>
            </a:r>
          </a:p>
        </p:txBody>
      </p:sp>
      <p:sp>
        <p:nvSpPr>
          <p:cNvPr id="34" name="Oval 33"/>
          <p:cNvSpPr/>
          <p:nvPr/>
        </p:nvSpPr>
        <p:spPr>
          <a:xfrm>
            <a:off x="8616280" y="263313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528048" y="320920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-11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04312" y="328120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088" y="342522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28048" y="392928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÷ 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84232" y="392928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÷ 11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20136" y="270514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06041" y="2705145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11x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00257" y="2705145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+11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92144" y="342522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52185" y="3425225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11x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07568" y="2345104"/>
            <a:ext cx="2307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Add 5x to both sides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51584" y="3065184"/>
            <a:ext cx="265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11 from both sides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51584" y="3857272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Divide both sides by 11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986" y="4257382"/>
            <a:ext cx="1638300" cy="990600"/>
          </a:xfrm>
          <a:prstGeom prst="rect">
            <a:avLst/>
          </a:prstGeom>
        </p:spPr>
      </p:pic>
      <p:pic>
        <p:nvPicPr>
          <p:cNvPr id="49" name="Picture 4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0072" y="6022717"/>
            <a:ext cx="967928" cy="8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3" grpId="0"/>
      <p:bldP spid="34" grpId="0" animBg="1"/>
      <p:bldP spid="34" grpId="1" animBg="1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Warmup, part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740" y="1360794"/>
            <a:ext cx="10264302" cy="490158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Simplify the following algebraic fractions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Evaluate the following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76733" y="4605085"/>
          <a:ext cx="27559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257300" imgH="444500" progId="Equation.DSMT4">
                  <p:embed/>
                </p:oleObj>
              </mc:Choice>
              <mc:Fallback>
                <p:oleObj name="Equation" r:id="rId3" imgW="1257300" imgH="4445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733" y="4605085"/>
                        <a:ext cx="2755900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10808" y="2576534"/>
          <a:ext cx="947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431800" imgH="419100" progId="Equation.DSMT4">
                  <p:embed/>
                </p:oleObj>
              </mc:Choice>
              <mc:Fallback>
                <p:oleObj name="Equation" r:id="rId5" imgW="431800" imgH="4191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0808" y="2576534"/>
                        <a:ext cx="94773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58547" y="2632296"/>
          <a:ext cx="7794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55600" imgH="393700" progId="Equation.DSMT4">
                  <p:embed/>
                </p:oleObj>
              </mc:Choice>
              <mc:Fallback>
                <p:oleObj name="Equation" r:id="rId7" imgW="355600" imgH="3937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8547" y="2632296"/>
                        <a:ext cx="779463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2294555" y="2683408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32112" y="3158973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332112" y="2378608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27000" imgH="152400" progId="Equation.DSMT4">
                  <p:embed/>
                </p:oleObj>
              </mc:Choice>
              <mc:Fallback>
                <p:oleObj name="Equation" r:id="rId9" imgW="127000" imgH="152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2112" y="2378608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366963" y="3481388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127000" imgH="165100" progId="Equation.DSMT4">
                  <p:embed/>
                </p:oleObj>
              </mc:Choice>
              <mc:Fallback>
                <p:oleObj name="Equation" r:id="rId11" imgW="127000" imgH="1651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6963" y="3481388"/>
                        <a:ext cx="25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2584721" y="3187574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74781" y="2695255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590800" y="2417763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127000" imgH="127000" progId="Equation.DSMT4">
                  <p:embed/>
                </p:oleObj>
              </mc:Choice>
              <mc:Fallback>
                <p:oleObj name="Equation" r:id="rId13" imgW="127000" imgH="1270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90800" y="2417763"/>
                        <a:ext cx="254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633663" y="3489252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5" imgW="101600" imgH="152400" progId="Equation.DSMT4">
                  <p:embed/>
                </p:oleObj>
              </mc:Choice>
              <mc:Fallback>
                <p:oleObj name="Equation" r:id="rId15" imgW="101600" imgH="1524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3663" y="3489252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2767361" y="3194646"/>
            <a:ext cx="290166" cy="286344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29396" y="2697055"/>
            <a:ext cx="290166" cy="286344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801183" y="3489036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7" imgW="101600" imgH="152400" progId="Equation.DSMT4">
                  <p:embed/>
                </p:oleObj>
              </mc:Choice>
              <mc:Fallback>
                <p:oleObj name="Equation" r:id="rId17" imgW="101600" imgH="15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01183" y="3489036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886122" y="234261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9" imgW="101600" imgH="152400" progId="Equation.DSMT4">
                  <p:embed/>
                </p:oleObj>
              </mc:Choice>
              <mc:Fallback>
                <p:oleObj name="Equation" r:id="rId19" imgW="101600" imgH="1524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86122" y="234261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2366963" y="4732485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12813" y="5191820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939925" y="5540375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0" imgW="127000" imgH="165100" progId="Equation.DSMT4">
                  <p:embed/>
                </p:oleObj>
              </mc:Choice>
              <mc:Fallback>
                <p:oleObj name="Equation" r:id="rId20" imgW="1270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39925" y="5540375"/>
                        <a:ext cx="25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406650" y="434340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2" imgW="114300" imgH="152400" progId="Equation.DSMT4">
                  <p:embed/>
                </p:oleObj>
              </mc:Choice>
              <mc:Fallback>
                <p:oleObj name="Equation" r:id="rId22" imgW="114300" imgH="1524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406650" y="4343400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2661540" y="4719367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71909" y="5208259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208213" y="556736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4" imgW="101600" imgH="152400" progId="Equation.DSMT4">
                  <p:embed/>
                </p:oleObj>
              </mc:Choice>
              <mc:Fallback>
                <p:oleObj name="Equation" r:id="rId24" imgW="101600" imgH="152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208213" y="556736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729823" y="4417275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6" imgW="101600" imgH="152400" progId="Equation.DSMT4">
                  <p:embed/>
                </p:oleObj>
              </mc:Choice>
              <mc:Fallback>
                <p:oleObj name="Equation" r:id="rId26" imgW="101600" imgH="152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29823" y="4417275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2974143" y="4732485"/>
            <a:ext cx="963866" cy="245698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584721" y="5206938"/>
            <a:ext cx="963866" cy="245698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353318" y="4437566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27" imgW="101600" imgH="152400" progId="Equation.DSMT4">
                  <p:embed/>
                </p:oleObj>
              </mc:Choice>
              <mc:Fallback>
                <p:oleObj name="Equation" r:id="rId27" imgW="101600" imgH="1524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53318" y="4437566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965420" y="555074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28" imgW="101600" imgH="152400" progId="Equation.DSMT4">
                  <p:embed/>
                </p:oleObj>
              </mc:Choice>
              <mc:Fallback>
                <p:oleObj name="Equation" r:id="rId28" imgW="101600" imgH="1524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65420" y="5550740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479404" y="4639506"/>
          <a:ext cx="16144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29" imgW="736600" imgH="431800" progId="Equation.DSMT4">
                  <p:embed/>
                </p:oleObj>
              </mc:Choice>
              <mc:Fallback>
                <p:oleObj name="Equation" r:id="rId29" imgW="736600" imgH="4318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479404" y="4639506"/>
                        <a:ext cx="1614487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7472363" y="2576513"/>
          <a:ext cx="8636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1" imgW="393700" imgH="393700" progId="Equation.DSMT4">
                  <p:embed/>
                </p:oleObj>
              </mc:Choice>
              <mc:Fallback>
                <p:oleObj name="Equation" r:id="rId31" imgW="393700" imgH="3937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472363" y="2576513"/>
                        <a:ext cx="8636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 flipV="1">
            <a:off x="7480665" y="2679719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045797" y="3096828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8051723" y="3476552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3" imgW="127000" imgH="152400" progId="Equation.DSMT4">
                  <p:embed/>
                </p:oleObj>
              </mc:Choice>
              <mc:Fallback>
                <p:oleObj name="Equation" r:id="rId33" imgW="127000" imgH="1524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051723" y="3476552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7559675" y="228600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5" imgW="101600" imgH="152400" progId="Equation.DSMT4">
                  <p:embed/>
                </p:oleObj>
              </mc:Choice>
              <mc:Fallback>
                <p:oleObj name="Equation" r:id="rId35" imgW="101600" imgH="1524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559675" y="2286000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8364539" y="2572508"/>
          <a:ext cx="7524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7" imgW="342900" imgH="393700" progId="Equation.DSMT4">
                  <p:embed/>
                </p:oleObj>
              </mc:Choice>
              <mc:Fallback>
                <p:oleObj name="Equation" r:id="rId37" imgW="342900" imgH="39370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364539" y="2572508"/>
                        <a:ext cx="752475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6879909" y="4716209"/>
          <a:ext cx="8636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9" imgW="393700" imgH="393700" progId="Equation.DSMT4">
                  <p:embed/>
                </p:oleObj>
              </mc:Choice>
              <mc:Fallback>
                <p:oleObj name="Equation" r:id="rId39" imgW="393700" imgH="39370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879909" y="4716209"/>
                        <a:ext cx="8636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7726673" y="4714802"/>
          <a:ext cx="111601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1" imgW="508000" imgH="393700" progId="Equation.DSMT4">
                  <p:embed/>
                </p:oleObj>
              </mc:Choice>
              <mc:Fallback>
                <p:oleObj name="Equation" r:id="rId41" imgW="508000" imgH="3937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726673" y="4714802"/>
                        <a:ext cx="1116012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8874493" y="4724401"/>
          <a:ext cx="7810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3" imgW="355600" imgH="393700" progId="Equation.DSMT4">
                  <p:embed/>
                </p:oleObj>
              </mc:Choice>
              <mc:Fallback>
                <p:oleObj name="Equation" r:id="rId43" imgW="355600" imgH="3937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8874493" y="4724401"/>
                        <a:ext cx="78105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2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775398" y="260262"/>
            <a:ext cx="3812602" cy="691832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03389" y="188914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959412" y="-26988"/>
            <a:ext cx="6708588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/>
              <a:t>Solve equations with non-integer answers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762B4CD-E7FA-43CF-8FCF-3997ED8FA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2118" y="908720"/>
            <a:ext cx="3064625" cy="10910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AD0D5DB-B37D-4DFF-A797-C54679DF4A61}"/>
              </a:ext>
            </a:extLst>
          </p:cNvPr>
          <p:cNvSpPr txBox="1"/>
          <p:nvPr/>
        </p:nvSpPr>
        <p:spPr>
          <a:xfrm>
            <a:off x="2219360" y="2022386"/>
            <a:ext cx="2777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Multiply 15 to both sides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A56D0D-BD4C-4D93-A1CE-2D2C90ADFA10}"/>
              </a:ext>
            </a:extLst>
          </p:cNvPr>
          <p:cNvSpPr txBox="1"/>
          <p:nvPr/>
        </p:nvSpPr>
        <p:spPr>
          <a:xfrm>
            <a:off x="5515279" y="177523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× 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BBA882-4637-4BF2-95AA-69AD913ED272}"/>
              </a:ext>
            </a:extLst>
          </p:cNvPr>
          <p:cNvSpPr txBox="1"/>
          <p:nvPr/>
        </p:nvSpPr>
        <p:spPr>
          <a:xfrm>
            <a:off x="8891343" y="181512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× 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6D3E6A-7105-44B4-B926-CAE2A57523A5}"/>
                  </a:ext>
                </a:extLst>
              </p:cNvPr>
              <p:cNvSpPr txBox="1"/>
              <p:nvPr/>
            </p:nvSpPr>
            <p:spPr>
              <a:xfrm>
                <a:off x="5933959" y="2361877"/>
                <a:ext cx="3064625" cy="597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>
                              <a:latin typeface="Cambria Math" panose="02040503050406030204" pitchFamily="18" charset="0"/>
                            </a:rPr>
                            <m:t>15</m:t>
                          </m:r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AU" sz="20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A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>
                              <a:latin typeface="Cambria Math" panose="02040503050406030204" pitchFamily="18" charset="0"/>
                            </a:rPr>
                            <m:t>15</m:t>
                          </m:r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AU" sz="2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6D3E6A-7105-44B4-B926-CAE2A5752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959" y="2361877"/>
                <a:ext cx="3064625" cy="5973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B1422F-8AFE-49FD-B5F9-2557481FC684}"/>
              </a:ext>
            </a:extLst>
          </p:cNvPr>
          <p:cNvCxnSpPr/>
          <p:nvPr/>
        </p:nvCxnSpPr>
        <p:spPr>
          <a:xfrm>
            <a:off x="6443472" y="2277444"/>
            <a:ext cx="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BD702D-BE9C-4C9C-A501-3EE73A578821}"/>
              </a:ext>
            </a:extLst>
          </p:cNvPr>
          <p:cNvCxnSpPr/>
          <p:nvPr/>
        </p:nvCxnSpPr>
        <p:spPr>
          <a:xfrm flipH="1">
            <a:off x="6221310" y="2237787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24BC2B-BB2C-458A-9B90-DEFE3F16AEF7}"/>
              </a:ext>
            </a:extLst>
          </p:cNvPr>
          <p:cNvCxnSpPr/>
          <p:nvPr/>
        </p:nvCxnSpPr>
        <p:spPr>
          <a:xfrm flipH="1">
            <a:off x="6664384" y="2629447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91B342-DD87-4E38-A53C-18488FB96A9E}"/>
              </a:ext>
            </a:extLst>
          </p:cNvPr>
          <p:cNvCxnSpPr/>
          <p:nvPr/>
        </p:nvCxnSpPr>
        <p:spPr>
          <a:xfrm flipH="1">
            <a:off x="7765388" y="2192874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43B05D-F6EE-41E8-9ADE-09969C8F740A}"/>
              </a:ext>
            </a:extLst>
          </p:cNvPr>
          <p:cNvCxnSpPr/>
          <p:nvPr/>
        </p:nvCxnSpPr>
        <p:spPr>
          <a:xfrm flipH="1">
            <a:off x="8087252" y="2629447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CDB2013-109C-4945-A48D-EA004446E594}"/>
              </a:ext>
            </a:extLst>
          </p:cNvPr>
          <p:cNvSpPr txBox="1"/>
          <p:nvPr/>
        </p:nvSpPr>
        <p:spPr>
          <a:xfrm>
            <a:off x="5996863" y="21288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81834D-CAC4-4B23-A08C-E639DD2F08FC}"/>
              </a:ext>
            </a:extLst>
          </p:cNvPr>
          <p:cNvSpPr txBox="1"/>
          <p:nvPr/>
        </p:nvSpPr>
        <p:spPr>
          <a:xfrm>
            <a:off x="7560230" y="2191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88AB56-DD7D-4AAC-9C8B-90AFE4B2B32E}"/>
              </a:ext>
            </a:extLst>
          </p:cNvPr>
          <p:cNvSpPr txBox="1"/>
          <p:nvPr/>
        </p:nvSpPr>
        <p:spPr>
          <a:xfrm>
            <a:off x="6480678" y="2691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624C8B-8701-426B-B825-8B8E36E096BF}"/>
              </a:ext>
            </a:extLst>
          </p:cNvPr>
          <p:cNvSpPr txBox="1"/>
          <p:nvPr/>
        </p:nvSpPr>
        <p:spPr>
          <a:xfrm>
            <a:off x="7890092" y="2736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4FFA6B-DEBF-45F7-901A-0EBB0057E8D7}"/>
                  </a:ext>
                </a:extLst>
              </p:cNvPr>
              <p:cNvSpPr txBox="1"/>
              <p:nvPr/>
            </p:nvSpPr>
            <p:spPr>
              <a:xfrm>
                <a:off x="6298550" y="3363244"/>
                <a:ext cx="24323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A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AU" sz="200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A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4FFA6B-DEBF-45F7-901A-0EBB0057E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550" y="3363244"/>
                <a:ext cx="2432397" cy="307777"/>
              </a:xfrm>
              <a:prstGeom prst="rect">
                <a:avLst/>
              </a:prstGeom>
              <a:blipFill>
                <a:blip r:embed="rId9"/>
                <a:stretch>
                  <a:fillRect l="-1754"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8234CF-A0F1-4359-A2BA-DDCCDEFC858A}"/>
                  </a:ext>
                </a:extLst>
              </p:cNvPr>
              <p:cNvSpPr txBox="1"/>
              <p:nvPr/>
            </p:nvSpPr>
            <p:spPr>
              <a:xfrm>
                <a:off x="6717655" y="4005198"/>
                <a:ext cx="18639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>
                          <a:latin typeface="Cambria Math" panose="02040503050406030204" pitchFamily="18" charset="0"/>
                        </a:rPr>
                        <m:t>+3=5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8234CF-A0F1-4359-A2BA-DDCCDEFC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655" y="4005198"/>
                <a:ext cx="1863972" cy="307777"/>
              </a:xfrm>
              <a:prstGeom prst="rect">
                <a:avLst/>
              </a:prstGeom>
              <a:blipFill>
                <a:blip r:embed="rId10"/>
                <a:stretch>
                  <a:fillRect l="-2941" r="-2614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6EA4B64-4FEF-42FA-BD6F-4F7D07938A70}"/>
              </a:ext>
            </a:extLst>
          </p:cNvPr>
          <p:cNvSpPr txBox="1"/>
          <p:nvPr/>
        </p:nvSpPr>
        <p:spPr>
          <a:xfrm>
            <a:off x="2267750" y="3301688"/>
            <a:ext cx="210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Get rid of brackets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8DFFBF-2EA4-4573-AA3C-A24969913E6B}"/>
              </a:ext>
            </a:extLst>
          </p:cNvPr>
          <p:cNvSpPr txBox="1"/>
          <p:nvPr/>
        </p:nvSpPr>
        <p:spPr>
          <a:xfrm>
            <a:off x="8886286" y="401092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-5x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F58F3C-D94B-4A32-BEAB-50B0F3C091F4}"/>
              </a:ext>
            </a:extLst>
          </p:cNvPr>
          <p:cNvSpPr txBox="1"/>
          <p:nvPr/>
        </p:nvSpPr>
        <p:spPr>
          <a:xfrm>
            <a:off x="6021166" y="405359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-5x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771601-5323-40C1-9481-EED766F9FFC3}"/>
              </a:ext>
            </a:extLst>
          </p:cNvPr>
          <p:cNvSpPr txBox="1"/>
          <p:nvPr/>
        </p:nvSpPr>
        <p:spPr>
          <a:xfrm>
            <a:off x="2150301" y="3996644"/>
            <a:ext cx="264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5x from both sides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2B58D0-874C-461D-BA78-48E4B8D13ED1}"/>
                  </a:ext>
                </a:extLst>
              </p:cNvPr>
              <p:cNvSpPr txBox="1"/>
              <p:nvPr/>
            </p:nvSpPr>
            <p:spPr>
              <a:xfrm>
                <a:off x="6918678" y="4707914"/>
                <a:ext cx="13206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>
                          <a:latin typeface="Cambria Math" panose="02040503050406030204" pitchFamily="18" charset="0"/>
                        </a:rPr>
                        <m:t>+3=−5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2B58D0-874C-461D-BA78-48E4B8D13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678" y="4707914"/>
                <a:ext cx="1320618" cy="307777"/>
              </a:xfrm>
              <a:prstGeom prst="rect">
                <a:avLst/>
              </a:prstGeom>
              <a:blipFill>
                <a:blip r:embed="rId11"/>
                <a:stretch>
                  <a:fillRect l="-2304" r="-4147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A1FEB153-A97B-40D4-9EF7-96820329673E}"/>
              </a:ext>
            </a:extLst>
          </p:cNvPr>
          <p:cNvSpPr txBox="1"/>
          <p:nvPr/>
        </p:nvSpPr>
        <p:spPr>
          <a:xfrm>
            <a:off x="2202432" y="4908418"/>
            <a:ext cx="252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3 from both sides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3EFD05-BF5A-4C3C-AA99-861F59A4EF18}"/>
              </a:ext>
            </a:extLst>
          </p:cNvPr>
          <p:cNvSpPr txBox="1"/>
          <p:nvPr/>
        </p:nvSpPr>
        <p:spPr>
          <a:xfrm>
            <a:off x="5933958" y="4788152"/>
            <a:ext cx="4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7033E4-AB7F-4C21-84D8-947A5656724B}"/>
              </a:ext>
            </a:extLst>
          </p:cNvPr>
          <p:cNvSpPr txBox="1"/>
          <p:nvPr/>
        </p:nvSpPr>
        <p:spPr>
          <a:xfrm>
            <a:off x="8713734" y="4751576"/>
            <a:ext cx="4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995E9D-F5F2-4B17-A6DE-3C6FBE54F105}"/>
                  </a:ext>
                </a:extLst>
              </p:cNvPr>
              <p:cNvSpPr txBox="1"/>
              <p:nvPr/>
            </p:nvSpPr>
            <p:spPr>
              <a:xfrm>
                <a:off x="7086435" y="5432489"/>
                <a:ext cx="8715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995E9D-F5F2-4B17-A6DE-3C6FBE54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435" y="5432489"/>
                <a:ext cx="871585" cy="307777"/>
              </a:xfrm>
              <a:prstGeom prst="rect">
                <a:avLst/>
              </a:prstGeom>
              <a:blipFill>
                <a:blip r:embed="rId12"/>
                <a:stretch>
                  <a:fillRect l="-3497" r="-6294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5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2" grpId="0"/>
      <p:bldP spid="34" grpId="0"/>
      <p:bldP spid="35" grpId="0"/>
      <p:bldP spid="36" grpId="0"/>
      <p:bldP spid="37" grpId="0"/>
      <p:bldP spid="8" grpId="0"/>
      <p:bldP spid="9" grpId="0"/>
      <p:bldP spid="38" grpId="0"/>
      <p:bldP spid="39" grpId="0"/>
      <p:bldP spid="40" grpId="0"/>
      <p:bldP spid="41" grpId="0"/>
      <p:bldP spid="10" grpId="0"/>
      <p:bldP spid="42" grpId="0"/>
      <p:bldP spid="44" grpId="0"/>
      <p:bldP spid="4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77C0498-974E-41A9-B4FE-55C09457E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Inequalities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958140-63BC-4130-8824-0ACFF17DC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Solve the inequality below, and show the answer on a number line…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D8375298-47FE-4E77-AB55-DD2878AF0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76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8x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4AB2A479-1CE6-4B67-ABEF-24FB1C65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2766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12CB37D6-A3EC-4089-A818-BD2AD67C5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004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≤</a:t>
            </a:r>
          </a:p>
        </p:txBody>
      </p:sp>
      <p:sp>
        <p:nvSpPr>
          <p:cNvPr id="7175" name="Arc 7">
            <a:extLst>
              <a:ext uri="{FF2B5EF4-FFF2-40B4-BE49-F238E27FC236}">
                <a16:creationId xmlns:a16="http://schemas.microsoft.com/office/drawing/2014/main" id="{0A6FE710-944C-492B-B140-03019097B059}"/>
              </a:ext>
            </a:extLst>
          </p:cNvPr>
          <p:cNvSpPr>
            <a:spLocks/>
          </p:cNvSpPr>
          <p:nvPr/>
        </p:nvSpPr>
        <p:spPr bwMode="auto">
          <a:xfrm>
            <a:off x="7239000" y="3505200"/>
            <a:ext cx="304800" cy="9144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176" name="Arc 8">
            <a:extLst>
              <a:ext uri="{FF2B5EF4-FFF2-40B4-BE49-F238E27FC236}">
                <a16:creationId xmlns:a16="http://schemas.microsoft.com/office/drawing/2014/main" id="{04D924F2-9DCF-4E88-B836-01015F947866}"/>
              </a:ext>
            </a:extLst>
          </p:cNvPr>
          <p:cNvSpPr>
            <a:spLocks/>
          </p:cNvSpPr>
          <p:nvPr/>
        </p:nvSpPr>
        <p:spPr bwMode="auto">
          <a:xfrm flipH="1">
            <a:off x="4572000" y="3505200"/>
            <a:ext cx="304800" cy="9144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5A69832A-3511-4A18-B5E7-8FA784C09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733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÷ 8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0CAD0741-C54C-43DD-826C-A5019EB64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733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÷ 8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498A2FAC-8AB2-4A8A-B9DA-1B7A8AAA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14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8DF50744-F53E-4C60-81FA-DC608D9B2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114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465839A3-8A71-4B34-A938-CECAC59F3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0386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≤</a:t>
            </a:r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1EE33D1F-879B-44AD-A965-8AE42C6A4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867400"/>
            <a:ext cx="3659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D9B649BB-F2AB-49A6-A887-161D772DB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0478D00E-FD74-409F-98D9-A20E2ED54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0B612AA5-F107-4DAA-92DB-658E8C433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id="{E29631C3-93F4-429C-A95A-62B431382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09EF79FF-8F8A-4A0B-A0F0-632812737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986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64F9897F-BA59-4920-801D-1621F5F0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91343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id="{47242DEC-AA75-4076-A88A-C13CC09C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591343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666743F9-3A80-4D45-9081-3524D4D89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591343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DC1EB2F3-4675-4246-92F8-5B40CB2E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91343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6C2A1307-1AFF-497B-B473-F45F36123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591343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193" name="Line 25">
            <a:extLst>
              <a:ext uri="{FF2B5EF4-FFF2-40B4-BE49-F238E27FC236}">
                <a16:creationId xmlns:a16="http://schemas.microsoft.com/office/drawing/2014/main" id="{35EA41D8-DCAF-4099-9D5D-4ADCCBC1D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7814" y="5576888"/>
            <a:ext cx="2757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94" name="Oval 26">
            <a:extLst>
              <a:ext uri="{FF2B5EF4-FFF2-40B4-BE49-F238E27FC236}">
                <a16:creationId xmlns:a16="http://schemas.microsoft.com/office/drawing/2014/main" id="{4788BE5E-B834-4D30-9FA5-031C4FCA3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0689" y="5500689"/>
            <a:ext cx="134937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47" name="Picture 8" descr="http://www.ducksters.com/kidsmath/inequalities_alligator.gif">
            <a:extLst>
              <a:ext uri="{FF2B5EF4-FFF2-40B4-BE49-F238E27FC236}">
                <a16:creationId xmlns:a16="http://schemas.microsoft.com/office/drawing/2014/main" id="{C5C49D8A-A8F0-4370-B96C-41537F3D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r="17674"/>
          <a:stretch>
            <a:fillRect/>
          </a:stretch>
        </p:blipFill>
        <p:spPr bwMode="auto">
          <a:xfrm>
            <a:off x="4846638" y="152535"/>
            <a:ext cx="1749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79" grpId="0"/>
      <p:bldP spid="7180" grpId="0"/>
      <p:bldP spid="7181" grpId="0"/>
      <p:bldP spid="7188" grpId="0"/>
      <p:bldP spid="7189" grpId="0"/>
      <p:bldP spid="7190" grpId="0"/>
      <p:bldP spid="7191" grpId="0"/>
      <p:bldP spid="7192" grpId="0"/>
      <p:bldP spid="71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0C95473-D1B6-4B31-9DFC-E9EDC12A5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Inequalities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803AE3B-DAC8-4527-ACDB-D2ADBF5DD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Solve the inequality below, and show the answer on a number line…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9B30E52E-AEA7-43B7-9BA9-2F5FA46F6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71801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3x  -  5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3B8B5D79-60A4-4EB3-9FBD-CD3FF845E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971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DC0D1B76-DD40-4BA8-A5C1-A1E02AE3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&gt;</a:t>
            </a:r>
          </a:p>
        </p:txBody>
      </p:sp>
      <p:sp>
        <p:nvSpPr>
          <p:cNvPr id="8199" name="Arc 7">
            <a:extLst>
              <a:ext uri="{FF2B5EF4-FFF2-40B4-BE49-F238E27FC236}">
                <a16:creationId xmlns:a16="http://schemas.microsoft.com/office/drawing/2014/main" id="{EEA57FF1-6284-43B3-9225-3F2EEBD945D1}"/>
              </a:ext>
            </a:extLst>
          </p:cNvPr>
          <p:cNvSpPr>
            <a:spLocks/>
          </p:cNvSpPr>
          <p:nvPr/>
        </p:nvSpPr>
        <p:spPr bwMode="auto">
          <a:xfrm>
            <a:off x="7239000" y="3200400"/>
            <a:ext cx="304800" cy="762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0909260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00" name="Arc 8">
            <a:extLst>
              <a:ext uri="{FF2B5EF4-FFF2-40B4-BE49-F238E27FC236}">
                <a16:creationId xmlns:a16="http://schemas.microsoft.com/office/drawing/2014/main" id="{083E46C3-98A4-4864-86F5-756D54FECB34}"/>
              </a:ext>
            </a:extLst>
          </p:cNvPr>
          <p:cNvSpPr>
            <a:spLocks/>
          </p:cNvSpPr>
          <p:nvPr/>
        </p:nvSpPr>
        <p:spPr bwMode="auto">
          <a:xfrm flipH="1">
            <a:off x="3810000" y="3200400"/>
            <a:ext cx="304800" cy="762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0909260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F479EAC5-82D0-4025-A743-FC49C5B42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429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+ 5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EA2A3171-D846-4D72-88A0-0A3365459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29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+ 5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8FC096B9-0A9D-4C1C-ADB0-52BBF7D7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100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3x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B5D6520D-9841-4763-B75B-EB75D3B27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8100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AE57B5BD-8D34-4A5A-8E60-2A3838C6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33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&gt;</a:t>
            </a:r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EA60E10B-7FF0-43D9-8BBD-2A72224B5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589" y="5776913"/>
            <a:ext cx="3659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07" name="Line 15">
            <a:extLst>
              <a:ext uri="{FF2B5EF4-FFF2-40B4-BE49-F238E27FC236}">
                <a16:creationId xmlns:a16="http://schemas.microsoft.com/office/drawing/2014/main" id="{7570DFEB-874F-4D98-B57A-4195FF405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588" y="5700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08" name="Line 16">
            <a:extLst>
              <a:ext uri="{FF2B5EF4-FFF2-40B4-BE49-F238E27FC236}">
                <a16:creationId xmlns:a16="http://schemas.microsoft.com/office/drawing/2014/main" id="{587E26AE-7E3A-4E94-82FB-3B20F1618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9988" y="5700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09" name="Line 17">
            <a:extLst>
              <a:ext uri="{FF2B5EF4-FFF2-40B4-BE49-F238E27FC236}">
                <a16:creationId xmlns:a16="http://schemas.microsoft.com/office/drawing/2014/main" id="{8793DD3B-506D-40F5-8D4F-06270EDF4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4388" y="5700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10" name="Line 18">
            <a:extLst>
              <a:ext uri="{FF2B5EF4-FFF2-40B4-BE49-F238E27FC236}">
                <a16:creationId xmlns:a16="http://schemas.microsoft.com/office/drawing/2014/main" id="{23E013A0-BB8E-47B5-A620-C1D920386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8788" y="5700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11" name="Line 19">
            <a:extLst>
              <a:ext uri="{FF2B5EF4-FFF2-40B4-BE49-F238E27FC236}">
                <a16:creationId xmlns:a16="http://schemas.microsoft.com/office/drawing/2014/main" id="{44B4824E-5B2A-4FBF-A051-8F66AF938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5700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38125943-BF79-491B-8A9D-7CF847D6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58229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7C77D734-B32A-4AD6-AD1A-E90DF63A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58229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6A1A19FB-6683-445B-9C61-7CCD6F02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58229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EA018593-1B9A-4893-A328-BED828E3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58229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8A57D839-7EB1-4B02-A903-53915E8E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58229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8217" name="Line 25">
            <a:extLst>
              <a:ext uri="{FF2B5EF4-FFF2-40B4-BE49-F238E27FC236}">
                <a16:creationId xmlns:a16="http://schemas.microsoft.com/office/drawing/2014/main" id="{633EF174-8FBE-4356-9592-4D889C501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86400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18" name="Oval 26">
            <a:extLst>
              <a:ext uri="{FF2B5EF4-FFF2-40B4-BE49-F238E27FC236}">
                <a16:creationId xmlns:a16="http://schemas.microsoft.com/office/drawing/2014/main" id="{7F4DAB3F-2416-47FB-92B9-7BF8A109EF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5410200"/>
            <a:ext cx="134938" cy="1349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9" name="Text Box 27">
            <a:extLst>
              <a:ext uri="{FF2B5EF4-FFF2-40B4-BE49-F238E27FC236}">
                <a16:creationId xmlns:a16="http://schemas.microsoft.com/office/drawing/2014/main" id="{576D479E-5E8E-46B7-9301-AE38A9BE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482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0E2C4374-7D9A-4AF7-AA0D-E787E294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6482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221" name="Text Box 29">
            <a:extLst>
              <a:ext uri="{FF2B5EF4-FFF2-40B4-BE49-F238E27FC236}">
                <a16:creationId xmlns:a16="http://schemas.microsoft.com/office/drawing/2014/main" id="{A8EF3133-4078-43BE-B9B5-5EEF89AB0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&gt;</a:t>
            </a:r>
          </a:p>
        </p:txBody>
      </p:sp>
      <p:sp>
        <p:nvSpPr>
          <p:cNvPr id="8222" name="Arc 30">
            <a:extLst>
              <a:ext uri="{FF2B5EF4-FFF2-40B4-BE49-F238E27FC236}">
                <a16:creationId xmlns:a16="http://schemas.microsoft.com/office/drawing/2014/main" id="{CAB8AB4C-69C1-4F5E-858B-24821B963ED8}"/>
              </a:ext>
            </a:extLst>
          </p:cNvPr>
          <p:cNvSpPr>
            <a:spLocks/>
          </p:cNvSpPr>
          <p:nvPr/>
        </p:nvSpPr>
        <p:spPr bwMode="auto">
          <a:xfrm>
            <a:off x="7239000" y="4038600"/>
            <a:ext cx="304800" cy="8382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23" name="Arc 31">
            <a:extLst>
              <a:ext uri="{FF2B5EF4-FFF2-40B4-BE49-F238E27FC236}">
                <a16:creationId xmlns:a16="http://schemas.microsoft.com/office/drawing/2014/main" id="{714EF951-647B-4A64-801B-234B1FF1610C}"/>
              </a:ext>
            </a:extLst>
          </p:cNvPr>
          <p:cNvSpPr>
            <a:spLocks/>
          </p:cNvSpPr>
          <p:nvPr/>
        </p:nvSpPr>
        <p:spPr bwMode="auto">
          <a:xfrm flipH="1">
            <a:off x="3810000" y="4038600"/>
            <a:ext cx="304800" cy="8382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24" name="Text Box 32">
            <a:extLst>
              <a:ext uri="{FF2B5EF4-FFF2-40B4-BE49-F238E27FC236}">
                <a16:creationId xmlns:a16="http://schemas.microsoft.com/office/drawing/2014/main" id="{47A02A02-65C1-4595-A44F-A08D5887E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÷ 3</a:t>
            </a:r>
          </a:p>
        </p:txBody>
      </p:sp>
      <p:sp>
        <p:nvSpPr>
          <p:cNvPr id="8225" name="Text Box 33">
            <a:extLst>
              <a:ext uri="{FF2B5EF4-FFF2-40B4-BE49-F238E27FC236}">
                <a16:creationId xmlns:a16="http://schemas.microsoft.com/office/drawing/2014/main" id="{C7556DAD-FFF4-459A-9422-7DC07C1C8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÷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7202" name="Picture 6" descr="http://www.mathsisfun.com/definitions/images/inequality.gif">
            <a:extLst>
              <a:ext uri="{FF2B5EF4-FFF2-40B4-BE49-F238E27FC236}">
                <a16:creationId xmlns:a16="http://schemas.microsoft.com/office/drawing/2014/main" id="{12A5849E-713C-40AE-8984-1F601BD6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76200"/>
            <a:ext cx="23034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3" grpId="0"/>
      <p:bldP spid="8204" grpId="0"/>
      <p:bldP spid="8205" grpId="0"/>
      <p:bldP spid="8212" grpId="0"/>
      <p:bldP spid="8213" grpId="0"/>
      <p:bldP spid="8214" grpId="0"/>
      <p:bldP spid="8215" grpId="0"/>
      <p:bldP spid="8216" grpId="0"/>
      <p:bldP spid="8218" grpId="0" animBg="1"/>
      <p:bldP spid="8219" grpId="0"/>
      <p:bldP spid="8220" grpId="0"/>
      <p:bldP spid="8221" grpId="0"/>
      <p:bldP spid="8224" grpId="0"/>
      <p:bldP spid="82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FE8EEB9-99AE-4FAD-90CC-BEBAF7DC9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Inequalities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C2BE8CE-2420-4A81-97D9-AC1D29214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Solve the inequality below, and show the answer on a number line…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65A2BA7A-41C4-4311-B5F2-1370B4782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71801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6x  +  6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B3EC995-2EE3-4557-AF08-6FCE075D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971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6F136029-85F2-4295-9AE6-47981AB7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≤</a:t>
            </a:r>
          </a:p>
        </p:txBody>
      </p:sp>
      <p:sp>
        <p:nvSpPr>
          <p:cNvPr id="13319" name="Arc 7">
            <a:extLst>
              <a:ext uri="{FF2B5EF4-FFF2-40B4-BE49-F238E27FC236}">
                <a16:creationId xmlns:a16="http://schemas.microsoft.com/office/drawing/2014/main" id="{985FEF4C-A279-49A0-B8F8-3B65BCB49792}"/>
              </a:ext>
            </a:extLst>
          </p:cNvPr>
          <p:cNvSpPr>
            <a:spLocks/>
          </p:cNvSpPr>
          <p:nvPr/>
        </p:nvSpPr>
        <p:spPr bwMode="auto">
          <a:xfrm>
            <a:off x="7239000" y="3200400"/>
            <a:ext cx="304800" cy="762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0909260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20" name="Arc 8">
            <a:extLst>
              <a:ext uri="{FF2B5EF4-FFF2-40B4-BE49-F238E27FC236}">
                <a16:creationId xmlns:a16="http://schemas.microsoft.com/office/drawing/2014/main" id="{DEE94DF0-0A96-4617-812D-7FB95691C0EE}"/>
              </a:ext>
            </a:extLst>
          </p:cNvPr>
          <p:cNvSpPr>
            <a:spLocks/>
          </p:cNvSpPr>
          <p:nvPr/>
        </p:nvSpPr>
        <p:spPr bwMode="auto">
          <a:xfrm flipH="1">
            <a:off x="3810000" y="3200400"/>
            <a:ext cx="304800" cy="762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0909260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7B7F8C82-B0BD-4274-8E36-B9C70757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429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- 6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6808A8D9-6AC3-4210-929C-D5851AC9A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29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- 6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93760EB6-5894-4708-B7B6-040703F13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100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6x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42ABE798-B10D-4C28-A7E2-AAFE6F614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8100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9060F452-55A6-419B-93D5-C1C6CEB4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33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≤</a:t>
            </a:r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DDB78977-2623-42DB-B481-F06A77EE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589" y="5776913"/>
            <a:ext cx="3659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7A0522E9-5A3B-4A03-869A-23F7600DD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588" y="5700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96DF7272-47DD-492D-8ABF-01162F88F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9988" y="5700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1D2863F8-A854-46F9-9049-E3C206D4E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4388" y="5700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4451C9C0-C3E1-4006-ABDA-DDF6EC18C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8788" y="5700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C598EEA4-04D4-4A63-8FE0-F4D6108FC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5700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899657AE-7A8E-4380-B158-BDA32AB9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58229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74FF6F1F-A44A-46B1-9B1B-6F885807D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58229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334" name="Text Box 22">
            <a:extLst>
              <a:ext uri="{FF2B5EF4-FFF2-40B4-BE49-F238E27FC236}">
                <a16:creationId xmlns:a16="http://schemas.microsoft.com/office/drawing/2014/main" id="{F3FEED47-C150-4EEC-BD43-0287A071A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58229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0DD05D6B-619A-4B78-8A56-0B16C9E2E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58229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EB25F771-4E94-42F9-83E3-0AD022B88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58229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4961F3EE-9934-43E1-A218-5F735F7933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486400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38" name="Oval 26">
            <a:extLst>
              <a:ext uri="{FF2B5EF4-FFF2-40B4-BE49-F238E27FC236}">
                <a16:creationId xmlns:a16="http://schemas.microsoft.com/office/drawing/2014/main" id="{82D98F34-77D5-4960-9B1B-8BE4BE2DD3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5410200"/>
            <a:ext cx="134938" cy="134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9" name="Text Box 27">
            <a:extLst>
              <a:ext uri="{FF2B5EF4-FFF2-40B4-BE49-F238E27FC236}">
                <a16:creationId xmlns:a16="http://schemas.microsoft.com/office/drawing/2014/main" id="{9D41E71E-6F04-4857-A70F-79EC41AA6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482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19FE469A-BAAB-4E4B-BF7E-0E30884E2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6482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1C695F00-C6ED-4DD8-A2B7-98512B6A8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≤</a:t>
            </a:r>
          </a:p>
        </p:txBody>
      </p:sp>
      <p:sp>
        <p:nvSpPr>
          <p:cNvPr id="13342" name="Arc 30">
            <a:extLst>
              <a:ext uri="{FF2B5EF4-FFF2-40B4-BE49-F238E27FC236}">
                <a16:creationId xmlns:a16="http://schemas.microsoft.com/office/drawing/2014/main" id="{B3A8ACBC-3887-49EF-9636-154784F3CDBA}"/>
              </a:ext>
            </a:extLst>
          </p:cNvPr>
          <p:cNvSpPr>
            <a:spLocks/>
          </p:cNvSpPr>
          <p:nvPr/>
        </p:nvSpPr>
        <p:spPr bwMode="auto">
          <a:xfrm>
            <a:off x="7239000" y="4038600"/>
            <a:ext cx="304800" cy="8382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43" name="Arc 31">
            <a:extLst>
              <a:ext uri="{FF2B5EF4-FFF2-40B4-BE49-F238E27FC236}">
                <a16:creationId xmlns:a16="http://schemas.microsoft.com/office/drawing/2014/main" id="{F315B3AD-F5E2-4798-90A8-D407E484DAF6}"/>
              </a:ext>
            </a:extLst>
          </p:cNvPr>
          <p:cNvSpPr>
            <a:spLocks/>
          </p:cNvSpPr>
          <p:nvPr/>
        </p:nvSpPr>
        <p:spPr bwMode="auto">
          <a:xfrm flipH="1">
            <a:off x="3810000" y="4038600"/>
            <a:ext cx="304800" cy="8382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44" name="Text Box 32">
            <a:extLst>
              <a:ext uri="{FF2B5EF4-FFF2-40B4-BE49-F238E27FC236}">
                <a16:creationId xmlns:a16="http://schemas.microsoft.com/office/drawing/2014/main" id="{DF05D70F-BBBD-482F-90FF-8CE27F1DA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÷ 6</a:t>
            </a:r>
          </a:p>
        </p:txBody>
      </p:sp>
      <p:sp>
        <p:nvSpPr>
          <p:cNvPr id="13345" name="Text Box 33">
            <a:extLst>
              <a:ext uri="{FF2B5EF4-FFF2-40B4-BE49-F238E27FC236}">
                <a16:creationId xmlns:a16="http://schemas.microsoft.com/office/drawing/2014/main" id="{4C41569F-D0B1-4700-86AF-402CF130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÷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6</a:t>
            </a:r>
          </a:p>
        </p:txBody>
      </p:sp>
      <p:pic>
        <p:nvPicPr>
          <p:cNvPr id="8226" name="Picture 6" descr="http://www.mathsisfun.com/definitions/images/inequality.gif">
            <a:extLst>
              <a:ext uri="{FF2B5EF4-FFF2-40B4-BE49-F238E27FC236}">
                <a16:creationId xmlns:a16="http://schemas.microsoft.com/office/drawing/2014/main" id="{44AC4D87-C421-4E17-971F-E92493665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76200"/>
            <a:ext cx="23034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3" grpId="0"/>
      <p:bldP spid="13324" grpId="0"/>
      <p:bldP spid="13325" grpId="0"/>
      <p:bldP spid="13332" grpId="0"/>
      <p:bldP spid="13333" grpId="0"/>
      <p:bldP spid="13334" grpId="0"/>
      <p:bldP spid="13335" grpId="0"/>
      <p:bldP spid="13336" grpId="0"/>
      <p:bldP spid="13338" grpId="0" animBg="1"/>
      <p:bldP spid="13339" grpId="0"/>
      <p:bldP spid="13340" grpId="0"/>
      <p:bldP spid="13341" grpId="0"/>
      <p:bldP spid="13344" grpId="0"/>
      <p:bldP spid="133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54C37C-6444-4289-A6CA-5029DA775E6F}"/>
              </a:ext>
            </a:extLst>
          </p:cNvPr>
          <p:cNvSpPr txBox="1"/>
          <p:nvPr/>
        </p:nvSpPr>
        <p:spPr>
          <a:xfrm>
            <a:off x="3725864" y="2203450"/>
            <a:ext cx="4598987" cy="124618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3750" i="1" dirty="0">
                <a:latin typeface="Georgia" panose="02040502050405020303" pitchFamily="18" charset="0"/>
              </a:rPr>
              <a:t>Be able to find x and y intercepts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978A0CC-CCA7-4F93-A0EE-42C285E31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u="sng"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C149000C-57E7-4651-8E3F-2CF3DD9C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Question: Draw the graph of </a:t>
            </a:r>
            <a:r>
              <a:rPr lang="en-GB" altLang="en-US" b="1"/>
              <a:t>2x + y = 4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0FF3828F-16F1-4EF3-ACB5-F0BA5615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336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u="sng"/>
              <a:t>Solution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4341" name="Text Box 12">
            <a:extLst>
              <a:ext uri="{FF2B5EF4-FFF2-40B4-BE49-F238E27FC236}">
                <a16:creationId xmlns:a16="http://schemas.microsoft.com/office/drawing/2014/main" id="{FE01B26C-927F-493E-9A32-CE70013C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565400"/>
            <a:ext cx="3810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x = 0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Arial" panose="020B0604020202020204" pitchFamily="34" charset="0"/>
              </a:rPr>
              <a:t>2(</a:t>
            </a:r>
            <a:r>
              <a:rPr lang="en-GB" altLang="en-US" b="1">
                <a:solidFill>
                  <a:schemeClr val="hlink"/>
                </a:solidFill>
                <a:latin typeface="Arial" panose="020B0604020202020204" pitchFamily="34" charset="0"/>
              </a:rPr>
              <a:t>0</a:t>
            </a:r>
            <a:r>
              <a:rPr lang="en-GB" altLang="en-US">
                <a:latin typeface="Arial" panose="020B0604020202020204" pitchFamily="34" charset="0"/>
              </a:rPr>
              <a:t>) + y = 4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Arial" panose="020B0604020202020204" pitchFamily="34" charset="0"/>
              </a:rPr>
              <a:t>           y =</a:t>
            </a:r>
            <a:r>
              <a:rPr lang="en-GB" altLang="en-US" b="1">
                <a:latin typeface="Arial" panose="020B0604020202020204" pitchFamily="34" charset="0"/>
              </a:rPr>
              <a:t> </a:t>
            </a:r>
            <a:r>
              <a:rPr lang="en-GB" altLang="en-US">
                <a:latin typeface="Arial" panose="020B0604020202020204" pitchFamily="34" charset="0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Arial" panose="020B0604020202020204" pitchFamily="34" charset="0"/>
              </a:rPr>
              <a:t>1</a:t>
            </a:r>
            <a:r>
              <a:rPr lang="en-GB" altLang="en-US" baseline="30000">
                <a:latin typeface="Arial" panose="020B0604020202020204" pitchFamily="34" charset="0"/>
              </a:rPr>
              <a:t>st</a:t>
            </a:r>
            <a:r>
              <a:rPr lang="en-GB" altLang="en-US">
                <a:latin typeface="Arial" panose="020B0604020202020204" pitchFamily="34" charset="0"/>
              </a:rPr>
              <a:t> Co-ordinate =</a:t>
            </a:r>
            <a:r>
              <a:rPr lang="en-GB" altLang="en-US" b="1">
                <a:latin typeface="Arial" panose="020B0604020202020204" pitchFamily="34" charset="0"/>
              </a:rPr>
              <a:t> (0,4)</a:t>
            </a:r>
          </a:p>
        </p:txBody>
      </p:sp>
      <p:sp>
        <p:nvSpPr>
          <p:cNvPr id="14342" name="Text Box 13">
            <a:extLst>
              <a:ext uri="{FF2B5EF4-FFF2-40B4-BE49-F238E27FC236}">
                <a16:creationId xmlns:a16="http://schemas.microsoft.com/office/drawing/2014/main" id="{5CB06D1A-9D6F-47A1-B8A9-032A997BF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62225"/>
            <a:ext cx="39624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latin typeface="Arial" panose="020B0604020202020204" pitchFamily="34" charset="0"/>
              </a:rPr>
              <a:t>y = 0</a:t>
            </a:r>
            <a:r>
              <a:rPr lang="en-GB" altLang="en-US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Arial" panose="020B0604020202020204" pitchFamily="34" charset="0"/>
              </a:rPr>
              <a:t>2x + </a:t>
            </a:r>
            <a:r>
              <a:rPr lang="en-GB" altLang="en-US" b="1">
                <a:solidFill>
                  <a:schemeClr val="hlink"/>
                </a:solidFill>
                <a:latin typeface="Arial" panose="020B0604020202020204" pitchFamily="34" charset="0"/>
              </a:rPr>
              <a:t>0</a:t>
            </a:r>
            <a:r>
              <a:rPr lang="en-GB" altLang="en-US">
                <a:latin typeface="Arial" panose="020B0604020202020204" pitchFamily="34" charset="0"/>
              </a:rPr>
              <a:t> = 4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Arial" panose="020B0604020202020204" pitchFamily="34" charset="0"/>
              </a:rPr>
              <a:t>2x = 4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Arial" panose="020B0604020202020204" pitchFamily="34" charset="0"/>
              </a:rPr>
              <a:t>x =</a:t>
            </a:r>
            <a:r>
              <a:rPr lang="en-GB" altLang="en-US" b="1">
                <a:latin typeface="Arial" panose="020B0604020202020204" pitchFamily="34" charset="0"/>
              </a:rPr>
              <a:t> </a:t>
            </a:r>
            <a:r>
              <a:rPr lang="en-GB" altLang="en-US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endParaRPr lang="en-GB" altLang="en-US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Arial" panose="020B0604020202020204" pitchFamily="34" charset="0"/>
              </a:rPr>
              <a:t>2</a:t>
            </a:r>
            <a:r>
              <a:rPr lang="en-GB" altLang="en-US" baseline="30000">
                <a:latin typeface="Arial" panose="020B0604020202020204" pitchFamily="34" charset="0"/>
              </a:rPr>
              <a:t>nd</a:t>
            </a:r>
            <a:r>
              <a:rPr lang="en-GB" altLang="en-US">
                <a:latin typeface="Arial" panose="020B0604020202020204" pitchFamily="34" charset="0"/>
              </a:rPr>
              <a:t> Co-ordinate</a:t>
            </a:r>
            <a:r>
              <a:rPr lang="en-GB" altLang="en-US" b="1">
                <a:latin typeface="Arial" panose="020B0604020202020204" pitchFamily="34" charset="0"/>
              </a:rPr>
              <a:t> </a:t>
            </a:r>
            <a:r>
              <a:rPr lang="en-GB" altLang="en-US">
                <a:latin typeface="Arial" panose="020B0604020202020204" pitchFamily="34" charset="0"/>
              </a:rPr>
              <a:t>=</a:t>
            </a:r>
            <a:r>
              <a:rPr lang="en-GB" altLang="en-US" b="1">
                <a:latin typeface="Arial" panose="020B0604020202020204" pitchFamily="34" charset="0"/>
              </a:rPr>
              <a:t> (2,0)</a:t>
            </a:r>
            <a:r>
              <a:rPr lang="en-GB" altLang="en-US"/>
              <a:t> </a:t>
            </a:r>
          </a:p>
        </p:txBody>
      </p:sp>
      <p:sp>
        <p:nvSpPr>
          <p:cNvPr id="14343" name="Line 14">
            <a:extLst>
              <a:ext uri="{FF2B5EF4-FFF2-40B4-BE49-F238E27FC236}">
                <a16:creationId xmlns:a16="http://schemas.microsoft.com/office/drawing/2014/main" id="{F5AD342F-7E0A-4241-8AD2-E485178F2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362200"/>
            <a:ext cx="0" cy="3810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344" name="Text Box 15">
            <a:extLst>
              <a:ext uri="{FF2B5EF4-FFF2-40B4-BE49-F238E27FC236}">
                <a16:creationId xmlns:a16="http://schemas.microsoft.com/office/drawing/2014/main" id="{521BE5E3-4850-473E-B91D-1EBE03B5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hlinkClick r:id="rId2" action="ppaction://hlinksldjump"/>
              </a:rPr>
              <a:t>Back to Main Page</a:t>
            </a:r>
            <a:endParaRPr lang="en-GB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94830F-7651-44AC-BF39-AE39B4DEB2E0}"/>
              </a:ext>
            </a:extLst>
          </p:cNvPr>
          <p:cNvSpPr txBox="1"/>
          <p:nvPr/>
        </p:nvSpPr>
        <p:spPr>
          <a:xfrm>
            <a:off x="2030414" y="2436814"/>
            <a:ext cx="8131175" cy="1824037"/>
          </a:xfrm>
          <a:prstGeom prst="rect">
            <a:avLst/>
          </a:prstGeom>
          <a:solidFill>
            <a:srgbClr val="FED2E5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3750" i="1" dirty="0">
                <a:latin typeface="Georgia" panose="02040502050405020303" pitchFamily="18" charset="0"/>
              </a:rPr>
              <a:t>Understand that an equation of the form y = mx + c corresponds to a straight line graph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AC700F4-DA6B-4BAD-88DA-D9C0686BF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u="sng">
                <a:latin typeface="Arial" panose="020B0604020202020204" pitchFamily="34" charset="0"/>
              </a:rPr>
              <a:t>y = mx + c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6634B92B-5DD4-4B51-8201-E720D04E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76401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Arial" panose="020B0604020202020204" pitchFamily="34" charset="0"/>
              </a:rPr>
              <a:t>Every straight line can be written in this form. To do this the values for m and c must be found.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CB6ED3C6-271F-4C32-87D4-DFAA60B75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810000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5400">
                <a:latin typeface="Arial" panose="020B0604020202020204" pitchFamily="34" charset="0"/>
              </a:rPr>
              <a:t>y = mx + c</a:t>
            </a:r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12C69AC3-2D23-43A7-85D4-B94CF2F68A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3581400"/>
            <a:ext cx="4572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14" name="Line 7">
            <a:extLst>
              <a:ext uri="{FF2B5EF4-FFF2-40B4-BE49-F238E27FC236}">
                <a16:creationId xmlns:a16="http://schemas.microsoft.com/office/drawing/2014/main" id="{8A5A74FD-0C46-4B93-80EA-36A30FFFF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4648200"/>
            <a:ext cx="304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15" name="Text Box 8">
            <a:extLst>
              <a:ext uri="{FF2B5EF4-FFF2-40B4-BE49-F238E27FC236}">
                <a16:creationId xmlns:a16="http://schemas.microsoft.com/office/drawing/2014/main" id="{AD01EA3A-EFEA-4139-9C76-AD4B17FCF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242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latin typeface="Arial" panose="020B0604020202020204" pitchFamily="34" charset="0"/>
              </a:rPr>
              <a:t>c</a:t>
            </a:r>
            <a:r>
              <a:rPr lang="en-GB" altLang="en-US">
                <a:latin typeface="Arial" panose="020B0604020202020204" pitchFamily="34" charset="0"/>
              </a:rPr>
              <a:t> is known as the intercept</a:t>
            </a:r>
          </a:p>
        </p:txBody>
      </p:sp>
      <p:sp>
        <p:nvSpPr>
          <p:cNvPr id="17416" name="Text Box 9">
            <a:extLst>
              <a:ext uri="{FF2B5EF4-FFF2-40B4-BE49-F238E27FC236}">
                <a16:creationId xmlns:a16="http://schemas.microsoft.com/office/drawing/2014/main" id="{8E1472FC-735C-44A4-BDBB-1034FAC0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latin typeface="Arial" panose="020B0604020202020204" pitchFamily="34" charset="0"/>
              </a:rPr>
              <a:t>m</a:t>
            </a:r>
            <a:r>
              <a:rPr lang="en-GB" altLang="en-US">
                <a:latin typeface="Arial" panose="020B0604020202020204" pitchFamily="34" charset="0"/>
              </a:rPr>
              <a:t> is known as the gradient</a:t>
            </a:r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E6B6DA5A-78CA-496F-B83A-D54024F6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Arial" panose="020B0604020202020204" pitchFamily="34" charset="0"/>
                <a:hlinkClick r:id="rId2" action="ppaction://hlinksldjump"/>
              </a:rPr>
              <a:t>Back to Main Page</a:t>
            </a:r>
            <a:endParaRPr lang="en-GB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>
            <a:extLst>
              <a:ext uri="{FF2B5EF4-FFF2-40B4-BE49-F238E27FC236}">
                <a16:creationId xmlns:a16="http://schemas.microsoft.com/office/drawing/2014/main" id="{A3A19AFD-79F6-4A70-B660-EEE0DC5680C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1313"/>
            <a:ext cx="6484938" cy="6553200"/>
            <a:chOff x="263" y="192"/>
            <a:chExt cx="4085" cy="4128"/>
          </a:xfrm>
        </p:grpSpPr>
        <p:grpSp>
          <p:nvGrpSpPr>
            <p:cNvPr id="20499" name="Group 3">
              <a:extLst>
                <a:ext uri="{FF2B5EF4-FFF2-40B4-BE49-F238E27FC236}">
                  <a16:creationId xmlns:a16="http://schemas.microsoft.com/office/drawing/2014/main" id="{B95453BC-CC37-4388-8DB2-1DD4E19174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92"/>
              <a:ext cx="4085" cy="4128"/>
              <a:chOff x="263" y="192"/>
              <a:chExt cx="4085" cy="4128"/>
            </a:xfrm>
          </p:grpSpPr>
          <p:grpSp>
            <p:nvGrpSpPr>
              <p:cNvPr id="20507" name="Group 4">
                <a:extLst>
                  <a:ext uri="{FF2B5EF4-FFF2-40B4-BE49-F238E27FC236}">
                    <a16:creationId xmlns:a16="http://schemas.microsoft.com/office/drawing/2014/main" id="{E97ADB21-F946-4BF0-B43E-34FF4A29FB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192"/>
                <a:ext cx="4012" cy="4128"/>
                <a:chOff x="336" y="192"/>
                <a:chExt cx="4012" cy="4128"/>
              </a:xfrm>
            </p:grpSpPr>
            <p:grpSp>
              <p:nvGrpSpPr>
                <p:cNvPr id="20509" name="Group 5">
                  <a:extLst>
                    <a:ext uri="{FF2B5EF4-FFF2-40B4-BE49-F238E27FC236}">
                      <a16:creationId xmlns:a16="http://schemas.microsoft.com/office/drawing/2014/main" id="{2884D281-7795-4E56-94E1-6A5C75361D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192"/>
                  <a:ext cx="4012" cy="4128"/>
                  <a:chOff x="336" y="192"/>
                  <a:chExt cx="4012" cy="4128"/>
                </a:xfrm>
              </p:grpSpPr>
              <p:grpSp>
                <p:nvGrpSpPr>
                  <p:cNvPr id="20519" name="Group 6">
                    <a:extLst>
                      <a:ext uri="{FF2B5EF4-FFF2-40B4-BE49-F238E27FC236}">
                        <a16:creationId xmlns:a16="http://schemas.microsoft.com/office/drawing/2014/main" id="{28005B99-877E-4FF1-B871-9304BD2C6C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" y="192"/>
                    <a:ext cx="4012" cy="4128"/>
                    <a:chOff x="1233" y="1326"/>
                    <a:chExt cx="10029" cy="10320"/>
                  </a:xfrm>
                </p:grpSpPr>
                <p:sp>
                  <p:nvSpPr>
                    <p:cNvPr id="20521" name="Text Box 7">
                      <a:extLst>
                        <a:ext uri="{FF2B5EF4-FFF2-40B4-BE49-F238E27FC236}">
                          <a16:creationId xmlns:a16="http://schemas.microsoft.com/office/drawing/2014/main" id="{5E7EA550-1594-423B-AD13-BA30BE5454B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63" y="1326"/>
                      <a:ext cx="1596" cy="1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r>
                        <a:rPr lang="en-US" altLang="en-US" sz="4800" i="1">
                          <a:latin typeface="Times New Roman" panose="02020603050405020304" pitchFamily="18" charset="0"/>
                        </a:rPr>
                        <a:t>y</a:t>
                      </a:r>
                    </a:p>
                  </p:txBody>
                </p:sp>
                <p:grpSp>
                  <p:nvGrpSpPr>
                    <p:cNvPr id="20522" name="Group 8">
                      <a:extLst>
                        <a:ext uri="{FF2B5EF4-FFF2-40B4-BE49-F238E27FC236}">
                          <a16:creationId xmlns:a16="http://schemas.microsoft.com/office/drawing/2014/main" id="{2DD80D80-AAA7-4004-878E-A4AC61FEAF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3" y="2574"/>
                      <a:ext cx="9072" cy="9072"/>
                      <a:chOff x="666" y="1440"/>
                      <a:chExt cx="9072" cy="9072"/>
                    </a:xfrm>
                  </p:grpSpPr>
                  <p:grpSp>
                    <p:nvGrpSpPr>
                      <p:cNvPr id="20526" name="Group 9">
                        <a:extLst>
                          <a:ext uri="{FF2B5EF4-FFF2-40B4-BE49-F238E27FC236}">
                            <a16:creationId xmlns:a16="http://schemas.microsoft.com/office/drawing/2014/main" id="{272D18A6-D398-4F77-9A50-0601592AB90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568" name="Line 10">
                          <a:extLst>
                            <a:ext uri="{FF2B5EF4-FFF2-40B4-BE49-F238E27FC236}">
                              <a16:creationId xmlns:a16="http://schemas.microsoft.com/office/drawing/2014/main" id="{FE0D65C0-8512-41B3-AD17-EEA7F9BF7A3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69" name="Line 11">
                          <a:extLst>
                            <a:ext uri="{FF2B5EF4-FFF2-40B4-BE49-F238E27FC236}">
                              <a16:creationId xmlns:a16="http://schemas.microsoft.com/office/drawing/2014/main" id="{836C23F4-33AD-48AB-9E43-6693494D0BA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70" name="Line 12">
                          <a:extLst>
                            <a:ext uri="{FF2B5EF4-FFF2-40B4-BE49-F238E27FC236}">
                              <a16:creationId xmlns:a16="http://schemas.microsoft.com/office/drawing/2014/main" id="{B0A040C0-3E82-4469-86E1-3C89BF99CFC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71" name="Line 13">
                          <a:extLst>
                            <a:ext uri="{FF2B5EF4-FFF2-40B4-BE49-F238E27FC236}">
                              <a16:creationId xmlns:a16="http://schemas.microsoft.com/office/drawing/2014/main" id="{C2B8D97E-7617-412A-9B35-8843F0E400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20527" name="Group 14">
                        <a:extLst>
                          <a:ext uri="{FF2B5EF4-FFF2-40B4-BE49-F238E27FC236}">
                            <a16:creationId xmlns:a16="http://schemas.microsoft.com/office/drawing/2014/main" id="{BBA097EE-5A16-40F9-8928-C5C47A07114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4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564" name="Line 15">
                          <a:extLst>
                            <a:ext uri="{FF2B5EF4-FFF2-40B4-BE49-F238E27FC236}">
                              <a16:creationId xmlns:a16="http://schemas.microsoft.com/office/drawing/2014/main" id="{2172744A-EB22-4765-9504-129024A2FA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65" name="Line 16">
                          <a:extLst>
                            <a:ext uri="{FF2B5EF4-FFF2-40B4-BE49-F238E27FC236}">
                              <a16:creationId xmlns:a16="http://schemas.microsoft.com/office/drawing/2014/main" id="{3709090D-637B-4051-9901-EBED40ADFE0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66" name="Line 17">
                          <a:extLst>
                            <a:ext uri="{FF2B5EF4-FFF2-40B4-BE49-F238E27FC236}">
                              <a16:creationId xmlns:a16="http://schemas.microsoft.com/office/drawing/2014/main" id="{0137BBAE-2908-40E7-A6D6-FAD8BAAA35C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67" name="Line 18">
                          <a:extLst>
                            <a:ext uri="{FF2B5EF4-FFF2-40B4-BE49-F238E27FC236}">
                              <a16:creationId xmlns:a16="http://schemas.microsoft.com/office/drawing/2014/main" id="{4B221C34-C63A-4EF6-AC9F-1CAC8545DE4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20528" name="Group 19">
                        <a:extLst>
                          <a:ext uri="{FF2B5EF4-FFF2-40B4-BE49-F238E27FC236}">
                            <a16:creationId xmlns:a16="http://schemas.microsoft.com/office/drawing/2014/main" id="{59F877EA-8E90-4820-85D3-B3B507F8788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02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560" name="Line 20">
                          <a:extLst>
                            <a:ext uri="{FF2B5EF4-FFF2-40B4-BE49-F238E27FC236}">
                              <a16:creationId xmlns:a16="http://schemas.microsoft.com/office/drawing/2014/main" id="{C6FF7120-9A3A-4545-AC85-C71D7A56C4C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61" name="Line 21">
                          <a:extLst>
                            <a:ext uri="{FF2B5EF4-FFF2-40B4-BE49-F238E27FC236}">
                              <a16:creationId xmlns:a16="http://schemas.microsoft.com/office/drawing/2014/main" id="{E300C751-C30D-4B59-9943-F183FCAA0CC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62" name="Line 22">
                          <a:extLst>
                            <a:ext uri="{FF2B5EF4-FFF2-40B4-BE49-F238E27FC236}">
                              <a16:creationId xmlns:a16="http://schemas.microsoft.com/office/drawing/2014/main" id="{0041D577-1DD8-405B-9281-C2FA2DBB0C5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63" name="Line 23">
                          <a:extLst>
                            <a:ext uri="{FF2B5EF4-FFF2-40B4-BE49-F238E27FC236}">
                              <a16:creationId xmlns:a16="http://schemas.microsoft.com/office/drawing/2014/main" id="{D78A1491-95D1-402A-8AAD-9C3573FEECF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20529" name="Group 24">
                        <a:extLst>
                          <a:ext uri="{FF2B5EF4-FFF2-40B4-BE49-F238E27FC236}">
                            <a16:creationId xmlns:a16="http://schemas.microsoft.com/office/drawing/2014/main" id="{F23DC8E8-12D0-4AC8-AE21-6F9A70E0CF3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70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556" name="Line 25">
                          <a:extLst>
                            <a:ext uri="{FF2B5EF4-FFF2-40B4-BE49-F238E27FC236}">
                              <a16:creationId xmlns:a16="http://schemas.microsoft.com/office/drawing/2014/main" id="{E77F7F85-387E-4401-9D0D-7C76821E401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57" name="Line 26">
                          <a:extLst>
                            <a:ext uri="{FF2B5EF4-FFF2-40B4-BE49-F238E27FC236}">
                              <a16:creationId xmlns:a16="http://schemas.microsoft.com/office/drawing/2014/main" id="{62B0EB6C-F34A-48CB-8BE9-B1ACE11CB7D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58" name="Line 27">
                          <a:extLst>
                            <a:ext uri="{FF2B5EF4-FFF2-40B4-BE49-F238E27FC236}">
                              <a16:creationId xmlns:a16="http://schemas.microsoft.com/office/drawing/2014/main" id="{90CD328C-BF3C-42D1-9E78-896AE37149E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59" name="Line 28">
                          <a:extLst>
                            <a:ext uri="{FF2B5EF4-FFF2-40B4-BE49-F238E27FC236}">
                              <a16:creationId xmlns:a16="http://schemas.microsoft.com/office/drawing/2014/main" id="{5883F054-E50E-4D72-8927-B78776752A4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20530" name="Group 29">
                        <a:extLst>
                          <a:ext uri="{FF2B5EF4-FFF2-40B4-BE49-F238E27FC236}">
                            <a16:creationId xmlns:a16="http://schemas.microsoft.com/office/drawing/2014/main" id="{FEEC7C8F-1885-45B9-921B-9E6FB681591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1" y="-2245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552" name="Line 30">
                          <a:extLst>
                            <a:ext uri="{FF2B5EF4-FFF2-40B4-BE49-F238E27FC236}">
                              <a16:creationId xmlns:a16="http://schemas.microsoft.com/office/drawing/2014/main" id="{B4A2BA5D-AE99-41B3-A5AC-8FC23BEA34A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53" name="Line 31">
                          <a:extLst>
                            <a:ext uri="{FF2B5EF4-FFF2-40B4-BE49-F238E27FC236}">
                              <a16:creationId xmlns:a16="http://schemas.microsoft.com/office/drawing/2014/main" id="{4CB89CED-18F1-490D-BED3-96FDD4D288C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54" name="Line 32">
                          <a:extLst>
                            <a:ext uri="{FF2B5EF4-FFF2-40B4-BE49-F238E27FC236}">
                              <a16:creationId xmlns:a16="http://schemas.microsoft.com/office/drawing/2014/main" id="{B895F4CC-5FEE-4DA2-B074-492A971EB07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55" name="Line 33">
                          <a:extLst>
                            <a:ext uri="{FF2B5EF4-FFF2-40B4-BE49-F238E27FC236}">
                              <a16:creationId xmlns:a16="http://schemas.microsoft.com/office/drawing/2014/main" id="{D5C1005C-B683-439D-B3D5-D8F3B29A18B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20531" name="Group 34">
                        <a:extLst>
                          <a:ext uri="{FF2B5EF4-FFF2-40B4-BE49-F238E27FC236}">
                            <a16:creationId xmlns:a16="http://schemas.microsoft.com/office/drawing/2014/main" id="{76D30802-E1EB-4458-BF63-577CF5CB679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1" y="-544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548" name="Line 35">
                          <a:extLst>
                            <a:ext uri="{FF2B5EF4-FFF2-40B4-BE49-F238E27FC236}">
                              <a16:creationId xmlns:a16="http://schemas.microsoft.com/office/drawing/2014/main" id="{6B2A8BA6-7F60-43AF-BD0A-96F40096060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49" name="Line 36">
                          <a:extLst>
                            <a:ext uri="{FF2B5EF4-FFF2-40B4-BE49-F238E27FC236}">
                              <a16:creationId xmlns:a16="http://schemas.microsoft.com/office/drawing/2014/main" id="{895F4419-13E8-490A-80BD-8012CAC20E9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50" name="Line 37">
                          <a:extLst>
                            <a:ext uri="{FF2B5EF4-FFF2-40B4-BE49-F238E27FC236}">
                              <a16:creationId xmlns:a16="http://schemas.microsoft.com/office/drawing/2014/main" id="{F66B8580-B45D-49CD-A57D-D1E5AE7CD19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51" name="Line 38">
                          <a:extLst>
                            <a:ext uri="{FF2B5EF4-FFF2-40B4-BE49-F238E27FC236}">
                              <a16:creationId xmlns:a16="http://schemas.microsoft.com/office/drawing/2014/main" id="{F9116487-0B84-4695-9E62-634C1AF5523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20532" name="Group 39">
                        <a:extLst>
                          <a:ext uri="{FF2B5EF4-FFF2-40B4-BE49-F238E27FC236}">
                            <a16:creationId xmlns:a16="http://schemas.microsoft.com/office/drawing/2014/main" id="{AF129799-FD1A-405A-B44D-C1A6D8E59A2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1" y="59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544" name="Line 40">
                          <a:extLst>
                            <a:ext uri="{FF2B5EF4-FFF2-40B4-BE49-F238E27FC236}">
                              <a16:creationId xmlns:a16="http://schemas.microsoft.com/office/drawing/2014/main" id="{37C2CB57-5E8D-43AE-AD7F-04DD0BED058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45" name="Line 41">
                          <a:extLst>
                            <a:ext uri="{FF2B5EF4-FFF2-40B4-BE49-F238E27FC236}">
                              <a16:creationId xmlns:a16="http://schemas.microsoft.com/office/drawing/2014/main" id="{0C80D2BF-5518-433A-8A9F-25499BF6341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46" name="Line 42">
                          <a:extLst>
                            <a:ext uri="{FF2B5EF4-FFF2-40B4-BE49-F238E27FC236}">
                              <a16:creationId xmlns:a16="http://schemas.microsoft.com/office/drawing/2014/main" id="{3DEAE8FC-20A0-4209-B8D8-364D0716A4C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47" name="Line 43">
                          <a:extLst>
                            <a:ext uri="{FF2B5EF4-FFF2-40B4-BE49-F238E27FC236}">
                              <a16:creationId xmlns:a16="http://schemas.microsoft.com/office/drawing/2014/main" id="{2DA3875F-15CC-44FD-BBF3-B415F56A904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20533" name="Group 44">
                        <a:extLst>
                          <a:ext uri="{FF2B5EF4-FFF2-40B4-BE49-F238E27FC236}">
                            <a16:creationId xmlns:a16="http://schemas.microsoft.com/office/drawing/2014/main" id="{152AB87E-FFBB-4BC1-A5EA-FD09F270FA0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1" y="2858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540" name="Line 45">
                          <a:extLst>
                            <a:ext uri="{FF2B5EF4-FFF2-40B4-BE49-F238E27FC236}">
                              <a16:creationId xmlns:a16="http://schemas.microsoft.com/office/drawing/2014/main" id="{11986E85-9F7F-4284-9A22-A284634877C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41" name="Line 46">
                          <a:extLst>
                            <a:ext uri="{FF2B5EF4-FFF2-40B4-BE49-F238E27FC236}">
                              <a16:creationId xmlns:a16="http://schemas.microsoft.com/office/drawing/2014/main" id="{17AEBAD6-B923-4A3A-BFB9-A92A191AFA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42" name="Line 47">
                          <a:extLst>
                            <a:ext uri="{FF2B5EF4-FFF2-40B4-BE49-F238E27FC236}">
                              <a16:creationId xmlns:a16="http://schemas.microsoft.com/office/drawing/2014/main" id="{60901E24-8DF7-4276-97B9-6D856179857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43" name="Line 48">
                          <a:extLst>
                            <a:ext uri="{FF2B5EF4-FFF2-40B4-BE49-F238E27FC236}">
                              <a16:creationId xmlns:a16="http://schemas.microsoft.com/office/drawing/2014/main" id="{F3F2FA30-0D1C-4C00-A17B-14A5494C70E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20534" name="Group 49">
                        <a:extLst>
                          <a:ext uri="{FF2B5EF4-FFF2-40B4-BE49-F238E27FC236}">
                            <a16:creationId xmlns:a16="http://schemas.microsoft.com/office/drawing/2014/main" id="{F4958AE9-7B2F-4634-A2AD-B8685851A2F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1" y="5126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536" name="Line 50">
                          <a:extLst>
                            <a:ext uri="{FF2B5EF4-FFF2-40B4-BE49-F238E27FC236}">
                              <a16:creationId xmlns:a16="http://schemas.microsoft.com/office/drawing/2014/main" id="{5F35C6AD-0877-4D80-B9EE-7D7B1C336E7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37" name="Line 51">
                          <a:extLst>
                            <a:ext uri="{FF2B5EF4-FFF2-40B4-BE49-F238E27FC236}">
                              <a16:creationId xmlns:a16="http://schemas.microsoft.com/office/drawing/2014/main" id="{2C15A671-0BFE-4E84-8930-85A4747DD7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38" name="Line 52">
                          <a:extLst>
                            <a:ext uri="{FF2B5EF4-FFF2-40B4-BE49-F238E27FC236}">
                              <a16:creationId xmlns:a16="http://schemas.microsoft.com/office/drawing/2014/main" id="{132FA233-18D3-4F13-9569-F91624DAA98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20539" name="Line 53">
                          <a:extLst>
                            <a:ext uri="{FF2B5EF4-FFF2-40B4-BE49-F238E27FC236}">
                              <a16:creationId xmlns:a16="http://schemas.microsoft.com/office/drawing/2014/main" id="{FCD65556-C124-4D0B-837D-7CAF10C1A96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sp>
                    <p:nvSpPr>
                      <p:cNvPr id="20535" name="Line 54">
                        <a:extLst>
                          <a:ext uri="{FF2B5EF4-FFF2-40B4-BE49-F238E27FC236}">
                            <a16:creationId xmlns:a16="http://schemas.microsoft.com/office/drawing/2014/main" id="{891A293C-F2DA-4F78-90EC-41C316C262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38" y="1440"/>
                        <a:ext cx="0" cy="907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sp>
                  <p:nvSpPr>
                    <p:cNvPr id="20523" name="Line 55">
                      <a:extLst>
                        <a:ext uri="{FF2B5EF4-FFF2-40B4-BE49-F238E27FC236}">
                          <a16:creationId xmlns:a16="http://schemas.microsoft.com/office/drawing/2014/main" id="{035C1DDD-A06D-4351-BCE0-693F49FF44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9" y="2574"/>
                      <a:ext cx="0" cy="907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0524" name="Line 56">
                      <a:extLst>
                        <a:ext uri="{FF2B5EF4-FFF2-40B4-BE49-F238E27FC236}">
                          <a16:creationId xmlns:a16="http://schemas.microsoft.com/office/drawing/2014/main" id="{D9C1D84D-D4EE-4CBB-846B-780C570F47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3" y="7677"/>
                      <a:ext cx="9072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0525" name="Text Box 57">
                      <a:extLst>
                        <a:ext uri="{FF2B5EF4-FFF2-40B4-BE49-F238E27FC236}">
                          <a16:creationId xmlns:a16="http://schemas.microsoft.com/office/drawing/2014/main" id="{4D79377E-8432-4243-A823-CA05D36764A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350" y="7026"/>
                      <a:ext cx="912" cy="10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r>
                        <a:rPr lang="en-US" altLang="en-US" sz="4800" i="1">
                          <a:latin typeface="Times New Roman" panose="02020603050405020304" pitchFamily="18" charset="0"/>
                        </a:rPr>
                        <a:t>x</a:t>
                      </a:r>
                    </a:p>
                  </p:txBody>
                </p:sp>
              </p:grpSp>
              <p:sp>
                <p:nvSpPr>
                  <p:cNvPr id="20520" name="Text Box 58">
                    <a:extLst>
                      <a:ext uri="{FF2B5EF4-FFF2-40B4-BE49-F238E27FC236}">
                        <a16:creationId xmlns:a16="http://schemas.microsoft.com/office/drawing/2014/main" id="{DDDA7AD5-F155-4947-B9BB-47956C3722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1" y="2728"/>
                    <a:ext cx="219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   1    2    3   4    5    6    7   8</a:t>
                    </a:r>
                  </a:p>
                </p:txBody>
              </p:sp>
            </p:grpSp>
            <p:grpSp>
              <p:nvGrpSpPr>
                <p:cNvPr id="20510" name="Group 59">
                  <a:extLst>
                    <a:ext uri="{FF2B5EF4-FFF2-40B4-BE49-F238E27FC236}">
                      <a16:creationId xmlns:a16="http://schemas.microsoft.com/office/drawing/2014/main" id="{924E04D1-B464-4677-A51F-EC9AEFAB57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96" y="801"/>
                  <a:ext cx="382" cy="1820"/>
                  <a:chOff x="1996" y="801"/>
                  <a:chExt cx="382" cy="1820"/>
                </a:xfrm>
              </p:grpSpPr>
              <p:sp>
                <p:nvSpPr>
                  <p:cNvPr id="20511" name="Text Box 60">
                    <a:extLst>
                      <a:ext uri="{FF2B5EF4-FFF2-40B4-BE49-F238E27FC236}">
                        <a16:creationId xmlns:a16="http://schemas.microsoft.com/office/drawing/2014/main" id="{3DE3C8EB-FF80-45DA-927A-E1ACA32B95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2390"/>
                    <a:ext cx="38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0512" name="Text Box 61">
                    <a:extLst>
                      <a:ext uri="{FF2B5EF4-FFF2-40B4-BE49-F238E27FC236}">
                        <a16:creationId xmlns:a16="http://schemas.microsoft.com/office/drawing/2014/main" id="{FCD70061-FB25-4FFE-AE1A-A8F6A2AA51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2163"/>
                    <a:ext cx="38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20513" name="Text Box 62">
                    <a:extLst>
                      <a:ext uri="{FF2B5EF4-FFF2-40B4-BE49-F238E27FC236}">
                        <a16:creationId xmlns:a16="http://schemas.microsoft.com/office/drawing/2014/main" id="{EFBA6266-134D-4974-B409-B3983CE3C1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936"/>
                    <a:ext cx="31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20514" name="Text Box 63">
                    <a:extLst>
                      <a:ext uri="{FF2B5EF4-FFF2-40B4-BE49-F238E27FC236}">
                        <a16:creationId xmlns:a16="http://schemas.microsoft.com/office/drawing/2014/main" id="{EB73AC3C-3EED-4A12-A97D-069B28AD62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709"/>
                    <a:ext cx="31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20515" name="Text Box 64">
                    <a:extLst>
                      <a:ext uri="{FF2B5EF4-FFF2-40B4-BE49-F238E27FC236}">
                        <a16:creationId xmlns:a16="http://schemas.microsoft.com/office/drawing/2014/main" id="{FB601A6E-6820-41ED-B146-33F299D362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478"/>
                    <a:ext cx="31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20516" name="Text Box 65">
                    <a:extLst>
                      <a:ext uri="{FF2B5EF4-FFF2-40B4-BE49-F238E27FC236}">
                        <a16:creationId xmlns:a16="http://schemas.microsoft.com/office/drawing/2014/main" id="{459304FD-7899-46E6-9FE0-15BF665497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247"/>
                    <a:ext cx="31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20517" name="Text Box 66">
                    <a:extLst>
                      <a:ext uri="{FF2B5EF4-FFF2-40B4-BE49-F238E27FC236}">
                        <a16:creationId xmlns:a16="http://schemas.microsoft.com/office/drawing/2014/main" id="{EA7449D8-2BB3-4F10-BA92-B0F83945243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027"/>
                    <a:ext cx="38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7</a:t>
                    </a:r>
                  </a:p>
                </p:txBody>
              </p:sp>
              <p:sp>
                <p:nvSpPr>
                  <p:cNvPr id="20518" name="Text Box 67">
                    <a:extLst>
                      <a:ext uri="{FF2B5EF4-FFF2-40B4-BE49-F238E27FC236}">
                        <a16:creationId xmlns:a16="http://schemas.microsoft.com/office/drawing/2014/main" id="{0DDF7193-F98E-4354-A614-A656FB7658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801"/>
                    <a:ext cx="31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8</a:t>
                    </a:r>
                  </a:p>
                </p:txBody>
              </p:sp>
            </p:grpSp>
          </p:grpSp>
          <p:sp>
            <p:nvSpPr>
              <p:cNvPr id="20508" name="Text Box 68">
                <a:extLst>
                  <a:ext uri="{FF2B5EF4-FFF2-40B4-BE49-F238E27FC236}">
                    <a16:creationId xmlns:a16="http://schemas.microsoft.com/office/drawing/2014/main" id="{6265C231-8F85-42C0-87BE-FEB4D12920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" y="2732"/>
                <a:ext cx="18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    </a:t>
                </a: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7  </a:t>
                </a: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6   </a:t>
                </a: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5  </a:t>
                </a: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4  </a:t>
                </a: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3   </a:t>
                </a: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2  </a:t>
                </a: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1 </a:t>
                </a:r>
              </a:p>
            </p:txBody>
          </p:sp>
        </p:grpSp>
        <p:grpSp>
          <p:nvGrpSpPr>
            <p:cNvPr id="20500" name="Group 69">
              <a:extLst>
                <a:ext uri="{FF2B5EF4-FFF2-40B4-BE49-F238E27FC236}">
                  <a16:creationId xmlns:a16="http://schemas.microsoft.com/office/drawing/2014/main" id="{593C5F90-909E-4BA6-9997-6D7EEF1D9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4" y="2843"/>
              <a:ext cx="542" cy="1369"/>
              <a:chOff x="1924" y="2843"/>
              <a:chExt cx="542" cy="1369"/>
            </a:xfrm>
          </p:grpSpPr>
          <p:sp>
            <p:nvSpPr>
              <p:cNvPr id="20501" name="Text Box 70">
                <a:extLst>
                  <a:ext uri="{FF2B5EF4-FFF2-40B4-BE49-F238E27FC236}">
                    <a16:creationId xmlns:a16="http://schemas.microsoft.com/office/drawing/2014/main" id="{BA49B661-4EAE-44E4-8EDC-6F6C97A72E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2843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0502" name="Text Box 71">
                <a:extLst>
                  <a:ext uri="{FF2B5EF4-FFF2-40B4-BE49-F238E27FC236}">
                    <a16:creationId xmlns:a16="http://schemas.microsoft.com/office/drawing/2014/main" id="{64C97AEC-4477-44D0-B41D-0138C44B8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070"/>
                <a:ext cx="3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503" name="Text Box 72">
                <a:extLst>
                  <a:ext uri="{FF2B5EF4-FFF2-40B4-BE49-F238E27FC236}">
                    <a16:creationId xmlns:a16="http://schemas.microsoft.com/office/drawing/2014/main" id="{0CAE2B38-A512-431A-92B6-154CD9219E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297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0504" name="Text Box 73">
                <a:extLst>
                  <a:ext uri="{FF2B5EF4-FFF2-40B4-BE49-F238E27FC236}">
                    <a16:creationId xmlns:a16="http://schemas.microsoft.com/office/drawing/2014/main" id="{81F8B5C1-EA33-4A70-886C-4F686CEEC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528"/>
                <a:ext cx="5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0505" name="Text Box 74">
                <a:extLst>
                  <a:ext uri="{FF2B5EF4-FFF2-40B4-BE49-F238E27FC236}">
                    <a16:creationId xmlns:a16="http://schemas.microsoft.com/office/drawing/2014/main" id="{76DDCE87-37EC-4A3F-9F1B-AE488D9BC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750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506" name="Text Box 75">
                <a:extLst>
                  <a:ext uri="{FF2B5EF4-FFF2-40B4-BE49-F238E27FC236}">
                    <a16:creationId xmlns:a16="http://schemas.microsoft.com/office/drawing/2014/main" id="{1873C91C-68F6-48BC-BACF-2C57BF3174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981"/>
                <a:ext cx="5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</p:grpSp>
      </p:grpSp>
      <p:sp>
        <p:nvSpPr>
          <p:cNvPr id="34892" name="Line 76">
            <a:extLst>
              <a:ext uri="{FF2B5EF4-FFF2-40B4-BE49-F238E27FC236}">
                <a16:creationId xmlns:a16="http://schemas.microsoft.com/office/drawing/2014/main" id="{7C4DB0B4-27DC-4F41-9772-A1889EBF43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9913" y="682626"/>
            <a:ext cx="730250" cy="63404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894" name="Text Box 78">
            <a:extLst>
              <a:ext uri="{FF2B5EF4-FFF2-40B4-BE49-F238E27FC236}">
                <a16:creationId xmlns:a16="http://schemas.microsoft.com/office/drawing/2014/main" id="{5A228BFA-83D3-464E-8BCD-17760F61B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1679575"/>
            <a:ext cx="2895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u="sng">
                <a:latin typeface="Arial" panose="020B0604020202020204" pitchFamily="34" charset="0"/>
              </a:rPr>
              <a:t>Find the y-intercept c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Arial" panose="020B0604020202020204" pitchFamily="34" charset="0"/>
              </a:rPr>
              <a:t>c= </a:t>
            </a:r>
            <a:r>
              <a:rPr lang="en-GB" altLang="en-US" sz="2000" i="1">
                <a:latin typeface="Georgia" panose="02040502050405020303" pitchFamily="18" charset="0"/>
              </a:rPr>
              <a:t>–3</a:t>
            </a: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000">
              <a:latin typeface="Arial" panose="020B0604020202020204" pitchFamily="34" charset="0"/>
            </a:endParaRPr>
          </a:p>
        </p:txBody>
      </p:sp>
      <p:sp>
        <p:nvSpPr>
          <p:cNvPr id="34895" name="Oval 79">
            <a:extLst>
              <a:ext uri="{FF2B5EF4-FFF2-40B4-BE49-F238E27FC236}">
                <a16:creationId xmlns:a16="http://schemas.microsoft.com/office/drawing/2014/main" id="{65EDBD37-DEB2-463B-A6E2-D90A50EFB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364163"/>
            <a:ext cx="157162" cy="1762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4897" name="Text Box 81">
            <a:extLst>
              <a:ext uri="{FF2B5EF4-FFF2-40B4-BE49-F238E27FC236}">
                <a16:creationId xmlns:a16="http://schemas.microsoft.com/office/drawing/2014/main" id="{89D2D954-8109-454E-B5C5-0ADDD25238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772400" y="3505200"/>
            <a:ext cx="2667000" cy="1809278"/>
          </a:xfrm>
          <a:prstGeom prst="rect">
            <a:avLst/>
          </a:prstGeom>
          <a:blipFill>
            <a:blip r:embed="rId2"/>
            <a:stretch>
              <a:fillRect l="-2283" t="-1347"/>
            </a:stretch>
          </a:blipFill>
          <a:ln>
            <a:noFill/>
          </a:ln>
          <a:effectLst/>
        </p:spPr>
        <p:txBody>
          <a:bodyPr/>
          <a:lstStyle/>
          <a:p>
            <a:r>
              <a:rPr lang="en-AU">
                <a:noFill/>
              </a:rPr>
              <a:t> </a:t>
            </a:r>
          </a:p>
        </p:txBody>
      </p:sp>
      <p:sp>
        <p:nvSpPr>
          <p:cNvPr id="34898" name="Line 82">
            <a:extLst>
              <a:ext uri="{FF2B5EF4-FFF2-40B4-BE49-F238E27FC236}">
                <a16:creationId xmlns:a16="http://schemas.microsoft.com/office/drawing/2014/main" id="{445DC747-D3D7-4D3C-A725-98A8E0FF6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9289" y="2886075"/>
            <a:ext cx="3587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899" name="Line 83">
            <a:extLst>
              <a:ext uri="{FF2B5EF4-FFF2-40B4-BE49-F238E27FC236}">
                <a16:creationId xmlns:a16="http://schemas.microsoft.com/office/drawing/2014/main" id="{B2BF6B95-01B9-433D-89F7-401ED101C8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9138" y="2989264"/>
            <a:ext cx="30162" cy="2397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903" name="Line 87">
            <a:extLst>
              <a:ext uri="{FF2B5EF4-FFF2-40B4-BE49-F238E27FC236}">
                <a16:creationId xmlns:a16="http://schemas.microsoft.com/office/drawing/2014/main" id="{499F8438-DFF9-4C04-B64B-53907FAAF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7726" y="5795963"/>
            <a:ext cx="492125" cy="2079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905" name="Text Box 89">
            <a:extLst>
              <a:ext uri="{FF2B5EF4-FFF2-40B4-BE49-F238E27FC236}">
                <a16:creationId xmlns:a16="http://schemas.microsoft.com/office/drawing/2014/main" id="{4B1BDDB4-0D01-41C8-85D0-99E851431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5900738"/>
            <a:ext cx="22415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y = mx +c=7x</a:t>
            </a:r>
            <a:r>
              <a:rPr lang="en-GB" altLang="en-US" sz="2000" i="1">
                <a:latin typeface="Georgia" panose="02040502050405020303" pitchFamily="18" charset="0"/>
              </a:rPr>
              <a:t> – </a:t>
            </a: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4907" name="Text Box 91">
            <a:extLst>
              <a:ext uri="{FF2B5EF4-FFF2-40B4-BE49-F238E27FC236}">
                <a16:creationId xmlns:a16="http://schemas.microsoft.com/office/drawing/2014/main" id="{1A2FDF3D-FCD1-47CB-943E-977457E21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1" y="2784475"/>
            <a:ext cx="3033713" cy="4000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Arial" panose="020B0604020202020204" pitchFamily="34" charset="0"/>
              </a:rPr>
              <a:t>So </a:t>
            </a:r>
            <a:r>
              <a:rPr lang="en-GB" altLang="en-US" sz="2000" b="1">
                <a:latin typeface="Arial" panose="020B0604020202020204" pitchFamily="34" charset="0"/>
              </a:rPr>
              <a:t>(0, </a:t>
            </a:r>
            <a:r>
              <a:rPr lang="en-GB" altLang="en-US" sz="2000" i="1">
                <a:latin typeface="Georgia" panose="02040502050405020303" pitchFamily="18" charset="0"/>
              </a:rPr>
              <a:t>– </a:t>
            </a:r>
            <a:r>
              <a:rPr lang="en-GB" altLang="en-US" sz="2000" b="1">
                <a:latin typeface="Arial" panose="020B0604020202020204" pitchFamily="34" charset="0"/>
              </a:rPr>
              <a:t>3) is y-intercept</a:t>
            </a:r>
            <a:endParaRPr lang="en-GB" altLang="en-US" sz="2000">
              <a:latin typeface="Arial" panose="020B0604020202020204" pitchFamily="34" charset="0"/>
            </a:endParaRPr>
          </a:p>
        </p:txBody>
      </p:sp>
      <p:sp>
        <p:nvSpPr>
          <p:cNvPr id="34908" name="Text Box 92">
            <a:extLst>
              <a:ext uri="{FF2B5EF4-FFF2-40B4-BE49-F238E27FC236}">
                <a16:creationId xmlns:a16="http://schemas.microsoft.com/office/drawing/2014/main" id="{544562BE-BBF8-40CB-85BF-4846B9C7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538" y="5299076"/>
            <a:ext cx="1447800" cy="3968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Arial" panose="020B0604020202020204" pitchFamily="34" charset="0"/>
              </a:rPr>
              <a:t>So </a:t>
            </a:r>
            <a:r>
              <a:rPr lang="en-GB" altLang="en-US" sz="2000" b="1">
                <a:latin typeface="Arial" panose="020B0604020202020204" pitchFamily="34" charset="0"/>
              </a:rPr>
              <a:t>m</a:t>
            </a:r>
            <a:r>
              <a:rPr lang="en-GB" altLang="en-US" sz="2000">
                <a:latin typeface="Arial" panose="020B0604020202020204" pitchFamily="34" charset="0"/>
              </a:rPr>
              <a:t> = 7</a:t>
            </a:r>
          </a:p>
        </p:txBody>
      </p:sp>
      <p:sp>
        <p:nvSpPr>
          <p:cNvPr id="20493" name="Text Box 95">
            <a:extLst>
              <a:ext uri="{FF2B5EF4-FFF2-40B4-BE49-F238E27FC236}">
                <a16:creationId xmlns:a16="http://schemas.microsoft.com/office/drawing/2014/main" id="{4DD8F919-CC7E-4682-8B58-FC12BC88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hlinkClick r:id="rId3" action="ppaction://hlinksldjump"/>
              </a:rPr>
              <a:t>Back to Main Page</a:t>
            </a:r>
            <a:endParaRPr lang="en-GB" altLang="en-US" sz="140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5AFC41AB-E4CB-47B5-82F4-FAA7D721A9EF}"/>
              </a:ext>
            </a:extLst>
          </p:cNvPr>
          <p:cNvSpPr txBox="1">
            <a:spLocks/>
          </p:cNvSpPr>
          <p:nvPr/>
        </p:nvSpPr>
        <p:spPr>
          <a:xfrm>
            <a:off x="1619250" y="155575"/>
            <a:ext cx="5575300" cy="4699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300" b="1" i="1" u="sng" dirty="0">
                <a:solidFill>
                  <a:schemeClr val="tx1"/>
                </a:solidFill>
                <a:latin typeface="Georgia" panose="02040502050405020303" pitchFamily="18" charset="0"/>
              </a:rPr>
              <a:t>Gradient &amp; y-intercept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19BC312-8E98-49C7-BA78-F9DB9A81A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1" y="58739"/>
            <a:ext cx="3300413" cy="1570037"/>
          </a:xfrm>
          <a:prstGeom prst="rect">
            <a:avLst/>
          </a:prstGeom>
          <a:solidFill>
            <a:srgbClr val="FFC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en-US" b="1" i="1" u="sng">
                <a:latin typeface="Georgia" panose="02040502050405020303" pitchFamily="18" charset="0"/>
              </a:rPr>
              <a:t>Example 1</a:t>
            </a:r>
          </a:p>
          <a:p>
            <a:pPr eaLnBrk="1" hangingPunct="1"/>
            <a:r>
              <a:rPr lang="en-GB" altLang="en-US" i="1">
                <a:latin typeface="Georgia" panose="02040502050405020303" pitchFamily="18" charset="0"/>
              </a:rPr>
              <a:t>What is the gradient and y-intercept of the line y = 7x – 3?</a:t>
            </a:r>
          </a:p>
        </p:txBody>
      </p:sp>
      <p:sp>
        <p:nvSpPr>
          <p:cNvPr id="92" name="Text Box 267">
            <a:extLst>
              <a:ext uri="{FF2B5EF4-FFF2-40B4-BE49-F238E27FC236}">
                <a16:creationId xmlns:a16="http://schemas.microsoft.com/office/drawing/2014/main" id="{3E16738D-BF47-4ABC-808B-1D1137C07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2670175"/>
            <a:ext cx="1295400" cy="45720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(1,4)</a:t>
            </a:r>
          </a:p>
        </p:txBody>
      </p:sp>
      <p:sp>
        <p:nvSpPr>
          <p:cNvPr id="93" name="Oval 79">
            <a:extLst>
              <a:ext uri="{FF2B5EF4-FFF2-40B4-BE49-F238E27FC236}">
                <a16:creationId xmlns:a16="http://schemas.microsoft.com/office/drawing/2014/main" id="{B4865F7A-3F93-4E1E-B4AF-F7139BB6F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2827338"/>
            <a:ext cx="157162" cy="1762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6" name="Text Box 267">
            <a:extLst>
              <a:ext uri="{FF2B5EF4-FFF2-40B4-BE49-F238E27FC236}">
                <a16:creationId xmlns:a16="http://schemas.microsoft.com/office/drawing/2014/main" id="{49EA7BC9-2223-4A39-BAC8-B787659F6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6" y="5108576"/>
            <a:ext cx="1674813" cy="46037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(0,</a:t>
            </a:r>
            <a:r>
              <a:rPr lang="en-GB" altLang="en-US" i="1">
                <a:latin typeface="Georgia" panose="02040502050405020303" pitchFamily="18" charset="0"/>
              </a:rPr>
              <a:t> – </a:t>
            </a:r>
            <a:r>
              <a:rPr lang="en-GB" altLang="en-US"/>
              <a:t>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94" grpId="0"/>
      <p:bldP spid="34895" grpId="0" animBg="1"/>
      <p:bldP spid="34905" grpId="0" animBg="1"/>
      <p:bldP spid="34907" grpId="0" animBg="1"/>
      <p:bldP spid="34908" grpId="0" animBg="1"/>
      <p:bldP spid="89" grpId="0"/>
      <p:bldP spid="91" grpId="0" animBg="1"/>
      <p:bldP spid="92" grpId="0" animBg="1"/>
      <p:bldP spid="93" grpId="0" animBg="1"/>
      <p:bldP spid="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5B3AB3-44A9-401E-9687-F9C2AF5955F7}"/>
              </a:ext>
            </a:extLst>
          </p:cNvPr>
          <p:cNvSpPr txBox="1"/>
          <p:nvPr/>
        </p:nvSpPr>
        <p:spPr>
          <a:xfrm>
            <a:off x="675171" y="2106016"/>
            <a:ext cx="10841657" cy="2400657"/>
          </a:xfrm>
          <a:prstGeom prst="rect">
            <a:avLst/>
          </a:prstGeom>
          <a:solidFill>
            <a:srgbClr val="FED2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000" i="1" dirty="0">
                <a:latin typeface="Georgia" panose="02040502050405020303" pitchFamily="18" charset="0"/>
              </a:rPr>
              <a:t>Understand that an equation of the form y = mx + c corresponds to a straight line graph</a:t>
            </a:r>
          </a:p>
        </p:txBody>
      </p:sp>
    </p:spTree>
    <p:extLst>
      <p:ext uri="{BB962C8B-B14F-4D97-AF65-F5344CB8AC3E}">
        <p14:creationId xmlns:p14="http://schemas.microsoft.com/office/powerpoint/2010/main" val="163176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22211"/>
          </a:xfrm>
        </p:spPr>
        <p:txBody>
          <a:bodyPr/>
          <a:lstStyle/>
          <a:p>
            <a:r>
              <a:rPr lang="en-US" dirty="0"/>
              <a:t>Review…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4340"/>
            <a:ext cx="8229600" cy="5442556"/>
          </a:xfrm>
        </p:spPr>
        <p:txBody>
          <a:bodyPr/>
          <a:lstStyle/>
          <a:p>
            <a:r>
              <a:rPr lang="en-US" dirty="0"/>
              <a:t>Why is                      ?</a:t>
            </a:r>
          </a:p>
          <a:p>
            <a:endParaRPr lang="en-US" dirty="0"/>
          </a:p>
          <a:p>
            <a:r>
              <a:rPr lang="en-US" dirty="0"/>
              <a:t>Let’s use general terms to try to understand</a:t>
            </a:r>
          </a:p>
          <a:p>
            <a:endParaRPr lang="en-US" dirty="0"/>
          </a:p>
          <a:p>
            <a:r>
              <a:rPr lang="en-US" dirty="0"/>
              <a:t>Would you agree that                ?</a:t>
            </a:r>
          </a:p>
          <a:p>
            <a:endParaRPr lang="en-US" dirty="0"/>
          </a:p>
          <a:p>
            <a:r>
              <a:rPr lang="en-US" dirty="0"/>
              <a:t>Would you agree that                ?</a:t>
            </a:r>
          </a:p>
          <a:p>
            <a:endParaRPr lang="en-US" dirty="0"/>
          </a:p>
          <a:p>
            <a:r>
              <a:rPr lang="en-US" dirty="0"/>
              <a:t>Therefore,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69785" y="1086336"/>
          <a:ext cx="19494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889000" imgH="393700" progId="Equation.DSMT4">
                  <p:embed/>
                </p:oleObj>
              </mc:Choice>
              <mc:Fallback>
                <p:oleObj name="Equation" r:id="rId3" imgW="889000" imgH="3937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9785" y="1086336"/>
                        <a:ext cx="194945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27130" y="3415272"/>
          <a:ext cx="130968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596900" imgH="393700" progId="Equation.DSMT4">
                  <p:embed/>
                </p:oleObj>
              </mc:Choice>
              <mc:Fallback>
                <p:oleObj name="Equation" r:id="rId5" imgW="596900" imgH="3937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7130" y="3415272"/>
                        <a:ext cx="1309688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9175" y="4595813"/>
          <a:ext cx="13668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622300" imgH="393700" progId="Equation.DSMT4">
                  <p:embed/>
                </p:oleObj>
              </mc:Choice>
              <mc:Fallback>
                <p:oleObj name="Equation" r:id="rId7" imgW="622300" imgH="3937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9175" y="4595813"/>
                        <a:ext cx="1366838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68485" y="5729215"/>
          <a:ext cx="1784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812800" imgH="393700" progId="Equation.DSMT4">
                  <p:embed/>
                </p:oleObj>
              </mc:Choice>
              <mc:Fallback>
                <p:oleObj name="Equation" r:id="rId9" imgW="812800" imgH="3937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68485" y="5729215"/>
                        <a:ext cx="178435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2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3624D7-6DCB-4E17-8361-255531D70C9F}"/>
              </a:ext>
            </a:extLst>
          </p:cNvPr>
          <p:cNvSpPr txBox="1">
            <a:spLocks/>
          </p:cNvSpPr>
          <p:nvPr/>
        </p:nvSpPr>
        <p:spPr>
          <a:xfrm>
            <a:off x="266411" y="337258"/>
            <a:ext cx="11771291" cy="62654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u="sng" dirty="0">
                <a:solidFill>
                  <a:schemeClr val="tx1"/>
                </a:solidFill>
                <a:latin typeface="Georgia" panose="02040502050405020303" pitchFamily="18" charset="0"/>
              </a:rPr>
              <a:t>Gradient &amp; y-intercept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00727-4A59-4EC0-BE78-FEEE2F92AA04}"/>
              </a:ext>
            </a:extLst>
          </p:cNvPr>
          <p:cNvSpPr txBox="1"/>
          <p:nvPr/>
        </p:nvSpPr>
        <p:spPr>
          <a:xfrm>
            <a:off x="326796" y="955540"/>
            <a:ext cx="7656889" cy="769441"/>
          </a:xfrm>
          <a:prstGeom prst="rect">
            <a:avLst/>
          </a:prstGeom>
          <a:solidFill>
            <a:srgbClr val="FFCA7D"/>
          </a:solidFill>
        </p:spPr>
        <p:txBody>
          <a:bodyPr wrap="square" rtlCol="0">
            <a:spAutoFit/>
          </a:bodyPr>
          <a:lstStyle/>
          <a:p>
            <a:r>
              <a:rPr lang="en-GB" sz="2200" b="1" i="1" u="sng" dirty="0">
                <a:latin typeface="Georgia" panose="02040502050405020303" pitchFamily="18" charset="0"/>
              </a:rPr>
              <a:t>Example 1</a:t>
            </a:r>
          </a:p>
          <a:p>
            <a:r>
              <a:rPr lang="en-GB" sz="2200" i="1" dirty="0">
                <a:latin typeface="Georgia" panose="02040502050405020303" pitchFamily="18" charset="0"/>
              </a:rPr>
              <a:t>What is the equation if?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8AE96-605B-4E9A-8C89-74A5BD370DE5}"/>
              </a:ext>
            </a:extLst>
          </p:cNvPr>
          <p:cNvSpPr txBox="1"/>
          <p:nvPr/>
        </p:nvSpPr>
        <p:spPr>
          <a:xfrm>
            <a:off x="326796" y="1829515"/>
            <a:ext cx="2122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latin typeface="Georgia" panose="02040502050405020303" pitchFamily="18" charset="0"/>
              </a:rPr>
              <a:t>Gradient =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2B595-1026-42E0-AC7A-6864567A74E2}"/>
              </a:ext>
            </a:extLst>
          </p:cNvPr>
          <p:cNvSpPr txBox="1"/>
          <p:nvPr/>
        </p:nvSpPr>
        <p:spPr>
          <a:xfrm>
            <a:off x="2854336" y="1829515"/>
            <a:ext cx="2777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latin typeface="Georgia" panose="02040502050405020303" pitchFamily="18" charset="0"/>
              </a:rPr>
              <a:t>y-intercept = -3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975C69-BE03-4BE3-9445-9E9D2F595422}"/>
              </a:ext>
            </a:extLst>
          </p:cNvPr>
          <p:cNvSpPr txBox="1"/>
          <p:nvPr/>
        </p:nvSpPr>
        <p:spPr>
          <a:xfrm>
            <a:off x="326796" y="4202931"/>
            <a:ext cx="2140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latin typeface="Georgia" panose="02040502050405020303" pitchFamily="18" charset="0"/>
              </a:rPr>
              <a:t>Gradient =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37D3A4-A1A7-420D-AA8F-297628BEA7A0}"/>
              </a:ext>
            </a:extLst>
          </p:cNvPr>
          <p:cNvSpPr txBox="1"/>
          <p:nvPr/>
        </p:nvSpPr>
        <p:spPr>
          <a:xfrm>
            <a:off x="2993827" y="4202930"/>
            <a:ext cx="2322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latin typeface="Georgia" panose="02040502050405020303" pitchFamily="18" charset="0"/>
              </a:rPr>
              <a:t>y-intercept = -2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F9352C5-61EF-4F49-8D13-D7DAC5FD3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796" y="2483329"/>
                <a:ext cx="6695796" cy="7115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3900" b="0" dirty="0">
                    <a:solidFill>
                      <a:schemeClr val="tx1"/>
                    </a:solidFill>
                  </a:rPr>
                  <a:t>∵</a:t>
                </a:r>
                <a14:m>
                  <m:oMath xmlns:m="http://schemas.openxmlformats.org/officeDocument/2006/math">
                    <m:r>
                      <a:rPr lang="en-US" sz="3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=7,  </m:t>
                    </m:r>
                    <m:r>
                      <a:rPr lang="en-US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sz="3900" i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      </a:t>
                </a:r>
              </a:p>
              <a:p>
                <a:pPr marL="0" indent="0">
                  <a:buNone/>
                </a:pPr>
                <a:r>
                  <a:rPr lang="en-GB" sz="3900" dirty="0">
                    <a:solidFill>
                      <a:schemeClr val="tx1"/>
                    </a:solidFill>
                  </a:rPr>
                  <a:t>∴ </a:t>
                </a:r>
                <a14:m>
                  <m:oMath xmlns:m="http://schemas.openxmlformats.org/officeDocument/2006/math">
                    <m:r>
                      <a:rPr lang="en-GB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</m:t>
                    </m:r>
                    <m:r>
                      <a:rPr lang="en-GB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3900" i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F9352C5-61EF-4F49-8D13-D7DAC5FD3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796" y="2483329"/>
                <a:ext cx="6695796" cy="711513"/>
              </a:xfrm>
              <a:blipFill>
                <a:blip r:embed="rId2"/>
                <a:stretch>
                  <a:fillRect l="-3097" t="-23077" b="-1213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60206E2-86F9-4DC6-9DF1-E443374DA6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411" y="4777263"/>
                <a:ext cx="6695796" cy="7115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orbel" pitchFamily="34" charset="0"/>
                  <a:buNone/>
                </a:pPr>
                <a:r>
                  <a:rPr lang="en-GB" sz="3900" dirty="0">
                    <a:solidFill>
                      <a:schemeClr val="tx1"/>
                    </a:solidFill>
                  </a:rPr>
                  <a:t>∵</a:t>
                </a:r>
                <a14:m>
                  <m:oMath xmlns:m="http://schemas.openxmlformats.org/officeDocument/2006/math">
                    <m:r>
                      <a:rPr lang="en-US" sz="39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=4,  </m:t>
                    </m:r>
                    <m:r>
                      <a:rPr lang="en-US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3900" i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      </a:t>
                </a:r>
              </a:p>
              <a:p>
                <a:pPr marL="0" indent="0">
                  <a:buFont typeface="Corbel" pitchFamily="34" charset="0"/>
                  <a:buNone/>
                </a:pPr>
                <a:r>
                  <a:rPr lang="en-GB" sz="3900" dirty="0">
                    <a:solidFill>
                      <a:schemeClr val="tx1"/>
                    </a:solidFill>
                  </a:rPr>
                  <a:t>∴ </a:t>
                </a:r>
                <a14:m>
                  <m:oMath xmlns:m="http://schemas.openxmlformats.org/officeDocument/2006/math">
                    <m:r>
                      <a:rPr lang="en-GB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3900" i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60206E2-86F9-4DC6-9DF1-E443374DA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1" y="4777263"/>
                <a:ext cx="6695796" cy="711513"/>
              </a:xfrm>
              <a:prstGeom prst="rect">
                <a:avLst/>
              </a:prstGeom>
              <a:blipFill>
                <a:blip r:embed="rId3"/>
                <a:stretch>
                  <a:fillRect l="-3097" t="-24138" b="-1224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22" grpId="0"/>
      <p:bldP spid="23" grpId="0"/>
      <p:bldP spid="24" grpId="0" build="p"/>
      <p:bldP spid="2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EDC436-4CAA-437F-817D-2E6819A4156D}"/>
              </a:ext>
            </a:extLst>
          </p:cNvPr>
          <p:cNvSpPr txBox="1"/>
          <p:nvPr/>
        </p:nvSpPr>
        <p:spPr>
          <a:xfrm>
            <a:off x="1425935" y="2035160"/>
            <a:ext cx="9340129" cy="24006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000" i="1" dirty="0">
                <a:latin typeface="Georgia" panose="02040502050405020303" pitchFamily="18" charset="0"/>
              </a:rPr>
              <a:t>Be able to find the gradient and y-intercept from a given line, or graph </a:t>
            </a:r>
          </a:p>
        </p:txBody>
      </p:sp>
    </p:spTree>
    <p:extLst>
      <p:ext uri="{BB962C8B-B14F-4D97-AF65-F5344CB8AC3E}">
        <p14:creationId xmlns:p14="http://schemas.microsoft.com/office/powerpoint/2010/main" val="1892764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09519" y="801531"/>
            <a:ext cx="7703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latin typeface="Georgia" panose="02040502050405020303" pitchFamily="18" charset="0"/>
                <a:ea typeface="Claphappy" panose="02000603000000000000" pitchFamily="2" charset="0"/>
                <a:cs typeface="Arial" panose="020B0604020202020204" pitchFamily="34" charset="0"/>
              </a:rPr>
              <a:t>Look at the following examples of straight lines and work out their gradients: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/>
              <p:cNvSpPr/>
              <p:nvPr/>
            </p:nvSpPr>
            <p:spPr>
              <a:xfrm>
                <a:off x="1070714" y="1709448"/>
                <a:ext cx="3660389" cy="1378535"/>
              </a:xfrm>
              <a:prstGeom prst="round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600" b="1" i="1" u="sng" dirty="0">
                    <a:latin typeface="Georgia" panose="02040502050405020303" pitchFamily="18" charset="0"/>
                    <a:cs typeface="Arial" panose="020B0604020202020204" pitchFamily="34" charset="0"/>
                  </a:rPr>
                  <a:t>Ways to find the gradient of a line:</a:t>
                </a:r>
              </a:p>
              <a:p>
                <a:endParaRPr lang="en-GB" sz="600" b="1" i="1" u="sng" dirty="0">
                  <a:latin typeface="Georgia" panose="02040502050405020303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rise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run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GB" sz="24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sz="24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direction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GB" sz="24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sz="24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direction</m:t>
                          </m:r>
                        </m:den>
                      </m:f>
                    </m:oMath>
                  </m:oMathPara>
                </a14:m>
                <a:endParaRPr lang="en-GB" sz="2400" i="1" dirty="0">
                  <a:latin typeface="Georgia" panose="020405020504050203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Rounded 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14" y="1709448"/>
                <a:ext cx="3660389" cy="1378535"/>
              </a:xfrm>
              <a:prstGeom prst="roundRect">
                <a:avLst/>
              </a:prstGeom>
              <a:blipFill>
                <a:blip r:embed="rId2"/>
                <a:stretch>
                  <a:fillRect t="-43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itle 1">
            <a:extLst>
              <a:ext uri="{FF2B5EF4-FFF2-40B4-BE49-F238E27FC236}">
                <a16:creationId xmlns:a16="http://schemas.microsoft.com/office/drawing/2014/main" id="{78D577B9-81F1-49DF-B444-8F4A2B27F48E}"/>
              </a:ext>
            </a:extLst>
          </p:cNvPr>
          <p:cNvSpPr txBox="1">
            <a:spLocks/>
          </p:cNvSpPr>
          <p:nvPr/>
        </p:nvSpPr>
        <p:spPr>
          <a:xfrm>
            <a:off x="266411" y="337258"/>
            <a:ext cx="11771291" cy="62654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u="sng" dirty="0">
                <a:latin typeface="Georgia" panose="02040502050405020303" pitchFamily="18" charset="0"/>
              </a:rPr>
              <a:t>Finding the gradient of a line </a:t>
            </a:r>
          </a:p>
        </p:txBody>
      </p:sp>
      <p:pic>
        <p:nvPicPr>
          <p:cNvPr id="1026" name="Picture 2" descr="Image result for 10 by 10 axis">
            <a:extLst>
              <a:ext uri="{FF2B5EF4-FFF2-40B4-BE49-F238E27FC236}">
                <a16:creationId xmlns:a16="http://schemas.microsoft.com/office/drawing/2014/main" id="{235659B0-BB28-467E-AC65-436140FB4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37" y="1954259"/>
            <a:ext cx="3890076" cy="38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6FB0AF-1A27-409D-9769-FFF47E587541}"/>
              </a:ext>
            </a:extLst>
          </p:cNvPr>
          <p:cNvCxnSpPr/>
          <p:nvPr/>
        </p:nvCxnSpPr>
        <p:spPr>
          <a:xfrm>
            <a:off x="5942391" y="3585268"/>
            <a:ext cx="1970843" cy="9607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C2EBBAF-54C7-4231-A45E-20E81E6F3EED}"/>
              </a:ext>
            </a:extLst>
          </p:cNvPr>
          <p:cNvCxnSpPr>
            <a:cxnSpLocks/>
          </p:cNvCxnSpPr>
          <p:nvPr/>
        </p:nvCxnSpPr>
        <p:spPr>
          <a:xfrm flipV="1">
            <a:off x="7913234" y="3611543"/>
            <a:ext cx="608140" cy="161391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204E19B-9578-49D1-8E04-C20ABEDC5E26}"/>
              </a:ext>
            </a:extLst>
          </p:cNvPr>
          <p:cNvCxnSpPr>
            <a:cxnSpLocks/>
          </p:cNvCxnSpPr>
          <p:nvPr/>
        </p:nvCxnSpPr>
        <p:spPr>
          <a:xfrm>
            <a:off x="6590500" y="2294658"/>
            <a:ext cx="656948" cy="96344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9265D97-BA7F-4F88-8477-0002395E3971}"/>
              </a:ext>
            </a:extLst>
          </p:cNvPr>
          <p:cNvSpPr txBox="1"/>
          <p:nvPr/>
        </p:nvSpPr>
        <p:spPr>
          <a:xfrm>
            <a:off x="6421824" y="1954259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Georgia" panose="02040502050405020303" pitchFamily="18" charset="0"/>
              </a:rPr>
              <a:t>L1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B71351-FBC9-4C34-8F09-FB6B573F7773}"/>
              </a:ext>
            </a:extLst>
          </p:cNvPr>
          <p:cNvSpPr txBox="1"/>
          <p:nvPr/>
        </p:nvSpPr>
        <p:spPr>
          <a:xfrm>
            <a:off x="5534454" y="327618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Georgia" panose="02040502050405020303" pitchFamily="18" charset="0"/>
              </a:rPr>
              <a:t>L2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0A0EF8-CB3B-4B3A-8998-A9BF6B03540E}"/>
              </a:ext>
            </a:extLst>
          </p:cNvPr>
          <p:cNvSpPr txBox="1"/>
          <p:nvPr/>
        </p:nvSpPr>
        <p:spPr>
          <a:xfrm>
            <a:off x="8623487" y="3873023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Georgia" panose="02040502050405020303" pitchFamily="18" charset="0"/>
              </a:rPr>
              <a:t>L3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7060E6-53E5-48F1-995E-2D065F71B1E1}"/>
              </a:ext>
            </a:extLst>
          </p:cNvPr>
          <p:cNvCxnSpPr>
            <a:cxnSpLocks/>
          </p:cNvCxnSpPr>
          <p:nvPr/>
        </p:nvCxnSpPr>
        <p:spPr>
          <a:xfrm>
            <a:off x="6594936" y="2323591"/>
            <a:ext cx="13320" cy="9345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7272B76-3DD4-463B-BAB5-FEDEC78F85E2}"/>
              </a:ext>
            </a:extLst>
          </p:cNvPr>
          <p:cNvSpPr txBox="1"/>
          <p:nvPr/>
        </p:nvSpPr>
        <p:spPr>
          <a:xfrm>
            <a:off x="381825" y="3250227"/>
            <a:ext cx="506027" cy="369332"/>
          </a:xfrm>
          <a:prstGeom prst="rect">
            <a:avLst/>
          </a:prstGeom>
          <a:solidFill>
            <a:srgbClr val="F7AFBB"/>
          </a:solidFill>
        </p:spPr>
        <p:txBody>
          <a:bodyPr wrap="square" rtlCol="0">
            <a:spAutoFit/>
          </a:bodyPr>
          <a:lstStyle/>
          <a:p>
            <a:r>
              <a:rPr lang="en-GB" b="1" i="1" u="sng" dirty="0">
                <a:latin typeface="Georgia" panose="02040502050405020303" pitchFamily="18" charset="0"/>
              </a:rPr>
              <a:t>L1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357703B-C64E-40F3-BC30-4C2B5F716D49}"/>
              </a:ext>
            </a:extLst>
          </p:cNvPr>
          <p:cNvCxnSpPr>
            <a:cxnSpLocks/>
          </p:cNvCxnSpPr>
          <p:nvPr/>
        </p:nvCxnSpPr>
        <p:spPr>
          <a:xfrm flipH="1">
            <a:off x="6590500" y="3262541"/>
            <a:ext cx="61586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66ACCDA-BE28-45C2-8CDA-031478EEE31F}"/>
              </a:ext>
            </a:extLst>
          </p:cNvPr>
          <p:cNvSpPr txBox="1"/>
          <p:nvPr/>
        </p:nvSpPr>
        <p:spPr>
          <a:xfrm>
            <a:off x="6189353" y="2536535"/>
            <a:ext cx="343437" cy="369332"/>
          </a:xfrm>
          <a:prstGeom prst="rect">
            <a:avLst/>
          </a:prstGeom>
          <a:solidFill>
            <a:srgbClr val="FFDDAB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3E893D7-1BE5-4751-990F-E1E6C9087215}"/>
              </a:ext>
            </a:extLst>
          </p:cNvPr>
          <p:cNvSpPr txBox="1"/>
          <p:nvPr/>
        </p:nvSpPr>
        <p:spPr>
          <a:xfrm>
            <a:off x="6751131" y="3330901"/>
            <a:ext cx="343437" cy="369332"/>
          </a:xfrm>
          <a:prstGeom prst="rect">
            <a:avLst/>
          </a:prstGeom>
          <a:solidFill>
            <a:srgbClr val="FFDDAB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Georgia" panose="02040502050405020303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50C0437-B358-407A-9856-EAD080BD5831}"/>
                  </a:ext>
                </a:extLst>
              </p:cNvPr>
              <p:cNvSpPr/>
              <p:nvPr/>
            </p:nvSpPr>
            <p:spPr>
              <a:xfrm>
                <a:off x="266536" y="3619559"/>
                <a:ext cx="2538637" cy="753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direction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direction</m:t>
                          </m:r>
                        </m:den>
                      </m:f>
                    </m:oMath>
                  </m:oMathPara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50C0437-B358-407A-9856-EAD080BD5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6" y="3619559"/>
                <a:ext cx="2538637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7A76736-1CBB-4D0F-9F0C-5533A65B9B39}"/>
                  </a:ext>
                </a:extLst>
              </p:cNvPr>
              <p:cNvSpPr/>
              <p:nvPr/>
            </p:nvSpPr>
            <p:spPr>
              <a:xfrm>
                <a:off x="2172987" y="3681114"/>
                <a:ext cx="1403179" cy="688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7A76736-1CBB-4D0F-9F0C-5533A65B9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987" y="3681114"/>
                <a:ext cx="1403179" cy="688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7516659-8F19-4AFC-8495-11CEB90B96FE}"/>
                  </a:ext>
                </a:extLst>
              </p:cNvPr>
              <p:cNvSpPr/>
              <p:nvPr/>
            </p:nvSpPr>
            <p:spPr>
              <a:xfrm>
                <a:off x="266536" y="4682545"/>
                <a:ext cx="2538637" cy="753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direction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direction</m:t>
                          </m:r>
                        </m:den>
                      </m:f>
                    </m:oMath>
                  </m:oMathPara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7516659-8F19-4AFC-8495-11CEB90B9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6" y="4682545"/>
                <a:ext cx="2538637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7EF04B3-5EE3-4D11-8AB5-6711774A4F6A}"/>
                  </a:ext>
                </a:extLst>
              </p:cNvPr>
              <p:cNvSpPr/>
              <p:nvPr/>
            </p:nvSpPr>
            <p:spPr>
              <a:xfrm>
                <a:off x="2053055" y="4739037"/>
                <a:ext cx="1407892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7EF04B3-5EE3-4D11-8AB5-6711774A4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55" y="4739037"/>
                <a:ext cx="1407892" cy="692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E1CF25A-D132-4100-B273-0EFA1AF875C1}"/>
              </a:ext>
            </a:extLst>
          </p:cNvPr>
          <p:cNvCxnSpPr>
            <a:cxnSpLocks/>
          </p:cNvCxnSpPr>
          <p:nvPr/>
        </p:nvCxnSpPr>
        <p:spPr>
          <a:xfrm>
            <a:off x="5618393" y="3600118"/>
            <a:ext cx="13320" cy="9345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BEC41A0-6FA3-455E-8F3C-DD973955E09E}"/>
              </a:ext>
            </a:extLst>
          </p:cNvPr>
          <p:cNvCxnSpPr>
            <a:cxnSpLocks/>
          </p:cNvCxnSpPr>
          <p:nvPr/>
        </p:nvCxnSpPr>
        <p:spPr>
          <a:xfrm flipH="1">
            <a:off x="5942391" y="4546056"/>
            <a:ext cx="197084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9B64E36-6FEA-42F7-A7C9-499B2E347392}"/>
              </a:ext>
            </a:extLst>
          </p:cNvPr>
          <p:cNvCxnSpPr>
            <a:cxnSpLocks/>
          </p:cNvCxnSpPr>
          <p:nvPr/>
        </p:nvCxnSpPr>
        <p:spPr>
          <a:xfrm>
            <a:off x="5946866" y="3611542"/>
            <a:ext cx="13320" cy="9345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337C8CE-F63C-4A5E-98CE-E3EAED50B990}"/>
              </a:ext>
            </a:extLst>
          </p:cNvPr>
          <p:cNvSpPr txBox="1"/>
          <p:nvPr/>
        </p:nvSpPr>
        <p:spPr>
          <a:xfrm>
            <a:off x="5990961" y="4002973"/>
            <a:ext cx="343437" cy="369332"/>
          </a:xfrm>
          <a:prstGeom prst="rect">
            <a:avLst/>
          </a:prstGeom>
          <a:solidFill>
            <a:srgbClr val="FFDDAB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742D3F-0E21-4520-9C97-989575761BE5}"/>
              </a:ext>
            </a:extLst>
          </p:cNvPr>
          <p:cNvSpPr txBox="1"/>
          <p:nvPr/>
        </p:nvSpPr>
        <p:spPr>
          <a:xfrm>
            <a:off x="6515033" y="4592578"/>
            <a:ext cx="343437" cy="369332"/>
          </a:xfrm>
          <a:prstGeom prst="rect">
            <a:avLst/>
          </a:prstGeom>
          <a:solidFill>
            <a:srgbClr val="FFDDAB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Georgia" panose="02040502050405020303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111AA56-F79C-46CC-8A66-FBFC1464CFAB}"/>
                  </a:ext>
                </a:extLst>
              </p:cNvPr>
              <p:cNvSpPr/>
              <p:nvPr/>
            </p:nvSpPr>
            <p:spPr>
              <a:xfrm>
                <a:off x="2993812" y="4735891"/>
                <a:ext cx="1403179" cy="688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111AA56-F79C-46CC-8A66-FBFC1464C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812" y="4735891"/>
                <a:ext cx="1403179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5310A85-6328-42B7-967B-94D973ACC489}"/>
              </a:ext>
            </a:extLst>
          </p:cNvPr>
          <p:cNvCxnSpPr>
            <a:cxnSpLocks/>
          </p:cNvCxnSpPr>
          <p:nvPr/>
        </p:nvCxnSpPr>
        <p:spPr>
          <a:xfrm>
            <a:off x="8514714" y="3682755"/>
            <a:ext cx="39369" cy="1542702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1837374-E443-489C-81F7-FBE5EEE6D40C}"/>
              </a:ext>
            </a:extLst>
          </p:cNvPr>
          <p:cNvCxnSpPr>
            <a:cxnSpLocks/>
          </p:cNvCxnSpPr>
          <p:nvPr/>
        </p:nvCxnSpPr>
        <p:spPr>
          <a:xfrm flipH="1">
            <a:off x="7918534" y="5221606"/>
            <a:ext cx="615864" cy="0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FB48E33-77EE-43C9-9A13-D4F11C41DF2C}"/>
              </a:ext>
            </a:extLst>
          </p:cNvPr>
          <p:cNvSpPr txBox="1"/>
          <p:nvPr/>
        </p:nvSpPr>
        <p:spPr>
          <a:xfrm>
            <a:off x="409226" y="5405703"/>
            <a:ext cx="506027" cy="369332"/>
          </a:xfrm>
          <a:prstGeom prst="rect">
            <a:avLst/>
          </a:prstGeom>
          <a:solidFill>
            <a:srgbClr val="F7AFBB"/>
          </a:solidFill>
        </p:spPr>
        <p:txBody>
          <a:bodyPr wrap="square" rtlCol="0">
            <a:spAutoFit/>
          </a:bodyPr>
          <a:lstStyle/>
          <a:p>
            <a:r>
              <a:rPr lang="en-GB" b="1" i="1" u="sng" dirty="0">
                <a:latin typeface="Georgia" panose="02040502050405020303" pitchFamily="18" charset="0"/>
              </a:rPr>
              <a:t>L3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0FACD2B-9BF5-40DD-9D77-967F2F129672}"/>
                  </a:ext>
                </a:extLst>
              </p:cNvPr>
              <p:cNvSpPr/>
              <p:nvPr/>
            </p:nvSpPr>
            <p:spPr>
              <a:xfrm>
                <a:off x="266536" y="5749122"/>
                <a:ext cx="2538637" cy="753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direction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sz="2200" i="1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direction</m:t>
                          </m:r>
                        </m:den>
                      </m:f>
                    </m:oMath>
                  </m:oMathPara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0FACD2B-9BF5-40DD-9D77-967F2F129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6" y="5749122"/>
                <a:ext cx="2538637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D8405A5-1BB2-4B36-9AF1-B37C8FA97548}"/>
                  </a:ext>
                </a:extLst>
              </p:cNvPr>
              <p:cNvSpPr/>
              <p:nvPr/>
            </p:nvSpPr>
            <p:spPr>
              <a:xfrm>
                <a:off x="2212102" y="5790223"/>
                <a:ext cx="1025354" cy="683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D8405A5-1BB2-4B36-9AF1-B37C8FA97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102" y="5790223"/>
                <a:ext cx="1025354" cy="6837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14F3DF0-7BAD-4780-A92A-4CA6AF7A2BED}"/>
              </a:ext>
            </a:extLst>
          </p:cNvPr>
          <p:cNvSpPr txBox="1"/>
          <p:nvPr/>
        </p:nvSpPr>
        <p:spPr>
          <a:xfrm>
            <a:off x="8685341" y="4372305"/>
            <a:ext cx="343437" cy="369332"/>
          </a:xfrm>
          <a:prstGeom prst="rect">
            <a:avLst/>
          </a:prstGeom>
          <a:solidFill>
            <a:srgbClr val="FFDDAB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Georgia" panose="02040502050405020303" pitchFamily="18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00F7D8-9D6C-42AB-8BF1-781F5EDD9B9E}"/>
              </a:ext>
            </a:extLst>
          </p:cNvPr>
          <p:cNvSpPr txBox="1"/>
          <p:nvPr/>
        </p:nvSpPr>
        <p:spPr>
          <a:xfrm>
            <a:off x="8101873" y="4773006"/>
            <a:ext cx="343437" cy="369332"/>
          </a:xfrm>
          <a:prstGeom prst="rect">
            <a:avLst/>
          </a:prstGeom>
          <a:solidFill>
            <a:srgbClr val="FFDDAB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A9AC59-9E70-4AF2-9558-9C0D6FF3DFA3}"/>
              </a:ext>
            </a:extLst>
          </p:cNvPr>
          <p:cNvSpPr/>
          <p:nvPr/>
        </p:nvSpPr>
        <p:spPr>
          <a:xfrm>
            <a:off x="9260772" y="316146"/>
            <a:ext cx="2632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Georgia" panose="02040502050405020303" pitchFamily="18" charset="0"/>
              </a:rPr>
              <a:t>If your line starts low and </a:t>
            </a:r>
            <a:r>
              <a:rPr lang="en-GB" b="1" i="1" dirty="0">
                <a:latin typeface="Georgia" panose="02040502050405020303" pitchFamily="18" charset="0"/>
              </a:rPr>
              <a:t>ends</a:t>
            </a:r>
            <a:r>
              <a:rPr lang="en-GB" i="1" dirty="0">
                <a:latin typeface="Georgia" panose="02040502050405020303" pitchFamily="18" charset="0"/>
              </a:rPr>
              <a:t> </a:t>
            </a:r>
            <a:r>
              <a:rPr lang="en-GB" b="1" i="1" dirty="0">
                <a:latin typeface="Georgia" panose="02040502050405020303" pitchFamily="18" charset="0"/>
              </a:rPr>
              <a:t>high</a:t>
            </a:r>
            <a:r>
              <a:rPr lang="en-GB" i="1" dirty="0">
                <a:latin typeface="Georgia" panose="02040502050405020303" pitchFamily="18" charset="0"/>
              </a:rPr>
              <a:t>, the gradient will be </a:t>
            </a:r>
            <a:r>
              <a:rPr lang="en-GB" i="1" u="sng" dirty="0">
                <a:latin typeface="Georgia" panose="02040502050405020303" pitchFamily="18" charset="0"/>
              </a:rPr>
              <a:t>positive.</a:t>
            </a:r>
            <a:endParaRPr lang="en-GB" i="1" dirty="0">
              <a:latin typeface="Georgia" panose="02040502050405020303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5B284B-7C0C-4CC1-AC42-D75BBFA06F5A}"/>
              </a:ext>
            </a:extLst>
          </p:cNvPr>
          <p:cNvGrpSpPr/>
          <p:nvPr/>
        </p:nvGrpSpPr>
        <p:grpSpPr>
          <a:xfrm>
            <a:off x="9765966" y="1440575"/>
            <a:ext cx="1926929" cy="1497221"/>
            <a:chOff x="9619488" y="3185324"/>
            <a:chExt cx="2163286" cy="181096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08EF0-34E2-4873-A4A5-D9F127937249}"/>
                </a:ext>
              </a:extLst>
            </p:cNvPr>
            <p:cNvCxnSpPr/>
            <p:nvPr/>
          </p:nvCxnSpPr>
          <p:spPr>
            <a:xfrm flipV="1">
              <a:off x="9857232" y="3873023"/>
              <a:ext cx="1453896" cy="991585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E3451D-B4D2-47A5-AAE2-2DE6FF4E35D3}"/>
                </a:ext>
              </a:extLst>
            </p:cNvPr>
            <p:cNvGrpSpPr/>
            <p:nvPr/>
          </p:nvGrpSpPr>
          <p:grpSpPr>
            <a:xfrm>
              <a:off x="9619488" y="3185324"/>
              <a:ext cx="2163286" cy="1810964"/>
              <a:chOff x="9619488" y="3185324"/>
              <a:chExt cx="2163286" cy="181096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B630063-B9D9-4E1B-A43A-492A92C826C8}"/>
                  </a:ext>
                </a:extLst>
              </p:cNvPr>
              <p:cNvGrpSpPr/>
              <p:nvPr/>
            </p:nvGrpSpPr>
            <p:grpSpPr>
              <a:xfrm>
                <a:off x="9619488" y="3515567"/>
                <a:ext cx="1755648" cy="1480721"/>
                <a:chOff x="9619488" y="3515567"/>
                <a:chExt cx="1755648" cy="1480721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30C25DFE-DACA-4F80-92A3-AB2A1800427D}"/>
                    </a:ext>
                  </a:extLst>
                </p:cNvPr>
                <p:cNvCxnSpPr/>
                <p:nvPr/>
              </p:nvCxnSpPr>
              <p:spPr>
                <a:xfrm>
                  <a:off x="10158984" y="3515567"/>
                  <a:ext cx="0" cy="148072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7B92DF89-1D51-4A74-AA17-865516A0FDD6}"/>
                    </a:ext>
                  </a:extLst>
                </p:cNvPr>
                <p:cNvCxnSpPr/>
                <p:nvPr/>
              </p:nvCxnSpPr>
              <p:spPr>
                <a:xfrm>
                  <a:off x="9619488" y="4592578"/>
                  <a:ext cx="175564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2F6727-032D-4EF8-9548-EDADB96DB087}"/>
                  </a:ext>
                </a:extLst>
              </p:cNvPr>
              <p:cNvSpPr txBox="1"/>
              <p:nvPr/>
            </p:nvSpPr>
            <p:spPr>
              <a:xfrm>
                <a:off x="11375136" y="4454106"/>
                <a:ext cx="40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1" dirty="0">
                    <a:latin typeface="Georgia" panose="02040502050405020303" pitchFamily="18" charset="0"/>
                  </a:rPr>
                  <a:t>x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48C02EB-2ACD-4A89-98C1-1210A28C4EAD}"/>
                  </a:ext>
                </a:extLst>
              </p:cNvPr>
              <p:cNvSpPr txBox="1"/>
              <p:nvPr/>
            </p:nvSpPr>
            <p:spPr>
              <a:xfrm>
                <a:off x="9996156" y="3185324"/>
                <a:ext cx="40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1" dirty="0">
                    <a:latin typeface="Georgia" panose="02040502050405020303" pitchFamily="18" charset="0"/>
                  </a:rPr>
                  <a:t>y</a:t>
                </a:r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84A239E-3FB3-4DC2-BFC1-4CBFE05CFA3E}"/>
              </a:ext>
            </a:extLst>
          </p:cNvPr>
          <p:cNvSpPr/>
          <p:nvPr/>
        </p:nvSpPr>
        <p:spPr>
          <a:xfrm>
            <a:off x="9344711" y="3010664"/>
            <a:ext cx="2632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Georgia" panose="02040502050405020303" pitchFamily="18" charset="0"/>
              </a:rPr>
              <a:t>If your line starts high and </a:t>
            </a:r>
            <a:r>
              <a:rPr lang="en-GB" b="1" i="1" dirty="0">
                <a:latin typeface="Georgia" panose="02040502050405020303" pitchFamily="18" charset="0"/>
              </a:rPr>
              <a:t>ends</a:t>
            </a:r>
            <a:r>
              <a:rPr lang="en-GB" i="1" dirty="0">
                <a:latin typeface="Georgia" panose="02040502050405020303" pitchFamily="18" charset="0"/>
              </a:rPr>
              <a:t> </a:t>
            </a:r>
            <a:r>
              <a:rPr lang="en-GB" b="1" i="1" dirty="0">
                <a:latin typeface="Georgia" panose="02040502050405020303" pitchFamily="18" charset="0"/>
              </a:rPr>
              <a:t>low</a:t>
            </a:r>
            <a:r>
              <a:rPr lang="en-GB" i="1" dirty="0">
                <a:latin typeface="Georgia" panose="02040502050405020303" pitchFamily="18" charset="0"/>
              </a:rPr>
              <a:t>, the gradient will be </a:t>
            </a:r>
            <a:r>
              <a:rPr lang="en-GB" i="1" u="sng" dirty="0">
                <a:latin typeface="Georgia" panose="02040502050405020303" pitchFamily="18" charset="0"/>
              </a:rPr>
              <a:t>negative.</a:t>
            </a:r>
            <a:endParaRPr lang="en-GB" i="1" dirty="0">
              <a:latin typeface="Georgia" panose="02040502050405020303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FF40295-E53E-4602-97AF-6B67E1E7E943}"/>
              </a:ext>
            </a:extLst>
          </p:cNvPr>
          <p:cNvGrpSpPr/>
          <p:nvPr/>
        </p:nvGrpSpPr>
        <p:grpSpPr>
          <a:xfrm>
            <a:off x="9845439" y="4135093"/>
            <a:ext cx="1931393" cy="1497221"/>
            <a:chOff x="9614476" y="3185324"/>
            <a:chExt cx="2168298" cy="181096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E5CFC40-0A84-43D2-8294-229A3B7D12A2}"/>
                </a:ext>
              </a:extLst>
            </p:cNvPr>
            <p:cNvCxnSpPr>
              <a:cxnSpLocks/>
            </p:cNvCxnSpPr>
            <p:nvPr/>
          </p:nvCxnSpPr>
          <p:spPr>
            <a:xfrm>
              <a:off x="9614476" y="3768975"/>
              <a:ext cx="1602419" cy="1054463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781F5C8-0720-4228-8B5B-5DF1B56456F3}"/>
                </a:ext>
              </a:extLst>
            </p:cNvPr>
            <p:cNvGrpSpPr/>
            <p:nvPr/>
          </p:nvGrpSpPr>
          <p:grpSpPr>
            <a:xfrm>
              <a:off x="9619488" y="3185324"/>
              <a:ext cx="2163286" cy="1810964"/>
              <a:chOff x="9619488" y="3185324"/>
              <a:chExt cx="2163286" cy="1810964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A8175FF-761B-43FF-BC27-4629AF817DC6}"/>
                  </a:ext>
                </a:extLst>
              </p:cNvPr>
              <p:cNvGrpSpPr/>
              <p:nvPr/>
            </p:nvGrpSpPr>
            <p:grpSpPr>
              <a:xfrm>
                <a:off x="9619488" y="3515567"/>
                <a:ext cx="1755648" cy="1480721"/>
                <a:chOff x="9619488" y="3515567"/>
                <a:chExt cx="1755648" cy="1480721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605E060D-7DAA-4287-B298-A9443A2FC9E8}"/>
                    </a:ext>
                  </a:extLst>
                </p:cNvPr>
                <p:cNvCxnSpPr/>
                <p:nvPr/>
              </p:nvCxnSpPr>
              <p:spPr>
                <a:xfrm>
                  <a:off x="10158984" y="3515567"/>
                  <a:ext cx="0" cy="148072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800593F-F9ED-401B-AA7F-2F9A8F51937A}"/>
                    </a:ext>
                  </a:extLst>
                </p:cNvPr>
                <p:cNvCxnSpPr/>
                <p:nvPr/>
              </p:nvCxnSpPr>
              <p:spPr>
                <a:xfrm>
                  <a:off x="9619488" y="4592578"/>
                  <a:ext cx="175564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3C7A25-6C26-4A4C-9D0D-815C5B64DF93}"/>
                  </a:ext>
                </a:extLst>
              </p:cNvPr>
              <p:cNvSpPr txBox="1"/>
              <p:nvPr/>
            </p:nvSpPr>
            <p:spPr>
              <a:xfrm>
                <a:off x="11375136" y="4454106"/>
                <a:ext cx="40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1" dirty="0">
                    <a:latin typeface="Georgia" panose="02040502050405020303" pitchFamily="18" charset="0"/>
                  </a:rPr>
                  <a:t>x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7F9178B-A52E-46B8-857F-583820AA21E2}"/>
                  </a:ext>
                </a:extLst>
              </p:cNvPr>
              <p:cNvSpPr txBox="1"/>
              <p:nvPr/>
            </p:nvSpPr>
            <p:spPr>
              <a:xfrm>
                <a:off x="9996156" y="3185324"/>
                <a:ext cx="40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1" dirty="0">
                    <a:latin typeface="Georgia" panose="02040502050405020303" pitchFamily="18" charset="0"/>
                  </a:rPr>
                  <a:t>y</a:t>
                </a: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F2C1471-7EA3-4A37-B717-94EB3FF3E2D4}"/>
              </a:ext>
            </a:extLst>
          </p:cNvPr>
          <p:cNvSpPr txBox="1"/>
          <p:nvPr/>
        </p:nvSpPr>
        <p:spPr>
          <a:xfrm>
            <a:off x="382377" y="4313213"/>
            <a:ext cx="506027" cy="369332"/>
          </a:xfrm>
          <a:prstGeom prst="rect">
            <a:avLst/>
          </a:prstGeom>
          <a:solidFill>
            <a:srgbClr val="F7AFBB"/>
          </a:solidFill>
        </p:spPr>
        <p:txBody>
          <a:bodyPr wrap="square" rtlCol="0">
            <a:spAutoFit/>
          </a:bodyPr>
          <a:lstStyle/>
          <a:p>
            <a:r>
              <a:rPr lang="en-GB" b="1" i="1" u="sng" dirty="0">
                <a:latin typeface="Georgia" panose="02040502050405020303" pitchFamily="18" charset="0"/>
              </a:rPr>
              <a:t>L2</a:t>
            </a:r>
          </a:p>
        </p:txBody>
      </p:sp>
    </p:spTree>
    <p:extLst>
      <p:ext uri="{BB962C8B-B14F-4D97-AF65-F5344CB8AC3E}">
        <p14:creationId xmlns:p14="http://schemas.microsoft.com/office/powerpoint/2010/main" val="23900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0" grpId="0" animBg="1"/>
      <p:bldP spid="72" grpId="0" animBg="1"/>
      <p:bldP spid="73" grpId="0" animBg="1"/>
      <p:bldP spid="76" grpId="0"/>
      <p:bldP spid="84" grpId="0" animBg="1"/>
      <p:bldP spid="85" grpId="0" animBg="1"/>
      <p:bldP spid="86" grpId="0"/>
      <p:bldP spid="89" grpId="0" animBg="1"/>
      <p:bldP spid="90" grpId="0"/>
      <p:bldP spid="33" grpId="0" animBg="1"/>
      <p:bldP spid="34" grpId="0" animBg="1"/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305" y="130787"/>
            <a:ext cx="4300365" cy="6697290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9144000" y="1306729"/>
            <a:ext cx="2622176" cy="52823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246946" y="3579118"/>
            <a:ext cx="2656124" cy="5923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400" i="1" dirty="0">
                <a:latin typeface="Georgia" panose="02040502050405020303" pitchFamily="18" charset="0"/>
                <a:cs typeface="Arial" panose="020B0604020202020204" pitchFamily="34" charset="0"/>
              </a:rPr>
              <a:t>y = mx + c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46946" y="4211910"/>
            <a:ext cx="2656124" cy="5923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400" i="1" dirty="0">
                <a:latin typeface="Georgia" panose="02040502050405020303" pitchFamily="18" charset="0"/>
                <a:cs typeface="Arial" panose="020B0604020202020204" pitchFamily="34" charset="0"/>
              </a:rPr>
              <a:t>y = mx - 6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5246946" y="4841239"/>
                <a:ext cx="2656124" cy="9841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3400" i="1" dirty="0">
                    <a:latin typeface="Georgia" panose="02040502050405020303" pitchFamily="18" charset="0"/>
                    <a:cs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400" b="0" i="1" smtClean="0">
                            <a:latin typeface="Georgia" panose="02040502050405020303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400" b="0" i="1" smtClean="0">
                            <a:latin typeface="Georgia" panose="02040502050405020303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400" i="1" dirty="0">
                    <a:latin typeface="Georgia" panose="02040502050405020303" pitchFamily="18" charset="0"/>
                    <a:cs typeface="Arial" panose="020B0604020202020204" pitchFamily="34" charset="0"/>
                  </a:rPr>
                  <a:t>x - 6</a:t>
                </a: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46" y="4841239"/>
                <a:ext cx="2656124" cy="984196"/>
              </a:xfrm>
              <a:prstGeom prst="roundRect">
                <a:avLst/>
              </a:prstGeom>
              <a:blipFill>
                <a:blip r:embed="rId3"/>
                <a:stretch>
                  <a:fillRect b="-179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/>
          <p:cNvSpPr/>
          <p:nvPr/>
        </p:nvSpPr>
        <p:spPr>
          <a:xfrm>
            <a:off x="5260832" y="5862434"/>
            <a:ext cx="2656124" cy="5923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400" i="1" dirty="0">
                <a:latin typeface="Georgia" panose="02040502050405020303" pitchFamily="18" charset="0"/>
                <a:cs typeface="Arial" panose="020B0604020202020204" pitchFamily="34" charset="0"/>
              </a:rPr>
              <a:t>y = 2x - 6</a:t>
            </a:r>
          </a:p>
        </p:txBody>
      </p:sp>
      <p:sp>
        <p:nvSpPr>
          <p:cNvPr id="38" name="Right Arrow 37"/>
          <p:cNvSpPr/>
          <p:nvPr/>
        </p:nvSpPr>
        <p:spPr>
          <a:xfrm rot="1209032">
            <a:off x="7550632" y="4208073"/>
            <a:ext cx="2164090" cy="499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Georgia" panose="02040502050405020303" pitchFamily="18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1327027" y="2203550"/>
            <a:ext cx="0" cy="26785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0040815" y="4855688"/>
            <a:ext cx="127311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5238F937-3C32-49FE-B726-7A8BF2108ABD}"/>
              </a:ext>
            </a:extLst>
          </p:cNvPr>
          <p:cNvSpPr/>
          <p:nvPr/>
        </p:nvSpPr>
        <p:spPr>
          <a:xfrm>
            <a:off x="9734571" y="4669654"/>
            <a:ext cx="419622" cy="39562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98D768-BD02-4834-8F3E-516218A3EA41}"/>
              </a:ext>
            </a:extLst>
          </p:cNvPr>
          <p:cNvGrpSpPr/>
          <p:nvPr/>
        </p:nvGrpSpPr>
        <p:grpSpPr>
          <a:xfrm>
            <a:off x="429516" y="433749"/>
            <a:ext cx="3994445" cy="5291017"/>
            <a:chOff x="429516" y="433749"/>
            <a:chExt cx="3994445" cy="52910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>
                <a:xfrm>
                  <a:off x="1231919" y="2351915"/>
                  <a:ext cx="2357953" cy="1159691"/>
                </a:xfrm>
                <a:prstGeom prst="roundRect">
                  <a:avLst/>
                </a:prstGeom>
                <a:solidFill>
                  <a:srgbClr val="F7AFB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1600" b="1" i="1" u="sng" dirty="0">
                      <a:latin typeface="Georgia" panose="02040502050405020303" pitchFamily="18" charset="0"/>
                      <a:cs typeface="Arial" panose="020B0604020202020204" pitchFamily="34" charset="0"/>
                    </a:rPr>
                    <a:t>Gradient of a line:</a:t>
                  </a:r>
                </a:p>
                <a:p>
                  <a:endParaRPr lang="en-GB" sz="600" b="1" i="1" u="sng" dirty="0"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7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1700" i="1" smtClean="0">
                                <a:latin typeface="Georgia" panose="02040502050405020303" pitchFamily="18" charset="0"/>
                                <a:cs typeface="Arial" panose="020B0604020202020204" pitchFamily="34" charset="0"/>
                              </a:rPr>
                              <m:t>rise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1700" i="1" smtClean="0">
                                <a:latin typeface="Georgia" panose="02040502050405020303" pitchFamily="18" charset="0"/>
                                <a:cs typeface="Arial" panose="020B0604020202020204" pitchFamily="34" charset="0"/>
                              </a:rPr>
                              <m:t>run</m:t>
                            </m:r>
                          </m:den>
                        </m:f>
                        <m:r>
                          <a:rPr lang="en-GB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GB" sz="1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1700" b="0" i="1" smtClean="0">
                                <a:latin typeface="Georgia" panose="02040502050405020303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GB" sz="1700" b="0" i="1" smtClean="0">
                                <a:latin typeface="Georgia" panose="02040502050405020303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 sz="1700" b="0" i="1" smtClean="0">
                                <a:latin typeface="Georgia" panose="02040502050405020303" pitchFamily="18" charset="0"/>
                                <a:cs typeface="Arial" panose="020B0604020202020204" pitchFamily="34" charset="0"/>
                              </a:rPr>
                              <m:t>direction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1700" b="0" i="1" smtClean="0">
                                <a:latin typeface="Georgia" panose="02040502050405020303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GB" sz="1700" b="0" i="1" smtClean="0">
                                <a:latin typeface="Georgia" panose="02040502050405020303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 sz="1700" b="0" i="1" smtClean="0">
                                <a:latin typeface="Georgia" panose="02040502050405020303" pitchFamily="18" charset="0"/>
                                <a:cs typeface="Arial" panose="020B0604020202020204" pitchFamily="34" charset="0"/>
                              </a:rPr>
                              <m:t>direction</m:t>
                            </m:r>
                          </m:den>
                        </m:f>
                      </m:oMath>
                    </m:oMathPara>
                  </a14:m>
                  <a:endParaRPr lang="en-GB" sz="1700" i="1" dirty="0"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919" y="2351915"/>
                  <a:ext cx="2357953" cy="115969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ounded Rectangle 22"/>
            <p:cNvSpPr/>
            <p:nvPr/>
          </p:nvSpPr>
          <p:spPr>
            <a:xfrm>
              <a:off x="715231" y="433749"/>
              <a:ext cx="2746325" cy="684932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4000" i="1" dirty="0">
                  <a:latin typeface="Georgia" panose="02040502050405020303" pitchFamily="18" charset="0"/>
                  <a:cs typeface="Arial" panose="020B0604020202020204" pitchFamily="34" charset="0"/>
                </a:rPr>
                <a:t>y = mx + c</a:t>
              </a: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H="1">
              <a:off x="1364131" y="1029044"/>
              <a:ext cx="500625" cy="5262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29516" y="1604481"/>
              <a:ext cx="1308750" cy="578231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500" i="1" dirty="0">
                  <a:latin typeface="Georgia" panose="02040502050405020303" pitchFamily="18" charset="0"/>
                  <a:cs typeface="Arial" panose="020B0604020202020204" pitchFamily="34" charset="0"/>
                </a:rPr>
                <a:t>gradient (slope)</a:t>
              </a:r>
            </a:p>
          </p:txBody>
        </p:sp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>
              <a:off x="3154357" y="1033579"/>
              <a:ext cx="410513" cy="405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2298717" y="1512366"/>
              <a:ext cx="2117159" cy="76245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500" i="1" dirty="0">
                  <a:latin typeface="Georgia" panose="02040502050405020303" pitchFamily="18" charset="0"/>
                  <a:cs typeface="Arial" panose="020B0604020202020204" pitchFamily="34" charset="0"/>
                </a:rPr>
                <a:t>y-intercept (where the line crosses the y-axis)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B177B3-17AA-4FE3-9DF7-2BFE24301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153" y="3765460"/>
              <a:ext cx="3929808" cy="1959306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0AAF2ED-2574-4555-9316-2E4C5DDE9638}"/>
              </a:ext>
            </a:extLst>
          </p:cNvPr>
          <p:cNvSpPr txBox="1"/>
          <p:nvPr/>
        </p:nvSpPr>
        <p:spPr>
          <a:xfrm>
            <a:off x="4614512" y="532943"/>
            <a:ext cx="3141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laphappy" panose="02000603000000000000" pitchFamily="2" charset="0"/>
                <a:cs typeface="Arial" panose="020B0604020202020204" pitchFamily="34" charset="0"/>
              </a:rPr>
              <a:t>Example:</a:t>
            </a:r>
          </a:p>
          <a:p>
            <a:pPr algn="ctr"/>
            <a:r>
              <a:rPr lang="en-GB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Georgia" panose="02040502050405020303" pitchFamily="18" charset="0"/>
                <a:ea typeface="Claphappy" panose="02000603000000000000" pitchFamily="2" charset="0"/>
                <a:cs typeface="Arial" panose="020B0604020202020204" pitchFamily="34" charset="0"/>
              </a:rPr>
              <a:t>Find the equation of the given line. </a:t>
            </a:r>
          </a:p>
        </p:txBody>
      </p:sp>
    </p:spTree>
    <p:extLst>
      <p:ext uri="{BB962C8B-B14F-4D97-AF65-F5344CB8AC3E}">
        <p14:creationId xmlns:p14="http://schemas.microsoft.com/office/powerpoint/2010/main" val="62491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8" grpId="0" animBg="1"/>
      <p:bldP spid="2" grpId="0" animBg="1"/>
      <p:bldP spid="2" grpId="1" animBg="1"/>
      <p:bldP spid="2" grpId="2" animBg="1"/>
      <p:bldP spid="34" grpId="0"/>
      <p:bldP spid="3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BE7F93-7D38-4C33-9C00-DAE187B9D48A}"/>
              </a:ext>
            </a:extLst>
          </p:cNvPr>
          <p:cNvSpPr txBox="1"/>
          <p:nvPr/>
        </p:nvSpPr>
        <p:spPr>
          <a:xfrm>
            <a:off x="2802295" y="1694793"/>
            <a:ext cx="6804160" cy="3170099"/>
          </a:xfrm>
          <a:prstGeom prst="rect">
            <a:avLst/>
          </a:prstGeom>
          <a:solidFill>
            <a:srgbClr val="8AE2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000" i="1" dirty="0">
                <a:latin typeface="Georgia" panose="02040502050405020303" pitchFamily="18" charset="0"/>
              </a:rPr>
              <a:t>Be able to form the equation of a straight light when given a point (</a:t>
            </a:r>
            <a:r>
              <a:rPr lang="en-GB" sz="5000" i="1" dirty="0" err="1">
                <a:latin typeface="Georgia" panose="02040502050405020303" pitchFamily="18" charset="0"/>
              </a:rPr>
              <a:t>x,y</a:t>
            </a:r>
            <a:r>
              <a:rPr lang="en-GB" sz="5000" i="1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1085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87BA-2784-40D8-A26F-430288E3FA16}"/>
              </a:ext>
            </a:extLst>
          </p:cNvPr>
          <p:cNvSpPr txBox="1">
            <a:spLocks/>
          </p:cNvSpPr>
          <p:nvPr/>
        </p:nvSpPr>
        <p:spPr>
          <a:xfrm>
            <a:off x="137225" y="224944"/>
            <a:ext cx="12170389" cy="670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i="1" u="sng" dirty="0">
                <a:latin typeface="Georgia" panose="02040502050405020303" pitchFamily="18" charset="0"/>
              </a:rPr>
              <a:t>Forming equations when given a point (</a:t>
            </a:r>
            <a:r>
              <a:rPr lang="en-GB" sz="4000" b="1" i="1" u="sng" dirty="0" err="1">
                <a:latin typeface="Georgia" panose="02040502050405020303" pitchFamily="18" charset="0"/>
              </a:rPr>
              <a:t>x,y</a:t>
            </a:r>
            <a:r>
              <a:rPr lang="en-GB" sz="4000" b="1" i="1" u="sng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003C2-60EB-4FCE-A375-2D825C7D4B1C}"/>
              </a:ext>
            </a:extLst>
          </p:cNvPr>
          <p:cNvSpPr txBox="1"/>
          <p:nvPr/>
        </p:nvSpPr>
        <p:spPr>
          <a:xfrm>
            <a:off x="296525" y="930532"/>
            <a:ext cx="480368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Remember: the standard format of a straight line graph is y = mx +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55B03-495F-4F82-A4A0-9BDA1151C8D6}"/>
              </a:ext>
            </a:extLst>
          </p:cNvPr>
          <p:cNvSpPr txBox="1"/>
          <p:nvPr/>
        </p:nvSpPr>
        <p:spPr>
          <a:xfrm>
            <a:off x="364680" y="1668362"/>
            <a:ext cx="5700093" cy="1015663"/>
          </a:xfrm>
          <a:prstGeom prst="rect">
            <a:avLst/>
          </a:prstGeom>
          <a:solidFill>
            <a:srgbClr val="DB6AE4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b="1" i="1" dirty="0">
                <a:latin typeface="Georgia" panose="02040502050405020303" pitchFamily="18" charset="0"/>
              </a:rPr>
              <a:t>E.g. Find the equation of the straight line that has a gradient of -2 and goes through the point (-3, -10)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065D6-E80F-4897-9487-9A898924080A}"/>
              </a:ext>
            </a:extLst>
          </p:cNvPr>
          <p:cNvSpPr txBox="1"/>
          <p:nvPr/>
        </p:nvSpPr>
        <p:spPr>
          <a:xfrm>
            <a:off x="1637435" y="2727126"/>
            <a:ext cx="238588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y = mx +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7138B-BE8E-48E1-9116-466127A40975}"/>
              </a:ext>
            </a:extLst>
          </p:cNvPr>
          <p:cNvSpPr txBox="1"/>
          <p:nvPr/>
        </p:nvSpPr>
        <p:spPr>
          <a:xfrm>
            <a:off x="1637435" y="3144897"/>
            <a:ext cx="238588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Gradient (m) = -2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66F03-6DF0-4941-B4CF-1C9CE80A689D}"/>
              </a:ext>
            </a:extLst>
          </p:cNvPr>
          <p:cNvSpPr txBox="1"/>
          <p:nvPr/>
        </p:nvSpPr>
        <p:spPr>
          <a:xfrm>
            <a:off x="1637435" y="3528540"/>
            <a:ext cx="238588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y = - 2x +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6637F2-0157-4619-9DEF-13EB9D60D7CB}"/>
                  </a:ext>
                </a:extLst>
              </p:cNvPr>
              <p:cNvSpPr txBox="1"/>
              <p:nvPr/>
            </p:nvSpPr>
            <p:spPr>
              <a:xfrm>
                <a:off x="1637434" y="3912183"/>
                <a:ext cx="308305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200" i="1" dirty="0">
                    <a:latin typeface="Georgia" panose="02040502050405020303" pitchFamily="18" charset="0"/>
                  </a:rPr>
                  <a:t>(-3,-10)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200" i="1" dirty="0">
                    <a:latin typeface="Georgia" panose="02040502050405020303" pitchFamily="18" charset="0"/>
                  </a:rPr>
                  <a:t> x = -3, y = -10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6637F2-0157-4619-9DEF-13EB9D60D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434" y="3912183"/>
                <a:ext cx="3083057" cy="338554"/>
              </a:xfrm>
              <a:prstGeom prst="rect">
                <a:avLst/>
              </a:prstGeom>
              <a:blipFill>
                <a:blip r:embed="rId2"/>
                <a:stretch>
                  <a:fillRect l="-4554" t="-25455" r="-4752" b="-5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4963C7A-8556-4246-8968-DDA6D7D7FBEE}"/>
              </a:ext>
            </a:extLst>
          </p:cNvPr>
          <p:cNvSpPr txBox="1"/>
          <p:nvPr/>
        </p:nvSpPr>
        <p:spPr>
          <a:xfrm>
            <a:off x="1690198" y="4805995"/>
            <a:ext cx="265604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-10 = -2(-3) +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45B3B-E72E-44B5-B843-2E8557A01BF4}"/>
              </a:ext>
            </a:extLst>
          </p:cNvPr>
          <p:cNvSpPr txBox="1"/>
          <p:nvPr/>
        </p:nvSpPr>
        <p:spPr>
          <a:xfrm>
            <a:off x="1690198" y="5189638"/>
            <a:ext cx="265604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-10 = 6 +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D30C2-DDDD-44F7-9CD5-A52EDA01DE94}"/>
              </a:ext>
            </a:extLst>
          </p:cNvPr>
          <p:cNvSpPr txBox="1"/>
          <p:nvPr/>
        </p:nvSpPr>
        <p:spPr>
          <a:xfrm>
            <a:off x="2404038" y="5540760"/>
            <a:ext cx="606057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- 6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FA223-A2A1-47E3-BEEE-3613AB516080}"/>
              </a:ext>
            </a:extLst>
          </p:cNvPr>
          <p:cNvSpPr txBox="1"/>
          <p:nvPr/>
        </p:nvSpPr>
        <p:spPr>
          <a:xfrm>
            <a:off x="3066533" y="5540759"/>
            <a:ext cx="606057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- 6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C0778-BB1A-4F54-8145-2B2C75AC061F}"/>
              </a:ext>
            </a:extLst>
          </p:cNvPr>
          <p:cNvSpPr txBox="1"/>
          <p:nvPr/>
        </p:nvSpPr>
        <p:spPr>
          <a:xfrm>
            <a:off x="1555116" y="5917764"/>
            <a:ext cx="265604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-16 = 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4382E-749E-4FA6-AE2E-344A3538BFE2}"/>
              </a:ext>
            </a:extLst>
          </p:cNvPr>
          <p:cNvSpPr txBox="1"/>
          <p:nvPr/>
        </p:nvSpPr>
        <p:spPr>
          <a:xfrm>
            <a:off x="1690198" y="6208509"/>
            <a:ext cx="238588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b="1" i="1" dirty="0">
                <a:latin typeface="Georgia" panose="02040502050405020303" pitchFamily="18" charset="0"/>
              </a:rPr>
              <a:t>y = - 2x – 16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CE04D-2941-41DE-A224-42B0855C1942}"/>
              </a:ext>
            </a:extLst>
          </p:cNvPr>
          <p:cNvSpPr txBox="1"/>
          <p:nvPr/>
        </p:nvSpPr>
        <p:spPr>
          <a:xfrm>
            <a:off x="6296984" y="1103322"/>
            <a:ext cx="5530336" cy="1015663"/>
          </a:xfrm>
          <a:prstGeom prst="rect">
            <a:avLst/>
          </a:prstGeom>
          <a:solidFill>
            <a:srgbClr val="9999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b="1" i="1" dirty="0">
                <a:latin typeface="Georgia" panose="02040502050405020303" pitchFamily="18" charset="0"/>
              </a:rPr>
              <a:t>E.g. Find the equation of the straight line that cuts the y-axis at 4 and goes through the point (4, 7)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2E662-4295-4E70-8498-83384C522344}"/>
              </a:ext>
            </a:extLst>
          </p:cNvPr>
          <p:cNvSpPr txBox="1"/>
          <p:nvPr/>
        </p:nvSpPr>
        <p:spPr>
          <a:xfrm>
            <a:off x="6504394" y="2227564"/>
            <a:ext cx="17738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y = mx + 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025A94-C728-4CA6-BF00-2EEA24FACC39}"/>
              </a:ext>
            </a:extLst>
          </p:cNvPr>
          <p:cNvSpPr txBox="1"/>
          <p:nvPr/>
        </p:nvSpPr>
        <p:spPr>
          <a:xfrm>
            <a:off x="8312974" y="2211507"/>
            <a:ext cx="280482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y-intercept (c) =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43F35B-E48C-4093-9EB8-E6748254C53D}"/>
              </a:ext>
            </a:extLst>
          </p:cNvPr>
          <p:cNvSpPr txBox="1"/>
          <p:nvPr/>
        </p:nvSpPr>
        <p:spPr>
          <a:xfrm>
            <a:off x="8312974" y="2595150"/>
            <a:ext cx="280482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y = mx 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3C7056-DC7D-4EC4-8699-1C8154CC692A}"/>
                  </a:ext>
                </a:extLst>
              </p:cNvPr>
              <p:cNvSpPr txBox="1"/>
              <p:nvPr/>
            </p:nvSpPr>
            <p:spPr>
              <a:xfrm>
                <a:off x="8312974" y="2978793"/>
                <a:ext cx="3122424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200" i="1" dirty="0">
                    <a:latin typeface="Georgia" panose="02040502050405020303" pitchFamily="18" charset="0"/>
                  </a:rPr>
                  <a:t>(4,7)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200" i="1" dirty="0">
                    <a:latin typeface="Georgia" panose="02040502050405020303" pitchFamily="18" charset="0"/>
                  </a:rPr>
                  <a:t> x = 4, y = 7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3C7056-DC7D-4EC4-8699-1C8154CC6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974" y="2978793"/>
                <a:ext cx="3122424" cy="338554"/>
              </a:xfrm>
              <a:prstGeom prst="rect">
                <a:avLst/>
              </a:prstGeom>
              <a:blipFill>
                <a:blip r:embed="rId3"/>
                <a:stretch>
                  <a:fillRect t="-27273" b="-5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3560584-A41B-492F-862D-356E323F6133}"/>
              </a:ext>
            </a:extLst>
          </p:cNvPr>
          <p:cNvSpPr txBox="1"/>
          <p:nvPr/>
        </p:nvSpPr>
        <p:spPr>
          <a:xfrm>
            <a:off x="8278230" y="3825296"/>
            <a:ext cx="312242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7 = m(4) + 4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78F40A-D165-411C-943B-B519DC47E34C}"/>
              </a:ext>
            </a:extLst>
          </p:cNvPr>
          <p:cNvSpPr txBox="1"/>
          <p:nvPr/>
        </p:nvSpPr>
        <p:spPr>
          <a:xfrm>
            <a:off x="8278230" y="4208939"/>
            <a:ext cx="312242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7 = 4m + 4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E92796-F824-427A-9E26-601FAD74218E}"/>
              </a:ext>
            </a:extLst>
          </p:cNvPr>
          <p:cNvSpPr txBox="1"/>
          <p:nvPr/>
        </p:nvSpPr>
        <p:spPr>
          <a:xfrm>
            <a:off x="9277054" y="4565525"/>
            <a:ext cx="34701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- 4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E69488-8A9D-4F72-A64F-5954C6587F9B}"/>
              </a:ext>
            </a:extLst>
          </p:cNvPr>
          <p:cNvSpPr txBox="1"/>
          <p:nvPr/>
        </p:nvSpPr>
        <p:spPr>
          <a:xfrm>
            <a:off x="9939549" y="4565524"/>
            <a:ext cx="34701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- 4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61E3C8-1554-42A5-A743-B62CA5EAE698}"/>
              </a:ext>
            </a:extLst>
          </p:cNvPr>
          <p:cNvSpPr txBox="1"/>
          <p:nvPr/>
        </p:nvSpPr>
        <p:spPr>
          <a:xfrm>
            <a:off x="8312974" y="4941483"/>
            <a:ext cx="312242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3 = 4m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A75DFB-0403-4133-93B6-4C409CD8288C}"/>
                  </a:ext>
                </a:extLst>
              </p:cNvPr>
              <p:cNvSpPr txBox="1"/>
              <p:nvPr/>
            </p:nvSpPr>
            <p:spPr>
              <a:xfrm>
                <a:off x="9099390" y="5932985"/>
                <a:ext cx="1507123" cy="551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200" b="1" i="1" dirty="0">
                    <a:latin typeface="Georgia" panose="02040502050405020303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1" i="1">
                            <a:latin typeface="Georgia" panose="02040502050405020303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b="1" i="1">
                            <a:latin typeface="Georgia" panose="02040502050405020303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b="1" i="1" dirty="0">
                    <a:latin typeface="Georgia" panose="02040502050405020303" pitchFamily="18" charset="0"/>
                  </a:rPr>
                  <a:t> x + 4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A75DFB-0403-4133-93B6-4C409CD82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390" y="5932985"/>
                <a:ext cx="1507123" cy="551048"/>
              </a:xfrm>
              <a:prstGeom prst="rect">
                <a:avLst/>
              </a:prstGeom>
              <a:blipFill>
                <a:blip r:embed="rId4"/>
                <a:stretch>
                  <a:fillRect l="-10121" r="-10121" b="-6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95A87F5-CF4B-4514-A4BA-A08F9A8A6085}"/>
              </a:ext>
            </a:extLst>
          </p:cNvPr>
          <p:cNvSpPr txBox="1"/>
          <p:nvPr/>
        </p:nvSpPr>
        <p:spPr>
          <a:xfrm>
            <a:off x="1385576" y="4379557"/>
            <a:ext cx="358677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highlight>
                  <a:srgbClr val="79DCFF"/>
                </a:highlight>
                <a:latin typeface="Georgia" panose="02040502050405020303" pitchFamily="18" charset="0"/>
              </a:rPr>
              <a:t>Sub into y = -2x + c to find 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1B94CD-1A0C-41D4-8F1A-4BF3E3BEB4F2}"/>
              </a:ext>
            </a:extLst>
          </p:cNvPr>
          <p:cNvSpPr txBox="1"/>
          <p:nvPr/>
        </p:nvSpPr>
        <p:spPr>
          <a:xfrm>
            <a:off x="8026373" y="3441653"/>
            <a:ext cx="38009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highlight>
                  <a:srgbClr val="FFCC00"/>
                </a:highlight>
                <a:latin typeface="Georgia" panose="02040502050405020303" pitchFamily="18" charset="0"/>
              </a:rPr>
              <a:t>Sub into y = mx + 4 to find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C1CFFAC-BE47-48A1-9353-2ACDE0357E87}"/>
                  </a:ext>
                </a:extLst>
              </p:cNvPr>
              <p:cNvSpPr txBox="1"/>
              <p:nvPr/>
            </p:nvSpPr>
            <p:spPr>
              <a:xfrm>
                <a:off x="8450542" y="5366716"/>
                <a:ext cx="2804821" cy="551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2200" i="1" dirty="0">
                    <a:latin typeface="Georgia" panose="02040502050405020303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0" i="1" smtClean="0">
                            <a:latin typeface="Georgia" panose="02040502050405020303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b="0" i="1" smtClean="0">
                            <a:latin typeface="Georgia" panose="02040502050405020303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C1CFFAC-BE47-48A1-9353-2ACDE0357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542" y="5366716"/>
                <a:ext cx="2804821" cy="551048"/>
              </a:xfrm>
              <a:prstGeom prst="rect">
                <a:avLst/>
              </a:prstGeom>
              <a:blipFill>
                <a:blip r:embed="rId5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3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2" grpId="0" animBg="1"/>
      <p:bldP spid="13" grpId="0" animBg="1"/>
      <p:bldP spid="17" grpId="0"/>
      <p:bldP spid="18" grpId="0"/>
      <p:bldP spid="20" grpId="0"/>
      <p:bldP spid="21" grpId="0"/>
      <p:bldP spid="23" grpId="0" animBg="1"/>
      <p:bldP spid="24" grpId="0" animBg="1"/>
      <p:bldP spid="26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4D982E-48B6-42D0-9697-C342C0666B5E}"/>
              </a:ext>
            </a:extLst>
          </p:cNvPr>
          <p:cNvSpPr txBox="1"/>
          <p:nvPr/>
        </p:nvSpPr>
        <p:spPr>
          <a:xfrm>
            <a:off x="2132283" y="2153119"/>
            <a:ext cx="7770118" cy="2400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000" i="1" dirty="0">
                <a:latin typeface="Georgia" panose="02040502050405020303" pitchFamily="18" charset="0"/>
              </a:rPr>
              <a:t>Be able to find the gradient between two points</a:t>
            </a:r>
          </a:p>
        </p:txBody>
      </p:sp>
    </p:spTree>
    <p:extLst>
      <p:ext uri="{BB962C8B-B14F-4D97-AF65-F5344CB8AC3E}">
        <p14:creationId xmlns:p14="http://schemas.microsoft.com/office/powerpoint/2010/main" val="308865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BA0F1D-AD6E-4B84-A295-995AA08EED78}"/>
              </a:ext>
            </a:extLst>
          </p:cNvPr>
          <p:cNvSpPr txBox="1">
            <a:spLocks/>
          </p:cNvSpPr>
          <p:nvPr/>
        </p:nvSpPr>
        <p:spPr>
          <a:xfrm>
            <a:off x="231818" y="443790"/>
            <a:ext cx="11771291" cy="62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u="sng" dirty="0">
                <a:latin typeface="Georgia" panose="02040502050405020303" pitchFamily="18" charset="0"/>
              </a:rPr>
              <a:t>Finding the gradient between 2 points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C0E1D-393B-4C4F-900A-CC064CA65B8A}"/>
              </a:ext>
            </a:extLst>
          </p:cNvPr>
          <p:cNvSpPr txBox="1"/>
          <p:nvPr/>
        </p:nvSpPr>
        <p:spPr>
          <a:xfrm>
            <a:off x="595919" y="1302078"/>
            <a:ext cx="674062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200" i="1" dirty="0">
                <a:latin typeface="Georgia" panose="02040502050405020303" pitchFamily="18" charset="0"/>
              </a:rPr>
              <a:t>If you are  given two coordinates: (x</a:t>
            </a:r>
            <a:r>
              <a:rPr lang="en-GB" sz="2200" i="1" baseline="-25000" dirty="0">
                <a:latin typeface="Georgia" panose="02040502050405020303" pitchFamily="18" charset="0"/>
              </a:rPr>
              <a:t>1 </a:t>
            </a:r>
            <a:r>
              <a:rPr lang="en-GB" sz="2200" i="1" dirty="0">
                <a:latin typeface="Georgia" panose="02040502050405020303" pitchFamily="18" charset="0"/>
              </a:rPr>
              <a:t>, y</a:t>
            </a:r>
            <a:r>
              <a:rPr lang="en-GB" sz="2200" i="1" baseline="-25000" dirty="0">
                <a:latin typeface="Georgia" panose="02040502050405020303" pitchFamily="18" charset="0"/>
              </a:rPr>
              <a:t>1</a:t>
            </a:r>
            <a:r>
              <a:rPr lang="en-GB" sz="2200" i="1" dirty="0">
                <a:latin typeface="Georgia" panose="02040502050405020303" pitchFamily="18" charset="0"/>
              </a:rPr>
              <a:t>) and (x</a:t>
            </a:r>
            <a:r>
              <a:rPr lang="en-GB" sz="2200" i="1" baseline="-25000" dirty="0">
                <a:latin typeface="Georgia" panose="02040502050405020303" pitchFamily="18" charset="0"/>
              </a:rPr>
              <a:t>2 </a:t>
            </a:r>
            <a:r>
              <a:rPr lang="en-GB" sz="2200" i="1" dirty="0">
                <a:latin typeface="Georgia" panose="02040502050405020303" pitchFamily="18" charset="0"/>
              </a:rPr>
              <a:t>, y</a:t>
            </a:r>
            <a:r>
              <a:rPr lang="en-GB" sz="2200" i="1" baseline="-25000" dirty="0">
                <a:latin typeface="Georgia" panose="02040502050405020303" pitchFamily="18" charset="0"/>
              </a:rPr>
              <a:t>2</a:t>
            </a:r>
            <a:r>
              <a:rPr lang="en-GB" sz="2200" i="1" dirty="0">
                <a:latin typeface="Georgia" panose="02040502050405020303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543255-77B8-4FB0-95F7-1106BA6600CD}"/>
                  </a:ext>
                </a:extLst>
              </p:cNvPr>
              <p:cNvSpPr txBox="1"/>
              <p:nvPr/>
            </p:nvSpPr>
            <p:spPr>
              <a:xfrm>
                <a:off x="3120246" y="4349954"/>
                <a:ext cx="2322687" cy="635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543255-77B8-4FB0-95F7-1106BA660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246" y="4349954"/>
                <a:ext cx="2322687" cy="6350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0D8769C-42A9-47EB-B340-132C96A724B4}"/>
              </a:ext>
            </a:extLst>
          </p:cNvPr>
          <p:cNvSpPr txBox="1"/>
          <p:nvPr/>
        </p:nvSpPr>
        <p:spPr>
          <a:xfrm>
            <a:off x="1225093" y="2015169"/>
            <a:ext cx="974181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200" i="1" dirty="0">
                <a:latin typeface="Georgia" panose="02040502050405020303" pitchFamily="18" charset="0"/>
              </a:rPr>
              <a:t>You can find the gradient of the line between these two points by finding the difference in the y’s, and dividing this value by the difference of the x’s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C9672-FF14-4013-8A4F-7D9B7F939A21}"/>
              </a:ext>
            </a:extLst>
          </p:cNvPr>
          <p:cNvSpPr txBox="1"/>
          <p:nvPr/>
        </p:nvSpPr>
        <p:spPr>
          <a:xfrm>
            <a:off x="386057" y="2942096"/>
            <a:ext cx="6950490" cy="1107996"/>
          </a:xfrm>
          <a:prstGeom prst="rect">
            <a:avLst/>
          </a:prstGeom>
          <a:solidFill>
            <a:srgbClr val="FFCA7D"/>
          </a:solidFill>
        </p:spPr>
        <p:txBody>
          <a:bodyPr wrap="square" rtlCol="0">
            <a:spAutoFit/>
          </a:bodyPr>
          <a:lstStyle/>
          <a:p>
            <a:r>
              <a:rPr lang="en-GB" sz="2200" b="1" i="1" u="sng" dirty="0">
                <a:latin typeface="Georgia" panose="02040502050405020303" pitchFamily="18" charset="0"/>
              </a:rPr>
              <a:t>Example 1</a:t>
            </a:r>
          </a:p>
          <a:p>
            <a:r>
              <a:rPr lang="en-GB" sz="2200" i="1" dirty="0">
                <a:latin typeface="Georgia" panose="02040502050405020303" pitchFamily="18" charset="0"/>
              </a:rPr>
              <a:t>AB is a line segment where A(4 , 8) and B(10, 12). </a:t>
            </a:r>
            <a:br>
              <a:rPr lang="en-GB" sz="2200" i="1" dirty="0">
                <a:latin typeface="Georgia" panose="02040502050405020303" pitchFamily="18" charset="0"/>
              </a:rPr>
            </a:br>
            <a:r>
              <a:rPr lang="en-GB" sz="2200" i="1" dirty="0">
                <a:latin typeface="Georgia" panose="02040502050405020303" pitchFamily="18" charset="0"/>
              </a:rPr>
              <a:t>Find the gradient of the line segment AB.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D1364F-F2FB-4DF1-8D99-30AC26BC485C}"/>
              </a:ext>
            </a:extLst>
          </p:cNvPr>
          <p:cNvSpPr/>
          <p:nvPr/>
        </p:nvSpPr>
        <p:spPr>
          <a:xfrm>
            <a:off x="433926" y="4190539"/>
            <a:ext cx="23226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>
                <a:latin typeface="Georgia" panose="02040502050405020303" pitchFamily="18" charset="0"/>
              </a:rPr>
              <a:t>(x</a:t>
            </a:r>
            <a:r>
              <a:rPr lang="en-GB" sz="2200" i="1" baseline="-25000" dirty="0">
                <a:latin typeface="Georgia" panose="02040502050405020303" pitchFamily="18" charset="0"/>
              </a:rPr>
              <a:t>1 </a:t>
            </a:r>
            <a:r>
              <a:rPr lang="en-GB" sz="2200" i="1" dirty="0">
                <a:latin typeface="Georgia" panose="02040502050405020303" pitchFamily="18" charset="0"/>
              </a:rPr>
              <a:t>, y</a:t>
            </a:r>
            <a:r>
              <a:rPr lang="en-GB" sz="2200" i="1" baseline="-25000" dirty="0">
                <a:latin typeface="Georgia" panose="02040502050405020303" pitchFamily="18" charset="0"/>
              </a:rPr>
              <a:t>1</a:t>
            </a:r>
            <a:r>
              <a:rPr lang="en-GB" sz="2200" i="1" dirty="0">
                <a:latin typeface="Georgia" panose="02040502050405020303" pitchFamily="18" charset="0"/>
              </a:rPr>
              <a:t>) (x</a:t>
            </a:r>
            <a:r>
              <a:rPr lang="en-GB" sz="2200" i="1" baseline="-25000" dirty="0">
                <a:latin typeface="Georgia" panose="02040502050405020303" pitchFamily="18" charset="0"/>
              </a:rPr>
              <a:t>2 </a:t>
            </a:r>
            <a:r>
              <a:rPr lang="en-GB" sz="2200" i="1" dirty="0">
                <a:latin typeface="Georgia" panose="02040502050405020303" pitchFamily="18" charset="0"/>
              </a:rPr>
              <a:t>, y</a:t>
            </a:r>
            <a:r>
              <a:rPr lang="en-GB" sz="2200" i="1" baseline="-25000" dirty="0">
                <a:latin typeface="Georgia" panose="02040502050405020303" pitchFamily="18" charset="0"/>
              </a:rPr>
              <a:t>2</a:t>
            </a:r>
            <a:r>
              <a:rPr lang="en-GB" sz="2200" i="1" dirty="0">
                <a:latin typeface="Georgia" panose="02040502050405020303" pitchFamily="18" charset="0"/>
              </a:rPr>
              <a:t>)</a:t>
            </a: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2510CC-79F9-4511-A08C-818AD52644EB}"/>
              </a:ext>
            </a:extLst>
          </p:cNvPr>
          <p:cNvSpPr/>
          <p:nvPr/>
        </p:nvSpPr>
        <p:spPr>
          <a:xfrm>
            <a:off x="433926" y="4667477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i="1" dirty="0">
                <a:latin typeface="Georgia" panose="02040502050405020303" pitchFamily="18" charset="0"/>
              </a:rPr>
              <a:t>(4</a:t>
            </a:r>
            <a:r>
              <a:rPr lang="en-GB" sz="2200" i="1" baseline="-25000" dirty="0">
                <a:latin typeface="Georgia" panose="02040502050405020303" pitchFamily="18" charset="0"/>
              </a:rPr>
              <a:t> </a:t>
            </a:r>
            <a:r>
              <a:rPr lang="en-GB" sz="2200" i="1" dirty="0">
                <a:latin typeface="Georgia" panose="02040502050405020303" pitchFamily="18" charset="0"/>
              </a:rPr>
              <a:t>, 8) (10</a:t>
            </a:r>
            <a:r>
              <a:rPr lang="en-GB" sz="2200" i="1" baseline="-25000" dirty="0">
                <a:latin typeface="Georgia" panose="02040502050405020303" pitchFamily="18" charset="0"/>
              </a:rPr>
              <a:t> </a:t>
            </a:r>
            <a:r>
              <a:rPr lang="en-GB" sz="2200" i="1" dirty="0">
                <a:latin typeface="Georgia" panose="02040502050405020303" pitchFamily="18" charset="0"/>
              </a:rPr>
              <a:t>, 12)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3F43AE-3368-41DF-B73C-BBB59F45725A}"/>
                  </a:ext>
                </a:extLst>
              </p:cNvPr>
              <p:cNvSpPr txBox="1"/>
              <p:nvPr/>
            </p:nvSpPr>
            <p:spPr>
              <a:xfrm>
                <a:off x="6082539" y="4274215"/>
                <a:ext cx="2402966" cy="694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</a:rPr>
                            <m:t>12 − 8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i="1" smtClean="0">
                              <a:latin typeface="Georgia" panose="02040502050405020303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</a:rPr>
                            <m:t>0 − 4</m:t>
                          </m:r>
                        </m:den>
                      </m:f>
                    </m:oMath>
                  </m:oMathPara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3F43AE-3368-41DF-B73C-BBB59F457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539" y="4274215"/>
                <a:ext cx="2402966" cy="694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FF0EDB-BA16-477E-9497-F0469FAABC07}"/>
                  </a:ext>
                </a:extLst>
              </p:cNvPr>
              <p:cNvSpPr txBox="1"/>
              <p:nvPr/>
            </p:nvSpPr>
            <p:spPr>
              <a:xfrm>
                <a:off x="9189112" y="4379347"/>
                <a:ext cx="1777794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FF0EDB-BA16-477E-9497-F0469FAAB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12" y="4379347"/>
                <a:ext cx="1777794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DA6FD0-6F20-43A0-8B86-B73235C90E8C}"/>
                  </a:ext>
                </a:extLst>
              </p:cNvPr>
              <p:cNvSpPr txBox="1"/>
              <p:nvPr/>
            </p:nvSpPr>
            <p:spPr>
              <a:xfrm>
                <a:off x="10391620" y="5441959"/>
                <a:ext cx="575286" cy="646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b="0" i="1" smtClean="0">
                              <a:latin typeface="Georgia" panose="02040502050405020303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DA6FD0-6F20-43A0-8B86-B73235C90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620" y="5441959"/>
                <a:ext cx="575286" cy="6460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2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3CB5456-3D61-412C-ADC0-2E3368443686}"/>
              </a:ext>
            </a:extLst>
          </p:cNvPr>
          <p:cNvSpPr txBox="1"/>
          <p:nvPr/>
        </p:nvSpPr>
        <p:spPr>
          <a:xfrm>
            <a:off x="376648" y="618850"/>
            <a:ext cx="11347288" cy="76944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200" b="1" i="1" u="sng" dirty="0">
                <a:latin typeface="Georgia" panose="02040502050405020303" pitchFamily="18" charset="0"/>
              </a:rPr>
              <a:t>Example:</a:t>
            </a:r>
          </a:p>
          <a:p>
            <a:r>
              <a:rPr lang="en-GB" sz="2200" i="1" dirty="0">
                <a:latin typeface="Georgia" panose="02040502050405020303" pitchFamily="18" charset="0"/>
              </a:rPr>
              <a:t>The line passing through A(6 , 6) and </a:t>
            </a:r>
            <a:r>
              <a:rPr lang="en-GB" sz="2200" i="1">
                <a:latin typeface="Georgia" panose="02040502050405020303" pitchFamily="18" charset="0"/>
              </a:rPr>
              <a:t>B(8, 12). </a:t>
            </a:r>
            <a:r>
              <a:rPr lang="en-GB" sz="2200" i="1" dirty="0">
                <a:latin typeface="Georgia" panose="02040502050405020303" pitchFamily="18" charset="0"/>
              </a:rPr>
              <a:t>Find the equation.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90941F-DD58-475C-B20D-818CF26AC45E}"/>
                  </a:ext>
                </a:extLst>
              </p:cNvPr>
              <p:cNvSpPr txBox="1"/>
              <p:nvPr/>
            </p:nvSpPr>
            <p:spPr>
              <a:xfrm>
                <a:off x="546684" y="1847702"/>
                <a:ext cx="2438671" cy="6350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90941F-DD58-475C-B20D-818CF26A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4" y="1847702"/>
                <a:ext cx="2438671" cy="6350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F101A5-9AEC-4611-9F9B-14D7EE9E7A4C}"/>
                  </a:ext>
                </a:extLst>
              </p:cNvPr>
              <p:cNvSpPr txBox="1"/>
              <p:nvPr/>
            </p:nvSpPr>
            <p:spPr>
              <a:xfrm>
                <a:off x="3815827" y="1887208"/>
                <a:ext cx="2438671" cy="558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1" smtClean="0">
                        <a:latin typeface="Georgia" panose="02040502050405020303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GB" sz="2200" i="1" smtClean="0">
                        <a:latin typeface="Georgia" panose="02040502050405020303" pitchFamily="18" charset="0"/>
                      </a:rPr>
                      <m:t>= </m:t>
                    </m:r>
                    <m:f>
                      <m:f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0" i="1" smtClean="0">
                            <a:latin typeface="Georgia" panose="02040502050405020303" pitchFamily="18" charset="0"/>
                          </a:rPr>
                          <m:t>12 −</m:t>
                        </m:r>
                        <m:r>
                          <m:rPr>
                            <m:nor/>
                          </m:rPr>
                          <a:rPr lang="en-GB" sz="2200" i="1">
                            <a:latin typeface="Georgia" panose="02040502050405020303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b="0" i="1" smtClean="0">
                            <a:latin typeface="Georgia" panose="02040502050405020303" pitchFamily="18" charset="0"/>
                          </a:rPr>
                          <m:t>8 − 6</m:t>
                        </m:r>
                      </m:den>
                    </m:f>
                  </m:oMath>
                </a14:m>
                <a:r>
                  <a:rPr lang="en-GB" sz="2200" i="1" dirty="0">
                    <a:latin typeface="Georgia" panose="020405020504050203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1" smtClean="0">
                            <a:latin typeface="Georgia" panose="02040502050405020303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GB" sz="2200" i="1" smtClean="0">
                            <a:latin typeface="Georgia" panose="02040502050405020303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i="1">
                            <a:latin typeface="Georgia" panose="02040502050405020303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i="1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F101A5-9AEC-4611-9F9B-14D7EE9E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27" y="1887208"/>
                <a:ext cx="2438671" cy="558999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44CB1B-8E06-4698-9997-253D5D6A5651}"/>
                  </a:ext>
                </a:extLst>
              </p:cNvPr>
              <p:cNvSpPr txBox="1"/>
              <p:nvPr/>
            </p:nvSpPr>
            <p:spPr>
              <a:xfrm>
                <a:off x="6603534" y="1903102"/>
                <a:ext cx="5214443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dirty="0" smtClean="0"/>
                        <m:t>∵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2400" i="1" dirty="0">
                          <a:latin typeface="Georgia" panose="02040502050405020303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 sz="2400" dirty="0"/>
                        <m:t>∴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i="1" dirty="0">
                  <a:latin typeface="Georgia" panose="02040502050405020303" pitchFamily="18" charset="0"/>
                </a:endParaRPr>
              </a:p>
              <a:p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44CB1B-8E06-4698-9997-253D5D6A5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34" y="1903102"/>
                <a:ext cx="521444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834AFE-8B76-47F9-B4E7-DF0F074C38B7}"/>
                  </a:ext>
                </a:extLst>
              </p:cNvPr>
              <p:cNvSpPr txBox="1"/>
              <p:nvPr/>
            </p:nvSpPr>
            <p:spPr>
              <a:xfrm>
                <a:off x="278843" y="2967784"/>
                <a:ext cx="3536984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200" i="1" dirty="0">
                          <a:latin typeface="Georgia" panose="02040502050405020303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200" b="0" i="1" dirty="0" smtClean="0">
                          <a:latin typeface="Georgia" panose="02040502050405020303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 sz="2200" i="1" dirty="0">
                          <a:latin typeface="Georgia" panose="02040502050405020303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200" b="0" i="1" dirty="0" smtClean="0">
                          <a:latin typeface="Georgia" panose="02040502050405020303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 sz="2200" i="1" dirty="0">
                          <a:latin typeface="Georgia" panose="02040502050405020303" pitchFamily="18" charset="0"/>
                        </a:rPr>
                        <m:t>) </m:t>
                      </m:r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GB" sz="2200" i="1" dirty="0">
                          <a:latin typeface="Georgia" panose="02040502050405020303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200" i="1" dirty="0">
                          <a:latin typeface="Georgia" panose="02040502050405020303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200" i="1" dirty="0">
                          <a:latin typeface="Georgia" panose="02040502050405020303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200" b="0" i="1" dirty="0" smtClean="0">
                          <a:latin typeface="Georgia" panose="02040502050405020303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 sz="2200" i="1" dirty="0">
                          <a:latin typeface="Georgia" panose="02040502050405020303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GB" sz="2200" i="1" dirty="0">
                          <a:latin typeface="Georgia" panose="02040502050405020303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GB" sz="2200" i="1" dirty="0">
                          <a:latin typeface="Georgia" panose="02040502050405020303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200" b="0" i="1" dirty="0" smtClean="0">
                          <a:latin typeface="Georgia" panose="02040502050405020303" pitchFamily="18" charset="0"/>
                        </a:rPr>
                        <m:t>6</m:t>
                      </m:r>
                    </m:oMath>
                  </m:oMathPara>
                </a14:m>
                <a:endParaRPr lang="en-GB" sz="22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834AFE-8B76-47F9-B4E7-DF0F074C3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43" y="2967784"/>
                <a:ext cx="3536984" cy="338554"/>
              </a:xfrm>
              <a:prstGeom prst="rect">
                <a:avLst/>
              </a:prstGeom>
              <a:blipFill>
                <a:blip r:embed="rId5"/>
                <a:stretch>
                  <a:fillRect t="-1818" b="-3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35DA1BB-FF0C-4E8E-B0AF-0461BF305CD3}"/>
              </a:ext>
            </a:extLst>
          </p:cNvPr>
          <p:cNvSpPr txBox="1"/>
          <p:nvPr/>
        </p:nvSpPr>
        <p:spPr>
          <a:xfrm>
            <a:off x="4016995" y="2956522"/>
            <a:ext cx="358677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highlight>
                  <a:srgbClr val="79DCFF"/>
                </a:highlight>
                <a:latin typeface="Georgia" panose="02040502050405020303" pitchFamily="18" charset="0"/>
              </a:rPr>
              <a:t>Sub into y = 3x + c to find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BF76A0-F0D2-496F-8825-75DE642C8718}"/>
              </a:ext>
            </a:extLst>
          </p:cNvPr>
          <p:cNvSpPr txBox="1"/>
          <p:nvPr/>
        </p:nvSpPr>
        <p:spPr>
          <a:xfrm>
            <a:off x="1690198" y="3983035"/>
            <a:ext cx="265604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6= 3 × 6+ 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96BF49-E016-40ED-B62C-B29BD478B979}"/>
              </a:ext>
            </a:extLst>
          </p:cNvPr>
          <p:cNvSpPr txBox="1"/>
          <p:nvPr/>
        </p:nvSpPr>
        <p:spPr>
          <a:xfrm>
            <a:off x="1690198" y="4366678"/>
            <a:ext cx="265604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6 = 18 + 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655C8A-8E93-4F32-AAB3-F84156C7B34B}"/>
              </a:ext>
            </a:extLst>
          </p:cNvPr>
          <p:cNvSpPr txBox="1"/>
          <p:nvPr/>
        </p:nvSpPr>
        <p:spPr>
          <a:xfrm>
            <a:off x="2404038" y="4717800"/>
            <a:ext cx="606057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- 18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B2A6BD-7EF2-46FF-A53E-B5C061A0E3D0}"/>
              </a:ext>
            </a:extLst>
          </p:cNvPr>
          <p:cNvSpPr txBox="1"/>
          <p:nvPr/>
        </p:nvSpPr>
        <p:spPr>
          <a:xfrm>
            <a:off x="3066533" y="4717799"/>
            <a:ext cx="606057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- 18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2CFD8-6447-434A-9FE8-32E426F018D2}"/>
              </a:ext>
            </a:extLst>
          </p:cNvPr>
          <p:cNvSpPr txBox="1"/>
          <p:nvPr/>
        </p:nvSpPr>
        <p:spPr>
          <a:xfrm>
            <a:off x="1555116" y="5094804"/>
            <a:ext cx="265604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i="1" dirty="0">
                <a:latin typeface="Georgia" panose="02040502050405020303" pitchFamily="18" charset="0"/>
              </a:rPr>
              <a:t>-12 = 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E3A9A1-86E6-4DAC-B64F-9935143DA6EA}"/>
              </a:ext>
            </a:extLst>
          </p:cNvPr>
          <p:cNvSpPr txBox="1"/>
          <p:nvPr/>
        </p:nvSpPr>
        <p:spPr>
          <a:xfrm>
            <a:off x="1690198" y="5385549"/>
            <a:ext cx="238588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b="1" i="1" dirty="0">
                <a:latin typeface="Georgia" panose="02040502050405020303" pitchFamily="18" charset="0"/>
              </a:rPr>
              <a:t>y = -3x – 12 </a:t>
            </a:r>
          </a:p>
        </p:txBody>
      </p:sp>
    </p:spTree>
    <p:extLst>
      <p:ext uri="{BB962C8B-B14F-4D97-AF65-F5344CB8AC3E}">
        <p14:creationId xmlns:p14="http://schemas.microsoft.com/office/powerpoint/2010/main" val="26273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Multiplying and dividing algebraic fractions</a:t>
            </a:r>
          </a:p>
        </p:txBody>
      </p:sp>
    </p:spTree>
    <p:extLst>
      <p:ext uri="{BB962C8B-B14F-4D97-AF65-F5344CB8AC3E}">
        <p14:creationId xmlns:p14="http://schemas.microsoft.com/office/powerpoint/2010/main" val="114332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multiply       and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43741" y="1420887"/>
          <a:ext cx="4746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215900" imgH="419100" progId="Equation.DSMT4">
                  <p:embed/>
                </p:oleObj>
              </mc:Choice>
              <mc:Fallback>
                <p:oleObj name="Equation" r:id="rId3" imgW="215900" imgH="4191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3741" y="1420887"/>
                        <a:ext cx="474663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54571" y="1493155"/>
          <a:ext cx="3349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52400" imgH="393700" progId="Equation.DSMT4">
                  <p:embed/>
                </p:oleObj>
              </mc:Choice>
              <mc:Fallback>
                <p:oleObj name="Equation" r:id="rId5" imgW="152400" imgH="3937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4571" y="1493155"/>
                        <a:ext cx="334963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50553" y="2566382"/>
          <a:ext cx="10048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457200" imgH="419100" progId="Equation.DSMT4">
                  <p:embed/>
                </p:oleObj>
              </mc:Choice>
              <mc:Fallback>
                <p:oleObj name="Equation" r:id="rId7" imgW="457200" imgH="4191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0553" y="2566382"/>
                        <a:ext cx="100488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680793" y="2710668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35035" y="3179648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716213" y="2392069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127000" imgH="127000" progId="Equation.DSMT4">
                  <p:embed/>
                </p:oleObj>
              </mc:Choice>
              <mc:Fallback>
                <p:oleObj name="Equation" r:id="rId9" imgW="127000" imgH="1270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16213" y="2392069"/>
                        <a:ext cx="254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97250" y="3493867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101600" imgH="152400" progId="Equation.DSMT4">
                  <p:embed/>
                </p:oleObj>
              </mc:Choice>
              <mc:Fallback>
                <p:oleObj name="Equation" r:id="rId11" imgW="101600" imgH="152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97250" y="3493867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3335035" y="2729390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30812" y="3211127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395663" y="2345274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127000" imgH="152400" progId="Equation.DSMT4">
                  <p:embed/>
                </p:oleObj>
              </mc:Choice>
              <mc:Fallback>
                <p:oleObj name="Equation" r:id="rId13" imgW="127000" imgH="152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95663" y="2345274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787650" y="3497799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5" imgW="101600" imgH="152400" progId="Equation.DSMT4">
                  <p:embed/>
                </p:oleObj>
              </mc:Choice>
              <mc:Fallback>
                <p:oleObj name="Equation" r:id="rId15" imgW="101600" imgH="152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87650" y="3497799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757304" y="2858038"/>
          <a:ext cx="7254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7" imgW="330200" imgH="152400" progId="Equation.DSMT4">
                  <p:embed/>
                </p:oleObj>
              </mc:Choice>
              <mc:Fallback>
                <p:oleObj name="Equation" r:id="rId17" imgW="330200" imgH="1524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57304" y="2858038"/>
                        <a:ext cx="7254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360535" y="4956283"/>
          <a:ext cx="10048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9" imgW="457200" imgH="419100" progId="Equation.DSMT4">
                  <p:embed/>
                </p:oleObj>
              </mc:Choice>
              <mc:Fallback>
                <p:oleObj name="Equation" r:id="rId19" imgW="457200" imgH="4191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0535" y="4956283"/>
                        <a:ext cx="100488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447219" y="4956933"/>
          <a:ext cx="9223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0" imgW="419100" imgH="419100" progId="Equation.DSMT4">
                  <p:embed/>
                </p:oleObj>
              </mc:Choice>
              <mc:Fallback>
                <p:oleObj name="Equation" r:id="rId20" imgW="419100" imgH="4191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47219" y="4956933"/>
                        <a:ext cx="922337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325358" y="4998281"/>
          <a:ext cx="20129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2" imgW="914400" imgH="393700" progId="Equation.DSMT4">
                  <p:embed/>
                </p:oleObj>
              </mc:Choice>
              <mc:Fallback>
                <p:oleObj name="Equation" r:id="rId22" imgW="914400" imgH="3937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25358" y="4998281"/>
                        <a:ext cx="201295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98657" y="5062674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58200" y="5558831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537312" y="5117256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537312" y="5582589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333987" y="5225457"/>
          <a:ext cx="7254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4" imgW="330200" imgH="152400" progId="Equation.DSMT4">
                  <p:embed/>
                </p:oleObj>
              </mc:Choice>
              <mc:Fallback>
                <p:oleObj name="Equation" r:id="rId24" imgW="330200" imgH="1524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33987" y="5225457"/>
                        <a:ext cx="7254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6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28825" y="2716113"/>
          <a:ext cx="27320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244600" imgH="406400" progId="Equation.DSMT4">
                  <p:embed/>
                </p:oleObj>
              </mc:Choice>
              <mc:Fallback>
                <p:oleObj name="Equation" r:id="rId3" imgW="1244600" imgH="406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8825" y="2716113"/>
                        <a:ext cx="2732088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3768921" y="3345744"/>
            <a:ext cx="635935" cy="17629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87963" y="2878562"/>
            <a:ext cx="635935" cy="17629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03450" y="3287789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38315" y="2804932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608263" y="243681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01600" imgH="152400" progId="Equation.DSMT4">
                  <p:embed/>
                </p:oleObj>
              </mc:Choice>
              <mc:Fallback>
                <p:oleObj name="Equation" r:id="rId5" imgW="101600" imgH="152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8263" y="243681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999740" y="360511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01600" imgH="152400" progId="Equation.DSMT4">
                  <p:embed/>
                </p:oleObj>
              </mc:Choice>
              <mc:Fallback>
                <p:oleObj name="Equation" r:id="rId7" imgW="101600" imgH="1524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9740" y="360511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2586826" y="3316269"/>
            <a:ext cx="290166" cy="286344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21691" y="2848902"/>
            <a:ext cx="290166" cy="286344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675713" y="360511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8" imgW="101600" imgH="152400" progId="Equation.DSMT4">
                  <p:embed/>
                </p:oleObj>
              </mc:Choice>
              <mc:Fallback>
                <p:oleObj name="Equation" r:id="rId8" imgW="101600" imgH="152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5713" y="360511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721891" y="242680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0" imgW="101600" imgH="152400" progId="Equation.DSMT4">
                  <p:embed/>
                </p:oleObj>
              </mc:Choice>
              <mc:Fallback>
                <p:oleObj name="Equation" r:id="rId10" imgW="101600" imgH="15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21891" y="242680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338388" y="3635375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2" imgW="127000" imgH="152400" progId="Equation.DSMT4">
                  <p:embed/>
                </p:oleObj>
              </mc:Choice>
              <mc:Fallback>
                <p:oleObj name="Equation" r:id="rId12" imgW="127000" imgH="1524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8388" y="3635375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515755" y="2493716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4" imgW="101600" imgH="152400" progId="Equation.DSMT4">
                  <p:embed/>
                </p:oleObj>
              </mc:Choice>
              <mc:Fallback>
                <p:oleObj name="Equation" r:id="rId14" imgW="101600" imgH="1524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5755" y="2493716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725719" y="2705100"/>
          <a:ext cx="1422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6" imgW="647700" imgH="406400" progId="Equation.DSMT4">
                  <p:embed/>
                </p:oleObj>
              </mc:Choice>
              <mc:Fallback>
                <p:oleObj name="Equation" r:id="rId16" imgW="647700" imgH="4064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25719" y="2705100"/>
                        <a:ext cx="1422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5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E0872-0562-4C20-8AA7-C8BF98657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8" y="0"/>
            <a:ext cx="1218162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A4A0E-B33B-40F9-84C9-D53E0513B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76" y="4615405"/>
            <a:ext cx="5428728" cy="13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3587" y="133983"/>
            <a:ext cx="3838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Identify the numerator and denominator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Calculate with the numerators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the denominator the same</a:t>
            </a:r>
            <a:endParaRPr lang="en-U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7961" y="472538"/>
                <a:ext cx="61106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61" y="472538"/>
                <a:ext cx="611065" cy="523220"/>
              </a:xfrm>
              <a:prstGeom prst="rect">
                <a:avLst/>
              </a:prstGeom>
              <a:blipFill>
                <a:blip r:embed="rId2"/>
                <a:stretch>
                  <a:fillRect l="-23000" t="-15294" b="-37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21354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5763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89677" y="511123"/>
                <a:ext cx="5469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677" y="511123"/>
                <a:ext cx="5469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9677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44086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93151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95261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25894" y="472538"/>
                <a:ext cx="119295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94" y="472538"/>
                <a:ext cx="1192955" cy="523220"/>
              </a:xfrm>
              <a:prstGeom prst="rect">
                <a:avLst/>
              </a:prstGeom>
              <a:blipFill>
                <a:blip r:embed="rId4"/>
                <a:stretch>
                  <a:fillRect l="-10714" t="-15294" b="-37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958000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583264" y="995758"/>
            <a:ext cx="1073618" cy="27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77975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39098" y="472538"/>
                <a:ext cx="61106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098" y="472538"/>
                <a:ext cx="611065" cy="523220"/>
              </a:xfrm>
              <a:prstGeom prst="rect">
                <a:avLst/>
              </a:prstGeom>
              <a:blipFill>
                <a:blip r:embed="rId5"/>
                <a:stretch>
                  <a:fillRect l="-21782" t="-15294" b="-37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040714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895123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85806" y="3090930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255661" y="3090930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325516" y="3090930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395371" y="3090930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465752" y="3090930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494765" y="3090930"/>
            <a:ext cx="1071797" cy="8628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564620" y="3090930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8634475" y="3090930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9704330" y="3090930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0774711" y="3090930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813312" y="326076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59903" y="5355934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629758" y="5355934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699613" y="5355934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769468" y="5355934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7839849" y="5355934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000445" y="4518391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9571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first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way you can do is to check whether one denominator is a factor (goes in to) the other denominator.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e.g.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this example, 5 goes in to 10 by multiplying it by 2. Whatever we do to the denominator we also need to do to the numerator.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554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8554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2963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46877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071" y="2704720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01286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0351" y="244311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153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1836</Words>
  <Application>Microsoft Office PowerPoint</Application>
  <PresentationFormat>Widescreen</PresentationFormat>
  <Paragraphs>486</Paragraphs>
  <Slides>38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 Safe Place to Fall</vt:lpstr>
      <vt:lpstr>Arial</vt:lpstr>
      <vt:lpstr>Calibri</vt:lpstr>
      <vt:lpstr>Calibri Light</vt:lpstr>
      <vt:lpstr>Cambria Math</vt:lpstr>
      <vt:lpstr>Comic Sans MS</vt:lpstr>
      <vt:lpstr>Corbel</vt:lpstr>
      <vt:lpstr>Georgia</vt:lpstr>
      <vt:lpstr>Times New Roman</vt:lpstr>
      <vt:lpstr>Verdana</vt:lpstr>
      <vt:lpstr>Office Theme</vt:lpstr>
      <vt:lpstr>Equation</vt:lpstr>
      <vt:lpstr>Revision</vt:lpstr>
      <vt:lpstr>Warmup, part #1</vt:lpstr>
      <vt:lpstr>Review…</vt:lpstr>
      <vt:lpstr>Multiplying and dividing algebraic fractions</vt:lpstr>
      <vt:lpstr>Example #1</vt:lpstr>
      <vt:lpstr>Example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Inequalities</vt:lpstr>
      <vt:lpstr>Inequalities</vt:lpstr>
      <vt:lpstr>Inequalities</vt:lpstr>
      <vt:lpstr>PowerPoint Presentation</vt:lpstr>
      <vt:lpstr>Example</vt:lpstr>
      <vt:lpstr>PowerPoint Presentation</vt:lpstr>
      <vt:lpstr>y = mx +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Lyn ZHANG</dc:creator>
  <cp:lastModifiedBy>Lyn ZHANG</cp:lastModifiedBy>
  <cp:revision>2</cp:revision>
  <dcterms:created xsi:type="dcterms:W3CDTF">2022-02-13T05:24:34Z</dcterms:created>
  <dcterms:modified xsi:type="dcterms:W3CDTF">2022-02-13T05:35:04Z</dcterms:modified>
</cp:coreProperties>
</file>