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1"/>
  </p:notesMasterIdLst>
  <p:sldIdLst>
    <p:sldId id="256" r:id="rId2"/>
    <p:sldId id="275" r:id="rId3"/>
    <p:sldId id="270" r:id="rId4"/>
    <p:sldId id="278" r:id="rId5"/>
    <p:sldId id="279" r:id="rId6"/>
    <p:sldId id="280" r:id="rId7"/>
    <p:sldId id="281" r:id="rId8"/>
    <p:sldId id="283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8"/>
    <p:restoredTop sz="94668"/>
  </p:normalViewPr>
  <p:slideViewPr>
    <p:cSldViewPr snapToGrid="0" snapToObjects="1">
      <p:cViewPr varScale="1">
        <p:scale>
          <a:sx n="53" d="100"/>
          <a:sy n="53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Surds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23/02/2022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9909" y="605826"/>
            <a:ext cx="723218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multiple surds in brackets?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202862"/>
                <a:ext cx="6512864" cy="261629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Starter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Write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63</m:t>
                        </m:r>
                      </m:e>
                    </m:rad>
                  </m:oMath>
                </a14:m>
                <a:r>
                  <a:rPr lang="en-US" sz="2400" dirty="0"/>
                  <a:t> in its simplest form.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Write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300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48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 −2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400" dirty="0"/>
                  <a:t> in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/>
                  <a:t>, Where a is an integer.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180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20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charset="0"/>
                              </a:rPr>
                              <m:t>5</m:t>
                            </m:r>
                          </m:e>
                        </m:rad>
                      </m:e>
                      <m:sup>
                        <m:r>
                          <a:rPr lang="en-GB" sz="2400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2862"/>
                <a:ext cx="6512864" cy="2616294"/>
              </a:xfrm>
              <a:prstGeom prst="rect">
                <a:avLst/>
              </a:prstGeom>
              <a:blipFill rotWithShape="0">
                <a:blip r:embed="rId3"/>
                <a:stretch>
                  <a:fillRect l="-2341" t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1370512"/>
            <a:ext cx="1113662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Success Criteria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Multiplying surds together and simplifying the answer.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Expanding double brackets which involved surds.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2864" y="3224086"/>
                <a:ext cx="5670430" cy="257384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32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300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48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= 4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  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75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.   </m:t>
                    </m:r>
                    <m:r>
                      <a:rPr lang="en-GB" sz="2400" i="1">
                        <a:latin typeface="Cambria Math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−</m:t>
                    </m:r>
                    <m:r>
                      <a:rPr lang="en-GB" sz="2400" i="1">
                        <a:latin typeface="Cambria Math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5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5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5</m:t>
                        </m:r>
                      </m:e>
                    </m:rad>
                    <m:r>
                      <a:rPr lang="en-GB" sz="2400" b="0" i="1" smtClean="0">
                        <a:latin typeface="Cambria Math" charset="0"/>
                      </a:rPr>
                      <m:t>=13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864" y="3224086"/>
                <a:ext cx="5670430" cy="2573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Equal or not equal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52" y="1514388"/>
            <a:ext cx="7533957" cy="4451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58149" y="258465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9" y="2584659"/>
                <a:ext cx="29815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5972" y="258465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≠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72" y="2584659"/>
                <a:ext cx="2981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367" r="-2040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5972" y="3401562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≠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72" y="3401562"/>
                <a:ext cx="2981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367" r="-2040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58148" y="3401562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≠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8" y="3401562"/>
                <a:ext cx="2981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367" r="-2040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5972" y="421846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72" y="4218465"/>
                <a:ext cx="29815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45972" y="515918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72" y="5159187"/>
                <a:ext cx="29815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53685" y="421846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85" y="4218465"/>
                <a:ext cx="29815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3685" y="515918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sz="24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85" y="5159187"/>
                <a:ext cx="29815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00157" y="2514599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45972" y="3230879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05491" y="4138805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00157" y="5089127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93704" y="2447833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07870" y="3352466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79877" y="4087558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64554" y="5089127"/>
            <a:ext cx="589787" cy="509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Expanding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649" y="1086929"/>
                <a:ext cx="11898701" cy="348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expanding brackets, we multiply every term with the number outside the brackets.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works the same with surds involved.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example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charset="0"/>
                        </a:rPr>
                        <m:t>4</m:t>
                      </m:r>
                      <m:d>
                        <m:dPr>
                          <m:ctrlPr>
                            <a:rPr lang="mr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mr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086929"/>
                <a:ext cx="11898701" cy="3489481"/>
              </a:xfrm>
              <a:prstGeom prst="rect">
                <a:avLst/>
              </a:prstGeom>
              <a:blipFill>
                <a:blip r:embed="rId2"/>
                <a:stretch>
                  <a:fillRect l="-768" t="-13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4CE198D4-457C-4DC7-84AF-F6592F7562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271825"/>
                  </p:ext>
                </p:extLst>
              </p:nvPr>
            </p:nvGraphicFramePr>
            <p:xfrm>
              <a:off x="1849120" y="3655525"/>
              <a:ext cx="8127999" cy="126174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mr-I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32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+2</a:t>
                          </a:r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4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4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mr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2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+8</a:t>
                          </a:r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4CE198D4-457C-4DC7-84AF-F6592F7562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271825"/>
                  </p:ext>
                </p:extLst>
              </p:nvPr>
            </p:nvGraphicFramePr>
            <p:xfrm>
              <a:off x="1849120" y="3655525"/>
              <a:ext cx="8127999" cy="126174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636651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1429" r="-101126" b="-1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+2</a:t>
                          </a:r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625094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4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13592" r="-101126" b="-32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+8</a:t>
                          </a:r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F2249-3E06-4309-B90D-E1C19CBACEEE}"/>
                  </a:ext>
                </a:extLst>
              </p:cNvPr>
              <p:cNvSpPr txBox="1"/>
              <p:nvPr/>
            </p:nvSpPr>
            <p:spPr>
              <a:xfrm>
                <a:off x="2863595" y="5369101"/>
                <a:ext cx="6099048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charset="0"/>
                        </a:rPr>
                        <m:t>4</m:t>
                      </m:r>
                      <m:d>
                        <m:d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mr-I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800" i="1">
                              <a:latin typeface="Cambria Math" charset="0"/>
                            </a:rPr>
                            <m:t>+2</m:t>
                          </m:r>
                        </m:e>
                      </m:d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r>
                        <a:rPr lang="en-GB" sz="2800" i="1">
                          <a:latin typeface="Cambria Math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charset="0"/>
                            </a:rPr>
                            <m:t>3</m:t>
                          </m:r>
                        </m:e>
                      </m:rad>
                      <m:r>
                        <a:rPr lang="en-GB" sz="2800" i="1">
                          <a:latin typeface="Cambria Math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F2249-3E06-4309-B90D-E1C19CBA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95" y="5369101"/>
                <a:ext cx="6099048" cy="608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7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Expanding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649" y="1086929"/>
                <a:ext cx="11898701" cy="320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expanding brackets, we multiply every term with the number outside the brackets.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works the same with surds involved.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example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charset="0"/>
                            </a:rPr>
                            <m:t>6</m:t>
                          </m:r>
                        </m:e>
                      </m:rad>
                      <m:d>
                        <m:d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charset="0"/>
                            </a:rPr>
                            <m:t>8−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086929"/>
                <a:ext cx="11898701" cy="3200813"/>
              </a:xfrm>
              <a:prstGeom prst="rect">
                <a:avLst/>
              </a:prstGeom>
              <a:blipFill>
                <a:blip r:embed="rId2"/>
                <a:stretch>
                  <a:fillRect l="-768" t="-15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2610F3F-EE4F-46DB-B4E3-D0FD885008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957739"/>
                  </p:ext>
                </p:extLst>
              </p:nvPr>
            </p:nvGraphicFramePr>
            <p:xfrm>
              <a:off x="2214880" y="3132546"/>
              <a:ext cx="8127999" cy="127330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596730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3200" b="0" i="1" smtClean="0">
                                        <a:latin typeface="Cambria Math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3200" b="0" i="1" smtClean="0">
                                        <a:latin typeface="Cambria Math" charset="0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8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mr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200" b="0" i="1" smtClean="0">
                                      <a:latin typeface="Cambria Math" charset="0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32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2610F3F-EE4F-46DB-B4E3-D0FD885008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957739"/>
                  </p:ext>
                </p:extLst>
              </p:nvPr>
            </p:nvGraphicFramePr>
            <p:xfrm>
              <a:off x="2214880" y="3132546"/>
              <a:ext cx="8127999" cy="127330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636651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1429" r="-101126" b="-1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429" r="-899" b="-1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636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" t="-111429" r="-200674" b="-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11429" r="-101126" b="-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1429" r="-899" b="-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DD961-235B-47C8-A5A8-573A451634FB}"/>
                  </a:ext>
                </a:extLst>
              </p:cNvPr>
              <p:cNvSpPr txBox="1"/>
              <p:nvPr/>
            </p:nvSpPr>
            <p:spPr>
              <a:xfrm>
                <a:off x="2214880" y="4677951"/>
                <a:ext cx="8696961" cy="1093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800" b="0" i="1" smtClean="0">
                            <a:latin typeface="Cambria Math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AU" sz="2800" dirty="0"/>
                          <m:t>×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AU" sz="2800" dirty="0"/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=2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charset="0"/>
                            </a:rPr>
                            <m:t>6</m:t>
                          </m:r>
                        </m:e>
                      </m:rad>
                      <m:d>
                        <m:d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charset="0"/>
                            </a:rPr>
                            <m:t>8−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10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6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 − 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60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r>
                        <a:rPr lang="en-GB" sz="2800" i="1">
                          <a:latin typeface="Cambria Math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charset="0"/>
                            </a:rPr>
                            <m:t>6</m:t>
                          </m:r>
                        </m:e>
                      </m:rad>
                      <m:r>
                        <a:rPr lang="en-GB" sz="2800" i="1">
                          <a:latin typeface="Cambria Math" charset="0"/>
                        </a:rPr>
                        <m:t> −</m:t>
                      </m:r>
                      <m:r>
                        <a:rPr lang="en-GB" sz="2800" b="0" i="1" smtClean="0">
                          <a:latin typeface="Cambria Math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15</m:t>
                          </m:r>
                        </m:e>
                      </m:ra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DD961-235B-47C8-A5A8-573A4516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80" y="4677951"/>
                <a:ext cx="8696961" cy="1093120"/>
              </a:xfrm>
              <a:prstGeom prst="rect">
                <a:avLst/>
              </a:prstGeom>
              <a:blipFill>
                <a:blip r:embed="rId4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3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Expanding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649" y="1086929"/>
                <a:ext cx="11898701" cy="238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expanding brackets, we multiply every term with the number outside the brackets.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works the same with surds involved.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example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086929"/>
                <a:ext cx="11898701" cy="2381486"/>
              </a:xfrm>
              <a:prstGeom prst="rect">
                <a:avLst/>
              </a:prstGeom>
              <a:blipFill>
                <a:blip r:embed="rId2"/>
                <a:stretch>
                  <a:fillRect l="-768" t="-2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7689154"/>
                  </p:ext>
                </p:extLst>
              </p:nvPr>
            </p:nvGraphicFramePr>
            <p:xfrm>
              <a:off x="3165856" y="2513438"/>
              <a:ext cx="8127999" cy="190995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596730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4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12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+3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AU" sz="32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7689154"/>
                  </p:ext>
                </p:extLst>
              </p:nvPr>
            </p:nvGraphicFramePr>
            <p:xfrm>
              <a:off x="3165856" y="2513438"/>
              <a:ext cx="8127999" cy="190995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636651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2381" r="-101126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2381" r="-899" b="-2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636651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3200" dirty="0"/>
                            <a:t>4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12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3462" r="-899" b="-131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636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" t="-211429" r="-200674" b="-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211429" r="-101126" b="-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11429" r="-899" b="-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/>
              <p:nvPr/>
            </p:nvSpPr>
            <p:spPr>
              <a:xfrm>
                <a:off x="1609344" y="4894924"/>
                <a:ext cx="10040111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 charset="0"/>
                        </a:rPr>
                        <m:t>=12 −4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 −2=10−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44" y="4894924"/>
                <a:ext cx="10040111" cy="608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3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Expanding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649" y="1086929"/>
                <a:ext cx="11898701" cy="238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expanding brackets, we multiply every term with the number outside the brackets.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works the same with surds involved.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example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086929"/>
                <a:ext cx="11898701" cy="2381486"/>
              </a:xfrm>
              <a:prstGeom prst="rect">
                <a:avLst/>
              </a:prstGeom>
              <a:blipFill>
                <a:blip r:embed="rId2"/>
                <a:stretch>
                  <a:fillRect l="-768" t="-2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292395"/>
                  </p:ext>
                </p:extLst>
              </p:nvPr>
            </p:nvGraphicFramePr>
            <p:xfrm>
              <a:off x="3165856" y="2513438"/>
              <a:ext cx="8127999" cy="190995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596730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3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9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+3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AU" sz="32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292395"/>
                  </p:ext>
                </p:extLst>
              </p:nvPr>
            </p:nvGraphicFramePr>
            <p:xfrm>
              <a:off x="3165856" y="2513438"/>
              <a:ext cx="8127999" cy="190995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636651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2381" r="-101126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2381" r="-899" b="-2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636651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3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9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3462" r="-899" b="-131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636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" t="-211429" r="-200674" b="-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211429" r="-101126" b="-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11429" r="-899" b="-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/>
              <p:nvPr/>
            </p:nvSpPr>
            <p:spPr>
              <a:xfrm>
                <a:off x="1609344" y="4894924"/>
                <a:ext cx="10040111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i="1">
                              <a:latin typeface="Cambria Math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b="0" i="1" smtClean="0">
                          <a:latin typeface="Cambria Math" charset="0"/>
                        </a:rPr>
                        <m:t>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 −2=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2=7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44" y="4894924"/>
                <a:ext cx="10040111" cy="608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2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Expanding brackets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6649" y="1086929"/>
                <a:ext cx="11898701" cy="2454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expanding brackets, we multiply every term with the number outside the brackets.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works the same with surds involved.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example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dirty="0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0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0" dirty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0" dirty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086929"/>
                <a:ext cx="11898701" cy="2454454"/>
              </a:xfrm>
              <a:prstGeom prst="rect">
                <a:avLst/>
              </a:prstGeom>
              <a:blipFill>
                <a:blip r:embed="rId2"/>
                <a:stretch>
                  <a:fillRect l="-768" t="-19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44953"/>
                  </p:ext>
                </p:extLst>
              </p:nvPr>
            </p:nvGraphicFramePr>
            <p:xfrm>
              <a:off x="3165856" y="2513438"/>
              <a:ext cx="8127999" cy="190995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596730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3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9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+3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+2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44953"/>
                  </p:ext>
                </p:extLst>
              </p:nvPr>
            </p:nvGraphicFramePr>
            <p:xfrm>
              <a:off x="3165856" y="2513438"/>
              <a:ext cx="8127999" cy="190995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636651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2381" r="-101126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2381" r="-899" b="-2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636651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3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9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3462" r="-899" b="-131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636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" t="-211429" r="-200674" b="-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211429" r="-101126" b="-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+2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/>
              <p:nvPr/>
            </p:nvSpPr>
            <p:spPr>
              <a:xfrm>
                <a:off x="786384" y="4894924"/>
                <a:ext cx="10863071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i="1">
                              <a:latin typeface="Cambria Math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mr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+3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charset="0"/>
                        </a:rPr>
                        <m:t>2=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11+6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" y="4894924"/>
                <a:ext cx="10863071" cy="608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8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Expanding brackets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6649" y="1086929"/>
                <a:ext cx="11898701" cy="231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expanding brackets, we multiply every term with the number outside the brackets.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works the same with surds involved.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example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400" i="0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0" dirty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086929"/>
                <a:ext cx="11898701" cy="2313582"/>
              </a:xfrm>
              <a:prstGeom prst="rect">
                <a:avLst/>
              </a:prstGeom>
              <a:blipFill>
                <a:blip r:embed="rId2"/>
                <a:stretch>
                  <a:fillRect l="-768" t="-2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640856"/>
                  </p:ext>
                </p:extLst>
              </p:nvPr>
            </p:nvGraphicFramePr>
            <p:xfrm>
              <a:off x="3165856" y="2513438"/>
              <a:ext cx="8127999" cy="176602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596730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m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+m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oMath>
                          </a14:m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+n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21227B-636A-4DBC-9483-49F2AC55E0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640856"/>
                  </p:ext>
                </p:extLst>
              </p:nvPr>
            </p:nvGraphicFramePr>
            <p:xfrm>
              <a:off x="3165856" y="2513438"/>
              <a:ext cx="8127999" cy="176602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63804568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423625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6190859"/>
                        </a:ext>
                      </a:extLst>
                    </a:gridCol>
                  </a:tblGrid>
                  <a:tr h="596730"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3265" r="-101126" b="-23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3265" r="-899" b="-230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29005"/>
                      </a:ext>
                    </a:extLst>
                  </a:tr>
                  <a:tr h="584645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m</a:t>
                          </a:r>
                          <a:endParaRPr lang="en-A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14433" r="-101126" b="-132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4433" r="-899" b="-132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769571"/>
                      </a:ext>
                    </a:extLst>
                  </a:tr>
                  <a:tr h="5846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" t="-216667" r="-200674" b="-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216667" r="-101126" b="-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sz="3200" dirty="0"/>
                            <a:t>+n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3836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/>
              <p:nvPr/>
            </p:nvSpPr>
            <p:spPr>
              <a:xfrm>
                <a:off x="786384" y="4894924"/>
                <a:ext cx="10863071" cy="529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800" dirty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 dirty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dirty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GB" sz="2800" b="0" i="1" smtClean="0">
                          <a:latin typeface="Cambria Math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305286-12E7-4E92-B67F-07049916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" y="4894924"/>
                <a:ext cx="10863071" cy="529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7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Whiteboards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32649"/>
                <a:ext cx="6231291" cy="4549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mr-I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mr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3200" i="1">
                              <a:latin typeface="Cambria Math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5</m:t>
                          </m:r>
                        </m:e>
                      </m:rad>
                      <m:d>
                        <m:dPr>
                          <m:ctrlPr>
                            <a:rPr lang="mr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3200" i="1">
                              <a:latin typeface="Cambria Math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5</m:t>
                          </m:r>
                          <m:r>
                            <a:rPr lang="en-GB" sz="3200" i="1">
                              <a:latin typeface="Cambria Math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mr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3200" i="1">
                              <a:latin typeface="Cambria Math" charset="0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  <a:p>
                <a:endParaRPr lang="en-GB" sz="3200" dirty="0"/>
              </a:p>
              <a:p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3200" b="0" i="1" smtClean="0">
                              <a:latin typeface="Cambria Math" charset="0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mr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3200" b="0" i="1" smtClean="0">
                              <a:latin typeface="Cambria Math" charset="0"/>
                            </a:rPr>
                            <m:t>+3</m:t>
                          </m:r>
                          <m:rad>
                            <m:radPr>
                              <m:degHide m:val="on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2649"/>
                <a:ext cx="6231291" cy="45498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7380" y="1239505"/>
                <a:ext cx="6231291" cy="438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GB" sz="3200" b="0" i="1" smtClean="0">
                          <a:latin typeface="Cambria Math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charset="0"/>
                        </a:rPr>
                        <m:t>6+5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charset="0"/>
                        </a:rPr>
                        <m:t>1</m:t>
                      </m:r>
                      <m:r>
                        <a:rPr lang="en-GB" sz="3200" b="0" i="1" smtClean="0">
                          <a:latin typeface="Cambria Math" charset="0"/>
                        </a:rPr>
                        <m:t>0+6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6</m:t>
                          </m:r>
                        </m:e>
                      </m:rad>
                      <m:r>
                        <a:rPr lang="en-GB" sz="3200" b="0" i="1" smtClean="0">
                          <a:latin typeface="Cambria Math" charset="0"/>
                        </a:rPr>
                        <m:t> −10+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18</m:t>
                          </m:r>
                        </m:e>
                      </m:rad>
                      <m:r>
                        <a:rPr lang="en-GB" sz="3200" b="0" i="1" smtClean="0">
                          <a:latin typeface="Cambria Math" charset="0"/>
                        </a:rPr>
                        <m:t> −2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3</m:t>
                          </m:r>
                        </m:e>
                      </m:rad>
                      <m:r>
                        <a:rPr lang="en-GB" sz="3200" b="0" i="1" smtClean="0">
                          <a:latin typeface="Cambria Math" charset="0"/>
                        </a:rPr>
                        <m:t>=</m:t>
                      </m:r>
                      <m:r>
                        <a:rPr lang="en-GB" sz="3200" i="1">
                          <a:latin typeface="Cambria Math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charset="0"/>
                            </a:rPr>
                            <m:t>6</m:t>
                          </m:r>
                        </m:e>
                      </m:rad>
                      <m:r>
                        <a:rPr lang="en-GB" sz="3200" i="1">
                          <a:latin typeface="Cambria Math" charset="0"/>
                        </a:rPr>
                        <m:t> −10+</m:t>
                      </m:r>
                      <m:r>
                        <a:rPr lang="en-GB" sz="3200" b="0" i="1" smtClean="0">
                          <a:latin typeface="Cambria Math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charset="0"/>
                            </a:rPr>
                            <m:t>2</m:t>
                          </m:r>
                        </m:e>
                      </m:rad>
                      <m:r>
                        <a:rPr lang="en-GB" sz="3200" i="1">
                          <a:latin typeface="Cambria Math" charset="0"/>
                        </a:rPr>
                        <m:t> −2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  <a:p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charset="0"/>
                        </a:rPr>
                        <m:t>20+6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charset="0"/>
                            </a:rPr>
                            <m:t>10</m:t>
                          </m:r>
                        </m:e>
                      </m:rad>
                      <m:r>
                        <a:rPr lang="en-GB" sz="3200" b="0" i="1" smtClean="0">
                          <a:latin typeface="Cambria Math" charset="0"/>
                        </a:rPr>
                        <m:t> −6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1">
                              <a:latin typeface="Cambria Math" charset="0"/>
                            </a:rPr>
                            <m:t>10</m:t>
                          </m:r>
                        </m:e>
                      </m:rad>
                      <m:r>
                        <a:rPr lang="en-GB" sz="3200" b="0" i="1" smtClean="0">
                          <a:latin typeface="Cambria Math" charset="0"/>
                        </a:rPr>
                        <m:t> −18=2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80" y="1239505"/>
                <a:ext cx="6231291" cy="43804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7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7126</TotalTime>
  <Words>518</Words>
  <Application>Microsoft Office PowerPoint</Application>
  <PresentationFormat>Widescreen</PresentationFormat>
  <Paragraphs>136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Lyn ZHANG</cp:lastModifiedBy>
  <cp:revision>60</cp:revision>
  <dcterms:created xsi:type="dcterms:W3CDTF">2017-05-27T13:46:16Z</dcterms:created>
  <dcterms:modified xsi:type="dcterms:W3CDTF">2022-02-23T01:44:35Z</dcterms:modified>
</cp:coreProperties>
</file>