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6" r:id="rId10"/>
    <p:sldId id="268" r:id="rId11"/>
    <p:sldId id="269" r:id="rId12"/>
    <p:sldId id="270" r:id="rId13"/>
    <p:sldId id="272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>
      <p:cViewPr varScale="1">
        <p:scale>
          <a:sx n="53" d="100"/>
          <a:sy n="53" d="100"/>
        </p:scale>
        <p:origin x="79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78352C-3F6B-498A-B557-348F1E1467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0A6A36-15D1-4D63-9D40-08E8BDDF71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32373F-B542-40F0-B6E4-F0EFDA867A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D1883-FE29-4E13-BBC8-B69688775EDF}" type="datetimeFigureOut">
              <a:rPr lang="en-GB" smtClean="0"/>
              <a:t>06/03/2022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56503A-E597-46C7-A41C-537A3EBD96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65163D-3BB0-49DD-BF7B-2EC0E513A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B49E7-107F-4D8C-A936-BF5F6CD95C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91149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CE81A3-C798-467F-8F2A-CFE64A7945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37660D-4D3C-41BC-AC92-AA9B9D88FF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6C153D-3443-4842-9A89-32A36565BE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D1883-FE29-4E13-BBC8-B69688775EDF}" type="datetimeFigureOut">
              <a:rPr lang="en-GB" smtClean="0"/>
              <a:t>06/03/2022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5C90BD-2363-4CD3-833D-5FB0F1567C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3671A5-B466-42B1-B088-83F3F1FCB6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B49E7-107F-4D8C-A936-BF5F6CD95C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5884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1AFF6DF-6B4F-4D6B-8169-2CEF22E6E69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87DCC24-28AB-4FD2-8520-68F350F1F0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56D414-12AA-4F38-B1B7-9D15872D2E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D1883-FE29-4E13-BBC8-B69688775EDF}" type="datetimeFigureOut">
              <a:rPr lang="en-GB" smtClean="0"/>
              <a:t>06/03/2022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36D71B-5792-419B-BD55-BEEE3182B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24E387-B172-48F2-BC14-06CD6BAE4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B49E7-107F-4D8C-A936-BF5F6CD95C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77285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891B80-8DC1-4E51-B54A-6051E96986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8BC0BA-5169-4A9C-9B67-A134CD6352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A3DD4E-F1DE-41B1-BEF9-03561C0AA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D1883-FE29-4E13-BBC8-B69688775EDF}" type="datetimeFigureOut">
              <a:rPr lang="en-GB" smtClean="0"/>
              <a:t>06/03/2022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164D0E-7BC0-4393-B118-06D66DD230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83C150-7378-454F-B1F8-228084CF9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B49E7-107F-4D8C-A936-BF5F6CD95C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86157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2F0FD8-1F64-4A78-B2DA-883D1E0D37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81D8FE-9D26-44FD-A579-94E126E6C8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C1A47E-8E39-4AA7-A868-986BB79A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D1883-FE29-4E13-BBC8-B69688775EDF}" type="datetimeFigureOut">
              <a:rPr lang="en-GB" smtClean="0"/>
              <a:t>06/03/2022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AD371F-CFC3-4504-894B-C74D87A25A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5F95EF-984D-4F26-A57C-B16940CF7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B49E7-107F-4D8C-A936-BF5F6CD95C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28652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62DBD5-86C4-4C1E-8439-189EB7DC9C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6A7171-5B5E-4076-9B53-EDF195D3FA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408277-7096-4DD3-8A1D-D703FDEBA5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4F9837-0348-4670-8508-48365B260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D1883-FE29-4E13-BBC8-B69688775EDF}" type="datetimeFigureOut">
              <a:rPr lang="en-GB" smtClean="0"/>
              <a:t>06/03/2022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9AA0CA-5E17-48AD-A6E3-4CB105F318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500EF9-D4C3-4C22-997D-3D06F27BE1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B49E7-107F-4D8C-A936-BF5F6CD95C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99512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41AD4E-EDDC-42A8-B0EF-1F29FF96EB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E5F499-706E-49E2-8B2E-0A43A6CEA5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A5F505-2ABE-4DAC-A8BC-90983454B8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957A4D9-7586-4705-AF52-254ADE8FE87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12F194B-3161-442E-8037-7946C3E0D93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7E67B59-6E62-4A94-930F-4696165C4A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D1883-FE29-4E13-BBC8-B69688775EDF}" type="datetimeFigureOut">
              <a:rPr lang="en-GB" smtClean="0"/>
              <a:t>06/03/2022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9C27D44-E0D5-4826-AE24-3165727C7F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47E074C-52DC-48C5-B5B4-2CB50E99D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B49E7-107F-4D8C-A936-BF5F6CD95C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48753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700468-8788-4550-8379-9B9AE2B6C4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1FB8EFD-A059-4DE3-8AD6-509CD6EBBC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D1883-FE29-4E13-BBC8-B69688775EDF}" type="datetimeFigureOut">
              <a:rPr lang="en-GB" smtClean="0"/>
              <a:t>06/03/2022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3E6D572-158B-4D36-9092-590C591F2C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88AD96-70B7-444A-86E5-088491D8E7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B49E7-107F-4D8C-A936-BF5F6CD95C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43380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319D064-63DA-42C7-9B10-0128ECC57D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D1883-FE29-4E13-BBC8-B69688775EDF}" type="datetimeFigureOut">
              <a:rPr lang="en-GB" smtClean="0"/>
              <a:t>06/03/2022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FABCA26-BA18-4824-BC6D-7721FDFF8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24EACD-9DB6-4D6B-BD9E-83F28E5221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B49E7-107F-4D8C-A936-BF5F6CD95C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3095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5145FE-41DB-4D2D-921F-989312402C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85D2A7-9516-45CC-8378-570BEEC393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5F99CA-2266-46BC-863A-6BD690C052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E5A0A1-D715-4BAA-ACCA-42E8E0AFCD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D1883-FE29-4E13-BBC8-B69688775EDF}" type="datetimeFigureOut">
              <a:rPr lang="en-GB" smtClean="0"/>
              <a:t>06/03/2022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49F68E-355C-41B3-827E-DDA786D54E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FD77C0-BA25-4372-89CF-4C540BDB2F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B49E7-107F-4D8C-A936-BF5F6CD95C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02670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A64A73-DB41-4001-B187-E5B5D2E6C2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6C0D545-402F-4AE1-A126-7D251D12011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E0AC99-FAA1-4E5D-A71E-D04891F509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F1A998-BD59-4D0E-BAE1-A6206A455E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D1883-FE29-4E13-BBC8-B69688775EDF}" type="datetimeFigureOut">
              <a:rPr lang="en-GB" smtClean="0"/>
              <a:t>06/03/2022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E919E3-007B-4F21-A1D5-3352E45A4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ADC1E9-7741-41CD-A5C1-5DDC69A5D2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B49E7-107F-4D8C-A936-BF5F6CD95C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256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E0F88B6-0BE6-4B5A-ABFA-072C901D52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770BF9-FCF0-4E79-B6BF-64433572D7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5E8868-8827-4CA4-96B4-A98517BAD2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2D1883-FE29-4E13-BBC8-B69688775EDF}" type="datetimeFigureOut">
              <a:rPr lang="en-GB" smtClean="0"/>
              <a:t>06/03/2022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0138AA-772C-4A5A-AF56-3004FEE5C4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3E740D-EFB9-4D1D-9419-B5BAFCCE5A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7B49E7-107F-4D8C-A936-BF5F6CD95C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3672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6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7" Type="http://schemas.openxmlformats.org/officeDocument/2006/relationships/image" Target="../media/image65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13" Type="http://schemas.openxmlformats.org/officeDocument/2006/relationships/image" Target="../media/image80.png"/><Relationship Id="rId18" Type="http://schemas.openxmlformats.org/officeDocument/2006/relationships/image" Target="../media/image85.png"/><Relationship Id="rId26" Type="http://schemas.openxmlformats.org/officeDocument/2006/relationships/image" Target="../media/image93.png"/><Relationship Id="rId3" Type="http://schemas.openxmlformats.org/officeDocument/2006/relationships/image" Target="../media/image70.png"/><Relationship Id="rId21" Type="http://schemas.openxmlformats.org/officeDocument/2006/relationships/image" Target="../media/image88.png"/><Relationship Id="rId7" Type="http://schemas.openxmlformats.org/officeDocument/2006/relationships/image" Target="../media/image74.png"/><Relationship Id="rId12" Type="http://schemas.openxmlformats.org/officeDocument/2006/relationships/image" Target="../media/image79.png"/><Relationship Id="rId17" Type="http://schemas.openxmlformats.org/officeDocument/2006/relationships/image" Target="../media/image84.png"/><Relationship Id="rId25" Type="http://schemas.openxmlformats.org/officeDocument/2006/relationships/image" Target="../media/image92.png"/><Relationship Id="rId2" Type="http://schemas.openxmlformats.org/officeDocument/2006/relationships/image" Target="../media/image69.png"/><Relationship Id="rId16" Type="http://schemas.openxmlformats.org/officeDocument/2006/relationships/image" Target="../media/image83.png"/><Relationship Id="rId20" Type="http://schemas.openxmlformats.org/officeDocument/2006/relationships/image" Target="../media/image87.png"/><Relationship Id="rId29" Type="http://schemas.openxmlformats.org/officeDocument/2006/relationships/image" Target="../media/image9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png"/><Relationship Id="rId11" Type="http://schemas.openxmlformats.org/officeDocument/2006/relationships/image" Target="../media/image78.png"/><Relationship Id="rId24" Type="http://schemas.openxmlformats.org/officeDocument/2006/relationships/image" Target="../media/image91.png"/><Relationship Id="rId5" Type="http://schemas.openxmlformats.org/officeDocument/2006/relationships/image" Target="../media/image72.png"/><Relationship Id="rId15" Type="http://schemas.openxmlformats.org/officeDocument/2006/relationships/image" Target="../media/image82.png"/><Relationship Id="rId23" Type="http://schemas.openxmlformats.org/officeDocument/2006/relationships/image" Target="../media/image90.png"/><Relationship Id="rId28" Type="http://schemas.openxmlformats.org/officeDocument/2006/relationships/image" Target="../media/image95.png"/><Relationship Id="rId10" Type="http://schemas.openxmlformats.org/officeDocument/2006/relationships/image" Target="../media/image77.png"/><Relationship Id="rId19" Type="http://schemas.openxmlformats.org/officeDocument/2006/relationships/image" Target="../media/image86.png"/><Relationship Id="rId4" Type="http://schemas.openxmlformats.org/officeDocument/2006/relationships/image" Target="../media/image71.png"/><Relationship Id="rId9" Type="http://schemas.openxmlformats.org/officeDocument/2006/relationships/image" Target="../media/image76.png"/><Relationship Id="rId14" Type="http://schemas.openxmlformats.org/officeDocument/2006/relationships/image" Target="../media/image81.png"/><Relationship Id="rId22" Type="http://schemas.openxmlformats.org/officeDocument/2006/relationships/image" Target="../media/image89.png"/><Relationship Id="rId27" Type="http://schemas.openxmlformats.org/officeDocument/2006/relationships/image" Target="../media/image9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18" Type="http://schemas.openxmlformats.org/officeDocument/2006/relationships/image" Target="../media/image33.png"/><Relationship Id="rId26" Type="http://schemas.openxmlformats.org/officeDocument/2006/relationships/image" Target="../media/image41.png"/><Relationship Id="rId3" Type="http://schemas.openxmlformats.org/officeDocument/2006/relationships/image" Target="../media/image18.png"/><Relationship Id="rId21" Type="http://schemas.openxmlformats.org/officeDocument/2006/relationships/image" Target="../media/image36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17" Type="http://schemas.openxmlformats.org/officeDocument/2006/relationships/image" Target="../media/image32.png"/><Relationship Id="rId25" Type="http://schemas.openxmlformats.org/officeDocument/2006/relationships/image" Target="../media/image40.png"/><Relationship Id="rId2" Type="http://schemas.openxmlformats.org/officeDocument/2006/relationships/image" Target="../media/image17.png"/><Relationship Id="rId16" Type="http://schemas.openxmlformats.org/officeDocument/2006/relationships/image" Target="../media/image31.png"/><Relationship Id="rId20" Type="http://schemas.openxmlformats.org/officeDocument/2006/relationships/image" Target="../media/image35.png"/><Relationship Id="rId29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24" Type="http://schemas.openxmlformats.org/officeDocument/2006/relationships/image" Target="../media/image39.png"/><Relationship Id="rId5" Type="http://schemas.openxmlformats.org/officeDocument/2006/relationships/image" Target="../media/image20.png"/><Relationship Id="rId15" Type="http://schemas.openxmlformats.org/officeDocument/2006/relationships/image" Target="../media/image30.png"/><Relationship Id="rId23" Type="http://schemas.openxmlformats.org/officeDocument/2006/relationships/image" Target="../media/image38.png"/><Relationship Id="rId28" Type="http://schemas.openxmlformats.org/officeDocument/2006/relationships/image" Target="../media/image43.png"/><Relationship Id="rId10" Type="http://schemas.openxmlformats.org/officeDocument/2006/relationships/image" Target="../media/image25.png"/><Relationship Id="rId19" Type="http://schemas.openxmlformats.org/officeDocument/2006/relationships/image" Target="../media/image34.png"/><Relationship Id="rId31" Type="http://schemas.openxmlformats.org/officeDocument/2006/relationships/image" Target="../media/image46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Relationship Id="rId14" Type="http://schemas.openxmlformats.org/officeDocument/2006/relationships/image" Target="../media/image29.png"/><Relationship Id="rId22" Type="http://schemas.openxmlformats.org/officeDocument/2006/relationships/image" Target="../media/image37.png"/><Relationship Id="rId27" Type="http://schemas.openxmlformats.org/officeDocument/2006/relationships/image" Target="../media/image42.png"/><Relationship Id="rId30" Type="http://schemas.openxmlformats.org/officeDocument/2006/relationships/image" Target="../media/image4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title"/>
          </p:nvPr>
        </p:nvSpPr>
        <p:spPr>
          <a:xfrm>
            <a:off x="1200150" y="70644"/>
            <a:ext cx="9144000" cy="647701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GB" sz="5400" b="1" u="sng" dirty="0">
                <a:solidFill>
                  <a:schemeClr val="accent2"/>
                </a:solidFill>
              </a:rPr>
              <a:t>Index Notation</a:t>
            </a:r>
          </a:p>
        </p:txBody>
      </p:sp>
      <p:sp>
        <p:nvSpPr>
          <p:cNvPr id="6148" name="Content Placeholder 2"/>
          <p:cNvSpPr>
            <a:spLocks noGrp="1"/>
          </p:cNvSpPr>
          <p:nvPr>
            <p:ph idx="1"/>
          </p:nvPr>
        </p:nvSpPr>
        <p:spPr>
          <a:xfrm>
            <a:off x="1" y="333374"/>
            <a:ext cx="10417176" cy="2873651"/>
          </a:xfrm>
        </p:spPr>
        <p:txBody>
          <a:bodyPr>
            <a:normAutofit lnSpcReduction="10000"/>
          </a:bodyPr>
          <a:lstStyle/>
          <a:p>
            <a:pPr eaLnBrk="1" hangingPunct="1">
              <a:buFont typeface="Arial" charset="0"/>
              <a:buNone/>
              <a:defRPr/>
            </a:pPr>
            <a:r>
              <a:rPr lang="en-GB" u="sng" dirty="0">
                <a:solidFill>
                  <a:srgbClr val="FF0000"/>
                </a:solidFill>
              </a:rPr>
              <a:t>LO:</a:t>
            </a:r>
          </a:p>
          <a:p>
            <a:pPr eaLnBrk="1" hangingPunct="1">
              <a:buFont typeface="Arial" charset="0"/>
              <a:buNone/>
              <a:defRPr/>
            </a:pPr>
            <a:endParaRPr lang="en-GB" sz="500" dirty="0"/>
          </a:p>
          <a:p>
            <a:pPr marL="0" indent="0">
              <a:buNone/>
              <a:defRPr/>
            </a:pPr>
            <a:endParaRPr lang="en-GB" sz="1400" dirty="0"/>
          </a:p>
          <a:p>
            <a:pPr marL="0" indent="0">
              <a:buNone/>
              <a:defRPr/>
            </a:pPr>
            <a:r>
              <a:rPr lang="en-GB" sz="2000" dirty="0"/>
              <a:t>			</a:t>
            </a:r>
            <a:endParaRPr lang="en-GB" sz="1200" u="sng" dirty="0">
              <a:solidFill>
                <a:srgbClr val="FF0000"/>
              </a:solidFill>
            </a:endParaRPr>
          </a:p>
          <a:p>
            <a:pPr eaLnBrk="1" hangingPunct="1">
              <a:buFont typeface="Arial" charset="0"/>
              <a:buNone/>
              <a:defRPr/>
            </a:pPr>
            <a:r>
              <a:rPr lang="en-GB" u="sng" dirty="0">
                <a:solidFill>
                  <a:srgbClr val="FF0000"/>
                </a:solidFill>
              </a:rPr>
              <a:t>A.M.S: </a:t>
            </a:r>
          </a:p>
          <a:p>
            <a:pPr eaLnBrk="1" hangingPunct="1">
              <a:buFont typeface="Arial" charset="0"/>
              <a:buNone/>
              <a:defRPr/>
            </a:pPr>
            <a:endParaRPr lang="en-GB" sz="2000" u="sng" dirty="0"/>
          </a:p>
          <a:p>
            <a:pPr eaLnBrk="1" hangingPunct="1">
              <a:lnSpc>
                <a:spcPct val="150000"/>
              </a:lnSpc>
              <a:buFont typeface="Arial" charset="0"/>
              <a:buNone/>
              <a:defRPr/>
            </a:pPr>
            <a:r>
              <a:rPr lang="en-GB" sz="2000" dirty="0"/>
              <a:t>		</a:t>
            </a:r>
          </a:p>
          <a:p>
            <a:pPr eaLnBrk="1" hangingPunct="1">
              <a:defRPr/>
            </a:pPr>
            <a:endParaRPr lang="en-GB" sz="2000" dirty="0"/>
          </a:p>
          <a:p>
            <a:pPr eaLnBrk="1" hangingPunct="1">
              <a:buFont typeface="Arial" charset="0"/>
              <a:buNone/>
              <a:defRPr/>
            </a:pPr>
            <a:endParaRPr lang="en-GB" sz="2000" dirty="0"/>
          </a:p>
        </p:txBody>
      </p:sp>
      <p:sp>
        <p:nvSpPr>
          <p:cNvPr id="20" name="Rectangle 19"/>
          <p:cNvSpPr/>
          <p:nvPr/>
        </p:nvSpPr>
        <p:spPr>
          <a:xfrm>
            <a:off x="119270" y="836614"/>
            <a:ext cx="11741426" cy="72072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en-GB" sz="2800" dirty="0"/>
              <a:t>To identify and use rules of indices 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988D2F1-F988-441E-B4D5-68F903BD799C}"/>
              </a:ext>
            </a:extLst>
          </p:cNvPr>
          <p:cNvGrpSpPr/>
          <p:nvPr/>
        </p:nvGrpSpPr>
        <p:grpSpPr>
          <a:xfrm>
            <a:off x="547708" y="2166597"/>
            <a:ext cx="10884550" cy="1725681"/>
            <a:chOff x="119270" y="2192944"/>
            <a:chExt cx="10884550" cy="1725681"/>
          </a:xfrm>
        </p:grpSpPr>
        <p:grpSp>
          <p:nvGrpSpPr>
            <p:cNvPr id="119" name="Group 118">
              <a:extLst>
                <a:ext uri="{FF2B5EF4-FFF2-40B4-BE49-F238E27FC236}">
                  <a16:creationId xmlns:a16="http://schemas.microsoft.com/office/drawing/2014/main" id="{8CE17C69-D78E-4965-9EBB-A9AF08AD6B09}"/>
                </a:ext>
              </a:extLst>
            </p:cNvPr>
            <p:cNvGrpSpPr/>
            <p:nvPr/>
          </p:nvGrpSpPr>
          <p:grpSpPr>
            <a:xfrm>
              <a:off x="119270" y="2192948"/>
              <a:ext cx="3626405" cy="1680898"/>
              <a:chOff x="344557" y="106018"/>
              <a:chExt cx="4267200" cy="1680898"/>
            </a:xfrm>
          </p:grpSpPr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id="{31752AFF-1469-4D03-8E3D-F5342CEA7FAA}"/>
                  </a:ext>
                </a:extLst>
              </p:cNvPr>
              <p:cNvSpPr/>
              <p:nvPr/>
            </p:nvSpPr>
            <p:spPr>
              <a:xfrm>
                <a:off x="344557" y="106018"/>
                <a:ext cx="4267200" cy="1126434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2400" b="1" i="1" dirty="0">
                    <a:latin typeface="+mj-lt"/>
                  </a:rPr>
                  <a:t>Will be able to write numbers in index notation</a:t>
                </a:r>
              </a:p>
            </p:txBody>
          </p:sp>
          <p:sp>
            <p:nvSpPr>
              <p:cNvPr id="129" name="Rectangle 128">
                <a:extLst>
                  <a:ext uri="{FF2B5EF4-FFF2-40B4-BE49-F238E27FC236}">
                    <a16:creationId xmlns:a16="http://schemas.microsoft.com/office/drawing/2014/main" id="{8F5F01D3-B9C2-40AC-AD3B-ED0E0BED7C41}"/>
                  </a:ext>
                </a:extLst>
              </p:cNvPr>
              <p:cNvSpPr/>
              <p:nvPr/>
            </p:nvSpPr>
            <p:spPr>
              <a:xfrm>
                <a:off x="344557" y="1174002"/>
                <a:ext cx="3485322" cy="612914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3600" b="1" i="1" dirty="0"/>
                  <a:t>ALL-</a:t>
                </a:r>
              </a:p>
            </p:txBody>
          </p:sp>
        </p:grpSp>
        <p:grpSp>
          <p:nvGrpSpPr>
            <p:cNvPr id="130" name="Group 129">
              <a:extLst>
                <a:ext uri="{FF2B5EF4-FFF2-40B4-BE49-F238E27FC236}">
                  <a16:creationId xmlns:a16="http://schemas.microsoft.com/office/drawing/2014/main" id="{BE31CBB7-992E-46C3-B6FA-F618F05530CB}"/>
                </a:ext>
              </a:extLst>
            </p:cNvPr>
            <p:cNvGrpSpPr/>
            <p:nvPr/>
          </p:nvGrpSpPr>
          <p:grpSpPr>
            <a:xfrm>
              <a:off x="3901375" y="2192948"/>
              <a:ext cx="3466412" cy="1663152"/>
              <a:chOff x="344557" y="106018"/>
              <a:chExt cx="4267200" cy="1663152"/>
            </a:xfrm>
          </p:grpSpPr>
          <p:sp>
            <p:nvSpPr>
              <p:cNvPr id="131" name="Rectangle 130">
                <a:extLst>
                  <a:ext uri="{FF2B5EF4-FFF2-40B4-BE49-F238E27FC236}">
                    <a16:creationId xmlns:a16="http://schemas.microsoft.com/office/drawing/2014/main" id="{771278CC-F720-4960-982F-5F7802938067}"/>
                  </a:ext>
                </a:extLst>
              </p:cNvPr>
              <p:cNvSpPr/>
              <p:nvPr/>
            </p:nvSpPr>
            <p:spPr>
              <a:xfrm>
                <a:off x="344557" y="106018"/>
                <a:ext cx="4267200" cy="1124781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2000" b="1" i="1" dirty="0">
                    <a:latin typeface="+mj-lt"/>
                  </a:rPr>
                  <a:t>Will be able to write negative powers in index notation</a:t>
                </a:r>
              </a:p>
            </p:txBody>
          </p:sp>
          <p:sp>
            <p:nvSpPr>
              <p:cNvPr id="132" name="Rectangle 131">
                <a:extLst>
                  <a:ext uri="{FF2B5EF4-FFF2-40B4-BE49-F238E27FC236}">
                    <a16:creationId xmlns:a16="http://schemas.microsoft.com/office/drawing/2014/main" id="{0625C265-F880-42DB-ABF7-4B8FE7A8CFE0}"/>
                  </a:ext>
                </a:extLst>
              </p:cNvPr>
              <p:cNvSpPr/>
              <p:nvPr/>
            </p:nvSpPr>
            <p:spPr>
              <a:xfrm>
                <a:off x="718598" y="1156256"/>
                <a:ext cx="3485322" cy="612914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3600" b="1" i="1" dirty="0"/>
                  <a:t>MOST-</a:t>
                </a:r>
              </a:p>
            </p:txBody>
          </p:sp>
        </p:grpSp>
        <p:grpSp>
          <p:nvGrpSpPr>
            <p:cNvPr id="133" name="Group 132">
              <a:extLst>
                <a:ext uri="{FF2B5EF4-FFF2-40B4-BE49-F238E27FC236}">
                  <a16:creationId xmlns:a16="http://schemas.microsoft.com/office/drawing/2014/main" id="{5E92BDE9-8EE3-490A-9DF7-9E22146841C3}"/>
                </a:ext>
              </a:extLst>
            </p:cNvPr>
            <p:cNvGrpSpPr/>
            <p:nvPr/>
          </p:nvGrpSpPr>
          <p:grpSpPr>
            <a:xfrm>
              <a:off x="7523487" y="2192944"/>
              <a:ext cx="3480333" cy="1725681"/>
              <a:chOff x="344557" y="106018"/>
              <a:chExt cx="4267200" cy="1477331"/>
            </a:xfrm>
          </p:grpSpPr>
          <p:sp>
            <p:nvSpPr>
              <p:cNvPr id="134" name="Rectangle 133">
                <a:extLst>
                  <a:ext uri="{FF2B5EF4-FFF2-40B4-BE49-F238E27FC236}">
                    <a16:creationId xmlns:a16="http://schemas.microsoft.com/office/drawing/2014/main" id="{47D7750A-190A-4296-882A-97EC579BD62D}"/>
                  </a:ext>
                </a:extLst>
              </p:cNvPr>
              <p:cNvSpPr/>
              <p:nvPr/>
            </p:nvSpPr>
            <p:spPr>
              <a:xfrm>
                <a:off x="344557" y="106018"/>
                <a:ext cx="4267200" cy="986726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2000" b="1" i="1" dirty="0"/>
                  <a:t>Will be able to sum up our learning in exam questions</a:t>
                </a:r>
              </a:p>
            </p:txBody>
          </p:sp>
          <p:sp>
            <p:nvSpPr>
              <p:cNvPr id="135" name="Rectangle 134">
                <a:extLst>
                  <a:ext uri="{FF2B5EF4-FFF2-40B4-BE49-F238E27FC236}">
                    <a16:creationId xmlns:a16="http://schemas.microsoft.com/office/drawing/2014/main" id="{054F7B83-2000-41E4-A914-2EC21DEA4CE3}"/>
                  </a:ext>
                </a:extLst>
              </p:cNvPr>
              <p:cNvSpPr/>
              <p:nvPr/>
            </p:nvSpPr>
            <p:spPr>
              <a:xfrm>
                <a:off x="1126436" y="970435"/>
                <a:ext cx="3485321" cy="612914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3600" b="1" i="1" dirty="0"/>
                  <a:t>SOME-</a:t>
                </a:r>
              </a:p>
            </p:txBody>
          </p:sp>
        </p:grp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FFF0425C-9190-4C20-9BBE-1FAEC5CA38FF}"/>
              </a:ext>
            </a:extLst>
          </p:cNvPr>
          <p:cNvSpPr/>
          <p:nvPr/>
        </p:nvSpPr>
        <p:spPr>
          <a:xfrm>
            <a:off x="547708" y="4638261"/>
            <a:ext cx="11312988" cy="209384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u="sng" dirty="0">
                <a:solidFill>
                  <a:schemeClr val="tx1"/>
                </a:solidFill>
              </a:rPr>
              <a:t>Exam Practise: </a:t>
            </a:r>
          </a:p>
          <a:p>
            <a:endParaRPr lang="en-GB" dirty="0">
              <a:solidFill>
                <a:schemeClr val="tx1"/>
              </a:solidFill>
            </a:endParaRPr>
          </a:p>
          <a:p>
            <a:endParaRPr lang="en-GB" dirty="0">
              <a:solidFill>
                <a:schemeClr val="tx1"/>
              </a:solidFill>
            </a:endParaRPr>
          </a:p>
          <a:p>
            <a:endParaRPr lang="en-GB" dirty="0">
              <a:solidFill>
                <a:schemeClr val="tx1"/>
              </a:solidFill>
            </a:endParaRPr>
          </a:p>
          <a:p>
            <a:endParaRPr lang="en-GB" dirty="0">
              <a:solidFill>
                <a:schemeClr val="tx1"/>
              </a:solidFill>
            </a:endParaRPr>
          </a:p>
          <a:p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E100F48-E289-41CC-9415-94F11E6B2FA2}"/>
              </a:ext>
            </a:extLst>
          </p:cNvPr>
          <p:cNvSpPr/>
          <p:nvPr/>
        </p:nvSpPr>
        <p:spPr>
          <a:xfrm>
            <a:off x="547708" y="4280452"/>
            <a:ext cx="2961940" cy="596348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i="1" u="sng" dirty="0"/>
              <a:t>Starter:</a:t>
            </a:r>
          </a:p>
        </p:txBody>
      </p:sp>
      <p:sp>
        <p:nvSpPr>
          <p:cNvPr id="29" name="Date Placeholder 3">
            <a:extLst>
              <a:ext uri="{FF2B5EF4-FFF2-40B4-BE49-F238E27FC236}">
                <a16:creationId xmlns:a16="http://schemas.microsoft.com/office/drawing/2014/main" id="{38F41472-2BA0-49FF-8D2F-912F855E68B5}"/>
              </a:ext>
            </a:extLst>
          </p:cNvPr>
          <p:cNvSpPr txBox="1">
            <a:spLocks/>
          </p:cNvSpPr>
          <p:nvPr/>
        </p:nvSpPr>
        <p:spPr bwMode="auto">
          <a:xfrm>
            <a:off x="-104841" y="-104380"/>
            <a:ext cx="2802351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y-GB" sz="1800" u="sng" dirty="0">
                <a:solidFill>
                  <a:schemeClr val="tx1"/>
                </a:solidFill>
              </a:rPr>
              <a:t>Gwaith Dosbarth</a:t>
            </a:r>
            <a:endParaRPr lang="en-GB" sz="1800" u="sng" dirty="0">
              <a:solidFill>
                <a:schemeClr val="tx1"/>
              </a:solidFill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37FE6973-D247-4318-BDED-18ADB75F34A2}"/>
              </a:ext>
            </a:extLst>
          </p:cNvPr>
          <p:cNvSpPr/>
          <p:nvPr/>
        </p:nvSpPr>
        <p:spPr>
          <a:xfrm>
            <a:off x="8734567" y="4037973"/>
            <a:ext cx="3126129" cy="83882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Lets feedback our answers. Get GREEN pens READY!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F14509A-FD97-451F-95FD-4BDCC473CCC2}"/>
              </a:ext>
            </a:extLst>
          </p:cNvPr>
          <p:cNvSpPr txBox="1"/>
          <p:nvPr/>
        </p:nvSpPr>
        <p:spPr>
          <a:xfrm>
            <a:off x="10098641" y="-8060"/>
            <a:ext cx="20805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u="sng" dirty="0" err="1"/>
              <a:t>Gorffennaf</a:t>
            </a:r>
            <a:r>
              <a:rPr lang="en-GB" u="sng" dirty="0"/>
              <a:t> 11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A53C4E8-5DF5-4876-899C-ABE40523C5B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9676" b="76212"/>
          <a:stretch/>
        </p:blipFill>
        <p:spPr>
          <a:xfrm>
            <a:off x="6315177" y="5917929"/>
            <a:ext cx="2962096" cy="56935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7E47D99-4D42-48B9-8BF6-7D6C7E2A90D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73622" b="65473"/>
          <a:stretch/>
        </p:blipFill>
        <p:spPr>
          <a:xfrm>
            <a:off x="649212" y="5917929"/>
            <a:ext cx="2610824" cy="65514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0CF9A0D-3D9B-4CBE-8592-4630523835E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67225"/>
          <a:stretch/>
        </p:blipFill>
        <p:spPr>
          <a:xfrm>
            <a:off x="649211" y="5128453"/>
            <a:ext cx="9767966" cy="67138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44CD6B1-9168-4FD2-A6E9-05631F0E6C80}"/>
              </a:ext>
            </a:extLst>
          </p:cNvPr>
          <p:cNvSpPr/>
          <p:nvPr/>
        </p:nvSpPr>
        <p:spPr>
          <a:xfrm>
            <a:off x="2673190" y="6256973"/>
            <a:ext cx="67358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[2]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FDF3FAD-661C-4D0A-BE1E-11D95B6A140E}"/>
              </a:ext>
            </a:extLst>
          </p:cNvPr>
          <p:cNvSpPr/>
          <p:nvPr/>
        </p:nvSpPr>
        <p:spPr>
          <a:xfrm>
            <a:off x="8663780" y="6039086"/>
            <a:ext cx="67358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[2]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F4A86E6-9AE6-49ED-B897-1A9F95EA6016}"/>
              </a:ext>
            </a:extLst>
          </p:cNvPr>
          <p:cNvSpPr/>
          <p:nvPr/>
        </p:nvSpPr>
        <p:spPr>
          <a:xfrm>
            <a:off x="9337361" y="5161962"/>
            <a:ext cx="67358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[2]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CC64D20A-D430-481A-8C28-B8E628A1FF1C}"/>
                  </a:ext>
                </a:extLst>
              </p:cNvPr>
              <p:cNvSpPr/>
              <p:nvPr/>
            </p:nvSpPr>
            <p:spPr>
              <a:xfrm>
                <a:off x="10011427" y="5307201"/>
                <a:ext cx="1728787" cy="360362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solidFill>
                  <a:schemeClr val="accent3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dirty="0" smtClean="0">
                          <a:latin typeface="Cambria Math" panose="02040503050406030204" pitchFamily="18" charset="0"/>
                        </a:rPr>
                        <m:t>£1248</m:t>
                      </m:r>
                    </m:oMath>
                  </m:oMathPara>
                </a14:m>
                <a:endParaRPr lang="en-GB" sz="2400" baseline="30000" dirty="0"/>
              </a:p>
            </p:txBody>
          </p:sp>
        </mc:Choice>
        <mc:Fallback xmlns="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CC64D20A-D430-481A-8C28-B8E628A1FF1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11427" y="5307201"/>
                <a:ext cx="1728787" cy="360362"/>
              </a:xfrm>
              <a:prstGeom prst="rect">
                <a:avLst/>
              </a:prstGeom>
              <a:blipFill>
                <a:blip r:embed="rId5"/>
                <a:stretch>
                  <a:fillRect b="-6349"/>
                </a:stretch>
              </a:blipFill>
              <a:ln>
                <a:solidFill>
                  <a:schemeClr val="accent3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27D5EC0B-5590-4DAB-A090-BB1FF320266D}"/>
                  </a:ext>
                </a:extLst>
              </p:cNvPr>
              <p:cNvSpPr/>
              <p:nvPr/>
            </p:nvSpPr>
            <p:spPr>
              <a:xfrm>
                <a:off x="3308504" y="6084182"/>
                <a:ext cx="1728787" cy="360362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solidFill>
                  <a:schemeClr val="accent3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dirty="0" smtClean="0">
                          <a:latin typeface="Cambria Math" panose="02040503050406030204" pitchFamily="18" charset="0"/>
                        </a:rPr>
                        <m:t>8</m:t>
                      </m:r>
                    </m:oMath>
                  </m:oMathPara>
                </a14:m>
                <a:endParaRPr lang="en-GB" sz="2400" baseline="30000" dirty="0"/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27D5EC0B-5590-4DAB-A090-BB1FF320266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8504" y="6084182"/>
                <a:ext cx="1728787" cy="360362"/>
              </a:xfrm>
              <a:prstGeom prst="rect">
                <a:avLst/>
              </a:prstGeom>
              <a:blipFill>
                <a:blip r:embed="rId6"/>
                <a:stretch>
                  <a:fillRect b="-7937"/>
                </a:stretch>
              </a:blipFill>
              <a:ln>
                <a:solidFill>
                  <a:schemeClr val="accent3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A87CF6E9-876A-4D66-AE38-5D86BB9A51EB}"/>
                  </a:ext>
                </a:extLst>
              </p:cNvPr>
              <p:cNvSpPr/>
              <p:nvPr/>
            </p:nvSpPr>
            <p:spPr>
              <a:xfrm>
                <a:off x="9552783" y="6076792"/>
                <a:ext cx="1728787" cy="360362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solidFill>
                  <a:schemeClr val="accent3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dirty="0" smtClean="0">
                          <a:latin typeface="Cambria Math" panose="02040503050406030204" pitchFamily="18" charset="0"/>
                        </a:rPr>
                        <m:t>24</m:t>
                      </m:r>
                    </m:oMath>
                  </m:oMathPara>
                </a14:m>
                <a:endParaRPr lang="en-GB" sz="2400" baseline="30000" dirty="0"/>
              </a:p>
            </p:txBody>
          </p:sp>
        </mc:Choice>
        <mc:Fallback xmlns="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A87CF6E9-876A-4D66-AE38-5D86BB9A51E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52783" y="6076792"/>
                <a:ext cx="1728787" cy="360362"/>
              </a:xfrm>
              <a:prstGeom prst="rect">
                <a:avLst/>
              </a:prstGeom>
              <a:blipFill>
                <a:blip r:embed="rId7"/>
                <a:stretch>
                  <a:fillRect b="-7937"/>
                </a:stretch>
              </a:blipFill>
              <a:ln>
                <a:solidFill>
                  <a:schemeClr val="accent3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34156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27" grpId="0" animBg="1"/>
      <p:bldP spid="28" grpId="0" animBg="1"/>
      <p:bldP spid="3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D583D7-0B89-4311-A121-FCAEE713031C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GB" sz="6000" i="1" u="sng" dirty="0"/>
              <a:t>TOP TIP FOR THE EXAM!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83DA472-FE5C-4507-8274-6BE230D40D2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690688"/>
                <a:ext cx="10515600" cy="5167311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en-GB" dirty="0"/>
                  <a:t>Here are the following rules that you will NEED to learn for the exam.</a:t>
                </a:r>
              </a:p>
              <a:p>
                <a:pPr marL="0" indent="0">
                  <a:buNone/>
                </a:pPr>
                <a:endParaRPr lang="en-GB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440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4400" i="1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p>
                          <m:f>
                            <m:fPr>
                              <m:ctrlPr>
                                <a:rPr lang="en-GB" sz="4400" i="1" dirty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4400" i="0" dirty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sz="4400" i="0" dirty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en-GB" sz="4400" i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GB" sz="4400" i="1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4400" b="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rad>
                    </m:oMath>
                  </m:oMathPara>
                </a14:m>
                <a:endParaRPr lang="en-GB" sz="4400" dirty="0">
                  <a:solidFill>
                    <a:schemeClr val="accent1">
                      <a:lumMod val="75000"/>
                    </a:schemeClr>
                  </a:solidFill>
                  <a:latin typeface="+mj-lt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4400" i="1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4400" i="1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p>
                          <m:f>
                            <m:fPr>
                              <m:ctrlPr>
                                <a:rPr lang="en-GB" sz="4400" i="1" dirty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4400" b="0" i="0" dirty="0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sz="4400" b="0" i="0" dirty="0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sup>
                      </m:sSup>
                      <m:r>
                        <a:rPr lang="en-GB" sz="44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ctrlPr>
                            <a:rPr lang="en-GB" sz="440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m:rPr>
                              <m:brk m:alnAt="7"/>
                            </m:rPr>
                            <a:rPr lang="en-GB" sz="4400" b="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g>
                        <m:e>
                          <m:r>
                            <a:rPr lang="en-GB" sz="4400" b="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rad>
                    </m:oMath>
                  </m:oMathPara>
                </a14:m>
                <a:endParaRPr lang="en-GB" sz="4400" dirty="0">
                  <a:solidFill>
                    <a:schemeClr val="accent1">
                      <a:lumMod val="75000"/>
                    </a:schemeClr>
                  </a:solidFill>
                  <a:latin typeface="+mj-lt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4400" i="1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4400" i="1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p>
                          <m:f>
                            <m:fPr>
                              <m:ctrlPr>
                                <a:rPr lang="en-GB" sz="4400" i="1" dirty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4400" dirty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sz="4400" b="0" i="0" dirty="0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sup>
                      </m:sSup>
                      <m:r>
                        <a:rPr lang="en-GB" sz="44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ctrlPr>
                            <a:rPr lang="en-GB" sz="440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m:rPr>
                              <m:brk m:alnAt="7"/>
                            </m:rPr>
                            <a:rPr lang="en-GB" sz="4400" b="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g>
                        <m:e>
                          <m:r>
                            <a:rPr lang="en-GB" sz="4400" b="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rad>
                    </m:oMath>
                  </m:oMathPara>
                </a14:m>
                <a:endParaRPr lang="en-GB" sz="4400" dirty="0">
                  <a:solidFill>
                    <a:schemeClr val="accent1">
                      <a:lumMod val="75000"/>
                    </a:schemeClr>
                  </a:solidFill>
                  <a:latin typeface="+mj-lt"/>
                </a:endParaRPr>
              </a:p>
              <a:p>
                <a:pPr marL="0" indent="0">
                  <a:buNone/>
                </a:pPr>
                <a:r>
                  <a:rPr lang="en-GB" sz="3000" dirty="0">
                    <a:solidFill>
                      <a:schemeClr val="accent2">
                        <a:lumMod val="60000"/>
                        <a:lumOff val="40000"/>
                      </a:schemeClr>
                    </a:solidFill>
                    <a:latin typeface="+mj-lt"/>
                  </a:rPr>
                  <a:t>Basically the rule is what ever the bottom number is that would be the number that you root x by and if there is a top number then that’s the number that goes out side the brackets.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83DA472-FE5C-4507-8274-6BE230D40D2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690688"/>
                <a:ext cx="10515600" cy="5167311"/>
              </a:xfrm>
              <a:blipFill>
                <a:blip r:embed="rId2"/>
                <a:stretch>
                  <a:fillRect l="-1217" t="-2476" b="-318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64050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F87A65-E423-4AD1-87A7-E668B77AFC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2573" y="257994"/>
            <a:ext cx="6450496" cy="1325563"/>
          </a:xfr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GB" i="1" u="sng" dirty="0"/>
              <a:t>Examples: </a:t>
            </a:r>
            <a:r>
              <a:rPr lang="en-GB" i="1" dirty="0"/>
              <a:t>Evaluate each of the following.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571D146-BB2B-4900-B662-4313BC314EC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2441575"/>
              </a:xfrm>
            </p:spPr>
            <p:txBody>
              <a:bodyPr>
                <a:normAutofit/>
              </a:bodyPr>
              <a:lstStyle/>
              <a:p>
                <a:pPr marL="514350" indent="-514350">
                  <a:buAutoNum type="arabicParenR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e>
                      <m:sup>
                        <m:f>
                          <m:fPr>
                            <m:ctrlPr>
                              <a:rPr lang="en-GB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8</m:t>
                        </m:r>
                      </m:e>
                      <m:sup>
                        <m:f>
                          <m:f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  <m:r>
                      <a:rPr lang="en-GB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dirty="0"/>
                  <a:t>=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GB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e>
                    </m:rad>
                  </m:oMath>
                </a14:m>
                <a:r>
                  <a:rPr lang="en-GB" dirty="0">
                    <a:solidFill>
                      <a:schemeClr val="accent6"/>
                    </a:solidFill>
                  </a:rPr>
                  <a:t> x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GB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e>
                    </m:rad>
                  </m:oMath>
                </a14:m>
                <a:r>
                  <a:rPr lang="en-GB" dirty="0">
                    <a:solidFill>
                      <a:schemeClr val="accent6"/>
                    </a:solidFill>
                  </a:rPr>
                  <a:t> </a:t>
                </a:r>
                <a:r>
                  <a:rPr lang="en-GB" dirty="0">
                    <a:solidFill>
                      <a:schemeClr val="accent4"/>
                    </a:solidFill>
                  </a:rPr>
                  <a:t>=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GB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64</m:t>
                        </m:r>
                      </m:e>
                    </m:rad>
                  </m:oMath>
                </a14:m>
                <a:r>
                  <a:rPr lang="en-GB" dirty="0">
                    <a:solidFill>
                      <a:schemeClr val="accent4"/>
                    </a:solidFill>
                  </a:rPr>
                  <a:t> </a:t>
                </a:r>
                <a:r>
                  <a:rPr lang="en-GB" dirty="0"/>
                  <a:t>= </a:t>
                </a:r>
              </a:p>
              <a:p>
                <a:pPr marL="0" indent="0">
                  <a:buNone/>
                </a:pPr>
                <a:r>
                  <a:rPr lang="en-GB" dirty="0">
                    <a:solidFill>
                      <a:schemeClr val="accent2"/>
                    </a:solidFill>
                  </a:rPr>
                  <a:t>8</a:t>
                </a:r>
              </a:p>
              <a:p>
                <a:pPr marL="0" indent="0">
                  <a:buNone/>
                </a:pPr>
                <a:endParaRPr lang="en-GB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571D146-BB2B-4900-B662-4313BC314EC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2441575"/>
              </a:xfrm>
              <a:blipFill>
                <a:blip r:embed="rId2"/>
                <a:stretch>
                  <a:fillRect l="-12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F9D779F3-9ABF-46C0-BED2-751DE964546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875" t="38744" r="9649"/>
          <a:stretch/>
        </p:blipFill>
        <p:spPr>
          <a:xfrm>
            <a:off x="0" y="15927"/>
            <a:ext cx="4386470" cy="180969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22F7700C-9BBE-44C1-B468-E982B847C2AE}"/>
                  </a:ext>
                </a:extLst>
              </p:cNvPr>
              <p:cNvSpPr/>
              <p:nvPr/>
            </p:nvSpPr>
            <p:spPr>
              <a:xfrm>
                <a:off x="5022573" y="1719067"/>
                <a:ext cx="6989685" cy="2304733"/>
              </a:xfrm>
              <a:prstGeom prst="rect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wrap="square" lIns="91440" tIns="45720" rIns="91440" bIns="45720">
                <a:spAutoFit/>
              </a:bodyPr>
              <a:lstStyle/>
              <a:p>
                <a:r>
                  <a:rPr lang="en-US" sz="2000" b="0" u="sng" cap="none" spc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Step 1: </a:t>
                </a:r>
                <a:r>
                  <a:rPr lang="en-US" sz="2000" b="0" i="1" cap="none" spc="0" dirty="0">
                    <a:ln w="0"/>
                    <a:solidFill>
                      <a:schemeClr val="accent6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Place a square root sign over each of the eights as the rule states that any number to a power of a ½ has to be square rooted.</a:t>
                </a:r>
                <a:endParaRPr lang="en-US" sz="20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  <a:p>
                <a:r>
                  <a:rPr lang="en-US" sz="2000" u="sng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Step 2: </a:t>
                </a:r>
                <a:r>
                  <a:rPr lang="en-US" sz="2000" i="1" dirty="0">
                    <a:ln w="0"/>
                    <a:solidFill>
                      <a:schemeClr val="accent4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Using our knowledge of surds from previous lessons, we just do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8</m:t>
                        </m:r>
                      </m:e>
                    </m:rad>
                  </m:oMath>
                </a14:m>
                <a:r>
                  <a:rPr lang="en-GB" sz="2000" dirty="0"/>
                  <a:t> x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8</m:t>
                        </m:r>
                      </m:e>
                    </m:rad>
                  </m:oMath>
                </a14:m>
                <a:r>
                  <a:rPr lang="en-GB" sz="2000" dirty="0"/>
                  <a:t>  which is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64</m:t>
                        </m:r>
                      </m:e>
                    </m:rad>
                  </m:oMath>
                </a14:m>
                <a:r>
                  <a:rPr lang="en-GB" sz="2000" dirty="0"/>
                  <a:t> </a:t>
                </a:r>
                <a:endParaRPr lang="en-US" sz="2000" i="1" dirty="0">
                  <a:ln w="0"/>
                  <a:solidFill>
                    <a:schemeClr val="accent4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  <a:p>
                <a:r>
                  <a:rPr lang="en-US" sz="2000" b="0" u="sng" cap="none" spc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Step 3: </a:t>
                </a:r>
                <a:r>
                  <a:rPr lang="en-US" sz="2000" b="0" cap="none" spc="0" dirty="0">
                    <a:ln w="0"/>
                    <a:solidFill>
                      <a:schemeClr val="accent2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We then square root the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64</m:t>
                        </m:r>
                      </m:e>
                    </m:rad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000" dirty="0"/>
                  <a:t> </a:t>
                </a:r>
                <a:r>
                  <a:rPr lang="en-GB" sz="2000" dirty="0">
                    <a:solidFill>
                      <a:schemeClr val="accent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to get the answer of 8</a:t>
                </a:r>
                <a:endParaRPr lang="en-US" sz="2000" b="0" i="1" cap="none" spc="0" dirty="0">
                  <a:ln w="0"/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22F7700C-9BBE-44C1-B468-E982B847C2A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2573" y="1719067"/>
                <a:ext cx="6989685" cy="2304733"/>
              </a:xfrm>
              <a:prstGeom prst="rect">
                <a:avLst/>
              </a:prstGeom>
              <a:blipFill>
                <a:blip r:embed="rId4"/>
                <a:stretch>
                  <a:fillRect l="-869" t="-1309" r="-521" b="-445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CD5BD53-F1E9-418A-8229-D386170A3DBD}"/>
                  </a:ext>
                </a:extLst>
              </p:cNvPr>
              <p:cNvSpPr txBox="1"/>
              <p:nvPr/>
            </p:nvSpPr>
            <p:spPr>
              <a:xfrm>
                <a:off x="1007165" y="5187265"/>
                <a:ext cx="1709531" cy="5637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>
                    <a:solidFill>
                      <a:schemeClr val="accent6"/>
                    </a:solidFill>
                  </a:rPr>
                  <a:t>(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en-GB" sz="28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m:rPr>
                            <m:brk m:alnAt="7"/>
                          </m:rPr>
                          <a:rPr lang="en-GB" sz="28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g>
                      <m:e>
                        <m:r>
                          <a:rPr lang="en-GB" sz="28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e>
                    </m:rad>
                    <m:sSup>
                      <m:sSupPr>
                        <m:ctrlPr>
                          <a:rPr lang="en-GB" sz="28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8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GB" sz="28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sz="2800" dirty="0">
                    <a:solidFill>
                      <a:schemeClr val="accent6"/>
                    </a:solidFill>
                  </a:rPr>
                  <a:t> =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CD5BD53-F1E9-418A-8229-D386170A3D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7165" y="5187265"/>
                <a:ext cx="1709531" cy="563744"/>
              </a:xfrm>
              <a:prstGeom prst="rect">
                <a:avLst/>
              </a:prstGeom>
              <a:blipFill>
                <a:blip r:embed="rId5"/>
                <a:stretch>
                  <a:fillRect l="-7117" t="-4348" b="-3043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>
            <a:extLst>
              <a:ext uri="{FF2B5EF4-FFF2-40B4-BE49-F238E27FC236}">
                <a16:creationId xmlns:a16="http://schemas.microsoft.com/office/drawing/2014/main" id="{6D2251D2-1EDD-4743-BEE2-94384B386490}"/>
              </a:ext>
            </a:extLst>
          </p:cNvPr>
          <p:cNvSpPr/>
          <p:nvPr/>
        </p:nvSpPr>
        <p:spPr>
          <a:xfrm>
            <a:off x="5022573" y="4314556"/>
            <a:ext cx="6989685" cy="163121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r>
              <a:rPr lang="en-US" sz="2000" b="0" u="sng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Step 1: </a:t>
            </a:r>
            <a:r>
              <a:rPr lang="en-US" sz="2000" b="0" i="1" cap="none" spc="0" dirty="0">
                <a:ln w="0"/>
                <a:solidFill>
                  <a:schemeClr val="accent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The rule states that we have the bottom number as what we root 8 by and the top number goes on the outside. </a:t>
            </a:r>
            <a:endParaRPr lang="en-US" sz="2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en-US" sz="2000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Step 2: </a:t>
            </a:r>
            <a:r>
              <a:rPr lang="en-GB" sz="2000" i="1" dirty="0">
                <a:ln w="0"/>
                <a:solidFill>
                  <a:schemeClr val="accent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We cube root 8 first</a:t>
            </a:r>
            <a:endParaRPr lang="en-US" sz="2000" i="1" dirty="0">
              <a:ln w="0"/>
              <a:solidFill>
                <a:schemeClr val="accent4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en-US" sz="2000" b="0" u="sng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Step 3: </a:t>
            </a:r>
            <a:r>
              <a:rPr lang="en-GB" sz="2000" b="0" cap="none" spc="0" dirty="0">
                <a:ln w="0"/>
                <a:solidFill>
                  <a:schemeClr val="accent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We then square the answer to get … </a:t>
            </a:r>
            <a:endParaRPr lang="en-US" sz="2000" b="0" i="1" cap="none" spc="0" dirty="0">
              <a:ln w="0"/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A2EF40B-8CCC-4781-ADD7-6AE6A5CD389A}"/>
                  </a:ext>
                </a:extLst>
              </p:cNvPr>
              <p:cNvSpPr txBox="1"/>
              <p:nvPr/>
            </p:nvSpPr>
            <p:spPr>
              <a:xfrm>
                <a:off x="1060174" y="5777513"/>
                <a:ext cx="170953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>
                    <a:solidFill>
                      <a:schemeClr val="accent4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en-GB" sz="28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8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GB" sz="28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sz="2800" dirty="0">
                    <a:solidFill>
                      <a:schemeClr val="accent4"/>
                    </a:solidFill>
                  </a:rPr>
                  <a:t> =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A2EF40B-8CCC-4781-ADD7-6AE6A5CD38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0174" y="5777513"/>
                <a:ext cx="1709531" cy="523220"/>
              </a:xfrm>
              <a:prstGeom prst="rect">
                <a:avLst/>
              </a:prstGeom>
              <a:blipFill>
                <a:blip r:embed="rId6"/>
                <a:stretch>
                  <a:fillRect l="-7500" t="-11628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90DAB16B-C52A-4813-8D89-27200728B870}"/>
              </a:ext>
            </a:extLst>
          </p:cNvPr>
          <p:cNvSpPr txBox="1"/>
          <p:nvPr/>
        </p:nvSpPr>
        <p:spPr>
          <a:xfrm>
            <a:off x="1060174" y="6300733"/>
            <a:ext cx="17095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2"/>
                </a:solidFill>
              </a:rPr>
              <a:t>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D530A33-8F96-458D-A95D-F94B1BEF3DD3}"/>
                  </a:ext>
                </a:extLst>
              </p:cNvPr>
              <p:cNvSpPr txBox="1"/>
              <p:nvPr/>
            </p:nvSpPr>
            <p:spPr>
              <a:xfrm>
                <a:off x="838200" y="4455021"/>
                <a:ext cx="1421479" cy="11346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800" dirty="0"/>
                  <a:t>2) </a:t>
                </a:r>
                <a14:m>
                  <m:oMath xmlns:m="http://schemas.openxmlformats.org/officeDocument/2006/math">
                    <m:r>
                      <a:rPr lang="en-GB" sz="2800" dirty="0">
                        <a:latin typeface="Cambria Math" panose="02040503050406030204" pitchFamily="18" charset="0"/>
                      </a:rPr>
                      <m:t>8</m:t>
                    </m:r>
                    <m:f>
                      <m:fPr>
                        <m:ctrlPr>
                          <a:rPr lang="en-GB" sz="28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dirty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2800" dirty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GB" sz="2800" i="1" dirty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GB" sz="2800" dirty="0"/>
              </a:p>
              <a:p>
                <a:endParaRPr lang="en-GB" sz="28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D530A33-8F96-458D-A95D-F94B1BEF3D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4455021"/>
                <a:ext cx="1421479" cy="1134670"/>
              </a:xfrm>
              <a:prstGeom prst="rect">
                <a:avLst/>
              </a:prstGeom>
              <a:blipFill>
                <a:blip r:embed="rId7"/>
                <a:stretch>
                  <a:fillRect l="-901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32123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build="p" animBg="1"/>
      <p:bldP spid="7" grpId="0"/>
      <p:bldP spid="8" grpId="0" build="p" animBg="1"/>
      <p:bldP spid="9" grpId="0"/>
      <p:bldP spid="10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0B084B-547E-460B-9540-02A84ECFC997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n-GB" i="1" u="sng" dirty="0"/>
              <a:t>Examples: </a:t>
            </a:r>
            <a:r>
              <a:rPr lang="en-GB" i="1" dirty="0"/>
              <a:t>If given the rule then find the number.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8417D2C-1DDA-4F7A-B035-3637E396995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GB" dirty="0"/>
                  <a:t>If you were given:</a:t>
                </a:r>
              </a:p>
              <a:p>
                <a:pPr marL="514350" indent="-514350">
                  <a:buAutoNum type="arabicParenR"/>
                </a:pPr>
                <a:r>
                  <a:rPr lang="en-GB" dirty="0"/>
                  <a:t>(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m:rPr>
                            <m:brk m:alnAt="7"/>
                          </m:rPr>
                          <a:rPr lang="en-GB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g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e>
                    </m:rad>
                    <m:sSup>
                      <m:sSup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</m:oMath>
                </a14:m>
                <a:endParaRPr lang="en-GB" dirty="0"/>
              </a:p>
              <a:p>
                <a:pPr marL="0" indent="0">
                  <a:buNone/>
                </a:pPr>
                <a:r>
                  <a:rPr lang="en-GB" dirty="0"/>
                  <a:t>What was the number? TIP- use the rules that we went through at the start.</a:t>
                </a:r>
              </a:p>
              <a:p>
                <a:pPr marL="0" indent="0">
                  <a:buNone/>
                </a:pPr>
                <a:endParaRPr lang="en-GB" dirty="0"/>
              </a:p>
              <a:p>
                <a:pPr marL="0" indent="0">
                  <a:buNone/>
                </a:pPr>
                <a:r>
                  <a:rPr lang="en-GB" dirty="0">
                    <a:solidFill>
                      <a:schemeClr val="accent2"/>
                    </a:solidFill>
                  </a:rPr>
                  <a:t>We know that the number is 6 </a:t>
                </a:r>
                <a:r>
                  <a:rPr lang="en-GB" dirty="0"/>
                  <a:t>and we also know that the rule states that the </a:t>
                </a:r>
                <a:r>
                  <a:rPr lang="en-GB" b="1" dirty="0">
                    <a:solidFill>
                      <a:schemeClr val="accent4"/>
                    </a:solidFill>
                  </a:rPr>
                  <a:t>denominator is the number that is on the inside of the bracket. </a:t>
                </a:r>
                <a:r>
                  <a:rPr lang="en-GB" dirty="0"/>
                  <a:t>We also know that the </a:t>
                </a:r>
                <a:r>
                  <a:rPr lang="en-GB" b="1" dirty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rPr>
                  <a:t>numerator is the number on the outside of the bracket</a:t>
                </a:r>
                <a:r>
                  <a:rPr lang="en-GB" dirty="0"/>
                  <a:t>. So what is the fractional indices that I was given. 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8417D2C-1DDA-4F7A-B035-3637E396995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07" t="-3221" r="-58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Image result for man with question mark">
            <a:extLst>
              <a:ext uri="{FF2B5EF4-FFF2-40B4-BE49-F238E27FC236}">
                <a16:creationId xmlns:a16="http://schemas.microsoft.com/office/drawing/2014/main" id="{68F08521-0BD0-40B4-A91B-CDFED96EDA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45661">
            <a:off x="10130213" y="1177693"/>
            <a:ext cx="1771289" cy="1771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3A58363C-6F34-40D8-AAA0-BD967943F674}"/>
                  </a:ext>
                </a:extLst>
              </p:cNvPr>
              <p:cNvSpPr/>
              <p:nvPr/>
            </p:nvSpPr>
            <p:spPr>
              <a:xfrm>
                <a:off x="7270141" y="5485606"/>
                <a:ext cx="1176796" cy="1331775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5400" b="1" i="1" dirty="0" smtClean="0">
                              <a:ln w="6600">
                                <a:solidFill>
                                  <a:schemeClr val="accent2"/>
                                </a:solidFill>
                                <a:prstDash val="solid"/>
                              </a:ln>
                              <a:solidFill>
                                <a:srgbClr val="FFFFFF"/>
                              </a:solidFill>
                              <a:effectLst>
                                <a:outerShdw dist="38100" dir="2700000" algn="tl" rotWithShape="0">
                                  <a:schemeClr val="accent2"/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5400" b="1" i="1" dirty="0" smtClean="0">
                              <a:ln w="6600">
                                <a:solidFill>
                                  <a:schemeClr val="accent2"/>
                                </a:solidFill>
                                <a:prstDash val="solid"/>
                              </a:ln>
                              <a:solidFill>
                                <a:srgbClr val="FFFFFF"/>
                              </a:solidFill>
                              <a:effectLst>
                                <a:outerShdw dist="38100" dir="2700000" algn="tl" rotWithShape="0">
                                  <a:schemeClr val="accent2"/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6</m:t>
                          </m:r>
                        </m:e>
                        <m:sup>
                          <m:f>
                            <m:fPr>
                              <m:ctrlPr>
                                <a:rPr lang="en-GB" sz="5400" b="1" i="1" dirty="0" smtClean="0">
                                  <a:ln w="6600">
                                    <a:solidFill>
                                      <a:schemeClr val="accent2"/>
                                    </a:solidFill>
                                    <a:prstDash val="solid"/>
                                  </a:ln>
                                  <a:solidFill>
                                    <a:srgbClr val="FFFFFF"/>
                                  </a:solidFill>
                                  <a:effectLst>
                                    <a:outerShdw dist="38100" dir="2700000" algn="tl" rotWithShape="0">
                                      <a:schemeClr val="accent2"/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5400" b="1" i="1" dirty="0" smtClean="0">
                                  <a:ln w="6600">
                                    <a:solidFill>
                                      <a:schemeClr val="accent2"/>
                                    </a:solidFill>
                                    <a:prstDash val="solid"/>
                                  </a:ln>
                                  <a:solidFill>
                                    <a:srgbClr val="FFFFFF"/>
                                  </a:solidFill>
                                  <a:effectLst>
                                    <a:outerShdw dist="38100" dir="2700000" algn="tl" rotWithShape="0">
                                      <a:schemeClr val="accent2"/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en-GB" sz="5400" b="1" i="1" dirty="0" smtClean="0">
                                  <a:ln w="6600">
                                    <a:solidFill>
                                      <a:schemeClr val="accent2"/>
                                    </a:solidFill>
                                    <a:prstDash val="solid"/>
                                  </a:ln>
                                  <a:solidFill>
                                    <a:srgbClr val="FFFFFF"/>
                                  </a:solidFill>
                                  <a:effectLst>
                                    <a:outerShdw dist="38100" dir="2700000" algn="tl" rotWithShape="0">
                                      <a:schemeClr val="accent2"/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5400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3A58363C-6F34-40D8-AAA0-BD967943F67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0141" y="5485606"/>
                <a:ext cx="1176796" cy="1331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>
            <a:extLst>
              <a:ext uri="{FF2B5EF4-FFF2-40B4-BE49-F238E27FC236}">
                <a16:creationId xmlns:a16="http://schemas.microsoft.com/office/drawing/2014/main" id="{47FE5C53-31F6-4760-8EBD-4463955E6616}"/>
              </a:ext>
            </a:extLst>
          </p:cNvPr>
          <p:cNvSpPr/>
          <p:nvPr/>
        </p:nvSpPr>
        <p:spPr>
          <a:xfrm>
            <a:off x="1497496" y="2226365"/>
            <a:ext cx="331304" cy="291548"/>
          </a:xfrm>
          <a:prstGeom prst="ellipse">
            <a:avLst/>
          </a:prstGeom>
          <a:noFill/>
          <a:ln w="57150">
            <a:solidFill>
              <a:schemeClr val="accent4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0F05B54-796C-42B8-BBE1-B443A936AB9A}"/>
              </a:ext>
            </a:extLst>
          </p:cNvPr>
          <p:cNvSpPr/>
          <p:nvPr/>
        </p:nvSpPr>
        <p:spPr>
          <a:xfrm>
            <a:off x="2090531" y="2226365"/>
            <a:ext cx="331304" cy="291548"/>
          </a:xfrm>
          <a:prstGeom prst="ellipse">
            <a:avLst/>
          </a:prstGeom>
          <a:noFill/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77EAF9C-D20D-4F0C-A4C1-080B758E79D0}"/>
              </a:ext>
            </a:extLst>
          </p:cNvPr>
          <p:cNvSpPr/>
          <p:nvPr/>
        </p:nvSpPr>
        <p:spPr>
          <a:xfrm>
            <a:off x="7639877" y="6041472"/>
            <a:ext cx="563217" cy="540855"/>
          </a:xfrm>
          <a:prstGeom prst="ellipse">
            <a:avLst/>
          </a:prstGeom>
          <a:noFill/>
          <a:ln w="57150">
            <a:solidFill>
              <a:schemeClr val="accent4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16707BC-1A07-4C92-8D6F-B680C1AAE4F9}"/>
              </a:ext>
            </a:extLst>
          </p:cNvPr>
          <p:cNvSpPr/>
          <p:nvPr/>
        </p:nvSpPr>
        <p:spPr>
          <a:xfrm>
            <a:off x="7590180" y="5401054"/>
            <a:ext cx="612913" cy="640418"/>
          </a:xfrm>
          <a:prstGeom prst="ellipse">
            <a:avLst/>
          </a:prstGeom>
          <a:noFill/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5411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 animBg="1"/>
      <p:bldP spid="7" grpId="0" animBg="1"/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5A309A-1C53-483E-BD3B-A4186F877B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834" y="139838"/>
            <a:ext cx="10515600" cy="562527"/>
          </a:xfrm>
        </p:spPr>
        <p:txBody>
          <a:bodyPr>
            <a:normAutofit fontScale="90000"/>
          </a:bodyPr>
          <a:lstStyle/>
          <a:p>
            <a:r>
              <a:rPr lang="en-GB" i="1" u="sng" dirty="0">
                <a:solidFill>
                  <a:schemeClr val="accent2">
                    <a:lumMod val="75000"/>
                  </a:schemeClr>
                </a:solidFill>
              </a:rPr>
              <a:t>Exercise 1b: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6F07EEE-6377-4D34-B61F-4DA7C1B8255F}"/>
              </a:ext>
            </a:extLst>
          </p:cNvPr>
          <p:cNvSpPr/>
          <p:nvPr/>
        </p:nvSpPr>
        <p:spPr>
          <a:xfrm>
            <a:off x="135834" y="755375"/>
            <a:ext cx="7166114" cy="56984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i="1" dirty="0"/>
              <a:t>Evaluate each of the following </a:t>
            </a:r>
            <a:endParaRPr lang="en-GB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F51CF8B9-2DA7-4C7A-966C-ED13F422190C}"/>
                  </a:ext>
                </a:extLst>
              </p:cNvPr>
              <p:cNvSpPr/>
              <p:nvPr/>
            </p:nvSpPr>
            <p:spPr>
              <a:xfrm>
                <a:off x="257658" y="1464618"/>
                <a:ext cx="2300012" cy="607181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8</m:t>
                          </m:r>
                        </m:e>
                        <m:sup>
                          <m:f>
                            <m:fPr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F51CF8B9-2DA7-4C7A-966C-ED13F422190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658" y="1464618"/>
                <a:ext cx="2300012" cy="60718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accent4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447717EE-7AA7-4BB0-A781-2437506603E4}"/>
                  </a:ext>
                </a:extLst>
              </p:cNvPr>
              <p:cNvSpPr/>
              <p:nvPr/>
            </p:nvSpPr>
            <p:spPr>
              <a:xfrm>
                <a:off x="3754447" y="1515585"/>
                <a:ext cx="1728787" cy="360362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solidFill>
                  <a:schemeClr val="accent3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dirty="0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GB" sz="2400" baseline="30000" dirty="0"/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447717EE-7AA7-4BB0-A781-2437506603E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4447" y="1515585"/>
                <a:ext cx="1728787" cy="360362"/>
              </a:xfrm>
              <a:prstGeom prst="rect">
                <a:avLst/>
              </a:prstGeom>
              <a:blipFill>
                <a:blip r:embed="rId3"/>
                <a:stretch>
                  <a:fillRect b="-6349"/>
                </a:stretch>
              </a:blipFill>
              <a:ln>
                <a:solidFill>
                  <a:schemeClr val="accent3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Equals 14">
            <a:extLst>
              <a:ext uri="{FF2B5EF4-FFF2-40B4-BE49-F238E27FC236}">
                <a16:creationId xmlns:a16="http://schemas.microsoft.com/office/drawing/2014/main" id="{49C5D826-C3B0-4C5C-8A8C-F1A197EAF998}"/>
              </a:ext>
            </a:extLst>
          </p:cNvPr>
          <p:cNvSpPr/>
          <p:nvPr/>
        </p:nvSpPr>
        <p:spPr>
          <a:xfrm>
            <a:off x="2731989" y="1428304"/>
            <a:ext cx="848139" cy="583096"/>
          </a:xfrm>
          <a:prstGeom prst="mathEqual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13EB2F04-A43E-4167-8425-F47CD213E162}"/>
                  </a:ext>
                </a:extLst>
              </p:cNvPr>
              <p:cNvSpPr/>
              <p:nvPr/>
            </p:nvSpPr>
            <p:spPr>
              <a:xfrm>
                <a:off x="257658" y="2184694"/>
                <a:ext cx="2300012" cy="607181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e>
                        <m:sup>
                          <m:f>
                            <m:fPr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13EB2F04-A43E-4167-8425-F47CD213E16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658" y="2184694"/>
                <a:ext cx="2300012" cy="60718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accent4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829C482E-4B4D-4CFE-BA40-CB64CFA5AF83}"/>
                  </a:ext>
                </a:extLst>
              </p:cNvPr>
              <p:cNvSpPr/>
              <p:nvPr/>
            </p:nvSpPr>
            <p:spPr>
              <a:xfrm>
                <a:off x="3754447" y="2235661"/>
                <a:ext cx="1728787" cy="360362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solidFill>
                  <a:schemeClr val="accent3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dirty="0" smtClean="0">
                          <a:latin typeface="Cambria Math" panose="02040503050406030204" pitchFamily="18" charset="0"/>
                        </a:rPr>
                        <m:t>8</m:t>
                      </m:r>
                    </m:oMath>
                  </m:oMathPara>
                </a14:m>
                <a:endParaRPr lang="en-GB" sz="2400" baseline="30000" dirty="0"/>
              </a:p>
            </p:txBody>
          </p:sp>
        </mc:Choice>
        <mc:Fallback xmlns="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829C482E-4B4D-4CFE-BA40-CB64CFA5AF8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4447" y="2235661"/>
                <a:ext cx="1728787" cy="360362"/>
              </a:xfrm>
              <a:prstGeom prst="rect">
                <a:avLst/>
              </a:prstGeom>
              <a:blipFill>
                <a:blip r:embed="rId5"/>
                <a:stretch>
                  <a:fillRect b="-6349"/>
                </a:stretch>
              </a:blipFill>
              <a:ln>
                <a:solidFill>
                  <a:schemeClr val="accent3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Equals 50">
            <a:extLst>
              <a:ext uri="{FF2B5EF4-FFF2-40B4-BE49-F238E27FC236}">
                <a16:creationId xmlns:a16="http://schemas.microsoft.com/office/drawing/2014/main" id="{2B3ED8DF-56B2-4896-A3AC-DB8CA2DF1056}"/>
              </a:ext>
            </a:extLst>
          </p:cNvPr>
          <p:cNvSpPr/>
          <p:nvPr/>
        </p:nvSpPr>
        <p:spPr>
          <a:xfrm>
            <a:off x="2731989" y="2148380"/>
            <a:ext cx="848139" cy="583096"/>
          </a:xfrm>
          <a:prstGeom prst="mathEqual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DAE99D32-1298-4C42-8A8A-BB2205C41A62}"/>
                  </a:ext>
                </a:extLst>
              </p:cNvPr>
              <p:cNvSpPr/>
              <p:nvPr/>
            </p:nvSpPr>
            <p:spPr>
              <a:xfrm>
                <a:off x="257658" y="3019194"/>
                <a:ext cx="2300012" cy="607181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625</m:t>
                          </m:r>
                        </m:e>
                        <m:sup>
                          <m:f>
                            <m:fPr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DAE99D32-1298-4C42-8A8A-BB2205C41A6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658" y="3019194"/>
                <a:ext cx="2300012" cy="60718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chemeClr val="accent4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0DACF9FB-65D4-4A8F-86A1-717214B3E6A2}"/>
                  </a:ext>
                </a:extLst>
              </p:cNvPr>
              <p:cNvSpPr/>
              <p:nvPr/>
            </p:nvSpPr>
            <p:spPr>
              <a:xfrm>
                <a:off x="3754447" y="3070161"/>
                <a:ext cx="1728787" cy="360362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solidFill>
                  <a:schemeClr val="accent3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dirty="0" smtClean="0"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GB" sz="2400" baseline="30000" dirty="0"/>
              </a:p>
            </p:txBody>
          </p:sp>
        </mc:Choice>
        <mc:Fallback xmlns=""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0DACF9FB-65D4-4A8F-86A1-717214B3E6A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4447" y="3070161"/>
                <a:ext cx="1728787" cy="360362"/>
              </a:xfrm>
              <a:prstGeom prst="rect">
                <a:avLst/>
              </a:prstGeom>
              <a:blipFill>
                <a:blip r:embed="rId7"/>
                <a:stretch>
                  <a:fillRect b="-7937"/>
                </a:stretch>
              </a:blipFill>
              <a:ln>
                <a:solidFill>
                  <a:schemeClr val="accent3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" name="Equals 61">
            <a:extLst>
              <a:ext uri="{FF2B5EF4-FFF2-40B4-BE49-F238E27FC236}">
                <a16:creationId xmlns:a16="http://schemas.microsoft.com/office/drawing/2014/main" id="{844ED225-8F32-49CF-BE4A-623BBAE212CF}"/>
              </a:ext>
            </a:extLst>
          </p:cNvPr>
          <p:cNvSpPr/>
          <p:nvPr/>
        </p:nvSpPr>
        <p:spPr>
          <a:xfrm>
            <a:off x="2731989" y="2982880"/>
            <a:ext cx="848139" cy="583096"/>
          </a:xfrm>
          <a:prstGeom prst="mathEqual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5B0E11AE-3EC1-419D-A80E-339572E2C100}"/>
                  </a:ext>
                </a:extLst>
              </p:cNvPr>
              <p:cNvSpPr/>
              <p:nvPr/>
            </p:nvSpPr>
            <p:spPr>
              <a:xfrm>
                <a:off x="257658" y="3808966"/>
                <a:ext cx="2300012" cy="607181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36</m:t>
                          </m:r>
                        </m:e>
                        <m:sup>
                          <m:f>
                            <m:fPr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5B0E11AE-3EC1-419D-A80E-339572E2C10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658" y="3808966"/>
                <a:ext cx="2300012" cy="60718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solidFill>
                  <a:schemeClr val="accent4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E435122E-5837-429E-B52F-6D1F7AC4A75E}"/>
                  </a:ext>
                </a:extLst>
              </p:cNvPr>
              <p:cNvSpPr/>
              <p:nvPr/>
            </p:nvSpPr>
            <p:spPr>
              <a:xfrm>
                <a:off x="3754447" y="3859933"/>
                <a:ext cx="1728787" cy="360362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solidFill>
                  <a:schemeClr val="accent3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dirty="0" smtClean="0">
                          <a:latin typeface="Cambria Math" panose="02040503050406030204" pitchFamily="18" charset="0"/>
                        </a:rPr>
                        <m:t>216</m:t>
                      </m:r>
                    </m:oMath>
                  </m:oMathPara>
                </a14:m>
                <a:endParaRPr lang="en-GB" sz="2400" baseline="30000" dirty="0"/>
              </a:p>
            </p:txBody>
          </p:sp>
        </mc:Choice>
        <mc:Fallback xmlns=""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E435122E-5837-429E-B52F-6D1F7AC4A75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4447" y="3859933"/>
                <a:ext cx="1728787" cy="360362"/>
              </a:xfrm>
              <a:prstGeom prst="rect">
                <a:avLst/>
              </a:prstGeom>
              <a:blipFill>
                <a:blip r:embed="rId9"/>
                <a:stretch>
                  <a:fillRect b="-7937"/>
                </a:stretch>
              </a:blipFill>
              <a:ln>
                <a:solidFill>
                  <a:schemeClr val="accent3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6" name="Equals 85">
            <a:extLst>
              <a:ext uri="{FF2B5EF4-FFF2-40B4-BE49-F238E27FC236}">
                <a16:creationId xmlns:a16="http://schemas.microsoft.com/office/drawing/2014/main" id="{C213E25C-6512-4A44-89C6-33F51FCAF7FD}"/>
              </a:ext>
            </a:extLst>
          </p:cNvPr>
          <p:cNvSpPr/>
          <p:nvPr/>
        </p:nvSpPr>
        <p:spPr>
          <a:xfrm>
            <a:off x="2731989" y="3772652"/>
            <a:ext cx="848139" cy="583096"/>
          </a:xfrm>
          <a:prstGeom prst="mathEqual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914428EE-5112-423A-B78D-03472BCAA3A0}"/>
                  </a:ext>
                </a:extLst>
              </p:cNvPr>
              <p:cNvSpPr/>
              <p:nvPr/>
            </p:nvSpPr>
            <p:spPr>
              <a:xfrm>
                <a:off x="257658" y="4622420"/>
                <a:ext cx="2300012" cy="607181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1331</m:t>
                          </m:r>
                        </m:e>
                        <m:sup>
                          <m:f>
                            <m:fPr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914428EE-5112-423A-B78D-03472BCAA3A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658" y="4622420"/>
                <a:ext cx="2300012" cy="60718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solidFill>
                  <a:schemeClr val="accent4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id="{E735B9F8-F098-422A-8027-1FE2154EDEBD}"/>
                  </a:ext>
                </a:extLst>
              </p:cNvPr>
              <p:cNvSpPr/>
              <p:nvPr/>
            </p:nvSpPr>
            <p:spPr>
              <a:xfrm>
                <a:off x="3754447" y="4673387"/>
                <a:ext cx="1728787" cy="360362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solidFill>
                  <a:schemeClr val="accent3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dirty="0" smtClean="0">
                          <a:latin typeface="Cambria Math" panose="02040503050406030204" pitchFamily="18" charset="0"/>
                        </a:rPr>
                        <m:t>11</m:t>
                      </m:r>
                    </m:oMath>
                  </m:oMathPara>
                </a14:m>
                <a:endParaRPr lang="en-GB" sz="2400" baseline="30000" dirty="0"/>
              </a:p>
            </p:txBody>
          </p:sp>
        </mc:Choice>
        <mc:Fallback xmlns=""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id="{E735B9F8-F098-422A-8027-1FE2154EDEB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4447" y="4673387"/>
                <a:ext cx="1728787" cy="360362"/>
              </a:xfrm>
              <a:prstGeom prst="rect">
                <a:avLst/>
              </a:prstGeom>
              <a:blipFill>
                <a:blip r:embed="rId11"/>
                <a:stretch>
                  <a:fillRect b="-6349"/>
                </a:stretch>
              </a:blipFill>
              <a:ln>
                <a:solidFill>
                  <a:schemeClr val="accent3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4" name="Equals 93">
            <a:extLst>
              <a:ext uri="{FF2B5EF4-FFF2-40B4-BE49-F238E27FC236}">
                <a16:creationId xmlns:a16="http://schemas.microsoft.com/office/drawing/2014/main" id="{E808577A-E433-4CFA-91E7-E2C50F1665FF}"/>
              </a:ext>
            </a:extLst>
          </p:cNvPr>
          <p:cNvSpPr/>
          <p:nvPr/>
        </p:nvSpPr>
        <p:spPr>
          <a:xfrm>
            <a:off x="2731989" y="4586106"/>
            <a:ext cx="848139" cy="583096"/>
          </a:xfrm>
          <a:prstGeom prst="mathEqual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36A34F27-1F3B-474F-A04F-D9BB8B494BC3}"/>
                  </a:ext>
                </a:extLst>
              </p:cNvPr>
              <p:cNvSpPr/>
              <p:nvPr/>
            </p:nvSpPr>
            <p:spPr>
              <a:xfrm>
                <a:off x="257658" y="5509942"/>
                <a:ext cx="2300012" cy="607181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100</m:t>
                          </m:r>
                        </m:e>
                        <m:sup>
                          <m:f>
                            <m:fPr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36A34F27-1F3B-474F-A04F-D9BB8B494BC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658" y="5509942"/>
                <a:ext cx="2300012" cy="607181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solidFill>
                  <a:schemeClr val="accent4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DEB6BAFC-942D-4719-84A6-5221A10B0EE4}"/>
                  </a:ext>
                </a:extLst>
              </p:cNvPr>
              <p:cNvSpPr/>
              <p:nvPr/>
            </p:nvSpPr>
            <p:spPr>
              <a:xfrm>
                <a:off x="3754447" y="5560909"/>
                <a:ext cx="1728787" cy="360362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solidFill>
                  <a:schemeClr val="accent3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dirty="0" smtClean="0">
                          <a:latin typeface="Cambria Math" panose="02040503050406030204" pitchFamily="18" charset="0"/>
                        </a:rPr>
                        <m:t>10</m:t>
                      </m:r>
                    </m:oMath>
                  </m:oMathPara>
                </a14:m>
                <a:endParaRPr lang="en-GB" sz="2400" baseline="30000" dirty="0"/>
              </a:p>
            </p:txBody>
          </p:sp>
        </mc:Choice>
        <mc:Fallback xmlns=""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DEB6BAFC-942D-4719-84A6-5221A10B0EE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4447" y="5560909"/>
                <a:ext cx="1728787" cy="360362"/>
              </a:xfrm>
              <a:prstGeom prst="rect">
                <a:avLst/>
              </a:prstGeom>
              <a:blipFill>
                <a:blip r:embed="rId13"/>
                <a:stretch>
                  <a:fillRect b="-7937"/>
                </a:stretch>
              </a:blipFill>
              <a:ln>
                <a:solidFill>
                  <a:schemeClr val="accent3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8" name="Equals 97">
            <a:extLst>
              <a:ext uri="{FF2B5EF4-FFF2-40B4-BE49-F238E27FC236}">
                <a16:creationId xmlns:a16="http://schemas.microsoft.com/office/drawing/2014/main" id="{D75374F5-A064-4244-BBA4-A9758B2D80BB}"/>
              </a:ext>
            </a:extLst>
          </p:cNvPr>
          <p:cNvSpPr/>
          <p:nvPr/>
        </p:nvSpPr>
        <p:spPr>
          <a:xfrm>
            <a:off x="2731989" y="5473628"/>
            <a:ext cx="848139" cy="583096"/>
          </a:xfrm>
          <a:prstGeom prst="mathEqual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9" name="Rectangle 98">
                <a:extLst>
                  <a:ext uri="{FF2B5EF4-FFF2-40B4-BE49-F238E27FC236}">
                    <a16:creationId xmlns:a16="http://schemas.microsoft.com/office/drawing/2014/main" id="{99F7B119-BD63-4746-AC2F-D9FA718410F6}"/>
                  </a:ext>
                </a:extLst>
              </p:cNvPr>
              <p:cNvSpPr/>
              <p:nvPr/>
            </p:nvSpPr>
            <p:spPr>
              <a:xfrm>
                <a:off x="6320528" y="1496234"/>
                <a:ext cx="2300012" cy="607181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GB" sz="240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75</m:t>
                          </m:r>
                        </m:e>
                      </m:rad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99" name="Rectangle 98">
                <a:extLst>
                  <a:ext uri="{FF2B5EF4-FFF2-40B4-BE49-F238E27FC236}">
                    <a16:creationId xmlns:a16="http://schemas.microsoft.com/office/drawing/2014/main" id="{99F7B119-BD63-4746-AC2F-D9FA718410F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0528" y="1496234"/>
                <a:ext cx="2300012" cy="607181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>
                <a:solidFill>
                  <a:schemeClr val="accent4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21AEF6DA-FBC6-4675-8B9D-75A6AFEA0351}"/>
                  </a:ext>
                </a:extLst>
              </p:cNvPr>
              <p:cNvSpPr/>
              <p:nvPr/>
            </p:nvSpPr>
            <p:spPr>
              <a:xfrm>
                <a:off x="9817317" y="1547201"/>
                <a:ext cx="1728787" cy="360362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solidFill>
                  <a:schemeClr val="accent3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dirty="0" smtClean="0">
                          <a:latin typeface="Cambria Math" panose="02040503050406030204" pitchFamily="18" charset="0"/>
                        </a:rPr>
                        <m:t>8.6</m:t>
                      </m:r>
                    </m:oMath>
                  </m:oMathPara>
                </a14:m>
                <a:endParaRPr lang="en-GB" sz="2400" baseline="30000" dirty="0"/>
              </a:p>
            </p:txBody>
          </p:sp>
        </mc:Choice>
        <mc:Fallback xmlns=""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21AEF6DA-FBC6-4675-8B9D-75A6AFEA035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17317" y="1547201"/>
                <a:ext cx="1728787" cy="360362"/>
              </a:xfrm>
              <a:prstGeom prst="rect">
                <a:avLst/>
              </a:prstGeom>
              <a:blipFill>
                <a:blip r:embed="rId15"/>
                <a:stretch>
                  <a:fillRect b="-7937"/>
                </a:stretch>
              </a:blipFill>
              <a:ln>
                <a:solidFill>
                  <a:schemeClr val="accent3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1" name="Equals 100">
            <a:extLst>
              <a:ext uri="{FF2B5EF4-FFF2-40B4-BE49-F238E27FC236}">
                <a16:creationId xmlns:a16="http://schemas.microsoft.com/office/drawing/2014/main" id="{3C08669B-2CFF-40AD-BF40-57098B2C3CE4}"/>
              </a:ext>
            </a:extLst>
          </p:cNvPr>
          <p:cNvSpPr/>
          <p:nvPr/>
        </p:nvSpPr>
        <p:spPr>
          <a:xfrm>
            <a:off x="8794859" y="1459920"/>
            <a:ext cx="848139" cy="583096"/>
          </a:xfrm>
          <a:prstGeom prst="mathEqual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4580BD66-D1DD-4198-BDDD-926B649EBA6E}"/>
                  </a:ext>
                </a:extLst>
              </p:cNvPr>
              <p:cNvSpPr/>
              <p:nvPr/>
            </p:nvSpPr>
            <p:spPr>
              <a:xfrm>
                <a:off x="6320528" y="2253789"/>
                <a:ext cx="2300012" cy="607181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ad>
                        <m:radPr>
                          <m:degHide m:val="on"/>
                          <m:ctrlPr>
                            <a:rPr lang="en-GB" sz="240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e>
                      </m:rad>
                      <m:sSup>
                        <m:sSupPr>
                          <m:ctrlPr>
                            <a:rPr lang="en-GB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4580BD66-D1DD-4198-BDDD-926B649EBA6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0528" y="2253789"/>
                <a:ext cx="2300012" cy="607181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  <a:ln>
                <a:solidFill>
                  <a:schemeClr val="accent4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77C5D6FE-0EDC-44DC-94A8-CF1FFC1E85A7}"/>
                  </a:ext>
                </a:extLst>
              </p:cNvPr>
              <p:cNvSpPr/>
              <p:nvPr/>
            </p:nvSpPr>
            <p:spPr>
              <a:xfrm>
                <a:off x="9817317" y="2221478"/>
                <a:ext cx="1728787" cy="671802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solidFill>
                  <a:schemeClr val="accent3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 dirty="0" smtClean="0">
                          <a:latin typeface="Cambria Math" panose="02040503050406030204" pitchFamily="18" charset="0"/>
                        </a:rPr>
                        <m:t>1</m:t>
                      </m:r>
                      <m:sSup>
                        <m:sSupPr>
                          <m:ctrlPr>
                            <a:rPr lang="en-GB" sz="24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  <m:sup>
                          <m:f>
                            <m:fPr>
                              <m:ctrlPr>
                                <a:rPr lang="en-GB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400" b="0" i="1" dirty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GB" sz="2400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GB" sz="2400" baseline="30000" dirty="0"/>
              </a:p>
            </p:txBody>
          </p:sp>
        </mc:Choice>
        <mc:Fallback xmlns=""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77C5D6FE-0EDC-44DC-94A8-CF1FFC1E85A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17317" y="2221478"/>
                <a:ext cx="1728787" cy="671802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  <a:ln>
                <a:solidFill>
                  <a:schemeClr val="accent3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4" name="Equals 103">
            <a:extLst>
              <a:ext uri="{FF2B5EF4-FFF2-40B4-BE49-F238E27FC236}">
                <a16:creationId xmlns:a16="http://schemas.microsoft.com/office/drawing/2014/main" id="{55C4167A-03AB-4940-AF9B-0F5F99C69A9A}"/>
              </a:ext>
            </a:extLst>
          </p:cNvPr>
          <p:cNvSpPr/>
          <p:nvPr/>
        </p:nvSpPr>
        <p:spPr>
          <a:xfrm>
            <a:off x="8794859" y="2217475"/>
            <a:ext cx="848139" cy="583096"/>
          </a:xfrm>
          <a:prstGeom prst="mathEqual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Rectangle 104">
                <a:extLst>
                  <a:ext uri="{FF2B5EF4-FFF2-40B4-BE49-F238E27FC236}">
                    <a16:creationId xmlns:a16="http://schemas.microsoft.com/office/drawing/2014/main" id="{8AD7E0A7-2C60-47D6-8EA8-E653D7103D06}"/>
                  </a:ext>
                </a:extLst>
              </p:cNvPr>
              <p:cNvSpPr/>
              <p:nvPr/>
            </p:nvSpPr>
            <p:spPr>
              <a:xfrm>
                <a:off x="6320528" y="3012872"/>
                <a:ext cx="2300012" cy="607181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ad>
                        <m:rad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m:rPr>
                              <m:brk m:alnAt="7"/>
                            </m:rP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g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15</m:t>
                          </m:r>
                        </m:e>
                      </m:rad>
                      <m:sSup>
                        <m:sSup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105" name="Rectangle 104">
                <a:extLst>
                  <a:ext uri="{FF2B5EF4-FFF2-40B4-BE49-F238E27FC236}">
                    <a16:creationId xmlns:a16="http://schemas.microsoft.com/office/drawing/2014/main" id="{8AD7E0A7-2C60-47D6-8EA8-E653D7103D0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0528" y="3012872"/>
                <a:ext cx="2300012" cy="607181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  <a:ln>
                <a:solidFill>
                  <a:schemeClr val="accent4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7" name="Equals 106">
            <a:extLst>
              <a:ext uri="{FF2B5EF4-FFF2-40B4-BE49-F238E27FC236}">
                <a16:creationId xmlns:a16="http://schemas.microsoft.com/office/drawing/2014/main" id="{E8034829-2AD5-4B90-AB8E-234B90C059BD}"/>
              </a:ext>
            </a:extLst>
          </p:cNvPr>
          <p:cNvSpPr/>
          <p:nvPr/>
        </p:nvSpPr>
        <p:spPr>
          <a:xfrm>
            <a:off x="8794859" y="2976558"/>
            <a:ext cx="848139" cy="583096"/>
          </a:xfrm>
          <a:prstGeom prst="mathEqual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Rectangle 107">
                <a:extLst>
                  <a:ext uri="{FF2B5EF4-FFF2-40B4-BE49-F238E27FC236}">
                    <a16:creationId xmlns:a16="http://schemas.microsoft.com/office/drawing/2014/main" id="{6D8166E0-809A-4E6C-9FE8-F6A96E708245}"/>
                  </a:ext>
                </a:extLst>
              </p:cNvPr>
              <p:cNvSpPr/>
              <p:nvPr/>
            </p:nvSpPr>
            <p:spPr>
              <a:xfrm>
                <a:off x="6320528" y="3808269"/>
                <a:ext cx="2300012" cy="607181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ad>
                        <m:rad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m:rPr>
                              <m:brk m:alnAt="7"/>
                            </m:rP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g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rad>
                      <m:sSup>
                        <m:sSup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sup>
                      </m:sSup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108" name="Rectangle 107">
                <a:extLst>
                  <a:ext uri="{FF2B5EF4-FFF2-40B4-BE49-F238E27FC236}">
                    <a16:creationId xmlns:a16="http://schemas.microsoft.com/office/drawing/2014/main" id="{6D8166E0-809A-4E6C-9FE8-F6A96E70824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0528" y="3808269"/>
                <a:ext cx="2300012" cy="607181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  <a:ln>
                <a:solidFill>
                  <a:schemeClr val="accent4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0" name="Equals 109">
            <a:extLst>
              <a:ext uri="{FF2B5EF4-FFF2-40B4-BE49-F238E27FC236}">
                <a16:creationId xmlns:a16="http://schemas.microsoft.com/office/drawing/2014/main" id="{7A67614E-0506-463B-9227-B128E4045050}"/>
              </a:ext>
            </a:extLst>
          </p:cNvPr>
          <p:cNvSpPr/>
          <p:nvPr/>
        </p:nvSpPr>
        <p:spPr>
          <a:xfrm>
            <a:off x="8794859" y="3771955"/>
            <a:ext cx="848139" cy="583096"/>
          </a:xfrm>
          <a:prstGeom prst="mathEqual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Rectangle 110">
                <a:extLst>
                  <a:ext uri="{FF2B5EF4-FFF2-40B4-BE49-F238E27FC236}">
                    <a16:creationId xmlns:a16="http://schemas.microsoft.com/office/drawing/2014/main" id="{0012A99F-E3F5-4D0F-B906-C1E00BC954AC}"/>
                  </a:ext>
                </a:extLst>
              </p:cNvPr>
              <p:cNvSpPr/>
              <p:nvPr/>
            </p:nvSpPr>
            <p:spPr>
              <a:xfrm>
                <a:off x="6320528" y="4582586"/>
                <a:ext cx="2300012" cy="607181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ad>
                        <m:rad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m:rPr>
                              <m:brk m:alnAt="7"/>
                            </m:rP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deg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rad>
                      <m:sSup>
                        <m:sSup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111" name="Rectangle 110">
                <a:extLst>
                  <a:ext uri="{FF2B5EF4-FFF2-40B4-BE49-F238E27FC236}">
                    <a16:creationId xmlns:a16="http://schemas.microsoft.com/office/drawing/2014/main" id="{0012A99F-E3F5-4D0F-B906-C1E00BC954A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0528" y="4582586"/>
                <a:ext cx="2300012" cy="607181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  <a:ln>
                <a:solidFill>
                  <a:schemeClr val="accent4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3" name="Equals 112">
            <a:extLst>
              <a:ext uri="{FF2B5EF4-FFF2-40B4-BE49-F238E27FC236}">
                <a16:creationId xmlns:a16="http://schemas.microsoft.com/office/drawing/2014/main" id="{B4DBF104-60C5-4890-ABF6-7203698F3062}"/>
              </a:ext>
            </a:extLst>
          </p:cNvPr>
          <p:cNvSpPr/>
          <p:nvPr/>
        </p:nvSpPr>
        <p:spPr>
          <a:xfrm>
            <a:off x="8794859" y="4546272"/>
            <a:ext cx="848139" cy="583096"/>
          </a:xfrm>
          <a:prstGeom prst="mathEqual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4" name="Rectangle 113">
                <a:extLst>
                  <a:ext uri="{FF2B5EF4-FFF2-40B4-BE49-F238E27FC236}">
                    <a16:creationId xmlns:a16="http://schemas.microsoft.com/office/drawing/2014/main" id="{096B51DC-823F-4EA1-B329-3FF6BBDD925D}"/>
                  </a:ext>
                </a:extLst>
              </p:cNvPr>
              <p:cNvSpPr/>
              <p:nvPr/>
            </p:nvSpPr>
            <p:spPr>
              <a:xfrm>
                <a:off x="6320528" y="5356903"/>
                <a:ext cx="2300012" cy="607181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ad>
                        <m:rad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m:rPr>
                              <m:brk m:alnAt="7"/>
                            </m:rP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g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e>
                      </m:rad>
                      <m:sSup>
                        <m:sSup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14</m:t>
                          </m:r>
                        </m:sup>
                      </m:sSup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114" name="Rectangle 113">
                <a:extLst>
                  <a:ext uri="{FF2B5EF4-FFF2-40B4-BE49-F238E27FC236}">
                    <a16:creationId xmlns:a16="http://schemas.microsoft.com/office/drawing/2014/main" id="{096B51DC-823F-4EA1-B329-3FF6BBDD925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0528" y="5356903"/>
                <a:ext cx="2300012" cy="607181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  <a:ln>
                <a:solidFill>
                  <a:schemeClr val="accent4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9" name="Equals 118">
            <a:extLst>
              <a:ext uri="{FF2B5EF4-FFF2-40B4-BE49-F238E27FC236}">
                <a16:creationId xmlns:a16="http://schemas.microsoft.com/office/drawing/2014/main" id="{D7DACD1D-9955-4D55-A2FA-7B6F190EDB3A}"/>
              </a:ext>
            </a:extLst>
          </p:cNvPr>
          <p:cNvSpPr/>
          <p:nvPr/>
        </p:nvSpPr>
        <p:spPr>
          <a:xfrm>
            <a:off x="8794859" y="5320589"/>
            <a:ext cx="848139" cy="583096"/>
          </a:xfrm>
          <a:prstGeom prst="mathEqual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id="{17EB4D83-1B1D-4869-B105-D80F7CAC0C2D}"/>
                  </a:ext>
                </a:extLst>
              </p:cNvPr>
              <p:cNvSpPr/>
              <p:nvPr/>
            </p:nvSpPr>
            <p:spPr>
              <a:xfrm>
                <a:off x="6320528" y="6086073"/>
                <a:ext cx="2300012" cy="607181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ad>
                        <m:radPr>
                          <m:degHide m:val="on"/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66</m:t>
                          </m:r>
                        </m:e>
                      </m:rad>
                      <m:sSup>
                        <m:sSup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id="{17EB4D83-1B1D-4869-B105-D80F7CAC0C2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0528" y="6086073"/>
                <a:ext cx="2300012" cy="607181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  <a:ln>
                <a:solidFill>
                  <a:schemeClr val="accent4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2" name="Equals 121">
            <a:extLst>
              <a:ext uri="{FF2B5EF4-FFF2-40B4-BE49-F238E27FC236}">
                <a16:creationId xmlns:a16="http://schemas.microsoft.com/office/drawing/2014/main" id="{8B5BD051-80C4-4745-B1C4-A5B79EA7AEA6}"/>
              </a:ext>
            </a:extLst>
          </p:cNvPr>
          <p:cNvSpPr/>
          <p:nvPr/>
        </p:nvSpPr>
        <p:spPr>
          <a:xfrm>
            <a:off x="8794859" y="6049759"/>
            <a:ext cx="848139" cy="583096"/>
          </a:xfrm>
          <a:prstGeom prst="mathEqual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3" name="Rectangle 122">
                <a:extLst>
                  <a:ext uri="{FF2B5EF4-FFF2-40B4-BE49-F238E27FC236}">
                    <a16:creationId xmlns:a16="http://schemas.microsoft.com/office/drawing/2014/main" id="{4C7954C8-3B1B-4D47-B660-5036378DD080}"/>
                  </a:ext>
                </a:extLst>
              </p:cNvPr>
              <p:cNvSpPr/>
              <p:nvPr/>
            </p:nvSpPr>
            <p:spPr>
              <a:xfrm>
                <a:off x="257658" y="6250819"/>
                <a:ext cx="2300012" cy="607181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225</m:t>
                          </m:r>
                        </m:e>
                        <m:sup>
                          <m:f>
                            <m:fPr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123" name="Rectangle 122">
                <a:extLst>
                  <a:ext uri="{FF2B5EF4-FFF2-40B4-BE49-F238E27FC236}">
                    <a16:creationId xmlns:a16="http://schemas.microsoft.com/office/drawing/2014/main" id="{4C7954C8-3B1B-4D47-B660-5036378DD0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658" y="6250819"/>
                <a:ext cx="2300012" cy="607181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  <a:ln>
                <a:solidFill>
                  <a:schemeClr val="accent4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4" name="Rectangle 123">
                <a:extLst>
                  <a:ext uri="{FF2B5EF4-FFF2-40B4-BE49-F238E27FC236}">
                    <a16:creationId xmlns:a16="http://schemas.microsoft.com/office/drawing/2014/main" id="{F3B08979-CC5D-47CF-BF77-99FC3F5A49F7}"/>
                  </a:ext>
                </a:extLst>
              </p:cNvPr>
              <p:cNvSpPr/>
              <p:nvPr/>
            </p:nvSpPr>
            <p:spPr>
              <a:xfrm>
                <a:off x="3754447" y="6301786"/>
                <a:ext cx="1728787" cy="360362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solidFill>
                  <a:schemeClr val="accent3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dirty="0" smtClean="0">
                          <a:latin typeface="Cambria Math" panose="02040503050406030204" pitchFamily="18" charset="0"/>
                        </a:rPr>
                        <m:t>15</m:t>
                      </m:r>
                    </m:oMath>
                  </m:oMathPara>
                </a14:m>
                <a:endParaRPr lang="en-GB" sz="2400" baseline="30000" dirty="0"/>
              </a:p>
            </p:txBody>
          </p:sp>
        </mc:Choice>
        <mc:Fallback xmlns="">
          <p:sp>
            <p:nvSpPr>
              <p:cNvPr id="124" name="Rectangle 123">
                <a:extLst>
                  <a:ext uri="{FF2B5EF4-FFF2-40B4-BE49-F238E27FC236}">
                    <a16:creationId xmlns:a16="http://schemas.microsoft.com/office/drawing/2014/main" id="{F3B08979-CC5D-47CF-BF77-99FC3F5A49F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4447" y="6301786"/>
                <a:ext cx="1728787" cy="360362"/>
              </a:xfrm>
              <a:prstGeom prst="rect">
                <a:avLst/>
              </a:prstGeom>
              <a:blipFill>
                <a:blip r:embed="rId24"/>
                <a:stretch>
                  <a:fillRect b="-9524"/>
                </a:stretch>
              </a:blipFill>
              <a:ln>
                <a:solidFill>
                  <a:schemeClr val="accent3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5" name="Equals 124">
            <a:extLst>
              <a:ext uri="{FF2B5EF4-FFF2-40B4-BE49-F238E27FC236}">
                <a16:creationId xmlns:a16="http://schemas.microsoft.com/office/drawing/2014/main" id="{70D91BED-C43E-4E9B-BDCE-040B13082D9A}"/>
              </a:ext>
            </a:extLst>
          </p:cNvPr>
          <p:cNvSpPr/>
          <p:nvPr/>
        </p:nvSpPr>
        <p:spPr>
          <a:xfrm>
            <a:off x="2731989" y="6214505"/>
            <a:ext cx="848139" cy="583096"/>
          </a:xfrm>
          <a:prstGeom prst="mathEqual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6" name="Rectangle 125">
                <a:extLst>
                  <a:ext uri="{FF2B5EF4-FFF2-40B4-BE49-F238E27FC236}">
                    <a16:creationId xmlns:a16="http://schemas.microsoft.com/office/drawing/2014/main" id="{E08A1E3F-CD04-4D9F-BB13-B87E1B207006}"/>
                  </a:ext>
                </a:extLst>
              </p:cNvPr>
              <p:cNvSpPr/>
              <p:nvPr/>
            </p:nvSpPr>
            <p:spPr>
              <a:xfrm>
                <a:off x="9817317" y="3012872"/>
                <a:ext cx="1728787" cy="671802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solidFill>
                  <a:schemeClr val="accent3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 dirty="0" smtClean="0">
                          <a:latin typeface="Cambria Math" panose="02040503050406030204" pitchFamily="18" charset="0"/>
                        </a:rPr>
                        <m:t>1</m:t>
                      </m:r>
                      <m:sSup>
                        <m:sSupPr>
                          <m:ctrlPr>
                            <a:rPr lang="en-GB" sz="24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0" i="1" dirty="0" smtClean="0"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  <m:sup>
                          <m:f>
                            <m:fPr>
                              <m:ctrlPr>
                                <a:rPr lang="en-GB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400" b="0" i="1" dirty="0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num>
                            <m:den>
                              <m:r>
                                <a:rPr lang="en-GB" sz="2400" b="0" i="1" dirty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GB" sz="2400" baseline="30000" dirty="0"/>
              </a:p>
            </p:txBody>
          </p:sp>
        </mc:Choice>
        <mc:Fallback xmlns="">
          <p:sp>
            <p:nvSpPr>
              <p:cNvPr id="126" name="Rectangle 125">
                <a:extLst>
                  <a:ext uri="{FF2B5EF4-FFF2-40B4-BE49-F238E27FC236}">
                    <a16:creationId xmlns:a16="http://schemas.microsoft.com/office/drawing/2014/main" id="{E08A1E3F-CD04-4D9F-BB13-B87E1B20700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17317" y="3012872"/>
                <a:ext cx="1728787" cy="671802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  <a:ln>
                <a:solidFill>
                  <a:schemeClr val="accent3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7" name="Rectangle 126">
                <a:extLst>
                  <a:ext uri="{FF2B5EF4-FFF2-40B4-BE49-F238E27FC236}">
                    <a16:creationId xmlns:a16="http://schemas.microsoft.com/office/drawing/2014/main" id="{397D312C-3D8D-46B7-BBA8-7B41A6169D52}"/>
                  </a:ext>
                </a:extLst>
              </p:cNvPr>
              <p:cNvSpPr/>
              <p:nvPr/>
            </p:nvSpPr>
            <p:spPr>
              <a:xfrm>
                <a:off x="9833571" y="3775958"/>
                <a:ext cx="1728787" cy="671802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solidFill>
                  <a:schemeClr val="accent3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4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f>
                            <m:fPr>
                              <m:ctrlPr>
                                <a:rPr lang="en-GB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400" b="0" i="1" dirty="0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num>
                            <m:den>
                              <m:r>
                                <a:rPr lang="en-GB" sz="2400" b="0" i="1" dirty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GB" sz="2400" baseline="30000" dirty="0"/>
              </a:p>
            </p:txBody>
          </p:sp>
        </mc:Choice>
        <mc:Fallback xmlns="">
          <p:sp>
            <p:nvSpPr>
              <p:cNvPr id="127" name="Rectangle 126">
                <a:extLst>
                  <a:ext uri="{FF2B5EF4-FFF2-40B4-BE49-F238E27FC236}">
                    <a16:creationId xmlns:a16="http://schemas.microsoft.com/office/drawing/2014/main" id="{397D312C-3D8D-46B7-BBA8-7B41A6169D5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33571" y="3775958"/>
                <a:ext cx="1728787" cy="671802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  <a:ln>
                <a:solidFill>
                  <a:schemeClr val="accent3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8" name="Rectangle 127">
                <a:extLst>
                  <a:ext uri="{FF2B5EF4-FFF2-40B4-BE49-F238E27FC236}">
                    <a16:creationId xmlns:a16="http://schemas.microsoft.com/office/drawing/2014/main" id="{49ECDD81-5222-4571-BEAC-09DD8D92EFF0}"/>
                  </a:ext>
                </a:extLst>
              </p:cNvPr>
              <p:cNvSpPr/>
              <p:nvPr/>
            </p:nvSpPr>
            <p:spPr>
              <a:xfrm>
                <a:off x="9833571" y="4577001"/>
                <a:ext cx="1728787" cy="671802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solidFill>
                  <a:schemeClr val="accent3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40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f>
                            <m:fPr>
                              <m:ctrlPr>
                                <a:rPr lang="en-GB" sz="2400" i="1" dirty="0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400" b="0" i="1" dirty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GB" sz="2400" b="0" i="1" dirty="0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GB" sz="2400" baseline="30000" dirty="0"/>
              </a:p>
            </p:txBody>
          </p:sp>
        </mc:Choice>
        <mc:Fallback xmlns="">
          <p:sp>
            <p:nvSpPr>
              <p:cNvPr id="128" name="Rectangle 127">
                <a:extLst>
                  <a:ext uri="{FF2B5EF4-FFF2-40B4-BE49-F238E27FC236}">
                    <a16:creationId xmlns:a16="http://schemas.microsoft.com/office/drawing/2014/main" id="{49ECDD81-5222-4571-BEAC-09DD8D92EFF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33571" y="4577001"/>
                <a:ext cx="1728787" cy="671802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  <a:ln>
                <a:solidFill>
                  <a:schemeClr val="accent3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9" name="Rectangle 128">
                <a:extLst>
                  <a:ext uri="{FF2B5EF4-FFF2-40B4-BE49-F238E27FC236}">
                    <a16:creationId xmlns:a16="http://schemas.microsoft.com/office/drawing/2014/main" id="{AC67ABCC-0BBE-4B5B-A23E-067E351758BF}"/>
                  </a:ext>
                </a:extLst>
              </p:cNvPr>
              <p:cNvSpPr/>
              <p:nvPr/>
            </p:nvSpPr>
            <p:spPr>
              <a:xfrm>
                <a:off x="9833571" y="5330438"/>
                <a:ext cx="1728787" cy="671802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solidFill>
                  <a:schemeClr val="accent3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40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0" i="1" dirty="0" smtClean="0">
                              <a:latin typeface="Cambria Math" panose="02040503050406030204" pitchFamily="18" charset="0"/>
                            </a:rPr>
                            <m:t>7</m:t>
                          </m:r>
                        </m:e>
                        <m:sup>
                          <m:f>
                            <m:fPr>
                              <m:ctrlPr>
                                <a:rPr lang="en-GB" sz="2400" i="1" dirty="0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400" b="0" i="1" dirty="0" smtClean="0">
                                  <a:latin typeface="Cambria Math" panose="02040503050406030204" pitchFamily="18" charset="0"/>
                                </a:rPr>
                                <m:t>14</m:t>
                              </m:r>
                            </m:num>
                            <m:den>
                              <m:r>
                                <a:rPr lang="en-GB" sz="2400" b="0" i="1" dirty="0" smtClean="0">
                                  <a:latin typeface="Cambria Math" panose="02040503050406030204" pitchFamily="18" charset="0"/>
                                </a:rPr>
                                <m:t>13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GB" sz="2400" baseline="30000" dirty="0"/>
              </a:p>
            </p:txBody>
          </p:sp>
        </mc:Choice>
        <mc:Fallback xmlns="">
          <p:sp>
            <p:nvSpPr>
              <p:cNvPr id="129" name="Rectangle 128">
                <a:extLst>
                  <a:ext uri="{FF2B5EF4-FFF2-40B4-BE49-F238E27FC236}">
                    <a16:creationId xmlns:a16="http://schemas.microsoft.com/office/drawing/2014/main" id="{AC67ABCC-0BBE-4B5B-A23E-067E351758B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33571" y="5330438"/>
                <a:ext cx="1728787" cy="671802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  <a:ln>
                <a:solidFill>
                  <a:schemeClr val="accent3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2" name="Rectangle 141">
                <a:extLst>
                  <a:ext uri="{FF2B5EF4-FFF2-40B4-BE49-F238E27FC236}">
                    <a16:creationId xmlns:a16="http://schemas.microsoft.com/office/drawing/2014/main" id="{C7050343-BCAD-4A53-889D-ED844F4EC838}"/>
                  </a:ext>
                </a:extLst>
              </p:cNvPr>
              <p:cNvSpPr/>
              <p:nvPr/>
            </p:nvSpPr>
            <p:spPr>
              <a:xfrm>
                <a:off x="9833571" y="6083875"/>
                <a:ext cx="1728787" cy="671802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solidFill>
                  <a:schemeClr val="accent3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40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0" i="1" dirty="0" smtClean="0">
                              <a:latin typeface="Cambria Math" panose="02040503050406030204" pitchFamily="18" charset="0"/>
                            </a:rPr>
                            <m:t>66</m:t>
                          </m:r>
                        </m:e>
                        <m:sup>
                          <m:f>
                            <m:fPr>
                              <m:ctrlPr>
                                <a:rPr lang="en-GB" sz="2400" i="1" dirty="0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400" b="0" i="1" dirty="0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num>
                            <m:den>
                              <m:r>
                                <a:rPr lang="en-GB" sz="2400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GB" sz="2400" baseline="30000" dirty="0"/>
              </a:p>
            </p:txBody>
          </p:sp>
        </mc:Choice>
        <mc:Fallback xmlns="">
          <p:sp>
            <p:nvSpPr>
              <p:cNvPr id="142" name="Rectangle 141">
                <a:extLst>
                  <a:ext uri="{FF2B5EF4-FFF2-40B4-BE49-F238E27FC236}">
                    <a16:creationId xmlns:a16="http://schemas.microsoft.com/office/drawing/2014/main" id="{C7050343-BCAD-4A53-889D-ED844F4EC83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33571" y="6083875"/>
                <a:ext cx="1728787" cy="671802"/>
              </a:xfrm>
              <a:prstGeom prst="rect">
                <a:avLst/>
              </a:prstGeom>
              <a:blipFill>
                <a:blip r:embed="rId29"/>
                <a:stretch>
                  <a:fillRect/>
                </a:stretch>
              </a:blipFill>
              <a:ln>
                <a:solidFill>
                  <a:schemeClr val="accent3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53739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50" grpId="0" animBg="1"/>
      <p:bldP spid="59" grpId="0" animBg="1"/>
      <p:bldP spid="83" grpId="0" animBg="1"/>
      <p:bldP spid="92" grpId="0" animBg="1"/>
      <p:bldP spid="97" grpId="0" animBg="1"/>
      <p:bldP spid="100" grpId="0" animBg="1"/>
      <p:bldP spid="103" grpId="0" animBg="1"/>
      <p:bldP spid="124" grpId="0" animBg="1"/>
      <p:bldP spid="126" grpId="0" animBg="1"/>
      <p:bldP spid="127" grpId="0" animBg="1"/>
      <p:bldP spid="128" grpId="0" animBg="1"/>
      <p:bldP spid="129" grpId="0" animBg="1"/>
      <p:bldP spid="14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D583D7-0B89-4311-A121-FCAEE713031C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GB" sz="6000" i="1" u="sng" dirty="0"/>
              <a:t>TOP TIP FOR THE EXAM!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83DA472-FE5C-4507-8274-6BE230D40D2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690688"/>
                <a:ext cx="10515600" cy="5167311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GB" dirty="0"/>
                  <a:t>Here are the following rules that you will NEED to learn for the exam.</a:t>
                </a:r>
              </a:p>
              <a:p>
                <a:pPr marL="0" indent="0">
                  <a:buNone/>
                </a:pPr>
                <a:endParaRPr lang="en-GB" sz="4400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GB" sz="4400" i="1" smtClean="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4400" i="1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GB" sz="4400" i="1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  <m:r>
                      <a:rPr lang="en-GB" sz="4400" i="1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  <m:sSup>
                      <m:sSupPr>
                        <m:ctrlPr>
                          <a:rPr lang="en-GB" sz="4400" i="1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4400" i="1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GB" sz="4400" i="1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GB" sz="4400" i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4400" i="1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4400" i="1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GB" sz="4400" b="0" i="1" smtClean="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GB" sz="4400" b="0" i="1" smtClean="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GB" sz="4400" b="0" i="1" smtClean="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GB" sz="4400" dirty="0"/>
                  <a:t>- </a:t>
                </a:r>
                <a:r>
                  <a:rPr lang="en-GB" sz="2000" i="1" dirty="0">
                    <a:solidFill>
                      <a:schemeClr val="accent4"/>
                    </a:solidFill>
                  </a:rPr>
                  <a:t>If the base numbers are the same then we just add the powers</a:t>
                </a:r>
              </a:p>
              <a:p>
                <a:pPr marL="0" indent="0">
                  <a:buNone/>
                </a:pPr>
                <a:endParaRPr lang="en-GB" sz="2000" i="1" dirty="0">
                  <a:solidFill>
                    <a:schemeClr val="accent4"/>
                  </a:solidFill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GB" sz="4400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4400" i="1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GB" sz="4400" i="1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  <m:r>
                      <a:rPr lang="en-GB" sz="4400" i="1" smtClean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  <m:sSup>
                      <m:sSupPr>
                        <m:ctrlPr>
                          <a:rPr lang="en-GB" sz="4400" i="1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4400" i="1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GB" sz="4400" i="1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GB" sz="4400" i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4400" i="1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4400" i="1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GB" sz="4400" b="0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GB" sz="4400" b="0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sz="4400" b="0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GB" sz="4400" dirty="0"/>
                  <a:t>- </a:t>
                </a:r>
                <a:r>
                  <a:rPr lang="en-GB" sz="2000" i="1" dirty="0">
                    <a:solidFill>
                      <a:schemeClr val="accent4"/>
                    </a:solidFill>
                  </a:rPr>
                  <a:t>If the base numbers are the same then we just subtract the powers</a:t>
                </a:r>
              </a:p>
              <a:p>
                <a:pPr marL="0" indent="0">
                  <a:buNone/>
                </a:pPr>
                <a:endParaRPr lang="en-GB" sz="2000" i="1" dirty="0">
                  <a:solidFill>
                    <a:schemeClr val="accent4"/>
                  </a:solidFill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GB" sz="4400" b="0" i="1" smtClean="0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GB" sz="4400" b="0" i="1" smtClean="0">
                            <a:solidFill>
                              <a:schemeClr val="accent3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4400" b="0" i="1" smtClean="0">
                            <a:solidFill>
                              <a:schemeClr val="accent3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GB" sz="4400" b="0" i="1" smtClean="0">
                            <a:solidFill>
                              <a:schemeClr val="accent3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  <m:sSup>
                      <m:sSupPr>
                        <m:ctrlPr>
                          <a:rPr lang="en-GB" sz="4400" b="0" i="1" smtClean="0">
                            <a:solidFill>
                              <a:schemeClr val="accent3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4400" b="0" i="1" smtClean="0">
                            <a:solidFill>
                              <a:schemeClr val="accent3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GB" sz="4400" b="0" i="1" smtClean="0">
                            <a:solidFill>
                              <a:schemeClr val="accent3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GB" sz="4400" i="0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4400" i="1">
                            <a:solidFill>
                              <a:schemeClr val="accent3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4400" i="1">
                            <a:solidFill>
                              <a:schemeClr val="accent3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GB" sz="4400" b="0" i="1" smtClean="0">
                            <a:solidFill>
                              <a:schemeClr val="accent3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𝑚𝑛</m:t>
                        </m:r>
                      </m:sup>
                    </m:sSup>
                  </m:oMath>
                </a14:m>
                <a:r>
                  <a:rPr lang="en-GB" sz="4400" dirty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rPr>
                  <a:t>- </a:t>
                </a:r>
                <a:r>
                  <a:rPr lang="en-GB" sz="2000" i="1" dirty="0">
                    <a:solidFill>
                      <a:schemeClr val="accent4"/>
                    </a:solidFill>
                  </a:rPr>
                  <a:t>We just multiply the indices </a:t>
                </a:r>
                <a:endParaRPr lang="en-GB" sz="4400" i="1" dirty="0">
                  <a:solidFill>
                    <a:schemeClr val="accent4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83DA472-FE5C-4507-8274-6BE230D40D2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690688"/>
                <a:ext cx="10515600" cy="5167311"/>
              </a:xfrm>
              <a:blipFill>
                <a:blip r:embed="rId2"/>
                <a:stretch>
                  <a:fillRect l="-1217" t="-2005" r="-232" b="-495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30619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5EB94B-8787-46AA-BA1B-EA6063B78B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9" y="157202"/>
            <a:ext cx="5753669" cy="1325563"/>
          </a:xfr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GB" u="sng" dirty="0"/>
              <a:t>Examples: </a:t>
            </a:r>
            <a:r>
              <a:rPr lang="en-GB" i="1" dirty="0"/>
              <a:t>Evaluate each of the following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034828-0D1A-47E6-95AA-12695CC50D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07187"/>
          </a:xfr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514350" indent="-514350">
              <a:buAutoNum type="arabicPeriod"/>
            </a:pPr>
            <a:r>
              <a:rPr lang="en-GB" sz="4400" dirty="0"/>
              <a:t>a⁸ x a⁹ = </a:t>
            </a:r>
          </a:p>
          <a:p>
            <a:pPr marL="514350" indent="-514350">
              <a:buAutoNum type="arabicPeriod"/>
            </a:pPr>
            <a:endParaRPr lang="en-GB" sz="4400" dirty="0"/>
          </a:p>
          <a:p>
            <a:pPr marL="0" indent="0">
              <a:buNone/>
            </a:pPr>
            <a:endParaRPr lang="en-GB" sz="4400" dirty="0"/>
          </a:p>
          <a:p>
            <a:pPr marL="0" indent="0">
              <a:buNone/>
            </a:pPr>
            <a:r>
              <a:rPr lang="en-GB" sz="4400" dirty="0"/>
              <a:t>2.a¹² ÷ a³ =</a:t>
            </a:r>
          </a:p>
          <a:p>
            <a:pPr marL="0" indent="0">
              <a:buNone/>
            </a:pPr>
            <a:r>
              <a:rPr lang="en-GB" sz="4400" dirty="0"/>
              <a:t> </a:t>
            </a:r>
          </a:p>
          <a:p>
            <a:pPr marL="0" indent="0">
              <a:buNone/>
            </a:pPr>
            <a:endParaRPr lang="en-GB" sz="4400" dirty="0"/>
          </a:p>
          <a:p>
            <a:pPr marL="0" indent="0">
              <a:buNone/>
            </a:pPr>
            <a:r>
              <a:rPr lang="en-GB" sz="4400" dirty="0"/>
              <a:t>3.(a⁵)⁴ =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BF357F77-4F8D-4844-A5F0-943287E6C6F6}"/>
                  </a:ext>
                </a:extLst>
              </p:cNvPr>
              <p:cNvSpPr/>
              <p:nvPr/>
            </p:nvSpPr>
            <p:spPr>
              <a:xfrm>
                <a:off x="3637133" y="1825625"/>
                <a:ext cx="1728787" cy="533262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solidFill>
                  <a:schemeClr val="accent3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36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3600" b="0" i="1" dirty="0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GB" sz="3600" b="0" i="1" dirty="0" smtClean="0">
                              <a:latin typeface="Cambria Math" panose="02040503050406030204" pitchFamily="18" charset="0"/>
                            </a:rPr>
                            <m:t>17</m:t>
                          </m:r>
                        </m:sup>
                      </m:sSup>
                    </m:oMath>
                  </m:oMathPara>
                </a14:m>
                <a:endParaRPr lang="en-GB" sz="3600" baseline="30000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BF357F77-4F8D-4844-A5F0-943287E6C6F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7133" y="1825625"/>
                <a:ext cx="1728787" cy="53326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accent3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Arrow: Right 4">
            <a:extLst>
              <a:ext uri="{FF2B5EF4-FFF2-40B4-BE49-F238E27FC236}">
                <a16:creationId xmlns:a16="http://schemas.microsoft.com/office/drawing/2014/main" id="{E8FFCABB-88C9-42DB-AD1F-AB5DF3BB305A}"/>
              </a:ext>
            </a:extLst>
          </p:cNvPr>
          <p:cNvSpPr/>
          <p:nvPr/>
        </p:nvSpPr>
        <p:spPr>
          <a:xfrm>
            <a:off x="5466521" y="1860343"/>
            <a:ext cx="1258957" cy="463826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DFD6BC2-88E8-49EB-8A12-B043FA1D6865}"/>
              </a:ext>
            </a:extLst>
          </p:cNvPr>
          <p:cNvSpPr/>
          <p:nvPr/>
        </p:nvSpPr>
        <p:spPr>
          <a:xfrm>
            <a:off x="6921749" y="1690688"/>
            <a:ext cx="4651552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This is the answer because  the two base numbers are the same so we just have to add the powers.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481A531-9E40-4A09-8D50-63F4B7F23D5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875" t="48046" r="8098"/>
          <a:stretch/>
        </p:blipFill>
        <p:spPr>
          <a:xfrm>
            <a:off x="0" y="50720"/>
            <a:ext cx="4773848" cy="163996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2660DA2D-E6C7-4F7A-9D2D-283F9851F75E}"/>
                  </a:ext>
                </a:extLst>
              </p:cNvPr>
              <p:cNvSpPr/>
              <p:nvPr/>
            </p:nvSpPr>
            <p:spPr>
              <a:xfrm>
                <a:off x="4343982" y="3794932"/>
                <a:ext cx="1728787" cy="533262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solidFill>
                  <a:schemeClr val="accent3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36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3600" b="0" i="1" dirty="0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GB" sz="3600" b="0" i="1" dirty="0" smtClean="0">
                              <a:latin typeface="Cambria Math" panose="02040503050406030204" pitchFamily="18" charset="0"/>
                            </a:rPr>
                            <m:t>9</m:t>
                          </m:r>
                        </m:sup>
                      </m:sSup>
                    </m:oMath>
                  </m:oMathPara>
                </a14:m>
                <a:endParaRPr lang="en-GB" sz="3600" baseline="30000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2660DA2D-E6C7-4F7A-9D2D-283F9851F75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3982" y="3794932"/>
                <a:ext cx="1728787" cy="53326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accent3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Arrow: Right 8">
            <a:extLst>
              <a:ext uri="{FF2B5EF4-FFF2-40B4-BE49-F238E27FC236}">
                <a16:creationId xmlns:a16="http://schemas.microsoft.com/office/drawing/2014/main" id="{91D2604F-C283-48A9-A15E-A6302341BDA3}"/>
              </a:ext>
            </a:extLst>
          </p:cNvPr>
          <p:cNvSpPr/>
          <p:nvPr/>
        </p:nvSpPr>
        <p:spPr>
          <a:xfrm>
            <a:off x="6072769" y="3775728"/>
            <a:ext cx="1258957" cy="463826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05A60CA-6387-4D52-844E-41E1C93A5F00}"/>
              </a:ext>
            </a:extLst>
          </p:cNvPr>
          <p:cNvSpPr/>
          <p:nvPr/>
        </p:nvSpPr>
        <p:spPr>
          <a:xfrm>
            <a:off x="7428992" y="3321921"/>
            <a:ext cx="4651552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400" dirty="0">
                <a:ln w="0"/>
                <a:solidFill>
                  <a:schemeClr val="accent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This is the answer because the two base numbers are the same so we just have to subtract the powers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531E073C-3B5B-4FAE-BCF5-79421D75FA04}"/>
                  </a:ext>
                </a:extLst>
              </p:cNvPr>
              <p:cNvSpPr/>
              <p:nvPr/>
            </p:nvSpPr>
            <p:spPr>
              <a:xfrm>
                <a:off x="3268617" y="5736959"/>
                <a:ext cx="1728787" cy="533262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solidFill>
                  <a:schemeClr val="accent3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36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3600" b="0" i="1" dirty="0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GB" sz="3600" b="0" i="1" dirty="0" smtClean="0">
                              <a:latin typeface="Cambria Math" panose="02040503050406030204" pitchFamily="18" charset="0"/>
                            </a:rPr>
                            <m:t>20</m:t>
                          </m:r>
                        </m:sup>
                      </m:sSup>
                    </m:oMath>
                  </m:oMathPara>
                </a14:m>
                <a:endParaRPr lang="en-GB" sz="3600" baseline="30000" dirty="0"/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531E073C-3B5B-4FAE-BCF5-79421D75FA0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8617" y="5736959"/>
                <a:ext cx="1728787" cy="53326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accent3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Arrow: Right 11">
            <a:extLst>
              <a:ext uri="{FF2B5EF4-FFF2-40B4-BE49-F238E27FC236}">
                <a16:creationId xmlns:a16="http://schemas.microsoft.com/office/drawing/2014/main" id="{41090039-1342-4993-B4E5-D8EB91AB899A}"/>
              </a:ext>
            </a:extLst>
          </p:cNvPr>
          <p:cNvSpPr/>
          <p:nvPr/>
        </p:nvSpPr>
        <p:spPr>
          <a:xfrm>
            <a:off x="5071885" y="5711984"/>
            <a:ext cx="1353773" cy="463826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8A201E7-E49F-424F-86F1-657E0A065F64}"/>
              </a:ext>
            </a:extLst>
          </p:cNvPr>
          <p:cNvSpPr/>
          <p:nvPr/>
        </p:nvSpPr>
        <p:spPr>
          <a:xfrm>
            <a:off x="6563953" y="5218760"/>
            <a:ext cx="4651552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400" dirty="0">
                <a:ln w="0"/>
                <a:solidFill>
                  <a:schemeClr val="accent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This is the answer because the rule states for us to multiply the inside power by the outside power </a:t>
            </a:r>
          </a:p>
        </p:txBody>
      </p:sp>
    </p:spTree>
    <p:extLst>
      <p:ext uri="{BB962C8B-B14F-4D97-AF65-F5344CB8AC3E}">
        <p14:creationId xmlns:p14="http://schemas.microsoft.com/office/powerpoint/2010/main" val="1783727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5" grpId="0" animBg="1"/>
      <p:bldP spid="6" grpId="0"/>
      <p:bldP spid="8" grpId="0" animBg="1"/>
      <p:bldP spid="9" grpId="0" animBg="1"/>
      <p:bldP spid="10" grpId="0"/>
      <p:bldP spid="11" grpId="0" animBg="1"/>
      <p:bldP spid="12" grpId="0" animBg="1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5EB94B-8787-46AA-BA1B-EA6063B78B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9" y="157202"/>
            <a:ext cx="5753669" cy="1325563"/>
          </a:xfr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GB" u="sng" dirty="0"/>
              <a:t>Examples: </a:t>
            </a:r>
            <a:r>
              <a:rPr lang="en-GB" i="1" dirty="0"/>
              <a:t>Evaluate each of the following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E034828-0D1A-47E6-95AA-12695CC50DF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1505032"/>
              </a:xfrm>
              <a:ln>
                <a:noFill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GB" sz="4400" dirty="0"/>
                  <a:t>4.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4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GB" sz="4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44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GB" sz="44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  <m:r>
                          <a:rPr lang="en-GB" sz="4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4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p>
                          <m:sSupPr>
                            <m:ctrlPr>
                              <a:rPr lang="en-GB" sz="4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44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GB" sz="4400" b="0" i="1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GB" sz="4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44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GB" sz="4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en-GB" sz="4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÷</m:t>
                        </m:r>
                        <m:sSup>
                          <m:sSupPr>
                            <m:ctrlPr>
                              <a:rPr lang="en-GB" sz="44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4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GB" sz="4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5</m:t>
                            </m:r>
                          </m:sup>
                        </m:sSup>
                      </m:den>
                    </m:f>
                  </m:oMath>
                </a14:m>
                <a:r>
                  <a:rPr lang="en-GB" sz="4400" dirty="0"/>
                  <a:t> =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E034828-0D1A-47E6-95AA-12695CC50DF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1505032"/>
              </a:xfrm>
              <a:blipFill>
                <a:blip r:embed="rId2"/>
                <a:stretch>
                  <a:fillRect l="-237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D481A531-9E40-4A09-8D50-63F4B7F23D5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875" t="48046" r="8098"/>
          <a:stretch/>
        </p:blipFill>
        <p:spPr>
          <a:xfrm>
            <a:off x="0" y="50720"/>
            <a:ext cx="4773848" cy="163996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BFB5E29F-D4C1-4D90-8759-70338A40F03B}"/>
                  </a:ext>
                </a:extLst>
              </p:cNvPr>
              <p:cNvSpPr/>
              <p:nvPr/>
            </p:nvSpPr>
            <p:spPr>
              <a:xfrm>
                <a:off x="3336882" y="1690688"/>
                <a:ext cx="1728787" cy="1473928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solidFill>
                  <a:schemeClr val="accent3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36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36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3600" b="0" i="1" dirty="0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GB" sz="3600" b="0" i="1" dirty="0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GB" sz="36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3600" b="0" i="1" dirty="0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GB" sz="3600" b="0" i="1" dirty="0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sz="3600" baseline="30000" dirty="0"/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BFB5E29F-D4C1-4D90-8759-70338A40F0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6882" y="1690688"/>
                <a:ext cx="1728787" cy="147392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accent3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Equals 16">
            <a:extLst>
              <a:ext uri="{FF2B5EF4-FFF2-40B4-BE49-F238E27FC236}">
                <a16:creationId xmlns:a16="http://schemas.microsoft.com/office/drawing/2014/main" id="{EB24DC2F-EE13-41A8-A0D1-00532831CEFB}"/>
              </a:ext>
            </a:extLst>
          </p:cNvPr>
          <p:cNvSpPr/>
          <p:nvPr/>
        </p:nvSpPr>
        <p:spPr>
          <a:xfrm>
            <a:off x="5247860" y="2136104"/>
            <a:ext cx="848139" cy="583096"/>
          </a:xfrm>
          <a:prstGeom prst="mathEqual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2AD824FA-20E6-44E1-ADBB-1C621AC48829}"/>
                  </a:ext>
                </a:extLst>
              </p:cNvPr>
              <p:cNvSpPr/>
              <p:nvPr/>
            </p:nvSpPr>
            <p:spPr>
              <a:xfrm>
                <a:off x="6195003" y="2055157"/>
                <a:ext cx="2207548" cy="664043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solidFill>
                  <a:schemeClr val="accent3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b="0" i="1" dirty="0" smtClean="0">
                          <a:latin typeface="Cambria Math" panose="02040503050406030204" pitchFamily="18" charset="0"/>
                        </a:rPr>
                        <m:t>10 −− 2</m:t>
                      </m:r>
                    </m:oMath>
                  </m:oMathPara>
                </a14:m>
                <a:endParaRPr lang="en-GB" sz="3600" baseline="30000" dirty="0"/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2AD824FA-20E6-44E1-ADBB-1C621AC4882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5003" y="2055157"/>
                <a:ext cx="2207548" cy="66404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accent3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3D1C5312-55C4-414C-BE33-8FD3BEC050D9}"/>
              </a:ext>
            </a:extLst>
          </p:cNvPr>
          <p:cNvSpPr/>
          <p:nvPr/>
        </p:nvSpPr>
        <p:spPr>
          <a:xfrm>
            <a:off x="6957391" y="2252869"/>
            <a:ext cx="874644" cy="318053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F9234D73-C808-49DB-BB39-837E8F1DC213}"/>
              </a:ext>
            </a:extLst>
          </p:cNvPr>
          <p:cNvCxnSpPr>
            <a:stCxn id="19" idx="2"/>
          </p:cNvCxnSpPr>
          <p:nvPr/>
        </p:nvCxnSpPr>
        <p:spPr>
          <a:xfrm>
            <a:off x="7394713" y="2570922"/>
            <a:ext cx="1007838" cy="125895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07D15728-04FF-49EF-8B8A-6BB799A05E18}"/>
                  </a:ext>
                </a:extLst>
              </p:cNvPr>
              <p:cNvSpPr/>
              <p:nvPr/>
            </p:nvSpPr>
            <p:spPr>
              <a:xfrm>
                <a:off x="7298777" y="3846422"/>
                <a:ext cx="2544806" cy="66404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b="0" i="1" dirty="0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GB" sz="3600" b="0" i="1" dirty="0" smtClean="0">
                          <a:latin typeface="Cambria Math" panose="02040503050406030204" pitchFamily="18" charset="0"/>
                        </a:rPr>
                        <m:t> −− = +</m:t>
                      </m:r>
                    </m:oMath>
                  </m:oMathPara>
                </a14:m>
                <a:endParaRPr lang="en-GB" sz="3600" baseline="30000" dirty="0"/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07D15728-04FF-49EF-8B8A-6BB799A05E1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8777" y="3846422"/>
                <a:ext cx="2544806" cy="66404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4D91919D-D9AA-4856-A8C4-85D4739A7E63}"/>
              </a:ext>
            </a:extLst>
          </p:cNvPr>
          <p:cNvCxnSpPr>
            <a:cxnSpLocks/>
            <a:stCxn id="22" idx="0"/>
          </p:cNvCxnSpPr>
          <p:nvPr/>
        </p:nvCxnSpPr>
        <p:spPr>
          <a:xfrm flipV="1">
            <a:off x="8571180" y="2888974"/>
            <a:ext cx="943881" cy="95744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3EF7BA63-E318-41D1-810A-3F170F986E47}"/>
                  </a:ext>
                </a:extLst>
              </p:cNvPr>
              <p:cNvSpPr/>
              <p:nvPr/>
            </p:nvSpPr>
            <p:spPr>
              <a:xfrm>
                <a:off x="9328443" y="2136104"/>
                <a:ext cx="2207548" cy="664043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solidFill>
                  <a:schemeClr val="accent3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36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3600" b="0" i="1" dirty="0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GB" sz="3600" b="0" i="1" dirty="0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sup>
                      </m:sSup>
                    </m:oMath>
                  </m:oMathPara>
                </a14:m>
                <a:endParaRPr lang="en-GB" sz="3600" baseline="30000" dirty="0"/>
              </a:p>
            </p:txBody>
          </p:sp>
        </mc:Choice>
        <mc:Fallback xmlns="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3EF7BA63-E318-41D1-810A-3F170F986E4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8443" y="2136104"/>
                <a:ext cx="2207548" cy="66404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chemeClr val="accent3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98989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6" grpId="0" animBg="1"/>
      <p:bldP spid="17" grpId="0" animBg="1"/>
      <p:bldP spid="18" grpId="0" animBg="1"/>
      <p:bldP spid="19" grpId="0" animBg="1"/>
      <p:bldP spid="22" grpId="0" animBg="1"/>
      <p:bldP spid="2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5A309A-1C53-483E-BD3B-A4186F877B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834" y="139838"/>
            <a:ext cx="10515600" cy="562527"/>
          </a:xfrm>
        </p:spPr>
        <p:txBody>
          <a:bodyPr>
            <a:normAutofit fontScale="90000"/>
          </a:bodyPr>
          <a:lstStyle/>
          <a:p>
            <a:r>
              <a:rPr lang="en-GB" i="1" u="sng" dirty="0">
                <a:solidFill>
                  <a:schemeClr val="accent2">
                    <a:lumMod val="75000"/>
                  </a:schemeClr>
                </a:solidFill>
              </a:rPr>
              <a:t>Exercise 1a: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6F07EEE-6377-4D34-B61F-4DA7C1B8255F}"/>
              </a:ext>
            </a:extLst>
          </p:cNvPr>
          <p:cNvSpPr/>
          <p:nvPr/>
        </p:nvSpPr>
        <p:spPr>
          <a:xfrm>
            <a:off x="135834" y="755375"/>
            <a:ext cx="7166114" cy="56984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i="1" dirty="0"/>
              <a:t>Evaluate each of the following </a:t>
            </a:r>
            <a:endParaRPr lang="en-GB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F51CF8B9-2DA7-4C7A-966C-ED13F422190C}"/>
                  </a:ext>
                </a:extLst>
              </p:cNvPr>
              <p:cNvSpPr/>
              <p:nvPr/>
            </p:nvSpPr>
            <p:spPr>
              <a:xfrm>
                <a:off x="257658" y="1539671"/>
                <a:ext cx="2300012" cy="360362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GB" sz="2400" smtClean="0"/>
                        <m:t>5</m:t>
                      </m:r>
                      <m:r>
                        <m:rPr>
                          <m:nor/>
                        </m:rPr>
                        <a:rPr lang="en-GB" sz="2400" baseline="30000" smtClean="0"/>
                        <m:t>5 </m:t>
                      </m:r>
                      <m:r>
                        <m:rPr>
                          <m:nor/>
                        </m:rPr>
                        <a:rPr lang="en-GB" sz="2400" smtClean="0"/>
                        <m:t>x</m:t>
                      </m:r>
                      <m:r>
                        <m:rPr>
                          <m:nor/>
                        </m:rPr>
                        <a:rPr lang="en-GB" sz="2400" smtClean="0"/>
                        <m:t> </m:t>
                      </m:r>
                      <m:sSup>
                        <m:sSupPr>
                          <m:ctrlPr>
                            <a:rPr lang="en-GB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  <m:sup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  <m:r>
                        <m:rPr>
                          <m:nor/>
                        </m:rPr>
                        <a:rPr lang="en-GB" sz="2400"/>
                        <m:t> 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F51CF8B9-2DA7-4C7A-966C-ED13F422190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658" y="1539671"/>
                <a:ext cx="2300012" cy="360362"/>
              </a:xfrm>
              <a:prstGeom prst="rect">
                <a:avLst/>
              </a:prstGeom>
              <a:blipFill>
                <a:blip r:embed="rId2"/>
                <a:stretch>
                  <a:fillRect t="-1587" b="-11111"/>
                </a:stretch>
              </a:blipFill>
              <a:ln>
                <a:solidFill>
                  <a:schemeClr val="accent4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447717EE-7AA7-4BB0-A781-2437506603E4}"/>
                  </a:ext>
                </a:extLst>
              </p:cNvPr>
              <p:cNvSpPr/>
              <p:nvPr/>
            </p:nvSpPr>
            <p:spPr>
              <a:xfrm>
                <a:off x="3754447" y="1515585"/>
                <a:ext cx="1728787" cy="360362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solidFill>
                  <a:schemeClr val="accent3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4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0" i="1" dirty="0" smtClean="0"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  <m:sup>
                          <m:r>
                            <a:rPr lang="en-GB" sz="2400" b="0" i="1" dirty="0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sup>
                      </m:sSup>
                    </m:oMath>
                  </m:oMathPara>
                </a14:m>
                <a:endParaRPr lang="en-GB" sz="2400" baseline="30000" dirty="0"/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447717EE-7AA7-4BB0-A781-2437506603E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4447" y="1515585"/>
                <a:ext cx="1728787" cy="360362"/>
              </a:xfrm>
              <a:prstGeom prst="rect">
                <a:avLst/>
              </a:prstGeom>
              <a:blipFill>
                <a:blip r:embed="rId3"/>
                <a:stretch>
                  <a:fillRect b="-9524"/>
                </a:stretch>
              </a:blipFill>
              <a:ln>
                <a:solidFill>
                  <a:schemeClr val="accent3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Equals 14">
            <a:extLst>
              <a:ext uri="{FF2B5EF4-FFF2-40B4-BE49-F238E27FC236}">
                <a16:creationId xmlns:a16="http://schemas.microsoft.com/office/drawing/2014/main" id="{49C5D826-C3B0-4C5C-8A8C-F1A197EAF998}"/>
              </a:ext>
            </a:extLst>
          </p:cNvPr>
          <p:cNvSpPr/>
          <p:nvPr/>
        </p:nvSpPr>
        <p:spPr>
          <a:xfrm>
            <a:off x="2731989" y="1428304"/>
            <a:ext cx="848139" cy="583096"/>
          </a:xfrm>
          <a:prstGeom prst="mathEqual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9C24208F-766A-40D1-B5F3-9718272416F7}"/>
                  </a:ext>
                </a:extLst>
              </p:cNvPr>
              <p:cNvSpPr/>
              <p:nvPr/>
            </p:nvSpPr>
            <p:spPr>
              <a:xfrm>
                <a:off x="257658" y="2224827"/>
                <a:ext cx="2300012" cy="360362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GB" sz="2400" smtClean="0"/>
                        <m:t>5</m:t>
                      </m:r>
                      <m:r>
                        <m:rPr>
                          <m:nor/>
                        </m:rPr>
                        <a:rPr lang="en-GB" sz="2400" baseline="30000" smtClean="0"/>
                        <m:t>7</m:t>
                      </m:r>
                      <m:r>
                        <m:rPr>
                          <m:nor/>
                        </m:rPr>
                        <a:rPr lang="en-GB" sz="2400" smtClean="0"/>
                        <m:t> </m:t>
                      </m:r>
                      <m:r>
                        <m:rPr>
                          <m:nor/>
                        </m:rPr>
                        <a:rPr lang="en-GB" sz="2400" smtClean="0"/>
                        <m:t>x</m:t>
                      </m:r>
                      <m:r>
                        <m:rPr>
                          <m:nor/>
                        </m:rPr>
                        <a:rPr lang="en-GB" sz="2400" smtClean="0"/>
                        <m:t> </m:t>
                      </m:r>
                      <m:sSup>
                        <m:sSupPr>
                          <m:ctrlPr>
                            <a:rPr lang="en-GB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  <m:sup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9C24208F-766A-40D1-B5F3-9718272416F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658" y="2224827"/>
                <a:ext cx="2300012" cy="360362"/>
              </a:xfrm>
              <a:prstGeom prst="rect">
                <a:avLst/>
              </a:prstGeom>
              <a:blipFill>
                <a:blip r:embed="rId4"/>
                <a:stretch>
                  <a:fillRect b="-12698"/>
                </a:stretch>
              </a:blipFill>
              <a:ln>
                <a:solidFill>
                  <a:schemeClr val="accent4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Equals 56">
            <a:extLst>
              <a:ext uri="{FF2B5EF4-FFF2-40B4-BE49-F238E27FC236}">
                <a16:creationId xmlns:a16="http://schemas.microsoft.com/office/drawing/2014/main" id="{6786402A-E92E-4570-9DC9-A68F21A1CF5E}"/>
              </a:ext>
            </a:extLst>
          </p:cNvPr>
          <p:cNvSpPr/>
          <p:nvPr/>
        </p:nvSpPr>
        <p:spPr>
          <a:xfrm>
            <a:off x="2731989" y="2113460"/>
            <a:ext cx="848139" cy="583096"/>
          </a:xfrm>
          <a:prstGeom prst="mathEqual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D2ADF7B6-F082-4A55-BF6B-EC2ED790B940}"/>
                  </a:ext>
                </a:extLst>
              </p:cNvPr>
              <p:cNvSpPr/>
              <p:nvPr/>
            </p:nvSpPr>
            <p:spPr>
              <a:xfrm>
                <a:off x="257658" y="2865255"/>
                <a:ext cx="2300012" cy="360362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GB" sz="2400" smtClean="0"/>
                        <m:t>5</m:t>
                      </m:r>
                      <m:r>
                        <m:rPr>
                          <m:nor/>
                        </m:rPr>
                        <a:rPr lang="en-GB" sz="2400" baseline="30000" smtClean="0"/>
                        <m:t>6</m:t>
                      </m:r>
                      <m:r>
                        <m:rPr>
                          <m:nor/>
                        </m:rPr>
                        <a:rPr lang="en-GB" sz="2400" smtClean="0"/>
                        <m:t> </m:t>
                      </m:r>
                      <m:r>
                        <m:rPr>
                          <m:nor/>
                        </m:rPr>
                        <a:rPr lang="en-GB" sz="2400" smtClean="0"/>
                        <m:t>x</m:t>
                      </m:r>
                      <m:r>
                        <m:rPr>
                          <m:nor/>
                        </m:rPr>
                        <a:rPr lang="en-GB" sz="2400" smtClean="0"/>
                        <m:t> </m:t>
                      </m:r>
                      <m:sSup>
                        <m:sSupPr>
                          <m:ctrlPr>
                            <a:rPr lang="en-GB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  <m:sup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D2ADF7B6-F082-4A55-BF6B-EC2ED790B94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658" y="2865255"/>
                <a:ext cx="2300012" cy="360362"/>
              </a:xfrm>
              <a:prstGeom prst="rect">
                <a:avLst/>
              </a:prstGeom>
              <a:blipFill>
                <a:blip r:embed="rId5"/>
                <a:stretch>
                  <a:fillRect b="-12698"/>
                </a:stretch>
              </a:blipFill>
              <a:ln>
                <a:solidFill>
                  <a:schemeClr val="accent4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Equals 59">
            <a:extLst>
              <a:ext uri="{FF2B5EF4-FFF2-40B4-BE49-F238E27FC236}">
                <a16:creationId xmlns:a16="http://schemas.microsoft.com/office/drawing/2014/main" id="{E42F0F4F-4324-4CA2-B1E8-C527692C117E}"/>
              </a:ext>
            </a:extLst>
          </p:cNvPr>
          <p:cNvSpPr/>
          <p:nvPr/>
        </p:nvSpPr>
        <p:spPr>
          <a:xfrm>
            <a:off x="2731989" y="2753888"/>
            <a:ext cx="848139" cy="583096"/>
          </a:xfrm>
          <a:prstGeom prst="mathEqual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304386A8-AFF6-4D21-A982-0A227BB77003}"/>
                  </a:ext>
                </a:extLst>
              </p:cNvPr>
              <p:cNvSpPr/>
              <p:nvPr/>
            </p:nvSpPr>
            <p:spPr>
              <a:xfrm>
                <a:off x="257658" y="3530881"/>
                <a:ext cx="2300012" cy="360362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GB" sz="2400" smtClean="0"/>
                        <m:t>3</m:t>
                      </m:r>
                      <m:r>
                        <m:rPr>
                          <m:nor/>
                        </m:rPr>
                        <a:rPr lang="en-GB" sz="2400" baseline="30000" smtClean="0"/>
                        <m:t>2 </m:t>
                      </m:r>
                      <m:r>
                        <m:rPr>
                          <m:nor/>
                        </m:rPr>
                        <a:rPr lang="en-GB" sz="2400" smtClean="0"/>
                        <m:t>x</m:t>
                      </m:r>
                      <m:r>
                        <m:rPr>
                          <m:nor/>
                        </m:rPr>
                        <a:rPr lang="en-GB" sz="2400" smtClean="0"/>
                        <m:t> </m:t>
                      </m:r>
                      <m:sSup>
                        <m:sSupPr>
                          <m:ctrlPr>
                            <a:rPr lang="en-GB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m:rPr>
                          <m:nor/>
                        </m:rPr>
                        <a:rPr lang="en-GB" sz="2400"/>
                        <m:t> </m:t>
                      </m:r>
                      <m:r>
                        <m:rPr>
                          <m:nor/>
                        </m:rPr>
                        <a:rPr lang="en-GB" sz="2400"/>
                        <m:t>x</m:t>
                      </m:r>
                      <m:r>
                        <m:rPr>
                          <m:nor/>
                        </m:rPr>
                        <a:rPr lang="en-GB" sz="2400"/>
                        <m:t> </m:t>
                      </m:r>
                      <m:sSup>
                        <m:sSupPr>
                          <m:ctrlPr>
                            <a:rPr lang="en-GB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sup>
                      </m:sSup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304386A8-AFF6-4D21-A982-0A227BB7700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658" y="3530881"/>
                <a:ext cx="2300012" cy="360362"/>
              </a:xfrm>
              <a:prstGeom prst="rect">
                <a:avLst/>
              </a:prstGeom>
              <a:blipFill>
                <a:blip r:embed="rId6"/>
                <a:stretch>
                  <a:fillRect b="-12698"/>
                </a:stretch>
              </a:blipFill>
              <a:ln>
                <a:solidFill>
                  <a:schemeClr val="accent4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3" name="Equals 62">
            <a:extLst>
              <a:ext uri="{FF2B5EF4-FFF2-40B4-BE49-F238E27FC236}">
                <a16:creationId xmlns:a16="http://schemas.microsoft.com/office/drawing/2014/main" id="{DACB361A-4275-45E4-B630-09BF2B1E0BA3}"/>
              </a:ext>
            </a:extLst>
          </p:cNvPr>
          <p:cNvSpPr/>
          <p:nvPr/>
        </p:nvSpPr>
        <p:spPr>
          <a:xfrm>
            <a:off x="2731989" y="3394316"/>
            <a:ext cx="848139" cy="583096"/>
          </a:xfrm>
          <a:prstGeom prst="mathEqual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1FB533D5-C0D7-475F-8756-46B973510581}"/>
                  </a:ext>
                </a:extLst>
              </p:cNvPr>
              <p:cNvSpPr/>
              <p:nvPr/>
            </p:nvSpPr>
            <p:spPr>
              <a:xfrm>
                <a:off x="257658" y="4147223"/>
                <a:ext cx="2300012" cy="360362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GB" sz="2000" smtClean="0"/>
                        <m:t>10 </m:t>
                      </m:r>
                      <m:r>
                        <m:rPr>
                          <m:nor/>
                        </m:rPr>
                        <a:rPr lang="en-GB" sz="2000" smtClean="0"/>
                        <m:t>x</m:t>
                      </m:r>
                      <m:r>
                        <m:rPr>
                          <m:nor/>
                        </m:rPr>
                        <a:rPr lang="en-GB" sz="2000" smtClean="0"/>
                        <m:t> </m:t>
                      </m:r>
                      <m:sSup>
                        <m:sSupPr>
                          <m:ctrlPr>
                            <a:rPr lang="en-GB" sz="20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m:rPr>
                          <m:nor/>
                        </m:rPr>
                        <a:rPr lang="en-GB" sz="2000"/>
                        <m:t> </m:t>
                      </m:r>
                      <m:r>
                        <m:rPr>
                          <m:nor/>
                        </m:rPr>
                        <a:rPr lang="en-GB" sz="2000"/>
                        <m:t>x</m:t>
                      </m:r>
                      <m:r>
                        <m:rPr>
                          <m:nor/>
                        </m:rPr>
                        <a:rPr lang="en-GB" sz="2000"/>
                        <m:t> </m:t>
                      </m:r>
                      <m:sSup>
                        <m:sSupPr>
                          <m:ctrlPr>
                            <a:rPr lang="en-GB" sz="20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m:rPr>
                          <m:nor/>
                        </m:rPr>
                        <a:rPr lang="en-GB" sz="2000"/>
                        <m:t> 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1FB533D5-C0D7-475F-8756-46B97351058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658" y="4147223"/>
                <a:ext cx="2300012" cy="360362"/>
              </a:xfrm>
              <a:prstGeom prst="rect">
                <a:avLst/>
              </a:prstGeom>
              <a:blipFill>
                <a:blip r:embed="rId7"/>
                <a:stretch>
                  <a:fillRect b="-3175"/>
                </a:stretch>
              </a:blipFill>
              <a:ln>
                <a:solidFill>
                  <a:schemeClr val="accent4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6" name="Equals 65">
            <a:extLst>
              <a:ext uri="{FF2B5EF4-FFF2-40B4-BE49-F238E27FC236}">
                <a16:creationId xmlns:a16="http://schemas.microsoft.com/office/drawing/2014/main" id="{5CF8203A-177C-483E-AB88-978454EC705D}"/>
              </a:ext>
            </a:extLst>
          </p:cNvPr>
          <p:cNvSpPr/>
          <p:nvPr/>
        </p:nvSpPr>
        <p:spPr>
          <a:xfrm>
            <a:off x="2731989" y="4035856"/>
            <a:ext cx="848139" cy="583096"/>
          </a:xfrm>
          <a:prstGeom prst="mathEqual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EB01572D-1BCE-4EEB-8047-DB7E19026535}"/>
                  </a:ext>
                </a:extLst>
              </p:cNvPr>
              <p:cNvSpPr/>
              <p:nvPr/>
            </p:nvSpPr>
            <p:spPr>
              <a:xfrm>
                <a:off x="257658" y="4784391"/>
                <a:ext cx="2300012" cy="360362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GB" sz="2400"/>
                        <m:t>5</m:t>
                      </m:r>
                      <m:r>
                        <m:rPr>
                          <m:nor/>
                        </m:rPr>
                        <a:rPr lang="en-GB" sz="2400" baseline="30000"/>
                        <m:t>3</m:t>
                      </m:r>
                      <m:r>
                        <m:rPr>
                          <m:nor/>
                        </m:rPr>
                        <a:rPr lang="en-GB" sz="2400"/>
                        <m:t> ÷ 5</m:t>
                      </m:r>
                      <m:r>
                        <m:rPr>
                          <m:nor/>
                        </m:rPr>
                        <a:rPr lang="en-GB" sz="2400" baseline="30000"/>
                        <m:t>2</m:t>
                      </m:r>
                      <m:r>
                        <m:rPr>
                          <m:nor/>
                        </m:rPr>
                        <a:rPr lang="en-GB" sz="2400"/>
                        <m:t> 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EB01572D-1BCE-4EEB-8047-DB7E1902653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658" y="4784391"/>
                <a:ext cx="2300012" cy="360362"/>
              </a:xfrm>
              <a:prstGeom prst="rect">
                <a:avLst/>
              </a:prstGeom>
              <a:blipFill>
                <a:blip r:embed="rId8"/>
                <a:stretch>
                  <a:fillRect t="-1587" b="-11111"/>
                </a:stretch>
              </a:blipFill>
              <a:ln>
                <a:solidFill>
                  <a:schemeClr val="accent4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9" name="Equals 68">
            <a:extLst>
              <a:ext uri="{FF2B5EF4-FFF2-40B4-BE49-F238E27FC236}">
                <a16:creationId xmlns:a16="http://schemas.microsoft.com/office/drawing/2014/main" id="{5512FB25-9C3F-4030-AC3F-5C0CFF7624AF}"/>
              </a:ext>
            </a:extLst>
          </p:cNvPr>
          <p:cNvSpPr/>
          <p:nvPr/>
        </p:nvSpPr>
        <p:spPr>
          <a:xfrm>
            <a:off x="2731989" y="4673024"/>
            <a:ext cx="848139" cy="583096"/>
          </a:xfrm>
          <a:prstGeom prst="mathEqual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0B6BAC77-8D9C-4855-BFD2-C9F709E7F794}"/>
                  </a:ext>
                </a:extLst>
              </p:cNvPr>
              <p:cNvSpPr/>
              <p:nvPr/>
            </p:nvSpPr>
            <p:spPr>
              <a:xfrm>
                <a:off x="257658" y="5397473"/>
                <a:ext cx="2300012" cy="360362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GB" sz="2400"/>
                        <m:t>5</m:t>
                      </m:r>
                      <m:r>
                        <m:rPr>
                          <m:nor/>
                        </m:rPr>
                        <a:rPr lang="en-GB" sz="2400" baseline="30000"/>
                        <m:t>6</m:t>
                      </m:r>
                      <m:r>
                        <m:rPr>
                          <m:nor/>
                        </m:rPr>
                        <a:rPr lang="en-GB" sz="2400"/>
                        <m:t> ÷ 5</m:t>
                      </m:r>
                      <m:r>
                        <m:rPr>
                          <m:nor/>
                        </m:rPr>
                        <a:rPr lang="en-GB" sz="2400" baseline="30000"/>
                        <m:t>3</m:t>
                      </m:r>
                      <m:r>
                        <m:rPr>
                          <m:nor/>
                        </m:rPr>
                        <a:rPr lang="en-GB" sz="2400"/>
                        <m:t> 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0B6BAC77-8D9C-4855-BFD2-C9F709E7F79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658" y="5397473"/>
                <a:ext cx="2300012" cy="360362"/>
              </a:xfrm>
              <a:prstGeom prst="rect">
                <a:avLst/>
              </a:prstGeom>
              <a:blipFill>
                <a:blip r:embed="rId9"/>
                <a:stretch>
                  <a:fillRect t="-1563" b="-9375"/>
                </a:stretch>
              </a:blipFill>
              <a:ln>
                <a:solidFill>
                  <a:schemeClr val="accent4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2" name="Equals 71">
            <a:extLst>
              <a:ext uri="{FF2B5EF4-FFF2-40B4-BE49-F238E27FC236}">
                <a16:creationId xmlns:a16="http://schemas.microsoft.com/office/drawing/2014/main" id="{C548926E-17F8-4D5A-BB1D-D5F51397EFCD}"/>
              </a:ext>
            </a:extLst>
          </p:cNvPr>
          <p:cNvSpPr/>
          <p:nvPr/>
        </p:nvSpPr>
        <p:spPr>
          <a:xfrm>
            <a:off x="2731989" y="5286106"/>
            <a:ext cx="848139" cy="583096"/>
          </a:xfrm>
          <a:prstGeom prst="mathEqual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9584992F-6963-44E1-BD5F-D8C48046E037}"/>
                  </a:ext>
                </a:extLst>
              </p:cNvPr>
              <p:cNvSpPr/>
              <p:nvPr/>
            </p:nvSpPr>
            <p:spPr>
              <a:xfrm>
                <a:off x="257658" y="6029135"/>
                <a:ext cx="2300012" cy="360362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GB" sz="2400"/>
                        <m:t>5</m:t>
                      </m:r>
                      <m:r>
                        <m:rPr>
                          <m:nor/>
                        </m:rPr>
                        <a:rPr lang="en-GB" sz="2400" baseline="30000"/>
                        <m:t>22 </m:t>
                      </m:r>
                      <m:r>
                        <m:rPr>
                          <m:nor/>
                        </m:rPr>
                        <a:rPr lang="en-GB" sz="2400"/>
                        <m:t>÷ 5</m:t>
                      </m:r>
                      <m:r>
                        <m:rPr>
                          <m:nor/>
                        </m:rPr>
                        <a:rPr lang="en-GB" sz="2400" baseline="30000"/>
                        <m:t>18</m:t>
                      </m:r>
                      <m:r>
                        <m:rPr>
                          <m:nor/>
                        </m:rPr>
                        <a:rPr lang="en-GB" sz="2400"/>
                        <m:t> 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9584992F-6963-44E1-BD5F-D8C48046E03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658" y="6029135"/>
                <a:ext cx="2300012" cy="360362"/>
              </a:xfrm>
              <a:prstGeom prst="rect">
                <a:avLst/>
              </a:prstGeom>
              <a:blipFill>
                <a:blip r:embed="rId10"/>
                <a:stretch>
                  <a:fillRect t="-1587" b="-11111"/>
                </a:stretch>
              </a:blipFill>
              <a:ln>
                <a:solidFill>
                  <a:schemeClr val="accent4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5" name="Equals 74">
            <a:extLst>
              <a:ext uri="{FF2B5EF4-FFF2-40B4-BE49-F238E27FC236}">
                <a16:creationId xmlns:a16="http://schemas.microsoft.com/office/drawing/2014/main" id="{F6831ABD-980D-421D-B5C4-2DB947774F6C}"/>
              </a:ext>
            </a:extLst>
          </p:cNvPr>
          <p:cNvSpPr/>
          <p:nvPr/>
        </p:nvSpPr>
        <p:spPr>
          <a:xfrm>
            <a:off x="2731989" y="5917768"/>
            <a:ext cx="848139" cy="583096"/>
          </a:xfrm>
          <a:prstGeom prst="mathEqual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7B32C42C-EA28-4159-A049-0BD7EA77D9AB}"/>
                  </a:ext>
                </a:extLst>
              </p:cNvPr>
              <p:cNvSpPr/>
              <p:nvPr/>
            </p:nvSpPr>
            <p:spPr>
              <a:xfrm>
                <a:off x="6492440" y="1542092"/>
                <a:ext cx="2300012" cy="360362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r>
                  <a:rPr lang="en-GB" sz="2400" dirty="0"/>
                  <a:t>5</a:t>
                </a:r>
                <a:r>
                  <a:rPr lang="en-GB" sz="2400" baseline="30000" dirty="0"/>
                  <a:t>11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GB" sz="2400"/>
                      <m:t> ÷ 5</m:t>
                    </m:r>
                    <m:r>
                      <m:rPr>
                        <m:nor/>
                      </m:rPr>
                      <a:rPr lang="en-GB" sz="2400" baseline="30000"/>
                      <m:t>7</m:t>
                    </m:r>
                    <m:r>
                      <m:rPr>
                        <m:nor/>
                      </m:rPr>
                      <a:rPr lang="en-GB" sz="2400"/>
                      <m:t> ÷ 5</m:t>
                    </m:r>
                    <m:r>
                      <m:rPr>
                        <m:nor/>
                      </m:rPr>
                      <a:rPr lang="en-GB" sz="2400" baseline="30000"/>
                      <m:t>2</m:t>
                    </m:r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7B32C42C-EA28-4159-A049-0BD7EA77D9A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2440" y="1542092"/>
                <a:ext cx="2300012" cy="360362"/>
              </a:xfrm>
              <a:prstGeom prst="rect">
                <a:avLst/>
              </a:prstGeom>
              <a:blipFill>
                <a:blip r:embed="rId11"/>
                <a:stretch>
                  <a:fillRect l="-3412" t="-22222" b="-46032"/>
                </a:stretch>
              </a:blipFill>
              <a:ln>
                <a:solidFill>
                  <a:schemeClr val="accent4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8" name="Equals 77">
            <a:extLst>
              <a:ext uri="{FF2B5EF4-FFF2-40B4-BE49-F238E27FC236}">
                <a16:creationId xmlns:a16="http://schemas.microsoft.com/office/drawing/2014/main" id="{EE458778-CD80-4A78-954D-C76219A56465}"/>
              </a:ext>
            </a:extLst>
          </p:cNvPr>
          <p:cNvSpPr/>
          <p:nvPr/>
        </p:nvSpPr>
        <p:spPr>
          <a:xfrm>
            <a:off x="8966771" y="1430725"/>
            <a:ext cx="848139" cy="583096"/>
          </a:xfrm>
          <a:prstGeom prst="mathEqual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8F61553C-35BE-47CB-81C2-75E803166F59}"/>
                  </a:ext>
                </a:extLst>
              </p:cNvPr>
              <p:cNvSpPr/>
              <p:nvPr/>
            </p:nvSpPr>
            <p:spPr>
              <a:xfrm>
                <a:off x="6492440" y="2212666"/>
                <a:ext cx="2300012" cy="360362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GB"/>
                        <m:t>(</m:t>
                      </m:r>
                      <m:r>
                        <m:rPr>
                          <m:nor/>
                        </m:rPr>
                        <a:rPr lang="en-GB" b="0" i="0" smtClean="0"/>
                        <m:t>a</m:t>
                      </m:r>
                      <m:r>
                        <m:rPr>
                          <m:nor/>
                        </m:rPr>
                        <a:rPr lang="en-GB" baseline="30000"/>
                        <m:t>3</m:t>
                      </m:r>
                      <m:r>
                        <m:rPr>
                          <m:nor/>
                        </m:rPr>
                        <a:rPr lang="en-GB"/>
                        <m:t>)</m:t>
                      </m:r>
                      <m:r>
                        <m:rPr>
                          <m:nor/>
                        </m:rPr>
                        <a:rPr lang="en-GB" baseline="30000"/>
                        <m:t>5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8F61553C-35BE-47CB-81C2-75E803166F5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2440" y="2212666"/>
                <a:ext cx="2300012" cy="360362"/>
              </a:xfrm>
              <a:prstGeom prst="rect">
                <a:avLst/>
              </a:prstGeom>
              <a:blipFill>
                <a:blip r:embed="rId12"/>
                <a:stretch>
                  <a:fillRect b="-15873"/>
                </a:stretch>
              </a:blipFill>
              <a:ln>
                <a:solidFill>
                  <a:schemeClr val="accent4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1" name="Equals 80">
            <a:extLst>
              <a:ext uri="{FF2B5EF4-FFF2-40B4-BE49-F238E27FC236}">
                <a16:creationId xmlns:a16="http://schemas.microsoft.com/office/drawing/2014/main" id="{B673C66E-3555-4CD6-989E-8B35091C8E2D}"/>
              </a:ext>
            </a:extLst>
          </p:cNvPr>
          <p:cNvSpPr/>
          <p:nvPr/>
        </p:nvSpPr>
        <p:spPr>
          <a:xfrm>
            <a:off x="8966771" y="2101299"/>
            <a:ext cx="848139" cy="583096"/>
          </a:xfrm>
          <a:prstGeom prst="mathEqual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947AAE29-2A16-4598-B6C7-7600FEDC4898}"/>
                  </a:ext>
                </a:extLst>
              </p:cNvPr>
              <p:cNvSpPr/>
              <p:nvPr/>
            </p:nvSpPr>
            <p:spPr>
              <a:xfrm>
                <a:off x="6492440" y="2821090"/>
                <a:ext cx="2300012" cy="360362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GB"/>
                        <m:t>(</m:t>
                      </m:r>
                      <m:r>
                        <m:rPr>
                          <m:nor/>
                        </m:rPr>
                        <a:rPr lang="en-GB" b="0" i="0" smtClean="0"/>
                        <m:t>a</m:t>
                      </m:r>
                      <m:r>
                        <m:rPr>
                          <m:nor/>
                        </m:rPr>
                        <a:rPr lang="en-GB" baseline="30000"/>
                        <m:t>2</m:t>
                      </m:r>
                      <m:r>
                        <m:rPr>
                          <m:nor/>
                        </m:rPr>
                        <a:rPr lang="en-GB"/>
                        <m:t>)</m:t>
                      </m:r>
                      <m:r>
                        <m:rPr>
                          <m:nor/>
                        </m:rPr>
                        <a:rPr lang="en-GB" baseline="30000"/>
                        <m:t>7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947AAE29-2A16-4598-B6C7-7600FEDC489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2440" y="2821090"/>
                <a:ext cx="2300012" cy="360362"/>
              </a:xfrm>
              <a:prstGeom prst="rect">
                <a:avLst/>
              </a:prstGeom>
              <a:blipFill>
                <a:blip r:embed="rId13"/>
                <a:stretch>
                  <a:fillRect b="-14286"/>
                </a:stretch>
              </a:blipFill>
              <a:ln>
                <a:solidFill>
                  <a:schemeClr val="accent4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4" name="Equals 83">
            <a:extLst>
              <a:ext uri="{FF2B5EF4-FFF2-40B4-BE49-F238E27FC236}">
                <a16:creationId xmlns:a16="http://schemas.microsoft.com/office/drawing/2014/main" id="{3C247746-C19B-40EA-8AE1-174E7F3A55F7}"/>
              </a:ext>
            </a:extLst>
          </p:cNvPr>
          <p:cNvSpPr/>
          <p:nvPr/>
        </p:nvSpPr>
        <p:spPr>
          <a:xfrm>
            <a:off x="8966771" y="2709723"/>
            <a:ext cx="848139" cy="583096"/>
          </a:xfrm>
          <a:prstGeom prst="mathEqual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id="{FB29EBA9-D7E7-4E8E-8753-BE94D48F300D}"/>
                  </a:ext>
                </a:extLst>
              </p:cNvPr>
              <p:cNvSpPr/>
              <p:nvPr/>
            </p:nvSpPr>
            <p:spPr>
              <a:xfrm>
                <a:off x="6492440" y="3475366"/>
                <a:ext cx="2300012" cy="360362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GB"/>
                        <m:t>(</m:t>
                      </m:r>
                      <m:r>
                        <m:rPr>
                          <m:nor/>
                        </m:rPr>
                        <a:rPr lang="en-GB" b="0" i="0" smtClean="0"/>
                        <m:t>a</m:t>
                      </m:r>
                      <m:r>
                        <m:rPr>
                          <m:nor/>
                        </m:rPr>
                        <a:rPr lang="en-GB" baseline="30000"/>
                        <m:t>9</m:t>
                      </m:r>
                      <m:r>
                        <m:rPr>
                          <m:nor/>
                        </m:rPr>
                        <a:rPr lang="en-GB"/>
                        <m:t>)</m:t>
                      </m:r>
                      <m:r>
                        <m:rPr>
                          <m:nor/>
                        </m:rPr>
                        <a:rPr lang="en-GB" baseline="30000"/>
                        <m:t>4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id="{FB29EBA9-D7E7-4E8E-8753-BE94D48F300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2440" y="3475366"/>
                <a:ext cx="2300012" cy="360362"/>
              </a:xfrm>
              <a:prstGeom prst="rect">
                <a:avLst/>
              </a:prstGeom>
              <a:blipFill>
                <a:blip r:embed="rId14"/>
                <a:stretch>
                  <a:fillRect b="-15873"/>
                </a:stretch>
              </a:blipFill>
              <a:ln>
                <a:solidFill>
                  <a:schemeClr val="accent4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7" name="Equals 86">
            <a:extLst>
              <a:ext uri="{FF2B5EF4-FFF2-40B4-BE49-F238E27FC236}">
                <a16:creationId xmlns:a16="http://schemas.microsoft.com/office/drawing/2014/main" id="{22B72F93-8F2C-469D-B498-6AB4CF160F86}"/>
              </a:ext>
            </a:extLst>
          </p:cNvPr>
          <p:cNvSpPr/>
          <p:nvPr/>
        </p:nvSpPr>
        <p:spPr>
          <a:xfrm>
            <a:off x="8966771" y="3363999"/>
            <a:ext cx="848139" cy="583096"/>
          </a:xfrm>
          <a:prstGeom prst="mathEqual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772F1C61-5F23-4306-B6F0-0BF0E3A0EC19}"/>
                  </a:ext>
                </a:extLst>
              </p:cNvPr>
              <p:cNvSpPr/>
              <p:nvPr/>
            </p:nvSpPr>
            <p:spPr>
              <a:xfrm>
                <a:off x="6492440" y="4129642"/>
                <a:ext cx="2300012" cy="360362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GB"/>
                        <m:t>(</m:t>
                      </m:r>
                      <m:r>
                        <m:rPr>
                          <m:nor/>
                        </m:rPr>
                        <a:rPr lang="en-GB" b="0" i="0" smtClean="0"/>
                        <m:t>a</m:t>
                      </m:r>
                      <m:r>
                        <m:rPr>
                          <m:nor/>
                        </m:rPr>
                        <a:rPr lang="en-GB" baseline="30000"/>
                        <m:t>9</m:t>
                      </m:r>
                      <m:r>
                        <m:rPr>
                          <m:nor/>
                        </m:rPr>
                        <a:rPr lang="en-GB"/>
                        <m:t>)</m:t>
                      </m:r>
                      <m:r>
                        <m:rPr>
                          <m:nor/>
                        </m:rPr>
                        <a:rPr lang="en-GB" baseline="30000"/>
                        <m:t>9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772F1C61-5F23-4306-B6F0-0BF0E3A0EC1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2440" y="4129642"/>
                <a:ext cx="2300012" cy="360362"/>
              </a:xfrm>
              <a:prstGeom prst="rect">
                <a:avLst/>
              </a:prstGeom>
              <a:blipFill>
                <a:blip r:embed="rId15"/>
                <a:stretch>
                  <a:fillRect b="-14063"/>
                </a:stretch>
              </a:blipFill>
              <a:ln>
                <a:solidFill>
                  <a:schemeClr val="accent4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0" name="Equals 89">
            <a:extLst>
              <a:ext uri="{FF2B5EF4-FFF2-40B4-BE49-F238E27FC236}">
                <a16:creationId xmlns:a16="http://schemas.microsoft.com/office/drawing/2014/main" id="{D43630BF-D9AA-4D61-A234-5212FFA65B18}"/>
              </a:ext>
            </a:extLst>
          </p:cNvPr>
          <p:cNvSpPr/>
          <p:nvPr/>
        </p:nvSpPr>
        <p:spPr>
          <a:xfrm>
            <a:off x="8966771" y="4018275"/>
            <a:ext cx="848139" cy="583096"/>
          </a:xfrm>
          <a:prstGeom prst="mathEqual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92A0A64D-009D-48D8-9937-FA1C314ECDEE}"/>
                  </a:ext>
                </a:extLst>
              </p:cNvPr>
              <p:cNvSpPr/>
              <p:nvPr/>
            </p:nvSpPr>
            <p:spPr>
              <a:xfrm>
                <a:off x="6492440" y="4735746"/>
                <a:ext cx="2300012" cy="858364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2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sup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sup>
                          </m:sSup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sup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GB" sz="2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sup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13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92A0A64D-009D-48D8-9937-FA1C314ECDE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2440" y="4735746"/>
                <a:ext cx="2300012" cy="858364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  <a:ln>
                <a:solidFill>
                  <a:schemeClr val="accent4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3" name="Equals 92">
            <a:extLst>
              <a:ext uri="{FF2B5EF4-FFF2-40B4-BE49-F238E27FC236}">
                <a16:creationId xmlns:a16="http://schemas.microsoft.com/office/drawing/2014/main" id="{16A16282-A724-4B84-82A9-07000A577D90}"/>
              </a:ext>
            </a:extLst>
          </p:cNvPr>
          <p:cNvSpPr/>
          <p:nvPr/>
        </p:nvSpPr>
        <p:spPr>
          <a:xfrm>
            <a:off x="8966771" y="4837491"/>
            <a:ext cx="848139" cy="583096"/>
          </a:xfrm>
          <a:prstGeom prst="mathEqual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96" name="Equals 95">
            <a:extLst>
              <a:ext uri="{FF2B5EF4-FFF2-40B4-BE49-F238E27FC236}">
                <a16:creationId xmlns:a16="http://schemas.microsoft.com/office/drawing/2014/main" id="{58EB5585-40BB-4EC7-9E47-8B47933AF8EF}"/>
              </a:ext>
            </a:extLst>
          </p:cNvPr>
          <p:cNvSpPr/>
          <p:nvPr/>
        </p:nvSpPr>
        <p:spPr>
          <a:xfrm>
            <a:off x="8966771" y="5847894"/>
            <a:ext cx="848139" cy="583096"/>
          </a:xfrm>
          <a:prstGeom prst="mathEqual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Rectangle 114">
                <a:extLst>
                  <a:ext uri="{FF2B5EF4-FFF2-40B4-BE49-F238E27FC236}">
                    <a16:creationId xmlns:a16="http://schemas.microsoft.com/office/drawing/2014/main" id="{29252B1C-1CC4-4708-89A5-DD3D1BD411FE}"/>
                  </a:ext>
                </a:extLst>
              </p:cNvPr>
              <p:cNvSpPr/>
              <p:nvPr/>
            </p:nvSpPr>
            <p:spPr>
              <a:xfrm>
                <a:off x="6499360" y="5710260"/>
                <a:ext cx="2300012" cy="858364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2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sup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sup>
                          </m:sSup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sup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16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GB" sz="2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sup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115" name="Rectangle 114">
                <a:extLst>
                  <a:ext uri="{FF2B5EF4-FFF2-40B4-BE49-F238E27FC236}">
                    <a16:creationId xmlns:a16="http://schemas.microsoft.com/office/drawing/2014/main" id="{29252B1C-1CC4-4708-89A5-DD3D1BD411F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9360" y="5710260"/>
                <a:ext cx="2300012" cy="858364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  <a:ln>
                <a:solidFill>
                  <a:schemeClr val="accent4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6" name="Rectangle 115">
                <a:extLst>
                  <a:ext uri="{FF2B5EF4-FFF2-40B4-BE49-F238E27FC236}">
                    <a16:creationId xmlns:a16="http://schemas.microsoft.com/office/drawing/2014/main" id="{0EF1E5D9-6DAF-4980-B992-90D849A5C092}"/>
                  </a:ext>
                </a:extLst>
              </p:cNvPr>
              <p:cNvSpPr/>
              <p:nvPr/>
            </p:nvSpPr>
            <p:spPr>
              <a:xfrm>
                <a:off x="3754447" y="2224827"/>
                <a:ext cx="1728787" cy="360362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solidFill>
                  <a:schemeClr val="accent3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4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0" i="1" dirty="0" smtClean="0"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  <m:sup>
                          <m:r>
                            <a:rPr lang="en-GB" sz="2400" b="0" i="1" dirty="0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sup>
                      </m:sSup>
                    </m:oMath>
                  </m:oMathPara>
                </a14:m>
                <a:endParaRPr lang="en-GB" sz="2400" baseline="30000" dirty="0"/>
              </a:p>
            </p:txBody>
          </p:sp>
        </mc:Choice>
        <mc:Fallback xmlns="">
          <p:sp>
            <p:nvSpPr>
              <p:cNvPr id="116" name="Rectangle 115">
                <a:extLst>
                  <a:ext uri="{FF2B5EF4-FFF2-40B4-BE49-F238E27FC236}">
                    <a16:creationId xmlns:a16="http://schemas.microsoft.com/office/drawing/2014/main" id="{0EF1E5D9-6DAF-4980-B992-90D849A5C09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4447" y="2224827"/>
                <a:ext cx="1728787" cy="360362"/>
              </a:xfrm>
              <a:prstGeom prst="rect">
                <a:avLst/>
              </a:prstGeom>
              <a:blipFill>
                <a:blip r:embed="rId18"/>
                <a:stretch>
                  <a:fillRect b="-9524"/>
                </a:stretch>
              </a:blipFill>
              <a:ln>
                <a:solidFill>
                  <a:schemeClr val="accent3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7" name="Rectangle 116">
                <a:extLst>
                  <a:ext uri="{FF2B5EF4-FFF2-40B4-BE49-F238E27FC236}">
                    <a16:creationId xmlns:a16="http://schemas.microsoft.com/office/drawing/2014/main" id="{C18F6D63-7334-4F95-97AF-655B7F55AA17}"/>
                  </a:ext>
                </a:extLst>
              </p:cNvPr>
              <p:cNvSpPr/>
              <p:nvPr/>
            </p:nvSpPr>
            <p:spPr>
              <a:xfrm>
                <a:off x="3757611" y="2874142"/>
                <a:ext cx="1728787" cy="360362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solidFill>
                  <a:schemeClr val="accent3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4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0" i="1" dirty="0" smtClean="0"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  <m:sup>
                          <m:r>
                            <a:rPr lang="en-GB" sz="2400" b="0" i="1" dirty="0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sup>
                      </m:sSup>
                    </m:oMath>
                  </m:oMathPara>
                </a14:m>
                <a:endParaRPr lang="en-GB" sz="2400" baseline="30000" dirty="0"/>
              </a:p>
            </p:txBody>
          </p:sp>
        </mc:Choice>
        <mc:Fallback xmlns="">
          <p:sp>
            <p:nvSpPr>
              <p:cNvPr id="117" name="Rectangle 116">
                <a:extLst>
                  <a:ext uri="{FF2B5EF4-FFF2-40B4-BE49-F238E27FC236}">
                    <a16:creationId xmlns:a16="http://schemas.microsoft.com/office/drawing/2014/main" id="{C18F6D63-7334-4F95-97AF-655B7F55AA1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7611" y="2874142"/>
                <a:ext cx="1728787" cy="360362"/>
              </a:xfrm>
              <a:prstGeom prst="rect">
                <a:avLst/>
              </a:prstGeom>
              <a:blipFill>
                <a:blip r:embed="rId19"/>
                <a:stretch>
                  <a:fillRect b="-9375"/>
                </a:stretch>
              </a:blipFill>
              <a:ln>
                <a:solidFill>
                  <a:schemeClr val="accent3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0" name="Rectangle 129">
                <a:extLst>
                  <a:ext uri="{FF2B5EF4-FFF2-40B4-BE49-F238E27FC236}">
                    <a16:creationId xmlns:a16="http://schemas.microsoft.com/office/drawing/2014/main" id="{DECF6550-460D-4EE8-9FE9-45D2413BF33F}"/>
                  </a:ext>
                </a:extLst>
              </p:cNvPr>
              <p:cNvSpPr/>
              <p:nvPr/>
            </p:nvSpPr>
            <p:spPr>
              <a:xfrm>
                <a:off x="3770701" y="3521408"/>
                <a:ext cx="1728787" cy="360362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solidFill>
                  <a:schemeClr val="accent3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4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en-GB" sz="2400" b="0" i="1" dirty="0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sup>
                      </m:sSup>
                    </m:oMath>
                  </m:oMathPara>
                </a14:m>
                <a:endParaRPr lang="en-GB" sz="2400" baseline="30000" dirty="0"/>
              </a:p>
            </p:txBody>
          </p:sp>
        </mc:Choice>
        <mc:Fallback xmlns="">
          <p:sp>
            <p:nvSpPr>
              <p:cNvPr id="130" name="Rectangle 129">
                <a:extLst>
                  <a:ext uri="{FF2B5EF4-FFF2-40B4-BE49-F238E27FC236}">
                    <a16:creationId xmlns:a16="http://schemas.microsoft.com/office/drawing/2014/main" id="{DECF6550-460D-4EE8-9FE9-45D2413BF3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0701" y="3521408"/>
                <a:ext cx="1728787" cy="360362"/>
              </a:xfrm>
              <a:prstGeom prst="rect">
                <a:avLst/>
              </a:prstGeom>
              <a:blipFill>
                <a:blip r:embed="rId20"/>
                <a:stretch>
                  <a:fillRect b="-7937"/>
                </a:stretch>
              </a:blipFill>
              <a:ln>
                <a:solidFill>
                  <a:schemeClr val="accent3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1" name="Rectangle 130">
                <a:extLst>
                  <a:ext uri="{FF2B5EF4-FFF2-40B4-BE49-F238E27FC236}">
                    <a16:creationId xmlns:a16="http://schemas.microsoft.com/office/drawing/2014/main" id="{DC724E29-96E1-4B73-A018-18D8EF16B7D2}"/>
                  </a:ext>
                </a:extLst>
              </p:cNvPr>
              <p:cNvSpPr/>
              <p:nvPr/>
            </p:nvSpPr>
            <p:spPr>
              <a:xfrm>
                <a:off x="3770701" y="4230650"/>
                <a:ext cx="1728787" cy="360362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solidFill>
                  <a:schemeClr val="accent3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4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0" i="1" dirty="0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GB" sz="2400" b="0" i="1" dirty="0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p>
                      </m:sSup>
                    </m:oMath>
                  </m:oMathPara>
                </a14:m>
                <a:endParaRPr lang="en-GB" sz="2400" baseline="30000" dirty="0"/>
              </a:p>
            </p:txBody>
          </p:sp>
        </mc:Choice>
        <mc:Fallback xmlns="">
          <p:sp>
            <p:nvSpPr>
              <p:cNvPr id="131" name="Rectangle 130">
                <a:extLst>
                  <a:ext uri="{FF2B5EF4-FFF2-40B4-BE49-F238E27FC236}">
                    <a16:creationId xmlns:a16="http://schemas.microsoft.com/office/drawing/2014/main" id="{DC724E29-96E1-4B73-A018-18D8EF16B7D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0701" y="4230650"/>
                <a:ext cx="1728787" cy="360362"/>
              </a:xfrm>
              <a:prstGeom prst="rect">
                <a:avLst/>
              </a:prstGeom>
              <a:blipFill>
                <a:blip r:embed="rId21"/>
                <a:stretch>
                  <a:fillRect b="-7937"/>
                </a:stretch>
              </a:blipFill>
              <a:ln>
                <a:solidFill>
                  <a:schemeClr val="accent3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2" name="Rectangle 131">
                <a:extLst>
                  <a:ext uri="{FF2B5EF4-FFF2-40B4-BE49-F238E27FC236}">
                    <a16:creationId xmlns:a16="http://schemas.microsoft.com/office/drawing/2014/main" id="{4E0A21BB-7501-49CE-AA4A-04796DE716B0}"/>
                  </a:ext>
                </a:extLst>
              </p:cNvPr>
              <p:cNvSpPr/>
              <p:nvPr/>
            </p:nvSpPr>
            <p:spPr>
              <a:xfrm>
                <a:off x="3770701" y="4829119"/>
                <a:ext cx="1728787" cy="360362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solidFill>
                  <a:schemeClr val="accent3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4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0" i="1" dirty="0" smtClean="0"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  <m:sup>
                          <m:r>
                            <a:rPr lang="en-GB" sz="24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lang="en-GB" sz="2400" baseline="30000" dirty="0"/>
              </a:p>
            </p:txBody>
          </p:sp>
        </mc:Choice>
        <mc:Fallback xmlns="">
          <p:sp>
            <p:nvSpPr>
              <p:cNvPr id="132" name="Rectangle 131">
                <a:extLst>
                  <a:ext uri="{FF2B5EF4-FFF2-40B4-BE49-F238E27FC236}">
                    <a16:creationId xmlns:a16="http://schemas.microsoft.com/office/drawing/2014/main" id="{4E0A21BB-7501-49CE-AA4A-04796DE716B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0701" y="4829119"/>
                <a:ext cx="1728787" cy="360362"/>
              </a:xfrm>
              <a:prstGeom prst="rect">
                <a:avLst/>
              </a:prstGeom>
              <a:blipFill>
                <a:blip r:embed="rId22"/>
                <a:stretch>
                  <a:fillRect b="-9524"/>
                </a:stretch>
              </a:blipFill>
              <a:ln>
                <a:solidFill>
                  <a:schemeClr val="accent3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3" name="Rectangle 132">
                <a:extLst>
                  <a:ext uri="{FF2B5EF4-FFF2-40B4-BE49-F238E27FC236}">
                    <a16:creationId xmlns:a16="http://schemas.microsoft.com/office/drawing/2014/main" id="{375DD33E-F6AF-4632-BA16-0A27D146ED3C}"/>
                  </a:ext>
                </a:extLst>
              </p:cNvPr>
              <p:cNvSpPr/>
              <p:nvPr/>
            </p:nvSpPr>
            <p:spPr>
              <a:xfrm>
                <a:off x="3777621" y="5422595"/>
                <a:ext cx="1728787" cy="360362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solidFill>
                  <a:schemeClr val="accent3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4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0" i="1" dirty="0" smtClean="0"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  <m:sup>
                          <m:r>
                            <a:rPr lang="en-GB" sz="2400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GB" sz="2400" baseline="30000" dirty="0"/>
              </a:p>
            </p:txBody>
          </p:sp>
        </mc:Choice>
        <mc:Fallback xmlns="">
          <p:sp>
            <p:nvSpPr>
              <p:cNvPr id="133" name="Rectangle 132">
                <a:extLst>
                  <a:ext uri="{FF2B5EF4-FFF2-40B4-BE49-F238E27FC236}">
                    <a16:creationId xmlns:a16="http://schemas.microsoft.com/office/drawing/2014/main" id="{375DD33E-F6AF-4632-BA16-0A27D146ED3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7621" y="5422595"/>
                <a:ext cx="1728787" cy="360362"/>
              </a:xfrm>
              <a:prstGeom prst="rect">
                <a:avLst/>
              </a:prstGeom>
              <a:blipFill>
                <a:blip r:embed="rId23"/>
                <a:stretch>
                  <a:fillRect b="-9524"/>
                </a:stretch>
              </a:blipFill>
              <a:ln>
                <a:solidFill>
                  <a:schemeClr val="accent3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4" name="Rectangle 133">
                <a:extLst>
                  <a:ext uri="{FF2B5EF4-FFF2-40B4-BE49-F238E27FC236}">
                    <a16:creationId xmlns:a16="http://schemas.microsoft.com/office/drawing/2014/main" id="{22AB0A4C-067C-4362-BC13-AD6FE3062E43}"/>
                  </a:ext>
                </a:extLst>
              </p:cNvPr>
              <p:cNvSpPr/>
              <p:nvPr/>
            </p:nvSpPr>
            <p:spPr>
              <a:xfrm>
                <a:off x="3777621" y="6131070"/>
                <a:ext cx="1728787" cy="360362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solidFill>
                  <a:schemeClr val="accent3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4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0" i="1" dirty="0" smtClean="0"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  <m:sup>
                          <m:r>
                            <a:rPr lang="en-GB" sz="2400" b="0" i="1" dirty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en-GB" sz="2400" baseline="30000" dirty="0"/>
              </a:p>
            </p:txBody>
          </p:sp>
        </mc:Choice>
        <mc:Fallback xmlns="">
          <p:sp>
            <p:nvSpPr>
              <p:cNvPr id="134" name="Rectangle 133">
                <a:extLst>
                  <a:ext uri="{FF2B5EF4-FFF2-40B4-BE49-F238E27FC236}">
                    <a16:creationId xmlns:a16="http://schemas.microsoft.com/office/drawing/2014/main" id="{22AB0A4C-067C-4362-BC13-AD6FE3062E4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7621" y="6131070"/>
                <a:ext cx="1728787" cy="360362"/>
              </a:xfrm>
              <a:prstGeom prst="rect">
                <a:avLst/>
              </a:prstGeom>
              <a:blipFill>
                <a:blip r:embed="rId24"/>
                <a:stretch>
                  <a:fillRect b="-7937"/>
                </a:stretch>
              </a:blipFill>
              <a:ln>
                <a:solidFill>
                  <a:schemeClr val="accent3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5" name="Rectangle 134">
                <a:extLst>
                  <a:ext uri="{FF2B5EF4-FFF2-40B4-BE49-F238E27FC236}">
                    <a16:creationId xmlns:a16="http://schemas.microsoft.com/office/drawing/2014/main" id="{EB655BAD-180E-49B7-8394-FE2394613DD8}"/>
                  </a:ext>
                </a:extLst>
              </p:cNvPr>
              <p:cNvSpPr/>
              <p:nvPr/>
            </p:nvSpPr>
            <p:spPr>
              <a:xfrm>
                <a:off x="10068741" y="1537213"/>
                <a:ext cx="1728787" cy="360362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solidFill>
                  <a:schemeClr val="accent3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4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0" i="1" dirty="0" smtClean="0"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  <m:sup>
                          <m:r>
                            <a:rPr lang="en-GB" sz="24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2400" baseline="30000" dirty="0"/>
              </a:p>
            </p:txBody>
          </p:sp>
        </mc:Choice>
        <mc:Fallback xmlns="">
          <p:sp>
            <p:nvSpPr>
              <p:cNvPr id="135" name="Rectangle 134">
                <a:extLst>
                  <a:ext uri="{FF2B5EF4-FFF2-40B4-BE49-F238E27FC236}">
                    <a16:creationId xmlns:a16="http://schemas.microsoft.com/office/drawing/2014/main" id="{EB655BAD-180E-49B7-8394-FE2394613DD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68741" y="1537213"/>
                <a:ext cx="1728787" cy="360362"/>
              </a:xfrm>
              <a:prstGeom prst="rect">
                <a:avLst/>
              </a:prstGeom>
              <a:blipFill>
                <a:blip r:embed="rId25"/>
                <a:stretch>
                  <a:fillRect b="-9524"/>
                </a:stretch>
              </a:blipFill>
              <a:ln>
                <a:solidFill>
                  <a:schemeClr val="accent3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6" name="Rectangle 135">
                <a:extLst>
                  <a:ext uri="{FF2B5EF4-FFF2-40B4-BE49-F238E27FC236}">
                    <a16:creationId xmlns:a16="http://schemas.microsoft.com/office/drawing/2014/main" id="{39F29030-C52E-480B-BF9A-F0B2652A36B2}"/>
                  </a:ext>
                </a:extLst>
              </p:cNvPr>
              <p:cNvSpPr/>
              <p:nvPr/>
            </p:nvSpPr>
            <p:spPr>
              <a:xfrm>
                <a:off x="10068741" y="2184325"/>
                <a:ext cx="1728787" cy="360362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solidFill>
                  <a:schemeClr val="accent3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4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0" i="1" dirty="0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GB" sz="2400" b="0" i="1" dirty="0" smtClean="0">
                              <a:latin typeface="Cambria Math" panose="02040503050406030204" pitchFamily="18" charset="0"/>
                            </a:rPr>
                            <m:t>15</m:t>
                          </m:r>
                        </m:sup>
                      </m:sSup>
                    </m:oMath>
                  </m:oMathPara>
                </a14:m>
                <a:endParaRPr lang="en-GB" sz="2400" baseline="30000" dirty="0"/>
              </a:p>
            </p:txBody>
          </p:sp>
        </mc:Choice>
        <mc:Fallback xmlns="">
          <p:sp>
            <p:nvSpPr>
              <p:cNvPr id="136" name="Rectangle 135">
                <a:extLst>
                  <a:ext uri="{FF2B5EF4-FFF2-40B4-BE49-F238E27FC236}">
                    <a16:creationId xmlns:a16="http://schemas.microsoft.com/office/drawing/2014/main" id="{39F29030-C52E-480B-BF9A-F0B2652A36B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68741" y="2184325"/>
                <a:ext cx="1728787" cy="360362"/>
              </a:xfrm>
              <a:prstGeom prst="rect">
                <a:avLst/>
              </a:prstGeom>
              <a:blipFill>
                <a:blip r:embed="rId26"/>
                <a:stretch>
                  <a:fillRect b="-1587"/>
                </a:stretch>
              </a:blipFill>
              <a:ln>
                <a:solidFill>
                  <a:schemeClr val="accent3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7" name="Rectangle 136">
                <a:extLst>
                  <a:ext uri="{FF2B5EF4-FFF2-40B4-BE49-F238E27FC236}">
                    <a16:creationId xmlns:a16="http://schemas.microsoft.com/office/drawing/2014/main" id="{5200A704-080D-4C9E-B9DC-AC7AD49A99E7}"/>
                  </a:ext>
                </a:extLst>
              </p:cNvPr>
              <p:cNvSpPr/>
              <p:nvPr/>
            </p:nvSpPr>
            <p:spPr>
              <a:xfrm>
                <a:off x="10068741" y="2831437"/>
                <a:ext cx="1728787" cy="360362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solidFill>
                  <a:schemeClr val="accent3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4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0" i="1" dirty="0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GB" sz="2400" b="0" i="1" dirty="0" smtClean="0">
                              <a:latin typeface="Cambria Math" panose="02040503050406030204" pitchFamily="18" charset="0"/>
                            </a:rPr>
                            <m:t>14</m:t>
                          </m:r>
                        </m:sup>
                      </m:sSup>
                    </m:oMath>
                  </m:oMathPara>
                </a14:m>
                <a:endParaRPr lang="en-GB" sz="2400" baseline="30000" dirty="0"/>
              </a:p>
            </p:txBody>
          </p:sp>
        </mc:Choice>
        <mc:Fallback xmlns="">
          <p:sp>
            <p:nvSpPr>
              <p:cNvPr id="137" name="Rectangle 136">
                <a:extLst>
                  <a:ext uri="{FF2B5EF4-FFF2-40B4-BE49-F238E27FC236}">
                    <a16:creationId xmlns:a16="http://schemas.microsoft.com/office/drawing/2014/main" id="{5200A704-080D-4C9E-B9DC-AC7AD49A99E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68741" y="2831437"/>
                <a:ext cx="1728787" cy="360362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  <a:ln>
                <a:solidFill>
                  <a:schemeClr val="accent3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8" name="Rectangle 137">
                <a:extLst>
                  <a:ext uri="{FF2B5EF4-FFF2-40B4-BE49-F238E27FC236}">
                    <a16:creationId xmlns:a16="http://schemas.microsoft.com/office/drawing/2014/main" id="{01068E52-D337-48DB-A9E7-98B3DF681C81}"/>
                  </a:ext>
                </a:extLst>
              </p:cNvPr>
              <p:cNvSpPr/>
              <p:nvPr/>
            </p:nvSpPr>
            <p:spPr>
              <a:xfrm>
                <a:off x="10068741" y="3514055"/>
                <a:ext cx="1728787" cy="360362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solidFill>
                  <a:schemeClr val="accent3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4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0" i="1" dirty="0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GB" sz="2400" b="0" i="1" dirty="0" smtClean="0">
                              <a:latin typeface="Cambria Math" panose="02040503050406030204" pitchFamily="18" charset="0"/>
                            </a:rPr>
                            <m:t>36</m:t>
                          </m:r>
                        </m:sup>
                      </m:sSup>
                    </m:oMath>
                  </m:oMathPara>
                </a14:m>
                <a:endParaRPr lang="en-GB" sz="2400" baseline="30000" dirty="0"/>
              </a:p>
            </p:txBody>
          </p:sp>
        </mc:Choice>
        <mc:Fallback xmlns="">
          <p:sp>
            <p:nvSpPr>
              <p:cNvPr id="138" name="Rectangle 137">
                <a:extLst>
                  <a:ext uri="{FF2B5EF4-FFF2-40B4-BE49-F238E27FC236}">
                    <a16:creationId xmlns:a16="http://schemas.microsoft.com/office/drawing/2014/main" id="{01068E52-D337-48DB-A9E7-98B3DF681C8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68741" y="3514055"/>
                <a:ext cx="1728787" cy="360362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  <a:ln>
                <a:solidFill>
                  <a:schemeClr val="accent3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9" name="Rectangle 138">
                <a:extLst>
                  <a:ext uri="{FF2B5EF4-FFF2-40B4-BE49-F238E27FC236}">
                    <a16:creationId xmlns:a16="http://schemas.microsoft.com/office/drawing/2014/main" id="{02FA605E-406E-49BE-A462-DBB39809B698}"/>
                  </a:ext>
                </a:extLst>
              </p:cNvPr>
              <p:cNvSpPr/>
              <p:nvPr/>
            </p:nvSpPr>
            <p:spPr>
              <a:xfrm>
                <a:off x="10068741" y="4155595"/>
                <a:ext cx="1728787" cy="360362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solidFill>
                  <a:schemeClr val="accent3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4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0" i="1" dirty="0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GB" sz="2400" b="0" i="1" dirty="0" smtClean="0">
                              <a:latin typeface="Cambria Math" panose="02040503050406030204" pitchFamily="18" charset="0"/>
                            </a:rPr>
                            <m:t>81</m:t>
                          </m:r>
                        </m:sup>
                      </m:sSup>
                    </m:oMath>
                  </m:oMathPara>
                </a14:m>
                <a:endParaRPr lang="en-GB" sz="2400" baseline="30000" dirty="0"/>
              </a:p>
            </p:txBody>
          </p:sp>
        </mc:Choice>
        <mc:Fallback xmlns="">
          <p:sp>
            <p:nvSpPr>
              <p:cNvPr id="139" name="Rectangle 138">
                <a:extLst>
                  <a:ext uri="{FF2B5EF4-FFF2-40B4-BE49-F238E27FC236}">
                    <a16:creationId xmlns:a16="http://schemas.microsoft.com/office/drawing/2014/main" id="{02FA605E-406E-49BE-A462-DBB39809B69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68741" y="4155595"/>
                <a:ext cx="1728787" cy="360362"/>
              </a:xfrm>
              <a:prstGeom prst="rect">
                <a:avLst/>
              </a:prstGeom>
              <a:blipFill>
                <a:blip r:embed="rId29"/>
                <a:stretch>
                  <a:fillRect/>
                </a:stretch>
              </a:blipFill>
              <a:ln>
                <a:solidFill>
                  <a:schemeClr val="accent3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0" name="Rectangle 139">
                <a:extLst>
                  <a:ext uri="{FF2B5EF4-FFF2-40B4-BE49-F238E27FC236}">
                    <a16:creationId xmlns:a16="http://schemas.microsoft.com/office/drawing/2014/main" id="{BD1A3D77-20C2-498F-BD77-B7BB6D5D2F78}"/>
                  </a:ext>
                </a:extLst>
              </p:cNvPr>
              <p:cNvSpPr/>
              <p:nvPr/>
            </p:nvSpPr>
            <p:spPr>
              <a:xfrm>
                <a:off x="10068741" y="4953635"/>
                <a:ext cx="1728787" cy="360362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solidFill>
                  <a:schemeClr val="accent3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4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en-GB" sz="2400" b="0" i="1" dirty="0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</m:oMath>
                  </m:oMathPara>
                </a14:m>
                <a:endParaRPr lang="en-GB" sz="2400" baseline="30000" dirty="0"/>
              </a:p>
            </p:txBody>
          </p:sp>
        </mc:Choice>
        <mc:Fallback xmlns="">
          <p:sp>
            <p:nvSpPr>
              <p:cNvPr id="140" name="Rectangle 139">
                <a:extLst>
                  <a:ext uri="{FF2B5EF4-FFF2-40B4-BE49-F238E27FC236}">
                    <a16:creationId xmlns:a16="http://schemas.microsoft.com/office/drawing/2014/main" id="{BD1A3D77-20C2-498F-BD77-B7BB6D5D2F7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68741" y="4953635"/>
                <a:ext cx="1728787" cy="360362"/>
              </a:xfrm>
              <a:prstGeom prst="rect">
                <a:avLst/>
              </a:prstGeom>
              <a:blipFill>
                <a:blip r:embed="rId30"/>
                <a:stretch>
                  <a:fillRect b="-7937"/>
                </a:stretch>
              </a:blipFill>
              <a:ln>
                <a:solidFill>
                  <a:schemeClr val="accent3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1" name="Rectangle 140">
                <a:extLst>
                  <a:ext uri="{FF2B5EF4-FFF2-40B4-BE49-F238E27FC236}">
                    <a16:creationId xmlns:a16="http://schemas.microsoft.com/office/drawing/2014/main" id="{0B8F81E8-2225-44D2-B320-20645CFC035F}"/>
                  </a:ext>
                </a:extLst>
              </p:cNvPr>
              <p:cNvSpPr/>
              <p:nvPr/>
            </p:nvSpPr>
            <p:spPr>
              <a:xfrm>
                <a:off x="10068741" y="5962171"/>
                <a:ext cx="1728787" cy="360362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solidFill>
                  <a:schemeClr val="accent3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4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en-GB" sz="2400" b="0" i="1" dirty="0" smtClean="0">
                              <a:latin typeface="Cambria Math" panose="02040503050406030204" pitchFamily="18" charset="0"/>
                            </a:rPr>
                            <m:t>15</m:t>
                          </m:r>
                        </m:sup>
                      </m:sSup>
                    </m:oMath>
                  </m:oMathPara>
                </a14:m>
                <a:endParaRPr lang="en-GB" sz="2400" baseline="30000" dirty="0"/>
              </a:p>
            </p:txBody>
          </p:sp>
        </mc:Choice>
        <mc:Fallback xmlns="">
          <p:sp>
            <p:nvSpPr>
              <p:cNvPr id="141" name="Rectangle 140">
                <a:extLst>
                  <a:ext uri="{FF2B5EF4-FFF2-40B4-BE49-F238E27FC236}">
                    <a16:creationId xmlns:a16="http://schemas.microsoft.com/office/drawing/2014/main" id="{0B8F81E8-2225-44D2-B320-20645CFC035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68741" y="5962171"/>
                <a:ext cx="1728787" cy="360362"/>
              </a:xfrm>
              <a:prstGeom prst="rect">
                <a:avLst/>
              </a:prstGeom>
              <a:blipFill>
                <a:blip r:embed="rId31"/>
                <a:stretch>
                  <a:fillRect b="-9524"/>
                </a:stretch>
              </a:blipFill>
              <a:ln>
                <a:solidFill>
                  <a:schemeClr val="accent3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18369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16" grpId="0" animBg="1"/>
      <p:bldP spid="117" grpId="0" animBg="1"/>
      <p:bldP spid="130" grpId="0" animBg="1"/>
      <p:bldP spid="131" grpId="0" animBg="1"/>
      <p:bldP spid="132" grpId="0" animBg="1"/>
      <p:bldP spid="133" grpId="0" animBg="1"/>
      <p:bldP spid="134" grpId="0" animBg="1"/>
      <p:bldP spid="135" grpId="0" animBg="1"/>
      <p:bldP spid="136" grpId="0" animBg="1"/>
      <p:bldP spid="137" grpId="0" animBg="1"/>
      <p:bldP spid="138" grpId="0" animBg="1"/>
      <p:bldP spid="139" grpId="0" animBg="1"/>
      <p:bldP spid="140" grpId="0" animBg="1"/>
      <p:bldP spid="14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D583D7-0B89-4311-A121-FCAEE713031C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GB" sz="6000" i="1" u="sng" dirty="0"/>
              <a:t>TOP TIP FOR THE EXAM!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83DA472-FE5C-4507-8274-6BE230D40D2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690688"/>
                <a:ext cx="10515600" cy="5167311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GB" sz="3200" i="1" dirty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rPr>
                  <a:t>Here is the rule for a negative power;</a:t>
                </a:r>
              </a:p>
              <a:p>
                <a:pPr marL="0" indent="0">
                  <a:buNone/>
                </a:pPr>
                <a:endParaRPr lang="en-GB" sz="3200" i="1" dirty="0">
                  <a:solidFill>
                    <a:schemeClr val="accent6">
                      <a:lumMod val="60000"/>
                      <a:lumOff val="40000"/>
                    </a:schemeClr>
                  </a:solidFill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GB" sz="5400" i="1" smtClean="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5400" i="1" smtClean="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GB" sz="5400" i="1" smtClean="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sz="5400" b="0" i="1" smtClean="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sup>
                    </m:sSup>
                    <m:r>
                      <a:rPr lang="en-GB" sz="5400" b="0" i="1" smtClean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GB" sz="5400" b="0" i="1" smtClean="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5400" b="0" i="1" smtClean="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GB" sz="5400" b="0" i="1" smtClean="0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5400" b="0" i="1" smtClean="0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GB" sz="5400" b="0" i="1" smtClean="0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p>
                        </m:sSup>
                      </m:den>
                    </m:f>
                  </m:oMath>
                </a14:m>
                <a:r>
                  <a:rPr lang="en-GB" sz="5400" i="1" dirty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rPr>
                  <a:t> </a:t>
                </a:r>
                <a:endParaRPr lang="en-GB" sz="3200" i="1" dirty="0">
                  <a:solidFill>
                    <a:schemeClr val="accent6">
                      <a:lumMod val="60000"/>
                      <a:lumOff val="40000"/>
                    </a:schemeClr>
                  </a:solidFill>
                </a:endParaRPr>
              </a:p>
              <a:p>
                <a:pPr marL="0" indent="0">
                  <a:buNone/>
                </a:pPr>
                <a:r>
                  <a:rPr lang="en-GB" sz="3200" i="1" dirty="0">
                    <a:solidFill>
                      <a:schemeClr val="tx1"/>
                    </a:solidFill>
                  </a:rPr>
                  <a:t>E.g.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3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e>
                      <m:sup>
                        <m:r>
                          <a:rPr lang="en-GB" sz="3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GB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endParaRPr lang="en-GB" sz="3200" b="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GB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e>
                          <m:sup>
                            <m:r>
                              <a:rPr lang="en-GB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den>
                    </m:f>
                  </m:oMath>
                </a14:m>
                <a:r>
                  <a:rPr lang="en-GB" sz="3200" i="1" dirty="0">
                    <a:solidFill>
                      <a:schemeClr val="tx1"/>
                    </a:solidFill>
                  </a:rPr>
                  <a:t> =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GB" sz="32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32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64</m:t>
                        </m:r>
                      </m:den>
                    </m:f>
                  </m:oMath>
                </a14:m>
                <a:r>
                  <a:rPr lang="en-GB" sz="3200" i="1" dirty="0">
                    <a:solidFill>
                      <a:schemeClr val="tx1"/>
                    </a:solidFill>
                  </a:rPr>
                  <a:t> = </a:t>
                </a:r>
              </a:p>
              <a:p>
                <a:pPr marL="0" indent="0">
                  <a:buNone/>
                </a:pPr>
                <a:r>
                  <a:rPr lang="en-GB" sz="3200" i="1" dirty="0">
                    <a:solidFill>
                      <a:schemeClr val="tx1"/>
                    </a:solidFill>
                  </a:rPr>
                  <a:t>64</a:t>
                </a:r>
              </a:p>
              <a:p>
                <a:pPr marL="0" indent="0">
                  <a:buNone/>
                </a:pPr>
                <a:endParaRPr lang="en-GB" sz="3200" i="1" dirty="0">
                  <a:solidFill>
                    <a:schemeClr val="accent6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83DA472-FE5C-4507-8274-6BE230D40D2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690688"/>
                <a:ext cx="10515600" cy="5167311"/>
              </a:xfrm>
              <a:blipFill>
                <a:blip r:embed="rId2"/>
                <a:stretch>
                  <a:fillRect l="-1507" t="-247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81560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C474DB-D3A3-4981-92C9-357BDE4E6ACE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GB" sz="8000" i="1" u="sng" dirty="0"/>
              <a:t>Exam Practise: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89ECEDB-F25E-4762-A900-EBDB46AFE2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492" y="1962996"/>
            <a:ext cx="10274544" cy="374738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680739FA-6AF7-4F9A-9803-EEDA4415B8F5}"/>
                  </a:ext>
                </a:extLst>
              </p:cNvPr>
              <p:cNvSpPr/>
              <p:nvPr/>
            </p:nvSpPr>
            <p:spPr>
              <a:xfrm>
                <a:off x="7642970" y="2084397"/>
                <a:ext cx="1728787" cy="360362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solidFill>
                  <a:schemeClr val="accent3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4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0" i="1" dirty="0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GB" sz="2400" b="0" i="1" dirty="0" smtClean="0">
                              <a:latin typeface="Cambria Math" panose="02040503050406030204" pitchFamily="18" charset="0"/>
                            </a:rPr>
                            <m:t>9</m:t>
                          </m:r>
                        </m:sup>
                      </m:sSup>
                    </m:oMath>
                  </m:oMathPara>
                </a14:m>
                <a:endParaRPr lang="en-GB" sz="2400" baseline="30000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680739FA-6AF7-4F9A-9803-EEDA4415B8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42970" y="2084397"/>
                <a:ext cx="1728787" cy="36036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accent3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401EA6B8-89C3-418E-B1B5-096412EB8811}"/>
                  </a:ext>
                </a:extLst>
              </p:cNvPr>
              <p:cNvSpPr/>
              <p:nvPr/>
            </p:nvSpPr>
            <p:spPr>
              <a:xfrm>
                <a:off x="8150348" y="3616198"/>
                <a:ext cx="1728787" cy="360362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solidFill>
                  <a:schemeClr val="accent3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4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0" i="1" dirty="0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GB" sz="2400" b="0" i="1" dirty="0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p>
                      </m:sSup>
                    </m:oMath>
                  </m:oMathPara>
                </a14:m>
                <a:endParaRPr lang="en-GB" sz="2400" baseline="30000" dirty="0"/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401EA6B8-89C3-418E-B1B5-096412EB881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0348" y="3616198"/>
                <a:ext cx="1728787" cy="360362"/>
              </a:xfrm>
              <a:prstGeom prst="rect">
                <a:avLst/>
              </a:prstGeom>
              <a:blipFill>
                <a:blip r:embed="rId4"/>
                <a:stretch>
                  <a:fillRect b="-26984"/>
                </a:stretch>
              </a:blipFill>
              <a:ln>
                <a:solidFill>
                  <a:schemeClr val="accent3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B490621A-41A4-4B16-9E7C-75F966D63306}"/>
                  </a:ext>
                </a:extLst>
              </p:cNvPr>
              <p:cNvSpPr/>
              <p:nvPr/>
            </p:nvSpPr>
            <p:spPr>
              <a:xfrm>
                <a:off x="7772490" y="4809569"/>
                <a:ext cx="1728787" cy="360362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solidFill>
                  <a:schemeClr val="accent3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4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0" i="1" dirty="0" smtClean="0">
                              <a:latin typeface="Cambria Math" panose="02040503050406030204" pitchFamily="18" charset="0"/>
                            </a:rPr>
                            <m:t>16</m:t>
                          </m:r>
                          <m:r>
                            <a:rPr lang="en-GB" sz="2400" b="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GB" sz="2400" b="0" i="1" dirty="0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sup>
                      </m:sSup>
                    </m:oMath>
                  </m:oMathPara>
                </a14:m>
                <a:endParaRPr lang="en-GB" sz="2400" baseline="30000" dirty="0"/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B490621A-41A4-4B16-9E7C-75F966D6330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2490" y="4809569"/>
                <a:ext cx="1728787" cy="360362"/>
              </a:xfrm>
              <a:prstGeom prst="rect">
                <a:avLst/>
              </a:prstGeom>
              <a:blipFill>
                <a:blip r:embed="rId5"/>
                <a:stretch>
                  <a:fillRect b="-7937"/>
                </a:stretch>
              </a:blipFill>
              <a:ln>
                <a:solidFill>
                  <a:schemeClr val="accent3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23154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C474DB-D3A3-4981-92C9-357BDE4E6ACE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GB" sz="8000" i="1" u="sng" dirty="0"/>
              <a:t>Exam Practise: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AED0FE3-C70B-4B20-BE71-1867A870DFA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518"/>
          <a:stretch/>
        </p:blipFill>
        <p:spPr>
          <a:xfrm>
            <a:off x="279082" y="2001077"/>
            <a:ext cx="10891714" cy="274137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78DB81C-4775-41D5-91BA-4455729F350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1538"/>
          <a:stretch/>
        </p:blipFill>
        <p:spPr>
          <a:xfrm>
            <a:off x="538409" y="4656143"/>
            <a:ext cx="10632387" cy="217353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C7F47045-DCD3-4456-A3EC-59F15A1FCB2D}"/>
                  </a:ext>
                </a:extLst>
              </p:cNvPr>
              <p:cNvSpPr/>
              <p:nvPr/>
            </p:nvSpPr>
            <p:spPr>
              <a:xfrm>
                <a:off x="5854602" y="2094620"/>
                <a:ext cx="1728787" cy="360362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solidFill>
                  <a:schemeClr val="accent3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4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0" i="1" dirty="0" smtClean="0">
                              <a:latin typeface="Cambria Math" panose="02040503050406030204" pitchFamily="18" charset="0"/>
                            </a:rPr>
                            <m:t>24</m:t>
                          </m:r>
                          <m:r>
                            <a:rPr lang="en-GB" sz="2400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2400" b="0" i="1" dirty="0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sup>
                      </m:sSup>
                      <m:sSup>
                        <m:sSupPr>
                          <m:ctrlPr>
                            <a:rPr lang="en-GB" sz="24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0" i="1" dirty="0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GB" sz="2400" b="0" i="1" dirty="0" smtClean="0">
                              <a:latin typeface="Cambria Math" panose="02040503050406030204" pitchFamily="18" charset="0"/>
                            </a:rPr>
                            <m:t>7</m:t>
                          </m:r>
                        </m:sup>
                      </m:sSup>
                    </m:oMath>
                  </m:oMathPara>
                </a14:m>
                <a:endParaRPr lang="en-GB" sz="2400" baseline="30000" dirty="0"/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C7F47045-DCD3-4456-A3EC-59F15A1FCB2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4602" y="2094620"/>
                <a:ext cx="1728787" cy="360362"/>
              </a:xfrm>
              <a:prstGeom prst="rect">
                <a:avLst/>
              </a:prstGeom>
              <a:blipFill>
                <a:blip r:embed="rId4"/>
                <a:stretch>
                  <a:fillRect b="-25397"/>
                </a:stretch>
              </a:blipFill>
              <a:ln>
                <a:solidFill>
                  <a:schemeClr val="accent3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4B463DE8-5DA7-4D1F-90EA-ECB54A585464}"/>
                  </a:ext>
                </a:extLst>
              </p:cNvPr>
              <p:cNvSpPr/>
              <p:nvPr/>
            </p:nvSpPr>
            <p:spPr>
              <a:xfrm>
                <a:off x="6221986" y="3891849"/>
                <a:ext cx="1728787" cy="360362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solidFill>
                  <a:schemeClr val="accent3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4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0" i="1" dirty="0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GB" sz="2400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GB" sz="2400" baseline="30000" dirty="0"/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4B463DE8-5DA7-4D1F-90EA-ECB54A58546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1986" y="3891849"/>
                <a:ext cx="1728787" cy="36036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accent3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F9375FFE-FD05-45A1-98D1-13BC8AAF2E46}"/>
                  </a:ext>
                </a:extLst>
              </p:cNvPr>
              <p:cNvSpPr/>
              <p:nvPr/>
            </p:nvSpPr>
            <p:spPr>
              <a:xfrm>
                <a:off x="6261885" y="5818962"/>
                <a:ext cx="1728787" cy="360362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solidFill>
                  <a:schemeClr val="accent3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4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0" i="1" dirty="0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p>
                          <m:r>
                            <a:rPr lang="en-GB" sz="2400" b="0" i="1" dirty="0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p>
                      </m:sSup>
                    </m:oMath>
                  </m:oMathPara>
                </a14:m>
                <a:endParaRPr lang="en-GB" sz="2400" baseline="30000" dirty="0"/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F9375FFE-FD05-45A1-98D1-13BC8AAF2E4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1885" y="5818962"/>
                <a:ext cx="1728787" cy="360362"/>
              </a:xfrm>
              <a:prstGeom prst="rect">
                <a:avLst/>
              </a:prstGeom>
              <a:blipFill>
                <a:blip r:embed="rId6"/>
                <a:stretch>
                  <a:fillRect b="-25397"/>
                </a:stretch>
              </a:blipFill>
              <a:ln>
                <a:solidFill>
                  <a:schemeClr val="accent3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04337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title"/>
          </p:nvPr>
        </p:nvSpPr>
        <p:spPr>
          <a:xfrm>
            <a:off x="1200150" y="70644"/>
            <a:ext cx="9144000" cy="647701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GB" sz="5400" b="1" u="sng" dirty="0">
                <a:solidFill>
                  <a:schemeClr val="accent2"/>
                </a:solidFill>
              </a:rPr>
              <a:t>Fractional Indices</a:t>
            </a:r>
          </a:p>
        </p:txBody>
      </p:sp>
      <p:sp>
        <p:nvSpPr>
          <p:cNvPr id="6148" name="Content Placeholder 2"/>
          <p:cNvSpPr>
            <a:spLocks noGrp="1"/>
          </p:cNvSpPr>
          <p:nvPr>
            <p:ph idx="1"/>
          </p:nvPr>
        </p:nvSpPr>
        <p:spPr>
          <a:xfrm>
            <a:off x="1" y="333374"/>
            <a:ext cx="10417176" cy="2873651"/>
          </a:xfrm>
        </p:spPr>
        <p:txBody>
          <a:bodyPr>
            <a:normAutofit lnSpcReduction="10000"/>
          </a:bodyPr>
          <a:lstStyle/>
          <a:p>
            <a:pPr eaLnBrk="1" hangingPunct="1">
              <a:buFont typeface="Arial" charset="0"/>
              <a:buNone/>
              <a:defRPr/>
            </a:pPr>
            <a:r>
              <a:rPr lang="en-GB" u="sng" dirty="0">
                <a:solidFill>
                  <a:srgbClr val="FF0000"/>
                </a:solidFill>
              </a:rPr>
              <a:t>LO:</a:t>
            </a:r>
          </a:p>
          <a:p>
            <a:pPr eaLnBrk="1" hangingPunct="1">
              <a:buFont typeface="Arial" charset="0"/>
              <a:buNone/>
              <a:defRPr/>
            </a:pPr>
            <a:endParaRPr lang="en-GB" sz="500" dirty="0"/>
          </a:p>
          <a:p>
            <a:pPr marL="0" indent="0">
              <a:buNone/>
              <a:defRPr/>
            </a:pPr>
            <a:endParaRPr lang="en-GB" sz="1400" dirty="0"/>
          </a:p>
          <a:p>
            <a:pPr marL="0" indent="0">
              <a:buNone/>
              <a:defRPr/>
            </a:pPr>
            <a:r>
              <a:rPr lang="en-GB" sz="2000" dirty="0"/>
              <a:t>			</a:t>
            </a:r>
            <a:endParaRPr lang="en-GB" sz="1200" u="sng" dirty="0">
              <a:solidFill>
                <a:srgbClr val="FF0000"/>
              </a:solidFill>
            </a:endParaRPr>
          </a:p>
          <a:p>
            <a:pPr eaLnBrk="1" hangingPunct="1">
              <a:buFont typeface="Arial" charset="0"/>
              <a:buNone/>
              <a:defRPr/>
            </a:pPr>
            <a:r>
              <a:rPr lang="en-GB" u="sng" dirty="0">
                <a:solidFill>
                  <a:srgbClr val="FF0000"/>
                </a:solidFill>
              </a:rPr>
              <a:t>A.M.S: </a:t>
            </a:r>
          </a:p>
          <a:p>
            <a:pPr eaLnBrk="1" hangingPunct="1">
              <a:buFont typeface="Arial" charset="0"/>
              <a:buNone/>
              <a:defRPr/>
            </a:pPr>
            <a:endParaRPr lang="en-GB" sz="2000" u="sng" dirty="0"/>
          </a:p>
          <a:p>
            <a:pPr eaLnBrk="1" hangingPunct="1">
              <a:lnSpc>
                <a:spcPct val="150000"/>
              </a:lnSpc>
              <a:buFont typeface="Arial" charset="0"/>
              <a:buNone/>
              <a:defRPr/>
            </a:pPr>
            <a:r>
              <a:rPr lang="en-GB" sz="2000" dirty="0"/>
              <a:t>		</a:t>
            </a:r>
          </a:p>
          <a:p>
            <a:pPr eaLnBrk="1" hangingPunct="1">
              <a:defRPr/>
            </a:pPr>
            <a:endParaRPr lang="en-GB" sz="2000" dirty="0"/>
          </a:p>
          <a:p>
            <a:pPr eaLnBrk="1" hangingPunct="1">
              <a:buFont typeface="Arial" charset="0"/>
              <a:buNone/>
              <a:defRPr/>
            </a:pPr>
            <a:endParaRPr lang="en-GB" sz="2000" dirty="0"/>
          </a:p>
        </p:txBody>
      </p:sp>
      <p:sp>
        <p:nvSpPr>
          <p:cNvPr id="20" name="Rectangle 19"/>
          <p:cNvSpPr/>
          <p:nvPr/>
        </p:nvSpPr>
        <p:spPr>
          <a:xfrm>
            <a:off x="119270" y="836614"/>
            <a:ext cx="11741426" cy="72072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en-GB" sz="2800" dirty="0"/>
              <a:t>To understand and use fractional indices 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988D2F1-F988-441E-B4D5-68F903BD799C}"/>
              </a:ext>
            </a:extLst>
          </p:cNvPr>
          <p:cNvGrpSpPr/>
          <p:nvPr/>
        </p:nvGrpSpPr>
        <p:grpSpPr>
          <a:xfrm>
            <a:off x="547708" y="2166597"/>
            <a:ext cx="10884550" cy="1725681"/>
            <a:chOff x="119270" y="2192944"/>
            <a:chExt cx="10884550" cy="1725681"/>
          </a:xfrm>
        </p:grpSpPr>
        <p:grpSp>
          <p:nvGrpSpPr>
            <p:cNvPr id="119" name="Group 118">
              <a:extLst>
                <a:ext uri="{FF2B5EF4-FFF2-40B4-BE49-F238E27FC236}">
                  <a16:creationId xmlns:a16="http://schemas.microsoft.com/office/drawing/2014/main" id="{8CE17C69-D78E-4965-9EBB-A9AF08AD6B09}"/>
                </a:ext>
              </a:extLst>
            </p:cNvPr>
            <p:cNvGrpSpPr/>
            <p:nvPr/>
          </p:nvGrpSpPr>
          <p:grpSpPr>
            <a:xfrm>
              <a:off x="119270" y="2192948"/>
              <a:ext cx="3626405" cy="1680898"/>
              <a:chOff x="344557" y="106018"/>
              <a:chExt cx="4267200" cy="1680898"/>
            </a:xfrm>
          </p:grpSpPr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id="{31752AFF-1469-4D03-8E3D-F5342CEA7FAA}"/>
                  </a:ext>
                </a:extLst>
              </p:cNvPr>
              <p:cNvSpPr/>
              <p:nvPr/>
            </p:nvSpPr>
            <p:spPr>
              <a:xfrm>
                <a:off x="344557" y="106018"/>
                <a:ext cx="4267200" cy="1126434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2400" b="1" i="1" dirty="0">
                    <a:latin typeface="+mj-lt"/>
                  </a:rPr>
                  <a:t>Will be able to recap on index notation.</a:t>
                </a:r>
              </a:p>
            </p:txBody>
          </p:sp>
          <p:sp>
            <p:nvSpPr>
              <p:cNvPr id="129" name="Rectangle 128">
                <a:extLst>
                  <a:ext uri="{FF2B5EF4-FFF2-40B4-BE49-F238E27FC236}">
                    <a16:creationId xmlns:a16="http://schemas.microsoft.com/office/drawing/2014/main" id="{8F5F01D3-B9C2-40AC-AD3B-ED0E0BED7C41}"/>
                  </a:ext>
                </a:extLst>
              </p:cNvPr>
              <p:cNvSpPr/>
              <p:nvPr/>
            </p:nvSpPr>
            <p:spPr>
              <a:xfrm>
                <a:off x="344557" y="1174002"/>
                <a:ext cx="3485322" cy="612914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3600" b="1" i="1" dirty="0"/>
                  <a:t>ALL-</a:t>
                </a:r>
              </a:p>
            </p:txBody>
          </p:sp>
        </p:grpSp>
        <p:grpSp>
          <p:nvGrpSpPr>
            <p:cNvPr id="130" name="Group 129">
              <a:extLst>
                <a:ext uri="{FF2B5EF4-FFF2-40B4-BE49-F238E27FC236}">
                  <a16:creationId xmlns:a16="http://schemas.microsoft.com/office/drawing/2014/main" id="{BE31CBB7-992E-46C3-B6FA-F618F05530CB}"/>
                </a:ext>
              </a:extLst>
            </p:cNvPr>
            <p:cNvGrpSpPr/>
            <p:nvPr/>
          </p:nvGrpSpPr>
          <p:grpSpPr>
            <a:xfrm>
              <a:off x="3901375" y="2192948"/>
              <a:ext cx="3466412" cy="1663152"/>
              <a:chOff x="344557" y="106018"/>
              <a:chExt cx="4267200" cy="1663152"/>
            </a:xfrm>
          </p:grpSpPr>
          <p:sp>
            <p:nvSpPr>
              <p:cNvPr id="131" name="Rectangle 130">
                <a:extLst>
                  <a:ext uri="{FF2B5EF4-FFF2-40B4-BE49-F238E27FC236}">
                    <a16:creationId xmlns:a16="http://schemas.microsoft.com/office/drawing/2014/main" id="{771278CC-F720-4960-982F-5F7802938067}"/>
                  </a:ext>
                </a:extLst>
              </p:cNvPr>
              <p:cNvSpPr/>
              <p:nvPr/>
            </p:nvSpPr>
            <p:spPr>
              <a:xfrm>
                <a:off x="344557" y="106018"/>
                <a:ext cx="4267200" cy="1124781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2000" b="1" i="1" dirty="0">
                    <a:latin typeface="+mj-lt"/>
                  </a:rPr>
                  <a:t>Will be able to solve fractional indices </a:t>
                </a:r>
              </a:p>
            </p:txBody>
          </p:sp>
          <p:sp>
            <p:nvSpPr>
              <p:cNvPr id="132" name="Rectangle 131">
                <a:extLst>
                  <a:ext uri="{FF2B5EF4-FFF2-40B4-BE49-F238E27FC236}">
                    <a16:creationId xmlns:a16="http://schemas.microsoft.com/office/drawing/2014/main" id="{0625C265-F880-42DB-ABF7-4B8FE7A8CFE0}"/>
                  </a:ext>
                </a:extLst>
              </p:cNvPr>
              <p:cNvSpPr/>
              <p:nvPr/>
            </p:nvSpPr>
            <p:spPr>
              <a:xfrm>
                <a:off x="718598" y="1156256"/>
                <a:ext cx="3485322" cy="612914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3600" b="1" i="1" dirty="0"/>
                  <a:t>MOST-</a:t>
                </a:r>
              </a:p>
            </p:txBody>
          </p:sp>
        </p:grpSp>
        <p:grpSp>
          <p:nvGrpSpPr>
            <p:cNvPr id="133" name="Group 132">
              <a:extLst>
                <a:ext uri="{FF2B5EF4-FFF2-40B4-BE49-F238E27FC236}">
                  <a16:creationId xmlns:a16="http://schemas.microsoft.com/office/drawing/2014/main" id="{5E92BDE9-8EE3-490A-9DF7-9E22146841C3}"/>
                </a:ext>
              </a:extLst>
            </p:cNvPr>
            <p:cNvGrpSpPr/>
            <p:nvPr/>
          </p:nvGrpSpPr>
          <p:grpSpPr>
            <a:xfrm>
              <a:off x="7523487" y="2192944"/>
              <a:ext cx="3480333" cy="1725681"/>
              <a:chOff x="344557" y="106018"/>
              <a:chExt cx="4267200" cy="1477331"/>
            </a:xfrm>
          </p:grpSpPr>
          <p:sp>
            <p:nvSpPr>
              <p:cNvPr id="134" name="Rectangle 133">
                <a:extLst>
                  <a:ext uri="{FF2B5EF4-FFF2-40B4-BE49-F238E27FC236}">
                    <a16:creationId xmlns:a16="http://schemas.microsoft.com/office/drawing/2014/main" id="{47D7750A-190A-4296-882A-97EC579BD62D}"/>
                  </a:ext>
                </a:extLst>
              </p:cNvPr>
              <p:cNvSpPr/>
              <p:nvPr/>
            </p:nvSpPr>
            <p:spPr>
              <a:xfrm>
                <a:off x="344557" y="106018"/>
                <a:ext cx="4267200" cy="986726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2000" b="1" i="1" dirty="0"/>
                  <a:t>Will be able to sum up our learning in exam questions</a:t>
                </a:r>
              </a:p>
            </p:txBody>
          </p:sp>
          <p:sp>
            <p:nvSpPr>
              <p:cNvPr id="135" name="Rectangle 134">
                <a:extLst>
                  <a:ext uri="{FF2B5EF4-FFF2-40B4-BE49-F238E27FC236}">
                    <a16:creationId xmlns:a16="http://schemas.microsoft.com/office/drawing/2014/main" id="{054F7B83-2000-41E4-A914-2EC21DEA4CE3}"/>
                  </a:ext>
                </a:extLst>
              </p:cNvPr>
              <p:cNvSpPr/>
              <p:nvPr/>
            </p:nvSpPr>
            <p:spPr>
              <a:xfrm>
                <a:off x="1126436" y="970435"/>
                <a:ext cx="3485321" cy="612914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3600" b="1" i="1" dirty="0"/>
                  <a:t>SOME-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FF0425C-9190-4C20-9BBE-1FAEC5CA38FF}"/>
                  </a:ext>
                </a:extLst>
              </p:cNvPr>
              <p:cNvSpPr/>
              <p:nvPr/>
            </p:nvSpPr>
            <p:spPr>
              <a:xfrm>
                <a:off x="547708" y="4638261"/>
                <a:ext cx="11312988" cy="2093843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GB" u="sng" dirty="0">
                    <a:solidFill>
                      <a:schemeClr val="tx1"/>
                    </a:solidFill>
                  </a:rPr>
                  <a:t>RECAP:</a:t>
                </a:r>
              </a:p>
              <a:p>
                <a:r>
                  <a:rPr lang="en-GB" dirty="0">
                    <a:solidFill>
                      <a:schemeClr val="tx1"/>
                    </a:solidFill>
                  </a:rPr>
                  <a:t>1)</a:t>
                </a:r>
                <a:r>
                  <a:rPr lang="en-GB" dirty="0"/>
                  <a:t> </a:t>
                </a:r>
                <a:r>
                  <a:rPr lang="en-GB" dirty="0">
                    <a:solidFill>
                      <a:schemeClr val="tx1"/>
                    </a:solidFill>
                  </a:rPr>
                  <a:t>6</a:t>
                </a:r>
                <a:r>
                  <a:rPr lang="en-GB" baseline="30000" dirty="0">
                    <a:solidFill>
                      <a:schemeClr val="tx1"/>
                    </a:solidFill>
                  </a:rPr>
                  <a:t>4</a:t>
                </a:r>
                <a:r>
                  <a:rPr lang="en-GB" dirty="0">
                    <a:solidFill>
                      <a:schemeClr val="tx1"/>
                    </a:solidFill>
                  </a:rPr>
                  <a:t> x 6</a:t>
                </a:r>
                <a:r>
                  <a:rPr lang="en-GB" baseline="30000" dirty="0">
                    <a:solidFill>
                      <a:schemeClr val="tx1"/>
                    </a:solidFill>
                  </a:rPr>
                  <a:t>7 =  </a:t>
                </a:r>
                <a:endParaRPr lang="en-GB" dirty="0">
                  <a:solidFill>
                    <a:schemeClr val="tx1"/>
                  </a:solidFill>
                </a:endParaRPr>
              </a:p>
              <a:p>
                <a:r>
                  <a:rPr lang="en-GB" dirty="0">
                    <a:solidFill>
                      <a:schemeClr val="tx1"/>
                    </a:solidFill>
                  </a:rPr>
                  <a:t>2)</a:t>
                </a:r>
                <a:r>
                  <a:rPr lang="en-GB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GB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</m:e>
                          <m:sup>
                            <m:r>
                              <a:rPr lang="en-GB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10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GB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</m:e>
                          <m:sup>
                            <m:r>
                              <a:rPr lang="en-GB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7</m:t>
                            </m:r>
                          </m:sup>
                        </m:sSup>
                      </m:den>
                    </m:f>
                  </m:oMath>
                </a14:m>
                <a:r>
                  <a:rPr lang="en-GB" dirty="0">
                    <a:solidFill>
                      <a:schemeClr val="tx1"/>
                    </a:solidFill>
                  </a:rPr>
                  <a:t> = </a:t>
                </a:r>
              </a:p>
              <a:p>
                <a:r>
                  <a:rPr lang="en-GB" dirty="0">
                    <a:solidFill>
                      <a:schemeClr val="tx1"/>
                    </a:solidFill>
                  </a:rPr>
                  <a:t>3)</a:t>
                </a:r>
                <a:r>
                  <a:rPr lang="en-GB" dirty="0"/>
                  <a:t> </a:t>
                </a:r>
                <a:r>
                  <a:rPr lang="en-GB" dirty="0">
                    <a:solidFill>
                      <a:schemeClr val="tx1"/>
                    </a:solidFill>
                  </a:rPr>
                  <a:t>(6</a:t>
                </a:r>
                <a:r>
                  <a:rPr lang="en-GB" baseline="30000" dirty="0">
                    <a:solidFill>
                      <a:schemeClr val="tx1"/>
                    </a:solidFill>
                  </a:rPr>
                  <a:t>7</a:t>
                </a:r>
                <a:r>
                  <a:rPr lang="en-GB" dirty="0">
                    <a:solidFill>
                      <a:schemeClr val="tx1"/>
                    </a:solidFill>
                  </a:rPr>
                  <a:t>)</a:t>
                </a:r>
                <a:r>
                  <a:rPr lang="en-GB" baseline="30000" dirty="0">
                    <a:solidFill>
                      <a:schemeClr val="tx1"/>
                    </a:solidFill>
                  </a:rPr>
                  <a:t>3 = </a:t>
                </a:r>
                <a:endParaRPr lang="en-GB" dirty="0">
                  <a:solidFill>
                    <a:schemeClr val="tx1"/>
                  </a:solidFill>
                </a:endParaRPr>
              </a:p>
              <a:p>
                <a:r>
                  <a:rPr lang="en-GB" dirty="0">
                    <a:solidFill>
                      <a:schemeClr val="tx1"/>
                    </a:solidFill>
                  </a:rPr>
                  <a:t>4)</a:t>
                </a:r>
                <a:r>
                  <a:rPr lang="en-GB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GB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</m:e>
                          <m:sup>
                            <m:r>
                              <a:rPr lang="en-GB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en-GB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sSup>
                          <m:sSupPr>
                            <m:ctrlPr>
                              <a:rPr lang="en-GB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</m:e>
                          <m:sup>
                            <m:r>
                              <a:rPr lang="en-GB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10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GB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</m:e>
                          <m:sup>
                            <m:r>
                              <a:rPr lang="en-GB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  <m:r>
                          <a:rPr lang="en-GB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sSup>
                          <m:sSupPr>
                            <m:ctrlPr>
                              <a:rPr lang="en-GB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</m:e>
                          <m:sup>
                            <m:r>
                              <a:rPr lang="en-GB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</m:den>
                    </m:f>
                  </m:oMath>
                </a14:m>
                <a:r>
                  <a:rPr lang="en-GB" dirty="0">
                    <a:solidFill>
                      <a:schemeClr val="tx1"/>
                    </a:solidFill>
                  </a:rPr>
                  <a:t> = </a:t>
                </a: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FF0425C-9190-4C20-9BBE-1FAEC5CA38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708" y="4638261"/>
                <a:ext cx="11312988" cy="2093843"/>
              </a:xfrm>
              <a:prstGeom prst="rect">
                <a:avLst/>
              </a:prstGeom>
              <a:blipFill>
                <a:blip r:embed="rId2"/>
                <a:stretch>
                  <a:fillRect l="-37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E100F48-E289-41CC-9415-94F11E6B2FA2}"/>
              </a:ext>
            </a:extLst>
          </p:cNvPr>
          <p:cNvSpPr/>
          <p:nvPr/>
        </p:nvSpPr>
        <p:spPr>
          <a:xfrm>
            <a:off x="547708" y="4280452"/>
            <a:ext cx="2961940" cy="596348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i="1" u="sng" dirty="0"/>
              <a:t>Starter:</a:t>
            </a:r>
          </a:p>
        </p:txBody>
      </p:sp>
      <p:sp>
        <p:nvSpPr>
          <p:cNvPr id="29" name="Date Placeholder 3">
            <a:extLst>
              <a:ext uri="{FF2B5EF4-FFF2-40B4-BE49-F238E27FC236}">
                <a16:creationId xmlns:a16="http://schemas.microsoft.com/office/drawing/2014/main" id="{38F41472-2BA0-49FF-8D2F-912F855E68B5}"/>
              </a:ext>
            </a:extLst>
          </p:cNvPr>
          <p:cNvSpPr txBox="1">
            <a:spLocks/>
          </p:cNvSpPr>
          <p:nvPr/>
        </p:nvSpPr>
        <p:spPr bwMode="auto">
          <a:xfrm>
            <a:off x="-104841" y="-104380"/>
            <a:ext cx="2802351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y-GB" sz="1800" u="sng" dirty="0">
                <a:solidFill>
                  <a:schemeClr val="tx1"/>
                </a:solidFill>
              </a:rPr>
              <a:t>Gwaith Dosbarth</a:t>
            </a:r>
            <a:endParaRPr lang="en-GB" sz="1800" u="sng" dirty="0">
              <a:solidFill>
                <a:schemeClr val="tx1"/>
              </a:solidFill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37FE6973-D247-4318-BDED-18ADB75F34A2}"/>
              </a:ext>
            </a:extLst>
          </p:cNvPr>
          <p:cNvSpPr/>
          <p:nvPr/>
        </p:nvSpPr>
        <p:spPr>
          <a:xfrm>
            <a:off x="8734567" y="4037973"/>
            <a:ext cx="3126129" cy="83882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Lets feedback our answers. Get GREEN pens READY!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F14509A-FD97-451F-95FD-4BDCC473CCC2}"/>
              </a:ext>
            </a:extLst>
          </p:cNvPr>
          <p:cNvSpPr txBox="1"/>
          <p:nvPr/>
        </p:nvSpPr>
        <p:spPr>
          <a:xfrm>
            <a:off x="10098641" y="-8060"/>
            <a:ext cx="20805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u="sng" dirty="0" err="1"/>
              <a:t>Gorffennaf</a:t>
            </a:r>
            <a:r>
              <a:rPr lang="en-GB" u="sng" dirty="0"/>
              <a:t> 11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319D4B3C-B14F-40E4-BABD-20F01030D375}"/>
                  </a:ext>
                </a:extLst>
              </p:cNvPr>
              <p:cNvSpPr/>
              <p:nvPr/>
            </p:nvSpPr>
            <p:spPr>
              <a:xfrm>
                <a:off x="1833116" y="4986380"/>
                <a:ext cx="1728787" cy="360362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solidFill>
                  <a:schemeClr val="accent3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4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0" i="1" dirty="0" smtClean="0">
                              <a:latin typeface="Cambria Math" panose="02040503050406030204" pitchFamily="18" charset="0"/>
                            </a:rPr>
                            <m:t>6</m:t>
                          </m:r>
                        </m:e>
                        <m:sup>
                          <m:r>
                            <a:rPr lang="en-GB" sz="2400" b="0" i="1" dirty="0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sup>
                      </m:sSup>
                    </m:oMath>
                  </m:oMathPara>
                </a14:m>
                <a:endParaRPr lang="en-GB" sz="2400" baseline="30000" dirty="0"/>
              </a:p>
            </p:txBody>
          </p:sp>
        </mc:Choice>
        <mc:Fallback xmlns="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319D4B3C-B14F-40E4-BABD-20F01030D37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3116" y="4986380"/>
                <a:ext cx="1728787" cy="360362"/>
              </a:xfrm>
              <a:prstGeom prst="rect">
                <a:avLst/>
              </a:prstGeom>
              <a:blipFill>
                <a:blip r:embed="rId3"/>
                <a:stretch>
                  <a:fillRect b="-7937"/>
                </a:stretch>
              </a:blipFill>
              <a:ln>
                <a:solidFill>
                  <a:schemeClr val="accent3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C0488175-34A7-4A88-BD6B-57532F58A204}"/>
                  </a:ext>
                </a:extLst>
              </p:cNvPr>
              <p:cNvSpPr/>
              <p:nvPr/>
            </p:nvSpPr>
            <p:spPr>
              <a:xfrm>
                <a:off x="1833116" y="5404295"/>
                <a:ext cx="1728787" cy="360362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solidFill>
                  <a:schemeClr val="accent3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4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0" i="1" dirty="0" smtClean="0">
                              <a:latin typeface="Cambria Math" panose="02040503050406030204" pitchFamily="18" charset="0"/>
                            </a:rPr>
                            <m:t>6</m:t>
                          </m:r>
                        </m:e>
                        <m:sup>
                          <m:r>
                            <a:rPr lang="en-GB" sz="2400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GB" sz="2400" baseline="30000" dirty="0"/>
              </a:p>
            </p:txBody>
          </p:sp>
        </mc:Choice>
        <mc:Fallback xmlns="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C0488175-34A7-4A88-BD6B-57532F58A20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3116" y="5404295"/>
                <a:ext cx="1728787" cy="360362"/>
              </a:xfrm>
              <a:prstGeom prst="rect">
                <a:avLst/>
              </a:prstGeom>
              <a:blipFill>
                <a:blip r:embed="rId4"/>
                <a:stretch>
                  <a:fillRect b="-7937"/>
                </a:stretch>
              </a:blipFill>
              <a:ln>
                <a:solidFill>
                  <a:schemeClr val="accent3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EBBA3987-3244-4F0D-A280-3194266D4EA8}"/>
                  </a:ext>
                </a:extLst>
              </p:cNvPr>
              <p:cNvSpPr/>
              <p:nvPr/>
            </p:nvSpPr>
            <p:spPr>
              <a:xfrm>
                <a:off x="1833116" y="5793572"/>
                <a:ext cx="1728787" cy="360362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solidFill>
                  <a:schemeClr val="accent3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4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0" i="1" dirty="0" smtClean="0">
                              <a:latin typeface="Cambria Math" panose="02040503050406030204" pitchFamily="18" charset="0"/>
                            </a:rPr>
                            <m:t>6</m:t>
                          </m:r>
                        </m:e>
                        <m:sup>
                          <m:r>
                            <a:rPr lang="en-GB" sz="2400" b="0" i="1" dirty="0" smtClean="0">
                              <a:latin typeface="Cambria Math" panose="02040503050406030204" pitchFamily="18" charset="0"/>
                            </a:rPr>
                            <m:t>21</m:t>
                          </m:r>
                        </m:sup>
                      </m:sSup>
                    </m:oMath>
                  </m:oMathPara>
                </a14:m>
                <a:endParaRPr lang="en-GB" sz="2400" baseline="30000" dirty="0"/>
              </a:p>
            </p:txBody>
          </p:sp>
        </mc:Choice>
        <mc:Fallback xmlns="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EBBA3987-3244-4F0D-A280-3194266D4EA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3116" y="5793572"/>
                <a:ext cx="1728787" cy="360362"/>
              </a:xfrm>
              <a:prstGeom prst="rect">
                <a:avLst/>
              </a:prstGeom>
              <a:blipFill>
                <a:blip r:embed="rId5"/>
                <a:stretch>
                  <a:fillRect b="-7813"/>
                </a:stretch>
              </a:blipFill>
              <a:ln>
                <a:solidFill>
                  <a:schemeClr val="accent3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1806E306-4491-4E6E-B1E9-7298E1AC8EE5}"/>
                  </a:ext>
                </a:extLst>
              </p:cNvPr>
              <p:cNvSpPr/>
              <p:nvPr/>
            </p:nvSpPr>
            <p:spPr>
              <a:xfrm>
                <a:off x="1833116" y="6182849"/>
                <a:ext cx="1728787" cy="360362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solidFill>
                  <a:schemeClr val="accent3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4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0" i="1" dirty="0" smtClean="0">
                              <a:latin typeface="Cambria Math" panose="02040503050406030204" pitchFamily="18" charset="0"/>
                            </a:rPr>
                            <m:t>6</m:t>
                          </m:r>
                        </m:e>
                        <m:sup>
                          <m:r>
                            <a:rPr lang="en-GB" sz="2400" b="0" i="1" dirty="0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</m:oMath>
                  </m:oMathPara>
                </a14:m>
                <a:endParaRPr lang="en-GB" sz="2400" baseline="30000" dirty="0"/>
              </a:p>
            </p:txBody>
          </p:sp>
        </mc:Choice>
        <mc:Fallback xmlns="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1806E306-4491-4E6E-B1E9-7298E1AC8EE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3116" y="6182849"/>
                <a:ext cx="1728787" cy="360362"/>
              </a:xfrm>
              <a:prstGeom prst="rect">
                <a:avLst/>
              </a:prstGeom>
              <a:blipFill>
                <a:blip r:embed="rId6"/>
                <a:stretch>
                  <a:fillRect b="-9524"/>
                </a:stretch>
              </a:blipFill>
              <a:ln>
                <a:solidFill>
                  <a:schemeClr val="accent3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Rectangle 35">
            <a:extLst>
              <a:ext uri="{FF2B5EF4-FFF2-40B4-BE49-F238E27FC236}">
                <a16:creationId xmlns:a16="http://schemas.microsoft.com/office/drawing/2014/main" id="{5A10BCA4-091E-45D0-B486-C397A6D9B795}"/>
              </a:ext>
            </a:extLst>
          </p:cNvPr>
          <p:cNvSpPr/>
          <p:nvPr/>
        </p:nvSpPr>
        <p:spPr>
          <a:xfrm>
            <a:off x="7657465" y="5407952"/>
            <a:ext cx="4069251" cy="109830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u="sng" dirty="0">
                <a:solidFill>
                  <a:schemeClr val="tx1"/>
                </a:solidFill>
              </a:rPr>
              <a:t>DON’T FORGET </a:t>
            </a:r>
            <a:r>
              <a:rPr lang="en-GB" dirty="0">
                <a:solidFill>
                  <a:schemeClr val="tx1"/>
                </a:solidFill>
              </a:rPr>
              <a:t>anything that you didn’t understand you will need to make a </a:t>
            </a:r>
            <a:r>
              <a:rPr lang="en-GB" u="sng" dirty="0">
                <a:solidFill>
                  <a:schemeClr val="tx1"/>
                </a:solidFill>
              </a:rPr>
              <a:t>TOP TIP </a:t>
            </a:r>
            <a:r>
              <a:rPr lang="en-GB" dirty="0">
                <a:solidFill>
                  <a:schemeClr val="tx1"/>
                </a:solidFill>
              </a:rPr>
              <a:t>on it in your books.</a:t>
            </a:r>
          </a:p>
        </p:txBody>
      </p:sp>
    </p:spTree>
    <p:extLst>
      <p:ext uri="{BB962C8B-B14F-4D97-AF65-F5344CB8AC3E}">
        <p14:creationId xmlns:p14="http://schemas.microsoft.com/office/powerpoint/2010/main" val="2861525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2" grpId="0" animBg="1"/>
      <p:bldP spid="33" grpId="0" animBg="1"/>
      <p:bldP spid="34" grpId="0" animBg="1"/>
      <p:bldP spid="35" grpId="0" animBg="1"/>
      <p:bldP spid="3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omic Sans MS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</TotalTime>
  <Words>847</Words>
  <Application>Microsoft Office PowerPoint</Application>
  <PresentationFormat>Widescreen</PresentationFormat>
  <Paragraphs>193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Cambria Math</vt:lpstr>
      <vt:lpstr>Comic Sans MS</vt:lpstr>
      <vt:lpstr>Office Theme</vt:lpstr>
      <vt:lpstr>Index Notation</vt:lpstr>
      <vt:lpstr>TOP TIP FOR THE EXAM!</vt:lpstr>
      <vt:lpstr>Examples: Evaluate each of the following</vt:lpstr>
      <vt:lpstr>Examples: Evaluate each of the following</vt:lpstr>
      <vt:lpstr>Exercise 1a:</vt:lpstr>
      <vt:lpstr>TOP TIP FOR THE EXAM!</vt:lpstr>
      <vt:lpstr>Exam Practise: </vt:lpstr>
      <vt:lpstr>Exam Practise: </vt:lpstr>
      <vt:lpstr>Fractional Indices</vt:lpstr>
      <vt:lpstr>TOP TIP FOR THE EXAM!</vt:lpstr>
      <vt:lpstr>Examples: Evaluate each of the following.</vt:lpstr>
      <vt:lpstr>Examples: If given the rule then find the number. </vt:lpstr>
      <vt:lpstr>Exercise 1b: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Index Notation</dc:title>
  <dc:creator>Jack Pedley</dc:creator>
  <cp:lastModifiedBy>Lyn ZHANG</cp:lastModifiedBy>
  <cp:revision>26</cp:revision>
  <dcterms:created xsi:type="dcterms:W3CDTF">2017-07-18T17:36:23Z</dcterms:created>
  <dcterms:modified xsi:type="dcterms:W3CDTF">2022-03-06T01:49:23Z</dcterms:modified>
</cp:coreProperties>
</file>