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rgbClr val="7030A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2" Type="http://schemas.openxmlformats.org/officeDocument/2006/relationships/image" Target="../media/image3.gif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image" Target="../media/image30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0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gif"/><Relationship Id="rId5" Type="http://schemas.openxmlformats.org/officeDocument/2006/relationships/image" Target="../media/image34.png"/><Relationship Id="rId4" Type="http://schemas.openxmlformats.org/officeDocument/2006/relationships/image" Target="../media/image3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1.gif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Relationship Id="rId1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981" y="2362200"/>
            <a:ext cx="825097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2857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parajita" panose="020B0604020202020204" pitchFamily="34" charset="0"/>
                <a:cs typeface="Aparajita" panose="020B0604020202020204" pitchFamily="34" charset="0"/>
              </a:rPr>
              <a:t>Exponential Equations</a:t>
            </a:r>
            <a:endParaRPr lang="en-US" sz="8000" b="1" cap="none" spc="0" dirty="0">
              <a:ln w="2857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pic>
        <p:nvPicPr>
          <p:cNvPr id="1026" name="Picture 2" descr="http://www.mathwarehouse.com/exponential-decay/images/graph_equation_exponential_deca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509128"/>
            <a:ext cx="2350070" cy="296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85c7a.medialib.glogster.com/media/e9/e9ea3957e8f9d1f40b8ee5457b79b09b79e33796f4467b0089b93cd8bc5cd879/formula-exponential-growth3-p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1905000" cy="2215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ath.pppst.com/exponent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57200"/>
            <a:ext cx="3400425" cy="1702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atic.tvtropes.org/pmwiki/pub/images/supermath_465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657600"/>
            <a:ext cx="333375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88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Summary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We recapped solving different types of equation, as well as index laws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We have seen how to solve some exponential equations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The main focus is to rewrite each side if needed, so that they both have the same base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98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Starter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2000" dirty="0" smtClean="0">
                <a:latin typeface="Comic Sans MS" panose="030F0702030302020204" pitchFamily="66" charset="0"/>
              </a:rPr>
              <a:t>Find the value of:</a:t>
            </a:r>
          </a:p>
          <a:p>
            <a:pPr marL="457200" indent="-457200">
              <a:buAutoNum type="arabi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2)  Solve these equations:</a:t>
            </a: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http://math.pppst.com/exponent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76200"/>
            <a:ext cx="2028825" cy="1015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3400" y="2057400"/>
                <a:ext cx="8763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057400"/>
                <a:ext cx="87633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38400" y="2057400"/>
                <a:ext cx="8763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057400"/>
                <a:ext cx="876330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14800" y="1905000"/>
                <a:ext cx="861966" cy="493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) 4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905000"/>
                <a:ext cx="861966" cy="4932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791200" y="1905000"/>
                <a:ext cx="1011046" cy="4946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𝑑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64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905000"/>
                <a:ext cx="1011046" cy="49468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467600" y="1905000"/>
                <a:ext cx="1011046" cy="4938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𝑒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1905000"/>
                <a:ext cx="1011046" cy="49385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62000" y="2438400"/>
                <a:ext cx="60305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438400"/>
                <a:ext cx="603050" cy="6127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90800" y="2438400"/>
                <a:ext cx="73129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438400"/>
                <a:ext cx="731290" cy="6127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43400" y="2590800"/>
                <a:ext cx="6030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=7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590800"/>
                <a:ext cx="60305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72200" y="2438400"/>
                <a:ext cx="60305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438400"/>
                <a:ext cx="603050" cy="61093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772400" y="2438400"/>
                <a:ext cx="60305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2438400"/>
                <a:ext cx="603050" cy="61093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4800" y="3505200"/>
                <a:ext cx="14494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𝑎</m:t>
                      </m:r>
                      <m:r>
                        <a:rPr lang="en-US" sz="1600" b="0" i="1" smtClean="0">
                          <a:latin typeface="Cambria Math"/>
                        </a:rPr>
                        <m:t>) 3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+5=9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05200"/>
                <a:ext cx="1449435" cy="338554"/>
              </a:xfrm>
              <a:prstGeom prst="rect">
                <a:avLst/>
              </a:prstGeom>
              <a:blipFill rotWithShape="1">
                <a:blip r:embed="rId1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24200" y="3505200"/>
                <a:ext cx="1919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𝑏</m:t>
                      </m:r>
                      <m:r>
                        <a:rPr lang="en-US" sz="1600" b="0" i="1" smtClean="0">
                          <a:latin typeface="Cambria Math"/>
                        </a:rPr>
                        <m:t>) 2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+1=6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−7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3505200"/>
                <a:ext cx="1919821" cy="338554"/>
              </a:xfrm>
              <a:prstGeom prst="rect">
                <a:avLst/>
              </a:prstGeom>
              <a:blipFill rotWithShape="1">
                <a:blip r:embed="rId1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324600" y="3505200"/>
                <a:ext cx="15332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</m:t>
                      </m:r>
                      <m:r>
                        <a:rPr lang="en-US" sz="1600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+5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505200"/>
                <a:ext cx="1533240" cy="338554"/>
              </a:xfrm>
              <a:prstGeom prst="rect">
                <a:avLst/>
              </a:prstGeom>
              <a:blipFill rotWithShape="1">
                <a:blip r:embed="rId1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4800" y="5105400"/>
                <a:ext cx="19161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𝑑</m:t>
                      </m:r>
                      <m:r>
                        <a:rPr lang="en-US" sz="1600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+4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+3=0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105400"/>
                <a:ext cx="1916166" cy="338554"/>
              </a:xfrm>
              <a:prstGeom prst="rect">
                <a:avLst/>
              </a:prstGeom>
              <a:blipFill rotWithShape="1">
                <a:blip r:embed="rId1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14400" y="3886200"/>
                <a:ext cx="841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886200"/>
                <a:ext cx="841897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14400" y="4267200"/>
                <a:ext cx="914400" cy="554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267200"/>
                <a:ext cx="914400" cy="55406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10000" y="3886200"/>
                <a:ext cx="127697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1=4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−7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886200"/>
                <a:ext cx="1276978" cy="33855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10000" y="4267200"/>
                <a:ext cx="9180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8=4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267200"/>
                <a:ext cx="918097" cy="338554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810000" y="4648200"/>
                <a:ext cx="8042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2=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648200"/>
                <a:ext cx="804284" cy="338554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1524000" y="3657600"/>
            <a:ext cx="304800" cy="381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752600" y="36576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Subtract 5</a:t>
            </a:r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1524000" y="4114800"/>
            <a:ext cx="304800" cy="4572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52600" y="4114800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Divide by  3</a:t>
            </a:r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Arc 27"/>
          <p:cNvSpPr/>
          <p:nvPr/>
        </p:nvSpPr>
        <p:spPr>
          <a:xfrm>
            <a:off x="4876800" y="3657600"/>
            <a:ext cx="304800" cy="381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>
            <a:off x="4876800" y="4038600"/>
            <a:ext cx="304800" cy="381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>
            <a:off x="4495800" y="4419600"/>
            <a:ext cx="304800" cy="381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105400" y="36576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Subtract 2x</a:t>
            </a:r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81600" y="41148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Add 7</a:t>
            </a:r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24400" y="44958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Divide by 4</a:t>
            </a:r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477000" y="3962400"/>
                <a:ext cx="13721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+5)=0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962400"/>
                <a:ext cx="1372107" cy="338554"/>
              </a:xfrm>
              <a:prstGeom prst="rect">
                <a:avLst/>
              </a:prstGeom>
              <a:blipFill rotWithShape="1">
                <a:blip r:embed="rId2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553200" y="4419600"/>
                <a:ext cx="11429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=0 </m:t>
                      </m:r>
                      <m:r>
                        <a:rPr lang="en-US" sz="1600" b="0" i="1" smtClean="0">
                          <a:latin typeface="Cambria Math"/>
                        </a:rPr>
                        <m:t>𝑜𝑟</m:t>
                      </m:r>
                      <m:r>
                        <a:rPr lang="en-US" sz="1600" b="0" i="1" smtClean="0">
                          <a:latin typeface="Cambria Math"/>
                        </a:rPr>
                        <m:t> 5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419600"/>
                <a:ext cx="1142942" cy="338554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7696200" y="3657600"/>
            <a:ext cx="304800" cy="4572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36"/>
          <p:cNvSpPr/>
          <p:nvPr/>
        </p:nvSpPr>
        <p:spPr>
          <a:xfrm>
            <a:off x="7696200" y="4114800"/>
            <a:ext cx="304800" cy="4572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8001000" y="37338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24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Either ‘part’ could be 0…</a:t>
            </a:r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4800" y="5562600"/>
                <a:ext cx="1900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+3)(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+1)=0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562600"/>
                <a:ext cx="1900905" cy="338554"/>
              </a:xfrm>
              <a:prstGeom prst="rect">
                <a:avLst/>
              </a:prstGeom>
              <a:blipFill rotWithShape="1">
                <a:blip r:embed="rId2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33400" y="6019800"/>
                <a:ext cx="15418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=−3 </m:t>
                      </m:r>
                      <m:r>
                        <a:rPr lang="en-US" sz="1600" b="0" i="1" smtClean="0">
                          <a:latin typeface="Cambria Math"/>
                        </a:rPr>
                        <m:t>𝑜𝑟</m:t>
                      </m:r>
                      <m:r>
                        <a:rPr lang="en-US" sz="1600" b="0" i="1" smtClean="0">
                          <a:latin typeface="Cambria Math"/>
                        </a:rPr>
                        <m:t> −1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6019800"/>
                <a:ext cx="1541897" cy="338554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1981200" y="5257800"/>
            <a:ext cx="304800" cy="4572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42"/>
          <p:cNvSpPr/>
          <p:nvPr/>
        </p:nvSpPr>
        <p:spPr>
          <a:xfrm>
            <a:off x="1981200" y="5715000"/>
            <a:ext cx="304800" cy="4572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2286000" y="53340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09800" y="5638800"/>
            <a:ext cx="990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Either bracket could be 0…</a:t>
            </a:r>
            <a:endParaRPr lang="en-US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00400" y="5105400"/>
            <a:ext cx="1505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3) Simplify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781800" y="5486400"/>
                <a:ext cx="1061252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5486400"/>
                <a:ext cx="1061252" cy="372410"/>
              </a:xfrm>
              <a:prstGeom prst="rect">
                <a:avLst/>
              </a:prstGeom>
              <a:blipFill rotWithShape="1">
                <a:blip r:embed="rId2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200400" y="5486400"/>
                <a:ext cx="12690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486400"/>
                <a:ext cx="1269065" cy="369332"/>
              </a:xfrm>
              <a:prstGeom prst="rect">
                <a:avLst/>
              </a:prstGeom>
              <a:blipFill rotWithShape="1">
                <a:blip r:embed="rId2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953000" y="5486400"/>
                <a:ext cx="12461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i="1">
                          <a:latin typeface="Cambria Math"/>
                          <a:ea typeface="Cambria Math"/>
                        </a:rPr>
                        <m:t>÷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486400"/>
                <a:ext cx="1246110" cy="369332"/>
              </a:xfrm>
              <a:prstGeom prst="rect">
                <a:avLst/>
              </a:prstGeom>
              <a:blipFill rotWithShape="1">
                <a:blip r:embed="rId2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581400" y="5943600"/>
                <a:ext cx="7160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943600"/>
                <a:ext cx="716029" cy="369332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334000" y="5943600"/>
                <a:ext cx="5888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943600"/>
                <a:ext cx="588879" cy="369332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010400" y="5943600"/>
                <a:ext cx="8110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5943600"/>
                <a:ext cx="811056" cy="369332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104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 animBg="1"/>
      <p:bldP spid="27" grpId="0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  <p:bldP spid="36" grpId="0" animBg="1"/>
      <p:bldP spid="37" grpId="0" animBg="1"/>
      <p:bldP spid="38" grpId="0"/>
      <p:bldP spid="39" grpId="0"/>
      <p:bldP spid="40" grpId="0"/>
      <p:bldP spid="41" grpId="0"/>
      <p:bldP spid="42" grpId="0" animBg="1"/>
      <p:bldP spid="43" grpId="0" animBg="1"/>
      <p:bldP spid="44" grpId="0"/>
      <p:bldP spid="45" grpId="0"/>
      <p:bldP spid="50" grpId="0"/>
      <p:bldP spid="51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Exponential Equations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You have seen how to solve lots of different types of equation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Today we will be looking at solving equations where the unknown is part of a power (</a:t>
            </a:r>
            <a:r>
              <a:rPr lang="en-US" dirty="0">
                <a:latin typeface="Comic Sans MS" panose="030F0702030302020204" pitchFamily="66" charset="0"/>
              </a:rPr>
              <a:t>I</a:t>
            </a:r>
            <a:r>
              <a:rPr lang="en-US" dirty="0" smtClean="0">
                <a:latin typeface="Comic Sans MS" panose="030F0702030302020204" pitchFamily="66" charset="0"/>
              </a:rPr>
              <a:t>ndex/Indices)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Equations like this can be completely solved using methods taught at A-level, but for now we can use different ways to solve some of them!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2" descr="http://www.mathwarehouse.com/exponential-decay/images/graph_equation_exponential_deca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117" y="152400"/>
            <a:ext cx="96540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03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Exponential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2133600"/>
                <a:ext cx="13168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133600"/>
                <a:ext cx="1316899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0" y="2971800"/>
                <a:ext cx="148406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971800"/>
                <a:ext cx="1484061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62400" y="3886200"/>
                <a:ext cx="113409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86200"/>
                <a:ext cx="113409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4953000" y="24384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/>
          <p:cNvSpPr/>
          <p:nvPr/>
        </p:nvSpPr>
        <p:spPr>
          <a:xfrm>
            <a:off x="4953000" y="33528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62600" y="2667000"/>
            <a:ext cx="2180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Write 8 as a power of 2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10200" y="3505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Now, we can see that the powers must be equal!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76400" y="4724400"/>
            <a:ext cx="579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Solving these types of problem will involve changing one (or both) sides of the equation, so they are written with the same ‘base’ (in this case, the base is 2)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Then you compare the powers and create an equation out of them!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2" name="Picture 2" descr="http://www.mathwarehouse.com/exponential-decay/images/graph_equation_exponential_decay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117" y="152400"/>
            <a:ext cx="96540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41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Exponential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0000" y="2133600"/>
                <a:ext cx="1659685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133600"/>
                <a:ext cx="1659685" cy="90178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0" y="3200400"/>
                <a:ext cx="181883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200400"/>
                <a:ext cx="1818831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62400" y="3962400"/>
                <a:ext cx="160056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2</m:t>
                      </m:r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600566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5257800" y="26670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91200" y="2743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Write </a:t>
            </a:r>
            <a:r>
              <a:rPr lang="en-US" sz="1400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25</a:t>
            </a:r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as a power of 5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Arc 11"/>
          <p:cNvSpPr/>
          <p:nvPr/>
        </p:nvSpPr>
        <p:spPr>
          <a:xfrm>
            <a:off x="5257800" y="35052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91200" y="35814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powers must be equal, as we have the same base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91000" y="4800600"/>
                <a:ext cx="140179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00600"/>
                <a:ext cx="1401794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5257800" y="43434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791200" y="4572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14800" y="3200400"/>
            <a:ext cx="3810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05400" y="3200400"/>
            <a:ext cx="3810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http://www.mathwarehouse.com/exponential-decay/images/graph_equation_exponential_decay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117" y="152400"/>
            <a:ext cx="96540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73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9" grpId="0"/>
      <p:bldP spid="12" grpId="0" animBg="1"/>
      <p:bldP spid="13" grpId="0"/>
      <p:bldP spid="14" grpId="0"/>
      <p:bldP spid="15" grpId="0" animBg="1"/>
      <p:bldP spid="16" grpId="0"/>
      <p:bldP spid="3" grpId="0" animBg="1"/>
      <p:bldP spid="3" grpId="1" animBg="1"/>
      <p:bldP spid="17" grpId="0" animBg="1"/>
      <p:bldP spid="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Exponential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05200" y="2286000"/>
                <a:ext cx="20027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=16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286000"/>
                <a:ext cx="2002728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05200" y="3200400"/>
                <a:ext cx="1981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3</m:t>
                          </m:r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  <m:r>
                            <a:rPr lang="en-US" sz="2800" i="1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28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00400"/>
                <a:ext cx="198120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52800" y="3962400"/>
                <a:ext cx="19588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3</m:t>
                      </m:r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+1=2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962400"/>
                <a:ext cx="1958870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5257800" y="26670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91200" y="2743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Write 16 as a power of 4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Arc 11"/>
          <p:cNvSpPr/>
          <p:nvPr/>
        </p:nvSpPr>
        <p:spPr>
          <a:xfrm>
            <a:off x="5257800" y="35052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91200" y="35814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powers must be equal, as we have the same base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62400" y="4800600"/>
                <a:ext cx="133286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3</m:t>
                      </m:r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800600"/>
                <a:ext cx="1332865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5257800" y="43434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791200" y="4572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Subtract 1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0" y="3200400"/>
            <a:ext cx="685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05400" y="3200400"/>
            <a:ext cx="228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91000" y="5486400"/>
                <a:ext cx="1134093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486400"/>
                <a:ext cx="1134093" cy="90178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5257800" y="51816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791200" y="54102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Divide by 3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1" name="Picture 2" descr="http://www.mathwarehouse.com/exponential-decay/images/graph_equation_exponential_decay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117" y="152400"/>
            <a:ext cx="96540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28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9" grpId="0"/>
      <p:bldP spid="12" grpId="0" animBg="1"/>
      <p:bldP spid="13" grpId="0"/>
      <p:bldP spid="14" grpId="0"/>
      <p:bldP spid="15" grpId="0" animBg="1"/>
      <p:bldP spid="16" grpId="0"/>
      <p:bldP spid="3" grpId="0" animBg="1"/>
      <p:bldP spid="3" grpId="1" animBg="1"/>
      <p:bldP spid="17" grpId="0" animBg="1"/>
      <p:bldP spid="17" grpId="1" animBg="1"/>
      <p:bldP spid="18" grpId="0"/>
      <p:bldP spid="1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Exponential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29000" y="2286000"/>
                <a:ext cx="18587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36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286000"/>
                <a:ext cx="1858714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29000" y="3048000"/>
                <a:ext cx="2286000" cy="7163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36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  <m:r>
                            <a:rPr lang="en-US" sz="2800" i="1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28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36</m:t>
                          </m:r>
                        </m:e>
                        <m:sup>
                          <m:f>
                            <m:fPr>
                              <m:ctrlPr>
                                <a:rPr lang="en-US" sz="2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048000"/>
                <a:ext cx="2286000" cy="7163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05200" y="3810000"/>
                <a:ext cx="1828800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+2=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810000"/>
                <a:ext cx="1828800" cy="8989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5257800" y="26670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91200" y="2743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Write 6 as a power of 36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Arc 11"/>
          <p:cNvSpPr/>
          <p:nvPr/>
        </p:nvSpPr>
        <p:spPr>
          <a:xfrm>
            <a:off x="5257800" y="35052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91200" y="35814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powers must be equal, as we have the same base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14800" y="4724400"/>
                <a:ext cx="1524000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724400"/>
                <a:ext cx="1524000" cy="89896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5257800" y="43434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791200" y="4572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Subtract 2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62400" y="32766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334000" y="3048000"/>
            <a:ext cx="228600" cy="5334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4114800" y="5791200"/>
                <a:ext cx="1676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791200"/>
                <a:ext cx="1676400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5562600" y="51816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096000" y="5410200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Or you could use decimals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4" name="Picture 4" descr="http://c85c7a.medialib.glogster.com/media/e9/e9ea3957e8f9d1f40b8ee5457b79b09b79e33796f4467b0089b93cd8bc5cd879/formula-exponential-growth3-p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7957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34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9" grpId="0"/>
      <p:bldP spid="12" grpId="0" animBg="1"/>
      <p:bldP spid="13" grpId="0"/>
      <p:bldP spid="14" grpId="0"/>
      <p:bldP spid="15" grpId="0" animBg="1"/>
      <p:bldP spid="16" grpId="0"/>
      <p:bldP spid="3" grpId="0" animBg="1"/>
      <p:bldP spid="3" grpId="1" animBg="1"/>
      <p:bldP spid="17" grpId="0" animBg="1"/>
      <p:bldP spid="17" grpId="1" animBg="1"/>
      <p:bldP spid="21" grpId="0"/>
      <p:bldP spid="22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Exponential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05200" y="1676400"/>
                <a:ext cx="17491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9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=27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676400"/>
                <a:ext cx="1749197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4953000" y="18288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86400" y="19812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Write both sides as powers of 3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124200" y="2514600"/>
                <a:ext cx="21199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2514600"/>
                <a:ext cx="2119939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4953000" y="26670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05200" y="3276600"/>
                <a:ext cx="17218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76600"/>
                <a:ext cx="1721882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352800" y="4038600"/>
                <a:ext cx="1752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4</m:t>
                      </m:r>
                      <m:r>
                        <a:rPr lang="en-US" sz="2400" b="0" i="1" smtClean="0"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latin typeface="Cambria Math"/>
                        </a:rPr>
                        <m:t>+2=3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038600"/>
                <a:ext cx="175260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4953000" y="35052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86200" y="4876800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4</m:t>
                      </m:r>
                      <m:r>
                        <a:rPr lang="en-US" sz="2400" b="0" i="1" smtClean="0"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876800"/>
                <a:ext cx="1219200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62400" y="5486400"/>
                <a:ext cx="1219200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𝑛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86400"/>
                <a:ext cx="1219200" cy="78380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4953000" y="43434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>
            <a:off x="4953000" y="5181600"/>
            <a:ext cx="609600" cy="7620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562600" y="28194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Multiply the powers on the left side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62600" y="37338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Now equate the powers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62600" y="4572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Subtract 2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62600" y="54102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Divide by 4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32766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953000" y="3276600"/>
            <a:ext cx="152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4" descr="http://c85c7a.medialib.glogster.com/media/e9/e9ea3957e8f9d1f40b8ee5457b79b09b79e33796f4467b0089b93cd8bc5cd879/formula-exponential-growth3-pn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7957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58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8" grpId="0"/>
      <p:bldP spid="19" grpId="0" animBg="1"/>
      <p:bldP spid="20" grpId="0"/>
      <p:bldP spid="24" grpId="0"/>
      <p:bldP spid="25" grpId="0" animBg="1"/>
      <p:bldP spid="26" grpId="0"/>
      <p:bldP spid="27" grpId="0"/>
      <p:bldP spid="28" grpId="0" animBg="1"/>
      <p:bldP spid="29" grpId="0" animBg="1"/>
      <p:bldP spid="30" grpId="0"/>
      <p:bldP spid="31" grpId="0"/>
      <p:bldP spid="32" grpId="0"/>
      <p:bldP spid="33" grpId="0"/>
      <p:bldP spid="34" grpId="0" animBg="1"/>
      <p:bldP spid="34" grpId="1" animBg="1"/>
      <p:bldP spid="35" grpId="0" animBg="1"/>
      <p:bldP spid="3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429000"/>
            <a:ext cx="8534400" cy="297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35" y="10668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1)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35280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2)</a:t>
            </a:r>
            <a:endParaRPr lang="en-US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3810000"/>
                <a:ext cx="1565237" cy="407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810000"/>
                <a:ext cx="1565237" cy="4071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304800" y="1143000"/>
            <a:ext cx="8534400" cy="2133600"/>
            <a:chOff x="304800" y="1143000"/>
            <a:chExt cx="8534400" cy="21336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24"/>
            <a:stretch/>
          </p:blipFill>
          <p:spPr bwMode="auto">
            <a:xfrm>
              <a:off x="304800" y="1143000"/>
              <a:ext cx="8534400" cy="213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4038600" y="2286000"/>
              <a:ext cx="4800600" cy="990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800" y="4343400"/>
                <a:ext cx="1735924" cy="407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343400"/>
                <a:ext cx="1735924" cy="40716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0" y="4876800"/>
                <a:ext cx="1534779" cy="407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534779" cy="40716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1000" y="5486400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486400"/>
                <a:ext cx="16002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34000" y="3810000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−12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810000"/>
                <a:ext cx="16002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67200" y="4343400"/>
                <a:ext cx="2057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+12=0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343400"/>
                <a:ext cx="20574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91000" y="4876800"/>
                <a:ext cx="2057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76800"/>
                <a:ext cx="20574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48200" y="5410200"/>
                <a:ext cx="1295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=6 </m:t>
                      </m:r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410200"/>
                <a:ext cx="12954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1828800" y="4038600"/>
            <a:ext cx="457200" cy="4572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4038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Write 16 as a power of 2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Arc 19"/>
          <p:cNvSpPr/>
          <p:nvPr/>
        </p:nvSpPr>
        <p:spPr>
          <a:xfrm>
            <a:off x="1752600" y="4572000"/>
            <a:ext cx="457200" cy="5334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>
            <a:off x="1752600" y="5181600"/>
            <a:ext cx="457200" cy="5334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>
            <a:off x="6629400" y="3962400"/>
            <a:ext cx="457200" cy="5334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>
            <a:off x="6019800" y="4495800"/>
            <a:ext cx="457200" cy="5334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>
            <a:off x="5943600" y="5105400"/>
            <a:ext cx="457200" cy="5334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133600" y="4572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Multiply the powers on the right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09800" y="51816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Equate the powers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3420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Subtract 8x, Add 12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00800" y="4572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4600" y="51816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71800" y="1295400"/>
                <a:ext cx="1217577" cy="439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g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1295400"/>
                <a:ext cx="1217577" cy="43973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971800" y="1905000"/>
                <a:ext cx="1021497" cy="497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1905000"/>
                <a:ext cx="1021497" cy="4977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048000" y="2514600"/>
                <a:ext cx="914400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514600"/>
                <a:ext cx="914400" cy="61651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419600" y="1676400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Write the right side as a power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3962400" y="1524000"/>
            <a:ext cx="457200" cy="6858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c 34"/>
          <p:cNvSpPr/>
          <p:nvPr/>
        </p:nvSpPr>
        <p:spPr>
          <a:xfrm>
            <a:off x="3962400" y="2209800"/>
            <a:ext cx="457200" cy="685800"/>
          </a:xfrm>
          <a:prstGeom prst="arc">
            <a:avLst>
              <a:gd name="adj1" fmla="val 16200000"/>
              <a:gd name="adj2" fmla="val 544774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419600" y="2438400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Equate the powers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2000" y="6096000"/>
            <a:ext cx="1905000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This is a quadratic equation…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000" y="3429000"/>
            <a:ext cx="1999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Find the value of x if: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pic>
        <p:nvPicPr>
          <p:cNvPr id="39" name="Picture 6" descr="http://math.pppst.com/exponents.gi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76200"/>
            <a:ext cx="1876425" cy="939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Plenary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200400" y="2057400"/>
            <a:ext cx="1524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733800" y="1905000"/>
            <a:ext cx="152400" cy="381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67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10" grpId="0"/>
      <p:bldP spid="31" grpId="0"/>
      <p:bldP spid="32" grpId="0"/>
      <p:bldP spid="33" grpId="0"/>
      <p:bldP spid="34" grpId="0" animBg="1"/>
      <p:bldP spid="35" grpId="0" animBg="1"/>
      <p:bldP spid="36" grpId="0"/>
      <p:bldP spid="37" grpId="0" animBg="1"/>
      <p:bldP spid="40" grpId="0" animBg="1"/>
      <p:bldP spid="40" grpId="1" animBg="1"/>
      <p:bldP spid="41" grpId="0" animBg="1"/>
      <p:bldP spid="4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860</Words>
  <Application>Microsoft Office PowerPoint</Application>
  <PresentationFormat>On-screen Show (4:3)</PresentationFormat>
  <Paragraphs>131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Starter</vt:lpstr>
      <vt:lpstr>Exponential Equations</vt:lpstr>
      <vt:lpstr>Exponential Equations</vt:lpstr>
      <vt:lpstr>Exponential Equations</vt:lpstr>
      <vt:lpstr>Exponential Equations</vt:lpstr>
      <vt:lpstr>Exponential Equations</vt:lpstr>
      <vt:lpstr>Exponential Equations</vt:lpstr>
      <vt:lpstr>Plenary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soe</cp:lastModifiedBy>
  <cp:revision>21</cp:revision>
  <dcterms:created xsi:type="dcterms:W3CDTF">2006-08-16T00:00:00Z</dcterms:created>
  <dcterms:modified xsi:type="dcterms:W3CDTF">2014-09-05T02:56:17Z</dcterms:modified>
</cp:coreProperties>
</file>