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59" r:id="rId7"/>
    <p:sldId id="260" r:id="rId8"/>
    <p:sldId id="267" r:id="rId9"/>
  </p:sldIdLst>
  <p:sldSz cx="10160000" cy="7620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omic Sans MS" panose="030F0702030302020204" pitchFamily="66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44" d="100"/>
          <a:sy n="44" d="100"/>
        </p:scale>
        <p:origin x="1410" y="48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7141"/>
            <a:ext cx="8636000" cy="16333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26F0-8312-4672-8291-A8B20D84A873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28DF-D4F4-4DB9-A7FC-020FF2095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04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26F0-8312-4672-8291-A8B20D84A873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28DF-D4F4-4DB9-A7FC-020FF2095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66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5155"/>
            <a:ext cx="2286000" cy="65016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05155"/>
            <a:ext cx="6688667" cy="65016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26F0-8312-4672-8291-A8B20D84A873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28DF-D4F4-4DB9-A7FC-020FF2095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88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26F0-8312-4672-8291-A8B20D84A873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28DF-D4F4-4DB9-A7FC-020FF2095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0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4896557"/>
            <a:ext cx="8636000" cy="15134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229682"/>
            <a:ext cx="8636000" cy="16668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26F0-8312-4672-8291-A8B20D84A873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28DF-D4F4-4DB9-A7FC-020FF2095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9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26F0-8312-4672-8291-A8B20D84A873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28DF-D4F4-4DB9-A7FC-020FF2095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0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705681"/>
            <a:ext cx="4490861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416528"/>
            <a:ext cx="4490861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26F0-8312-4672-8291-A8B20D84A873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28DF-D4F4-4DB9-A7FC-020FF2095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58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26F0-8312-4672-8291-A8B20D84A873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28DF-D4F4-4DB9-A7FC-020FF2095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5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26F0-8312-4672-8291-A8B20D84A873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28DF-D4F4-4DB9-A7FC-020FF2095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26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03389"/>
            <a:ext cx="3342570" cy="1291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03391"/>
            <a:ext cx="5679722" cy="6503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594557"/>
            <a:ext cx="3342570" cy="52122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26F0-8312-4672-8291-A8B20D84A873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28DF-D4F4-4DB9-A7FC-020FF2095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09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334000"/>
            <a:ext cx="6096000" cy="6297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5963709"/>
            <a:ext cx="6096000" cy="894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26F0-8312-4672-8291-A8B20D84A873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28DF-D4F4-4DB9-A7FC-020FF2095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81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78002"/>
            <a:ext cx="9144000" cy="5028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C26F0-8312-4672-8291-A8B20D84A873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062613"/>
            <a:ext cx="3217333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528DF-D4F4-4DB9-A7FC-020FF2095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7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15900"/>
            <a:ext cx="9717532" cy="383181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5400" b="1" dirty="0">
                <a:solidFill>
                  <a:srgbClr val="009300"/>
                </a:solidFill>
                <a:latin typeface="Times New Roman - 72"/>
              </a:rPr>
              <a:t>Graphing Exponential Functions</a:t>
            </a:r>
          </a:p>
          <a:p>
            <a:endParaRPr lang="en-US" sz="5400" b="1" dirty="0">
              <a:solidFill>
                <a:srgbClr val="009300"/>
              </a:solidFill>
              <a:latin typeface="Times New Roman - 72"/>
            </a:endParaRPr>
          </a:p>
          <a:p>
            <a:r>
              <a:rPr lang="en-US" sz="2700" dirty="0">
                <a:solidFill>
                  <a:srgbClr val="009300"/>
                </a:solidFill>
                <a:latin typeface="Times New Roman - 36"/>
              </a:rPr>
              <a:t>Objectives:</a:t>
            </a:r>
          </a:p>
          <a:p>
            <a:pPr>
              <a:tabLst>
                <a:tab pos="457200" algn="l"/>
              </a:tabLst>
            </a:pPr>
            <a:r>
              <a:rPr lang="en-US" sz="2700" dirty="0">
                <a:solidFill>
                  <a:srgbClr val="009300"/>
                </a:solidFill>
                <a:latin typeface="Times New Roman - 36"/>
              </a:rPr>
              <a:t>1.	Graph exponential growth functions.</a:t>
            </a:r>
          </a:p>
          <a:p>
            <a:pPr>
              <a:tabLst>
                <a:tab pos="457200" algn="l"/>
              </a:tabLst>
            </a:pPr>
            <a:r>
              <a:rPr lang="en-US" sz="2700" dirty="0">
                <a:solidFill>
                  <a:srgbClr val="009300"/>
                </a:solidFill>
                <a:latin typeface="Times New Roman - 36"/>
              </a:rPr>
              <a:t>2.	Graph exponential decay functions.</a:t>
            </a:r>
          </a:p>
        </p:txBody>
      </p:sp>
    </p:spTree>
    <p:extLst>
      <p:ext uri="{BB962C8B-B14F-4D97-AF65-F5344CB8AC3E}">
        <p14:creationId xmlns:p14="http://schemas.microsoft.com/office/powerpoint/2010/main" val="2515717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581400"/>
            <a:ext cx="85534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09562"/>
            <a:ext cx="9709946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8E67E2-DB37-465B-B139-4AE3CE020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6108" y="1371560"/>
            <a:ext cx="888692" cy="533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6B2078-ACA3-4737-A3C3-3C27D4C3150F}"/>
              </a:ext>
            </a:extLst>
          </p:cNvPr>
          <p:cNvSpPr txBox="1"/>
          <p:nvPr/>
        </p:nvSpPr>
        <p:spPr>
          <a:xfrm>
            <a:off x="4915054" y="12192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endParaRPr lang="en-AU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528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81000"/>
            <a:ext cx="9220200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9AA5E5-3DF8-4CDD-92C0-1221ECEFB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600" y="2158425"/>
            <a:ext cx="776332" cy="584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4BCE61-A9C9-4AF3-85F2-5AB5FCEB6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400" y="1349144"/>
            <a:ext cx="838200" cy="6299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013B57-C9FD-4349-BC45-4112AD2E831F}"/>
              </a:ext>
            </a:extLst>
          </p:cNvPr>
          <p:cNvSpPr txBox="1"/>
          <p:nvPr/>
        </p:nvSpPr>
        <p:spPr>
          <a:xfrm>
            <a:off x="2222500" y="1247775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endParaRPr lang="en-AU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4760B9-8C54-4A1D-ABA9-26FC7B79D521}"/>
              </a:ext>
            </a:extLst>
          </p:cNvPr>
          <p:cNvSpPr txBox="1"/>
          <p:nvPr/>
        </p:nvSpPr>
        <p:spPr>
          <a:xfrm>
            <a:off x="5362846" y="2158424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endParaRPr lang="en-AU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09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4">
            <a:extLst>
              <a:ext uri="{FF2B5EF4-FFF2-40B4-BE49-F238E27FC236}">
                <a16:creationId xmlns:a16="http://schemas.microsoft.com/office/drawing/2014/main" id="{C1C54DA1-A1A7-45CB-9B9C-340143DB1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77333"/>
            <a:ext cx="8636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111" dirty="0"/>
              <a:t>The graph of</a:t>
            </a:r>
            <a:r>
              <a:rPr lang="en-US" altLang="en-US" sz="3111" dirty="0">
                <a:solidFill>
                  <a:schemeClr val="tx2"/>
                </a:solidFill>
              </a:rPr>
              <a:t> </a:t>
            </a:r>
            <a:r>
              <a:rPr lang="en-US" altLang="en-US" sz="3111" i="1" dirty="0">
                <a:solidFill>
                  <a:schemeClr val="tx2"/>
                </a:solidFill>
              </a:rPr>
              <a:t>y</a:t>
            </a:r>
            <a:r>
              <a:rPr lang="en-US" altLang="en-US" sz="3111" dirty="0"/>
              <a:t> = </a:t>
            </a:r>
            <a:r>
              <a:rPr lang="en-US" altLang="en-US" sz="3111" i="1" dirty="0"/>
              <a:t>b</a:t>
            </a:r>
            <a:r>
              <a:rPr lang="en-US" altLang="en-US" sz="3111" i="1" baseline="30000" dirty="0"/>
              <a:t>x</a:t>
            </a:r>
            <a:r>
              <a:rPr lang="en-US" altLang="en-US" sz="3111" dirty="0"/>
              <a:t>, </a:t>
            </a:r>
            <a:r>
              <a:rPr lang="en-US" altLang="en-US" sz="3111" i="1" dirty="0"/>
              <a:t>b</a:t>
            </a:r>
            <a:r>
              <a:rPr lang="en-US" altLang="en-US" sz="3111" dirty="0"/>
              <a:t> &gt; 1</a:t>
            </a:r>
          </a:p>
        </p:txBody>
      </p:sp>
      <p:sp>
        <p:nvSpPr>
          <p:cNvPr id="19459" name="Line 45">
            <a:extLst>
              <a:ext uri="{FF2B5EF4-FFF2-40B4-BE49-F238E27FC236}">
                <a16:creationId xmlns:a16="http://schemas.microsoft.com/office/drawing/2014/main" id="{E86B8826-F6C5-4E1E-9ED0-7F4383CD5C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94667" y="1947333"/>
            <a:ext cx="0" cy="3556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19460" name="Line 46">
            <a:extLst>
              <a:ext uri="{FF2B5EF4-FFF2-40B4-BE49-F238E27FC236}">
                <a16:creationId xmlns:a16="http://schemas.microsoft.com/office/drawing/2014/main" id="{290DBE23-B255-4C99-A2D2-5E7B0E5C7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4741333"/>
            <a:ext cx="4402667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19461" name="Line 47">
            <a:extLst>
              <a:ext uri="{FF2B5EF4-FFF2-40B4-BE49-F238E27FC236}">
                <a16:creationId xmlns:a16="http://schemas.microsoft.com/office/drawing/2014/main" id="{7292ACF9-1240-4B01-91A6-45C3E0A7219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0667" y="4318000"/>
            <a:ext cx="5080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19462" name="Line 48">
            <a:extLst>
              <a:ext uri="{FF2B5EF4-FFF2-40B4-BE49-F238E27FC236}">
                <a16:creationId xmlns:a16="http://schemas.microsoft.com/office/drawing/2014/main" id="{B2411BDF-DB3D-48BA-826D-CD378D0C12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0667" y="3894667"/>
            <a:ext cx="5080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19463" name="Line 49">
            <a:extLst>
              <a:ext uri="{FF2B5EF4-FFF2-40B4-BE49-F238E27FC236}">
                <a16:creationId xmlns:a16="http://schemas.microsoft.com/office/drawing/2014/main" id="{E7D6FC76-8711-4E05-B686-867F8AE94D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0667" y="3508376"/>
            <a:ext cx="5080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19464" name="Line 50">
            <a:extLst>
              <a:ext uri="{FF2B5EF4-FFF2-40B4-BE49-F238E27FC236}">
                <a16:creationId xmlns:a16="http://schemas.microsoft.com/office/drawing/2014/main" id="{1FAB18E0-F76C-47E7-8A0D-776621585B3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0667" y="3132667"/>
            <a:ext cx="5080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19465" name="Line 51">
            <a:extLst>
              <a:ext uri="{FF2B5EF4-FFF2-40B4-BE49-F238E27FC236}">
                <a16:creationId xmlns:a16="http://schemas.microsoft.com/office/drawing/2014/main" id="{F640EB2E-D18D-4B37-91D6-FB3C1866C2A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0667" y="2709333"/>
            <a:ext cx="5080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19466" name="Line 52">
            <a:extLst>
              <a:ext uri="{FF2B5EF4-FFF2-40B4-BE49-F238E27FC236}">
                <a16:creationId xmlns:a16="http://schemas.microsoft.com/office/drawing/2014/main" id="{078A9870-64FB-486F-8734-2A03504A4E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8000" y="4572000"/>
            <a:ext cx="0" cy="42333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19467" name="Line 53">
            <a:extLst>
              <a:ext uri="{FF2B5EF4-FFF2-40B4-BE49-F238E27FC236}">
                <a16:creationId xmlns:a16="http://schemas.microsoft.com/office/drawing/2014/main" id="{FE1AFD1B-A46C-4434-A89B-E4CA0114BAD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1333" y="4572000"/>
            <a:ext cx="0" cy="42333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19468" name="Line 54">
            <a:extLst>
              <a:ext uri="{FF2B5EF4-FFF2-40B4-BE49-F238E27FC236}">
                <a16:creationId xmlns:a16="http://schemas.microsoft.com/office/drawing/2014/main" id="{195069DD-A347-4EBC-8AF2-FF3BE5C985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4667" y="4572000"/>
            <a:ext cx="0" cy="42333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19469" name="Line 55">
            <a:extLst>
              <a:ext uri="{FF2B5EF4-FFF2-40B4-BE49-F238E27FC236}">
                <a16:creationId xmlns:a16="http://schemas.microsoft.com/office/drawing/2014/main" id="{E0182391-07AD-487F-A75B-A760381EFB1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8000" y="4572000"/>
            <a:ext cx="0" cy="42333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19470" name="Line 56">
            <a:extLst>
              <a:ext uri="{FF2B5EF4-FFF2-40B4-BE49-F238E27FC236}">
                <a16:creationId xmlns:a16="http://schemas.microsoft.com/office/drawing/2014/main" id="{A7F2B92C-1D27-482A-87AE-CB6133E5A6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1333" y="4572000"/>
            <a:ext cx="0" cy="42333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19471" name="Line 57">
            <a:extLst>
              <a:ext uri="{FF2B5EF4-FFF2-40B4-BE49-F238E27FC236}">
                <a16:creationId xmlns:a16="http://schemas.microsoft.com/office/drawing/2014/main" id="{241AB432-6E96-446C-8A0C-EE9682AB0D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4572000"/>
            <a:ext cx="0" cy="42333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19472" name="Line 58">
            <a:extLst>
              <a:ext uri="{FF2B5EF4-FFF2-40B4-BE49-F238E27FC236}">
                <a16:creationId xmlns:a16="http://schemas.microsoft.com/office/drawing/2014/main" id="{2678FFE8-D3A6-4C8E-9CB8-37D6DDC275F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0667" y="5164667"/>
            <a:ext cx="5080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19473" name="Text Box 59">
            <a:extLst>
              <a:ext uri="{FF2B5EF4-FFF2-40B4-BE49-F238E27FC236}">
                <a16:creationId xmlns:a16="http://schemas.microsoft.com/office/drawing/2014/main" id="{00CEBEF7-5699-46E0-990A-5BD915413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1693333"/>
            <a:ext cx="5080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67" i="1"/>
              <a:t>y</a:t>
            </a:r>
          </a:p>
        </p:txBody>
      </p:sp>
      <p:sp>
        <p:nvSpPr>
          <p:cNvPr id="19474" name="Text Box 60">
            <a:extLst>
              <a:ext uri="{FF2B5EF4-FFF2-40B4-BE49-F238E27FC236}">
                <a16:creationId xmlns:a16="http://schemas.microsoft.com/office/drawing/2014/main" id="{BDEA1F5A-F6CF-4B3D-9451-2B37E6F24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487333"/>
            <a:ext cx="423333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67" i="1"/>
              <a:t>x</a:t>
            </a:r>
          </a:p>
        </p:txBody>
      </p:sp>
      <p:sp>
        <p:nvSpPr>
          <p:cNvPr id="6205" name="Freeform 61">
            <a:extLst>
              <a:ext uri="{FF2B5EF4-FFF2-40B4-BE49-F238E27FC236}">
                <a16:creationId xmlns:a16="http://schemas.microsoft.com/office/drawing/2014/main" id="{A509CF2E-CD19-41FB-B7F2-17B32AA373F5}"/>
              </a:ext>
            </a:extLst>
          </p:cNvPr>
          <p:cNvSpPr>
            <a:spLocks/>
          </p:cNvSpPr>
          <p:nvPr/>
        </p:nvSpPr>
        <p:spPr bwMode="auto">
          <a:xfrm>
            <a:off x="2540000" y="2116667"/>
            <a:ext cx="2624667" cy="2455333"/>
          </a:xfrm>
          <a:custGeom>
            <a:avLst/>
            <a:gdLst>
              <a:gd name="T0" fmla="*/ 0 w 1632"/>
              <a:gd name="T1" fmla="*/ 2147483647 h 1584"/>
              <a:gd name="T2" fmla="*/ 2147483647 w 1632"/>
              <a:gd name="T3" fmla="*/ 2147483647 h 1584"/>
              <a:gd name="T4" fmla="*/ 2147483647 w 1632"/>
              <a:gd name="T5" fmla="*/ 0 h 1584"/>
              <a:gd name="T6" fmla="*/ 0 60000 65536"/>
              <a:gd name="T7" fmla="*/ 0 60000 65536"/>
              <a:gd name="T8" fmla="*/ 0 60000 65536"/>
              <a:gd name="T9" fmla="*/ 0 w 1632"/>
              <a:gd name="T10" fmla="*/ 0 h 1584"/>
              <a:gd name="T11" fmla="*/ 1632 w 1632"/>
              <a:gd name="T12" fmla="*/ 1584 h 15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2" h="1584">
                <a:moveTo>
                  <a:pt x="0" y="1584"/>
                </a:moveTo>
                <a:cubicBezTo>
                  <a:pt x="416" y="1548"/>
                  <a:pt x="832" y="1512"/>
                  <a:pt x="1104" y="1248"/>
                </a:cubicBezTo>
                <a:cubicBezTo>
                  <a:pt x="1376" y="984"/>
                  <a:pt x="1544" y="208"/>
                  <a:pt x="1632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667"/>
          </a:p>
        </p:txBody>
      </p:sp>
      <p:pic>
        <p:nvPicPr>
          <p:cNvPr id="6206" name="Picture 62" descr="C:\Program Files\Common Files\Microsoft Shared\Clipart\themes1\Bullets\j0115866.gif">
            <a:extLst>
              <a:ext uri="{FF2B5EF4-FFF2-40B4-BE49-F238E27FC236}">
                <a16:creationId xmlns:a16="http://schemas.microsoft.com/office/drawing/2014/main" id="{E44188BC-34EE-49F0-AFBE-4B840BE19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233334"/>
            <a:ext cx="169333" cy="1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07" name="Text Box 63">
            <a:extLst>
              <a:ext uri="{FF2B5EF4-FFF2-40B4-BE49-F238E27FC236}">
                <a16:creationId xmlns:a16="http://schemas.microsoft.com/office/drawing/2014/main" id="{26FAAFF1-3073-456C-976F-B670D1445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667" y="4148667"/>
            <a:ext cx="76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(0, 1)</a:t>
            </a:r>
          </a:p>
        </p:txBody>
      </p:sp>
      <p:sp>
        <p:nvSpPr>
          <p:cNvPr id="6208" name="AutoShape 64">
            <a:extLst>
              <a:ext uri="{FF2B5EF4-FFF2-40B4-BE49-F238E27FC236}">
                <a16:creationId xmlns:a16="http://schemas.microsoft.com/office/drawing/2014/main" id="{DAEC75B6-F760-4D93-B891-A83F0E8A1337}"/>
              </a:ext>
            </a:extLst>
          </p:cNvPr>
          <p:cNvSpPr>
            <a:spLocks/>
          </p:cNvSpPr>
          <p:nvPr/>
        </p:nvSpPr>
        <p:spPr bwMode="auto">
          <a:xfrm flipH="1">
            <a:off x="5926667" y="1862667"/>
            <a:ext cx="254000" cy="2794000"/>
          </a:xfrm>
          <a:prstGeom prst="leftBrace">
            <a:avLst>
              <a:gd name="adj1" fmla="val 91667"/>
              <a:gd name="adj2" fmla="val 50000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2667"/>
          </a:p>
        </p:txBody>
      </p:sp>
      <p:sp>
        <p:nvSpPr>
          <p:cNvPr id="6209" name="AutoShape 65">
            <a:extLst>
              <a:ext uri="{FF2B5EF4-FFF2-40B4-BE49-F238E27FC236}">
                <a16:creationId xmlns:a16="http://schemas.microsoft.com/office/drawing/2014/main" id="{07034B29-6F46-4D02-98A4-E126927FB4B9}"/>
              </a:ext>
            </a:extLst>
          </p:cNvPr>
          <p:cNvSpPr>
            <a:spLocks/>
          </p:cNvSpPr>
          <p:nvPr/>
        </p:nvSpPr>
        <p:spPr bwMode="auto">
          <a:xfrm rot="16226366" flipV="1">
            <a:off x="3892022" y="3727979"/>
            <a:ext cx="342194" cy="3723570"/>
          </a:xfrm>
          <a:prstGeom prst="leftBrace">
            <a:avLst>
              <a:gd name="adj1" fmla="val 90679"/>
              <a:gd name="adj2" fmla="val 50000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2667"/>
          </a:p>
        </p:txBody>
      </p:sp>
      <p:sp>
        <p:nvSpPr>
          <p:cNvPr id="6210" name="Text Box 66">
            <a:extLst>
              <a:ext uri="{FF2B5EF4-FFF2-40B4-BE49-F238E27FC236}">
                <a16:creationId xmlns:a16="http://schemas.microsoft.com/office/drawing/2014/main" id="{2ADF3181-5F74-4D01-A123-961102494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5842000"/>
            <a:ext cx="2878667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67">
                <a:solidFill>
                  <a:srgbClr val="FF3300"/>
                </a:solidFill>
              </a:rPr>
              <a:t>Domain: (–</a:t>
            </a:r>
            <a:r>
              <a:rPr lang="en-US" altLang="en-US" sz="2667">
                <a:solidFill>
                  <a:srgbClr val="FF3300"/>
                </a:solidFill>
                <a:sym typeface="Symbol" panose="05050102010706020507" pitchFamily="18" charset="2"/>
              </a:rPr>
              <a:t>, )</a:t>
            </a:r>
            <a:r>
              <a:rPr lang="en-US" altLang="en-US" sz="2667"/>
              <a:t> </a:t>
            </a:r>
          </a:p>
        </p:txBody>
      </p:sp>
      <p:sp>
        <p:nvSpPr>
          <p:cNvPr id="6211" name="Text Box 67">
            <a:extLst>
              <a:ext uri="{FF2B5EF4-FFF2-40B4-BE49-F238E27FC236}">
                <a16:creationId xmlns:a16="http://schemas.microsoft.com/office/drawing/2014/main" id="{2A0A847A-02DE-4FB7-B2CC-4C858BD4E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667" y="3048000"/>
            <a:ext cx="2201333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67">
                <a:solidFill>
                  <a:srgbClr val="FF3300"/>
                </a:solidFill>
              </a:rPr>
              <a:t>Range: (0, </a:t>
            </a:r>
            <a:r>
              <a:rPr lang="en-US" altLang="en-US" sz="2667">
                <a:solidFill>
                  <a:srgbClr val="FF3300"/>
                </a:solidFill>
                <a:sym typeface="Symbol" panose="05050102010706020507" pitchFamily="18" charset="2"/>
              </a:rPr>
              <a:t>)</a:t>
            </a:r>
            <a:endParaRPr lang="en-US" altLang="en-US" sz="2667">
              <a:solidFill>
                <a:srgbClr val="FF3300"/>
              </a:solidFill>
            </a:endParaRPr>
          </a:p>
        </p:txBody>
      </p:sp>
      <p:sp>
        <p:nvSpPr>
          <p:cNvPr id="6212" name="Line 68">
            <a:extLst>
              <a:ext uri="{FF2B5EF4-FFF2-40B4-BE49-F238E27FC236}">
                <a16:creationId xmlns:a16="http://schemas.microsoft.com/office/drawing/2014/main" id="{2D348D4B-877A-4F23-B638-44EA144A14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0667" y="4741333"/>
            <a:ext cx="4233333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6213" name="Text Box 69">
            <a:extLst>
              <a:ext uri="{FF2B5EF4-FFF2-40B4-BE49-F238E27FC236}">
                <a16:creationId xmlns:a16="http://schemas.microsoft.com/office/drawing/2014/main" id="{1AF1FAF7-8EA7-48E6-96BC-A236F1362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0" y="5360459"/>
            <a:ext cx="3302000" cy="7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22"/>
              <a:t>Horizontal Asymptote         </a:t>
            </a:r>
            <a:r>
              <a:rPr lang="en-US" altLang="en-US" sz="2222" i="1"/>
              <a:t>y</a:t>
            </a:r>
            <a:r>
              <a:rPr lang="en-US" altLang="en-US" sz="2222"/>
              <a:t> = 0</a:t>
            </a:r>
          </a:p>
        </p:txBody>
      </p:sp>
      <p:sp>
        <p:nvSpPr>
          <p:cNvPr id="6214" name="Line 70">
            <a:extLst>
              <a:ext uri="{FF2B5EF4-FFF2-40B4-BE49-F238E27FC236}">
                <a16:creationId xmlns:a16="http://schemas.microsoft.com/office/drawing/2014/main" id="{040867AF-D44D-44AA-A58B-9AE546F6F92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65333" y="4826000"/>
            <a:ext cx="508000" cy="59266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19485" name="Rectangle 71">
            <a:extLst>
              <a:ext uri="{FF2B5EF4-FFF2-40B4-BE49-F238E27FC236}">
                <a16:creationId xmlns:a16="http://schemas.microsoft.com/office/drawing/2014/main" id="{D72659E2-BC52-4ADE-8843-79390E3FFA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3333" y="8466667"/>
            <a:ext cx="2370667" cy="1270000"/>
          </a:xfrm>
        </p:spPr>
        <p:txBody>
          <a:bodyPr/>
          <a:lstStyle/>
          <a:p>
            <a:pPr eaLnBrk="1" hangingPunct="1"/>
            <a:r>
              <a:rPr lang="en-US" altLang="en-US" sz="889">
                <a:cs typeface="Times New Roman" panose="02020603050405020304" pitchFamily="18" charset="0"/>
              </a:rPr>
              <a:t>Graph of Exponential Function (</a:t>
            </a:r>
            <a:r>
              <a:rPr lang="en-US" altLang="en-US" sz="889" i="1">
                <a:cs typeface="Times New Roman" panose="02020603050405020304" pitchFamily="18" charset="0"/>
              </a:rPr>
              <a:t>a </a:t>
            </a:r>
            <a:r>
              <a:rPr lang="en-US" altLang="en-US" sz="889">
                <a:cs typeface="Times New Roman" panose="02020603050405020304" pitchFamily="18" charset="0"/>
              </a:rPr>
              <a:t>&gt; 1)</a:t>
            </a:r>
          </a:p>
        </p:txBody>
      </p:sp>
      <p:sp>
        <p:nvSpPr>
          <p:cNvPr id="19486" name="Text Box 72">
            <a:extLst>
              <a:ext uri="{FF2B5EF4-FFF2-40B4-BE49-F238E27FC236}">
                <a16:creationId xmlns:a16="http://schemas.microsoft.com/office/drawing/2014/main" id="{C371F374-FF89-4502-A7A4-1B60C1DB7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778" y="4995333"/>
            <a:ext cx="508000" cy="43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22"/>
              <a:t>4</a:t>
            </a:r>
          </a:p>
        </p:txBody>
      </p:sp>
      <p:sp>
        <p:nvSpPr>
          <p:cNvPr id="19487" name="Text Box 73">
            <a:extLst>
              <a:ext uri="{FF2B5EF4-FFF2-40B4-BE49-F238E27FC236}">
                <a16:creationId xmlns:a16="http://schemas.microsoft.com/office/drawing/2014/main" id="{445AC467-CF04-49F4-A625-EFAE30B5D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0" y="2896306"/>
            <a:ext cx="508000" cy="43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22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" grpId="0" animBg="1"/>
      <p:bldP spid="6207" grpId="0" autoUpdateAnimBg="0"/>
      <p:bldP spid="6208" grpId="0" animBg="1"/>
      <p:bldP spid="6209" grpId="0" animBg="1"/>
      <p:bldP spid="6210" grpId="0" autoUpdateAnimBg="0"/>
      <p:bldP spid="6211" grpId="0" autoUpdateAnimBg="0"/>
      <p:bldP spid="621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63E110C4-8B29-43F6-A787-F1B9B621A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77333"/>
            <a:ext cx="8636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111" dirty="0"/>
              <a:t>The graph of</a:t>
            </a:r>
            <a:r>
              <a:rPr lang="en-US" altLang="en-US" sz="3111" dirty="0">
                <a:solidFill>
                  <a:schemeClr val="tx2"/>
                </a:solidFill>
              </a:rPr>
              <a:t> </a:t>
            </a:r>
            <a:r>
              <a:rPr lang="en-US" altLang="en-US" sz="3111" i="1" dirty="0"/>
              <a:t>y</a:t>
            </a:r>
            <a:r>
              <a:rPr lang="en-US" altLang="en-US" sz="3111" dirty="0"/>
              <a:t>= </a:t>
            </a:r>
            <a:r>
              <a:rPr lang="en-US" altLang="en-US" sz="3111" i="1" dirty="0"/>
              <a:t>b</a:t>
            </a:r>
            <a:r>
              <a:rPr lang="en-US" altLang="en-US" sz="3111" i="1" baseline="30000" dirty="0"/>
              <a:t>x</a:t>
            </a:r>
            <a:r>
              <a:rPr lang="en-US" altLang="en-US" sz="3111" dirty="0"/>
              <a:t>, 0 &lt; </a:t>
            </a:r>
            <a:r>
              <a:rPr lang="en-US" altLang="en-US" sz="3111" i="1" dirty="0"/>
              <a:t>b</a:t>
            </a:r>
            <a:r>
              <a:rPr lang="en-US" altLang="en-US" sz="3111" dirty="0"/>
              <a:t> &lt; 1</a:t>
            </a:r>
          </a:p>
        </p:txBody>
      </p:sp>
      <p:sp>
        <p:nvSpPr>
          <p:cNvPr id="20483" name="Line 4">
            <a:extLst>
              <a:ext uri="{FF2B5EF4-FFF2-40B4-BE49-F238E27FC236}">
                <a16:creationId xmlns:a16="http://schemas.microsoft.com/office/drawing/2014/main" id="{18C60AB8-9E55-4B6F-8D5C-856ADDFEFE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94667" y="1947333"/>
            <a:ext cx="0" cy="3556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20484" name="Line 5">
            <a:extLst>
              <a:ext uri="{FF2B5EF4-FFF2-40B4-BE49-F238E27FC236}">
                <a16:creationId xmlns:a16="http://schemas.microsoft.com/office/drawing/2014/main" id="{0E8966FB-D2D1-4EE1-830E-8A4996F30C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4741333"/>
            <a:ext cx="4402667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20485" name="Line 6">
            <a:extLst>
              <a:ext uri="{FF2B5EF4-FFF2-40B4-BE49-F238E27FC236}">
                <a16:creationId xmlns:a16="http://schemas.microsoft.com/office/drawing/2014/main" id="{0CB5A545-3599-4E77-8936-8C26C9DCDE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0667" y="4318000"/>
            <a:ext cx="5080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20486" name="Line 7">
            <a:extLst>
              <a:ext uri="{FF2B5EF4-FFF2-40B4-BE49-F238E27FC236}">
                <a16:creationId xmlns:a16="http://schemas.microsoft.com/office/drawing/2014/main" id="{EA720A42-73F2-497F-9452-EA09C63A211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0667" y="3894667"/>
            <a:ext cx="5080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20487" name="Line 8">
            <a:extLst>
              <a:ext uri="{FF2B5EF4-FFF2-40B4-BE49-F238E27FC236}">
                <a16:creationId xmlns:a16="http://schemas.microsoft.com/office/drawing/2014/main" id="{17FDE781-544D-41A5-BAFC-9DF4E3C89BC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0667" y="3556000"/>
            <a:ext cx="5080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20488" name="Line 9">
            <a:extLst>
              <a:ext uri="{FF2B5EF4-FFF2-40B4-BE49-F238E27FC236}">
                <a16:creationId xmlns:a16="http://schemas.microsoft.com/office/drawing/2014/main" id="{150E938A-6F9E-45BA-B2D5-D3FB83F184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0667" y="3132667"/>
            <a:ext cx="5080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20489" name="Line 10">
            <a:extLst>
              <a:ext uri="{FF2B5EF4-FFF2-40B4-BE49-F238E27FC236}">
                <a16:creationId xmlns:a16="http://schemas.microsoft.com/office/drawing/2014/main" id="{91E3D7FB-D55C-43E2-B7B5-03EED60011A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0667" y="2709333"/>
            <a:ext cx="5080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20490" name="Line 11">
            <a:extLst>
              <a:ext uri="{FF2B5EF4-FFF2-40B4-BE49-F238E27FC236}">
                <a16:creationId xmlns:a16="http://schemas.microsoft.com/office/drawing/2014/main" id="{D1511332-12DC-4D79-9395-C81120864FF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8000" y="4572000"/>
            <a:ext cx="0" cy="42333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20491" name="Line 12">
            <a:extLst>
              <a:ext uri="{FF2B5EF4-FFF2-40B4-BE49-F238E27FC236}">
                <a16:creationId xmlns:a16="http://schemas.microsoft.com/office/drawing/2014/main" id="{B44A7770-A1E4-4B3E-B6ED-AAFE8AF47CF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1333" y="4572000"/>
            <a:ext cx="0" cy="42333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20492" name="Line 13">
            <a:extLst>
              <a:ext uri="{FF2B5EF4-FFF2-40B4-BE49-F238E27FC236}">
                <a16:creationId xmlns:a16="http://schemas.microsoft.com/office/drawing/2014/main" id="{63CC23C4-C5B9-4387-BBE5-1D794B2D90C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4667" y="4572000"/>
            <a:ext cx="0" cy="42333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20493" name="Line 14">
            <a:extLst>
              <a:ext uri="{FF2B5EF4-FFF2-40B4-BE49-F238E27FC236}">
                <a16:creationId xmlns:a16="http://schemas.microsoft.com/office/drawing/2014/main" id="{2D0E6CE2-870B-4315-A0EF-D1925F42330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8000" y="4572000"/>
            <a:ext cx="0" cy="42333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20494" name="Line 15">
            <a:extLst>
              <a:ext uri="{FF2B5EF4-FFF2-40B4-BE49-F238E27FC236}">
                <a16:creationId xmlns:a16="http://schemas.microsoft.com/office/drawing/2014/main" id="{F8ABD4E7-50BF-4AE7-AB7A-2FA4A4B644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1333" y="4572000"/>
            <a:ext cx="0" cy="42333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20495" name="Line 16">
            <a:extLst>
              <a:ext uri="{FF2B5EF4-FFF2-40B4-BE49-F238E27FC236}">
                <a16:creationId xmlns:a16="http://schemas.microsoft.com/office/drawing/2014/main" id="{A386A0DE-A4F4-4A8A-9B64-72DC2C4546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4572000"/>
            <a:ext cx="0" cy="42333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20496" name="Line 17">
            <a:extLst>
              <a:ext uri="{FF2B5EF4-FFF2-40B4-BE49-F238E27FC236}">
                <a16:creationId xmlns:a16="http://schemas.microsoft.com/office/drawing/2014/main" id="{3DA27AA1-4805-4034-8B70-0A06F3F835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0667" y="5164667"/>
            <a:ext cx="5080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20497" name="Text Box 18">
            <a:extLst>
              <a:ext uri="{FF2B5EF4-FFF2-40B4-BE49-F238E27FC236}">
                <a16:creationId xmlns:a16="http://schemas.microsoft.com/office/drawing/2014/main" id="{60F614FF-5103-40A6-84E5-E4E830FA4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1693333"/>
            <a:ext cx="5080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67" i="1"/>
              <a:t>y</a:t>
            </a:r>
          </a:p>
        </p:txBody>
      </p:sp>
      <p:sp>
        <p:nvSpPr>
          <p:cNvPr id="20498" name="Text Box 19">
            <a:extLst>
              <a:ext uri="{FF2B5EF4-FFF2-40B4-BE49-F238E27FC236}">
                <a16:creationId xmlns:a16="http://schemas.microsoft.com/office/drawing/2014/main" id="{4EADA978-DF5E-4740-AB4F-E6364803B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487333"/>
            <a:ext cx="423333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67" i="1"/>
              <a:t>x</a:t>
            </a:r>
          </a:p>
        </p:txBody>
      </p:sp>
      <p:sp>
        <p:nvSpPr>
          <p:cNvPr id="9236" name="Freeform 20">
            <a:extLst>
              <a:ext uri="{FF2B5EF4-FFF2-40B4-BE49-F238E27FC236}">
                <a16:creationId xmlns:a16="http://schemas.microsoft.com/office/drawing/2014/main" id="{1B99C6A9-0614-4904-A33F-B3F68E30ED37}"/>
              </a:ext>
            </a:extLst>
          </p:cNvPr>
          <p:cNvSpPr>
            <a:spLocks/>
          </p:cNvSpPr>
          <p:nvPr/>
        </p:nvSpPr>
        <p:spPr bwMode="auto">
          <a:xfrm flipH="1">
            <a:off x="2709333" y="2116667"/>
            <a:ext cx="2540000" cy="2455333"/>
          </a:xfrm>
          <a:custGeom>
            <a:avLst/>
            <a:gdLst>
              <a:gd name="T0" fmla="*/ 0 w 1632"/>
              <a:gd name="T1" fmla="*/ 2147483647 h 1584"/>
              <a:gd name="T2" fmla="*/ 2147483647 w 1632"/>
              <a:gd name="T3" fmla="*/ 2147483647 h 1584"/>
              <a:gd name="T4" fmla="*/ 2147483647 w 1632"/>
              <a:gd name="T5" fmla="*/ 0 h 1584"/>
              <a:gd name="T6" fmla="*/ 0 60000 65536"/>
              <a:gd name="T7" fmla="*/ 0 60000 65536"/>
              <a:gd name="T8" fmla="*/ 0 60000 65536"/>
              <a:gd name="T9" fmla="*/ 0 w 1632"/>
              <a:gd name="T10" fmla="*/ 0 h 1584"/>
              <a:gd name="T11" fmla="*/ 1632 w 1632"/>
              <a:gd name="T12" fmla="*/ 1584 h 15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2" h="1584">
                <a:moveTo>
                  <a:pt x="0" y="1584"/>
                </a:moveTo>
                <a:cubicBezTo>
                  <a:pt x="416" y="1548"/>
                  <a:pt x="832" y="1512"/>
                  <a:pt x="1104" y="1248"/>
                </a:cubicBezTo>
                <a:cubicBezTo>
                  <a:pt x="1376" y="984"/>
                  <a:pt x="1544" y="208"/>
                  <a:pt x="1632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667"/>
          </a:p>
        </p:txBody>
      </p:sp>
      <p:pic>
        <p:nvPicPr>
          <p:cNvPr id="9237" name="Picture 21" descr="C:\Program Files\Common Files\Microsoft Shared\Clipart\themes1\Bullets\j0115866.gif">
            <a:extLst>
              <a:ext uri="{FF2B5EF4-FFF2-40B4-BE49-F238E27FC236}">
                <a16:creationId xmlns:a16="http://schemas.microsoft.com/office/drawing/2014/main" id="{55A9C545-DC7A-4793-AB0F-536C8BD26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233334"/>
            <a:ext cx="169333" cy="1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8" name="Text Box 22">
            <a:extLst>
              <a:ext uri="{FF2B5EF4-FFF2-40B4-BE49-F238E27FC236}">
                <a16:creationId xmlns:a16="http://schemas.microsoft.com/office/drawing/2014/main" id="{0A88C2E6-04EB-4AC9-8F05-1DB57CCF6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4064000"/>
            <a:ext cx="76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(0, 1)</a:t>
            </a:r>
          </a:p>
        </p:txBody>
      </p:sp>
      <p:sp>
        <p:nvSpPr>
          <p:cNvPr id="9239" name="AutoShape 23">
            <a:extLst>
              <a:ext uri="{FF2B5EF4-FFF2-40B4-BE49-F238E27FC236}">
                <a16:creationId xmlns:a16="http://schemas.microsoft.com/office/drawing/2014/main" id="{EAEB198F-6531-4365-BEFF-D983497F2390}"/>
              </a:ext>
            </a:extLst>
          </p:cNvPr>
          <p:cNvSpPr>
            <a:spLocks/>
          </p:cNvSpPr>
          <p:nvPr/>
        </p:nvSpPr>
        <p:spPr bwMode="auto">
          <a:xfrm flipH="1">
            <a:off x="5926667" y="1862667"/>
            <a:ext cx="254000" cy="2794000"/>
          </a:xfrm>
          <a:prstGeom prst="leftBrace">
            <a:avLst>
              <a:gd name="adj1" fmla="val 91667"/>
              <a:gd name="adj2" fmla="val 50000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2667"/>
          </a:p>
        </p:txBody>
      </p:sp>
      <p:sp>
        <p:nvSpPr>
          <p:cNvPr id="9240" name="AutoShape 24">
            <a:extLst>
              <a:ext uri="{FF2B5EF4-FFF2-40B4-BE49-F238E27FC236}">
                <a16:creationId xmlns:a16="http://schemas.microsoft.com/office/drawing/2014/main" id="{4F6BBA4F-C42D-4D40-8B51-EB429F3F90BD}"/>
              </a:ext>
            </a:extLst>
          </p:cNvPr>
          <p:cNvSpPr>
            <a:spLocks/>
          </p:cNvSpPr>
          <p:nvPr/>
        </p:nvSpPr>
        <p:spPr bwMode="auto">
          <a:xfrm rot="16226366" flipV="1">
            <a:off x="3892022" y="3727979"/>
            <a:ext cx="342194" cy="3723570"/>
          </a:xfrm>
          <a:prstGeom prst="leftBrace">
            <a:avLst>
              <a:gd name="adj1" fmla="val 90679"/>
              <a:gd name="adj2" fmla="val 50000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2667"/>
          </a:p>
        </p:txBody>
      </p:sp>
      <p:sp>
        <p:nvSpPr>
          <p:cNvPr id="9241" name="Text Box 25">
            <a:extLst>
              <a:ext uri="{FF2B5EF4-FFF2-40B4-BE49-F238E27FC236}">
                <a16:creationId xmlns:a16="http://schemas.microsoft.com/office/drawing/2014/main" id="{D4CD954D-461D-46C5-B3C7-63369758A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5842000"/>
            <a:ext cx="2878667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67">
                <a:solidFill>
                  <a:srgbClr val="FF3300"/>
                </a:solidFill>
              </a:rPr>
              <a:t>Domain: (–</a:t>
            </a:r>
            <a:r>
              <a:rPr lang="en-US" altLang="en-US" sz="2667">
                <a:solidFill>
                  <a:srgbClr val="FF3300"/>
                </a:solidFill>
                <a:sym typeface="Symbol" panose="05050102010706020507" pitchFamily="18" charset="2"/>
              </a:rPr>
              <a:t>, )</a:t>
            </a:r>
            <a:r>
              <a:rPr lang="en-US" altLang="en-US" sz="2667"/>
              <a:t> </a:t>
            </a:r>
          </a:p>
        </p:txBody>
      </p:sp>
      <p:sp>
        <p:nvSpPr>
          <p:cNvPr id="9242" name="Text Box 26">
            <a:extLst>
              <a:ext uri="{FF2B5EF4-FFF2-40B4-BE49-F238E27FC236}">
                <a16:creationId xmlns:a16="http://schemas.microsoft.com/office/drawing/2014/main" id="{EC3E5DD4-F233-4DFD-8AD5-5DA893B24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667" y="3048000"/>
            <a:ext cx="2201333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67">
                <a:solidFill>
                  <a:srgbClr val="FF3300"/>
                </a:solidFill>
              </a:rPr>
              <a:t>Range: (0, </a:t>
            </a:r>
            <a:r>
              <a:rPr lang="en-US" altLang="en-US" sz="2667">
                <a:solidFill>
                  <a:srgbClr val="FF3300"/>
                </a:solidFill>
                <a:sym typeface="Symbol" panose="05050102010706020507" pitchFamily="18" charset="2"/>
              </a:rPr>
              <a:t>)</a:t>
            </a:r>
            <a:endParaRPr lang="en-US" altLang="en-US" sz="2667">
              <a:solidFill>
                <a:srgbClr val="FF3300"/>
              </a:solidFill>
            </a:endParaRPr>
          </a:p>
        </p:txBody>
      </p:sp>
      <p:sp>
        <p:nvSpPr>
          <p:cNvPr id="9243" name="Line 27">
            <a:extLst>
              <a:ext uri="{FF2B5EF4-FFF2-40B4-BE49-F238E27FC236}">
                <a16:creationId xmlns:a16="http://schemas.microsoft.com/office/drawing/2014/main" id="{CE45E036-F35F-4FDC-8811-9E4412A648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0667" y="4741333"/>
            <a:ext cx="4148667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9244" name="Text Box 28">
            <a:extLst>
              <a:ext uri="{FF2B5EF4-FFF2-40B4-BE49-F238E27FC236}">
                <a16:creationId xmlns:a16="http://schemas.microsoft.com/office/drawing/2014/main" id="{471EAAFE-1BBF-4165-B1A3-8CD159F08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33" y="3603625"/>
            <a:ext cx="3132667" cy="7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22"/>
              <a:t>Horizontal Asymptote         </a:t>
            </a:r>
            <a:r>
              <a:rPr lang="en-US" altLang="en-US" sz="2222" i="1"/>
              <a:t>y</a:t>
            </a:r>
            <a:r>
              <a:rPr lang="en-US" altLang="en-US" sz="2222"/>
              <a:t> = 0</a:t>
            </a:r>
          </a:p>
        </p:txBody>
      </p:sp>
      <p:sp>
        <p:nvSpPr>
          <p:cNvPr id="9245" name="Line 29">
            <a:extLst>
              <a:ext uri="{FF2B5EF4-FFF2-40B4-BE49-F238E27FC236}">
                <a16:creationId xmlns:a16="http://schemas.microsoft.com/office/drawing/2014/main" id="{B1CF1F05-7AEF-4580-959A-1230262B92DB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2000" y="4318000"/>
            <a:ext cx="508000" cy="33866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20509" name="Rectangle 30">
            <a:extLst>
              <a:ext uri="{FF2B5EF4-FFF2-40B4-BE49-F238E27FC236}">
                <a16:creationId xmlns:a16="http://schemas.microsoft.com/office/drawing/2014/main" id="{C9925D63-E18A-443E-AE89-BB9B8D23BF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3333" y="8466667"/>
            <a:ext cx="3048000" cy="1270000"/>
          </a:xfrm>
        </p:spPr>
        <p:txBody>
          <a:bodyPr/>
          <a:lstStyle/>
          <a:p>
            <a:pPr eaLnBrk="1" hangingPunct="1"/>
            <a:r>
              <a:rPr lang="en-US" altLang="en-US" sz="889">
                <a:cs typeface="Times New Roman" panose="02020603050405020304" pitchFamily="18" charset="0"/>
              </a:rPr>
              <a:t>Graph of Exponential Function (0 &lt; </a:t>
            </a:r>
            <a:r>
              <a:rPr lang="en-US" altLang="en-US" sz="889" i="1">
                <a:cs typeface="Times New Roman" panose="02020603050405020304" pitchFamily="18" charset="0"/>
              </a:rPr>
              <a:t>a</a:t>
            </a:r>
            <a:r>
              <a:rPr lang="en-US" altLang="en-US" sz="889">
                <a:cs typeface="Times New Roman" panose="02020603050405020304" pitchFamily="18" charset="0"/>
              </a:rPr>
              <a:t> &lt; 1)</a:t>
            </a:r>
          </a:p>
        </p:txBody>
      </p:sp>
      <p:sp>
        <p:nvSpPr>
          <p:cNvPr id="20510" name="Text Box 31">
            <a:extLst>
              <a:ext uri="{FF2B5EF4-FFF2-40B4-BE49-F238E27FC236}">
                <a16:creationId xmlns:a16="http://schemas.microsoft.com/office/drawing/2014/main" id="{5C16BD61-0E8C-4FDF-B390-0D0552D65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0" y="2878667"/>
            <a:ext cx="508000" cy="43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22"/>
              <a:t>4</a:t>
            </a:r>
          </a:p>
        </p:txBody>
      </p:sp>
      <p:sp>
        <p:nvSpPr>
          <p:cNvPr id="20511" name="Text Box 32">
            <a:extLst>
              <a:ext uri="{FF2B5EF4-FFF2-40B4-BE49-F238E27FC236}">
                <a16:creationId xmlns:a16="http://schemas.microsoft.com/office/drawing/2014/main" id="{E598502A-3FF0-4C13-8071-B10FD1F0C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4542" y="4967111"/>
            <a:ext cx="508000" cy="43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22"/>
              <a:t>4</a:t>
            </a:r>
          </a:p>
        </p:txBody>
      </p:sp>
      <p:sp>
        <p:nvSpPr>
          <p:cNvPr id="20512" name="TextBox 31">
            <a:extLst>
              <a:ext uri="{FF2B5EF4-FFF2-40B4-BE49-F238E27FC236}">
                <a16:creationId xmlns:a16="http://schemas.microsoft.com/office/drawing/2014/main" id="{960BB696-3E8E-4C58-9F3A-6D652281C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333" y="677333"/>
            <a:ext cx="1862667" cy="132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667"/>
              <a:t>Since a&lt; 1; a is decay factor.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" grpId="0" animBg="1"/>
      <p:bldP spid="9238" grpId="0" autoUpdateAnimBg="0"/>
      <p:bldP spid="9239" grpId="0" animBg="1"/>
      <p:bldP spid="9240" grpId="0" animBg="1"/>
      <p:bldP spid="9241" grpId="0" autoUpdateAnimBg="0"/>
      <p:bldP spid="9242" grpId="0" autoUpdateAnimBg="0"/>
      <p:bldP spid="924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1514475"/>
            <a:ext cx="4048125" cy="393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215900"/>
            <a:ext cx="785752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b="1" u="sng" dirty="0">
                <a:solidFill>
                  <a:srgbClr val="FF0000"/>
                </a:solidFill>
                <a:latin typeface="Times New Roman - 36"/>
              </a:rPr>
              <a:t>Example 1</a:t>
            </a:r>
          </a:p>
          <a:p>
            <a:r>
              <a:rPr lang="en-US" sz="2700" dirty="0">
                <a:latin typeface="Times New Roman - 36"/>
              </a:rPr>
              <a:t>Graph y = 3</a:t>
            </a:r>
            <a:r>
              <a:rPr lang="en-US" sz="2700" i="1" baseline="30000" dirty="0">
                <a:latin typeface="Times New Roman - 36"/>
              </a:rPr>
              <a:t>x</a:t>
            </a:r>
            <a:r>
              <a:rPr lang="en-US" sz="2700" dirty="0">
                <a:latin typeface="Times New Roman - 36"/>
              </a:rPr>
              <a:t>.</a:t>
            </a:r>
            <a:endParaRPr lang="en-US" sz="2700" i="1" baseline="70000" dirty="0">
              <a:latin typeface="Times New Roman - 36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902952"/>
              </p:ext>
            </p:extLst>
          </p:nvPr>
        </p:nvGraphicFramePr>
        <p:xfrm>
          <a:off x="444500" y="1409700"/>
          <a:ext cx="2160651" cy="5071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2549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1" u="none" baseline="0" dirty="0">
                          <a:solidFill>
                            <a:srgbClr val="FF0000"/>
                          </a:solidFill>
                          <a:latin typeface="Times New Roman - 36"/>
                        </a:rPr>
                        <a:t>x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i="1" u="none" baseline="0" dirty="0">
                          <a:solidFill>
                            <a:srgbClr val="FF0000"/>
                          </a:solidFill>
                          <a:latin typeface="Times New Roman - 36"/>
                        </a:rPr>
                        <a:t>y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505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 dirty="0">
                          <a:solidFill>
                            <a:srgbClr val="FF0000"/>
                          </a:solidFill>
                          <a:latin typeface="Times New Roman - 36"/>
                        </a:rPr>
                        <a:t>-3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632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 dirty="0">
                          <a:solidFill>
                            <a:srgbClr val="FF0000"/>
                          </a:solidFill>
                          <a:latin typeface="Times New Roman - 36"/>
                        </a:rPr>
                        <a:t>-2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632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 dirty="0">
                          <a:solidFill>
                            <a:srgbClr val="FF0000"/>
                          </a:solidFill>
                          <a:latin typeface="Times New Roman - 36"/>
                        </a:rPr>
                        <a:t>-1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505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 dirty="0">
                          <a:solidFill>
                            <a:srgbClr val="FF0000"/>
                          </a:solidFill>
                          <a:latin typeface="Times New Roman - 36"/>
                        </a:rPr>
                        <a:t>0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632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 dirty="0">
                          <a:solidFill>
                            <a:srgbClr val="FF0000"/>
                          </a:solidFill>
                          <a:latin typeface="Times New Roman - 36"/>
                        </a:rPr>
                        <a:t>1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632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 dirty="0">
                          <a:solidFill>
                            <a:srgbClr val="FF0000"/>
                          </a:solidFill>
                          <a:latin typeface="Times New Roman - 36"/>
                        </a:rPr>
                        <a:t>2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17800" y="215900"/>
            <a:ext cx="3124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table.</a:t>
            </a:r>
          </a:p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Substitute -3 for 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  <a:r>
              <a:rPr lang="en-US" sz="2800" baseline="30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1/27 or 0.04</a:t>
            </a: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 flipV="1">
            <a:off x="1955800" y="1139232"/>
            <a:ext cx="762000" cy="20005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17800" y="2436138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0.04 in the table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2400" y="2057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7800" y="2895600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Substitute -2 for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  <a:r>
              <a:rPr lang="en-US" sz="2800" baseline="30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1/9 or 0.1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2400" y="2856131"/>
            <a:ext cx="91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43200" y="6043375"/>
            <a:ext cx="706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Plot the points on the graph and connect the points with a smooth curve with arrows at both ends – 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CROSS THE 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-axis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0" y="4711005"/>
            <a:ext cx="325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 substituting numbers for 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until the table is complete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2400" y="3544669"/>
            <a:ext cx="91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35440" y="4255195"/>
            <a:ext cx="75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35440" y="5027711"/>
            <a:ext cx="75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35440" y="5791200"/>
            <a:ext cx="75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3200" y="4267200"/>
            <a:ext cx="325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0.1 in the table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6039230" y="1534884"/>
            <a:ext cx="4091813" cy="4106426"/>
            <a:chOff x="6039230" y="1534884"/>
            <a:chExt cx="4091813" cy="410642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230" y="1534884"/>
              <a:ext cx="4091813" cy="4106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Straight Arrow Connector 25"/>
            <p:cNvCxnSpPr/>
            <p:nvPr/>
          </p:nvCxnSpPr>
          <p:spPr>
            <a:xfrm flipV="1">
              <a:off x="8712200" y="1752600"/>
              <a:ext cx="0" cy="7620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6299200" y="4762499"/>
              <a:ext cx="101600" cy="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892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00" y="215900"/>
            <a:ext cx="9076716" cy="13388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b="1" dirty="0">
                <a:solidFill>
                  <a:srgbClr val="009300"/>
                </a:solidFill>
                <a:latin typeface="Times New Roman - 36"/>
              </a:rPr>
              <a:t>Practice.</a:t>
            </a:r>
          </a:p>
          <a:p>
            <a:endParaRPr lang="en-US" sz="2700" b="1" dirty="0">
              <a:solidFill>
                <a:srgbClr val="009300"/>
              </a:solidFill>
              <a:latin typeface="Times New Roman - 36"/>
            </a:endParaRPr>
          </a:p>
          <a:p>
            <a:pPr>
              <a:tabLst>
                <a:tab pos="457200" algn="l"/>
                <a:tab pos="914400" algn="l"/>
              </a:tabLst>
            </a:pPr>
            <a:r>
              <a:rPr lang="en-US" sz="2700" b="1" dirty="0">
                <a:solidFill>
                  <a:srgbClr val="009300"/>
                </a:solidFill>
                <a:latin typeface="Times New Roman - 36"/>
              </a:rPr>
              <a:t>	1.	</a:t>
            </a:r>
            <a:r>
              <a:rPr lang="en-US" sz="2700" dirty="0">
                <a:latin typeface="Times New Roman - 36"/>
              </a:rPr>
              <a:t>Graph y = 4</a:t>
            </a:r>
            <a:r>
              <a:rPr lang="en-US" sz="2700" i="1" baseline="30000" dirty="0">
                <a:latin typeface="Times New Roman - 36"/>
              </a:rPr>
              <a:t>x</a:t>
            </a:r>
            <a:r>
              <a:rPr lang="en-US" sz="2700" dirty="0">
                <a:latin typeface="Times New Roman - 36"/>
              </a:rPr>
              <a:t>.</a:t>
            </a:r>
            <a:endParaRPr lang="en-US" sz="2700" i="1" baseline="70000" dirty="0">
              <a:latin typeface="Times New Roman - 36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2120900"/>
            <a:ext cx="4203827" cy="41447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290759"/>
              </p:ext>
            </p:extLst>
          </p:nvPr>
        </p:nvGraphicFramePr>
        <p:xfrm>
          <a:off x="1270000" y="1752600"/>
          <a:ext cx="2160651" cy="5071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2549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1" u="none" baseline="0" dirty="0">
                          <a:solidFill>
                            <a:srgbClr val="000000"/>
                          </a:solidFill>
                          <a:latin typeface="Times New Roman - 36"/>
                        </a:rPr>
                        <a:t>x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i="1" u="none" baseline="0" dirty="0">
                          <a:solidFill>
                            <a:srgbClr val="000000"/>
                          </a:solidFill>
                          <a:latin typeface="Times New Roman - 36"/>
                        </a:rPr>
                        <a:t>y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505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 dirty="0">
                          <a:solidFill>
                            <a:srgbClr val="000000"/>
                          </a:solidFill>
                          <a:latin typeface="Times New Roman - 36"/>
                        </a:rPr>
                        <a:t>-3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632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 dirty="0">
                          <a:solidFill>
                            <a:srgbClr val="000000"/>
                          </a:solidFill>
                          <a:latin typeface="Times New Roman - 36"/>
                        </a:rPr>
                        <a:t>-2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632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 dirty="0">
                          <a:solidFill>
                            <a:srgbClr val="000000"/>
                          </a:solidFill>
                          <a:latin typeface="Times New Roman - 36"/>
                        </a:rPr>
                        <a:t>-1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505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 dirty="0">
                          <a:solidFill>
                            <a:srgbClr val="000000"/>
                          </a:solidFill>
                          <a:latin typeface="Times New Roman - 36"/>
                        </a:rPr>
                        <a:t>0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632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 dirty="0">
                          <a:solidFill>
                            <a:srgbClr val="000000"/>
                          </a:solidFill>
                          <a:latin typeface="Times New Roman - 36"/>
                        </a:rPr>
                        <a:t>1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632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 dirty="0">
                          <a:solidFill>
                            <a:srgbClr val="000000"/>
                          </a:solidFill>
                          <a:latin typeface="Times New Roman - 36"/>
                        </a:rPr>
                        <a:t>2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25" y="2133600"/>
            <a:ext cx="4219575" cy="418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622289"/>
              </p:ext>
            </p:extLst>
          </p:nvPr>
        </p:nvGraphicFramePr>
        <p:xfrm>
          <a:off x="1270000" y="1752600"/>
          <a:ext cx="2160651" cy="5071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2549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1" u="none" baseline="0" dirty="0">
                          <a:solidFill>
                            <a:srgbClr val="000000"/>
                          </a:solidFill>
                          <a:latin typeface="Times New Roman - 36"/>
                        </a:rPr>
                        <a:t>x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i="1" u="none" baseline="0" dirty="0">
                          <a:solidFill>
                            <a:srgbClr val="000000"/>
                          </a:solidFill>
                          <a:latin typeface="Times New Roman - 36"/>
                        </a:rPr>
                        <a:t>y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505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 dirty="0">
                          <a:solidFill>
                            <a:srgbClr val="000000"/>
                          </a:solidFill>
                          <a:latin typeface="Times New Roman - 36"/>
                        </a:rPr>
                        <a:t>-3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632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 dirty="0">
                          <a:solidFill>
                            <a:srgbClr val="000000"/>
                          </a:solidFill>
                          <a:latin typeface="Times New Roman - 36"/>
                        </a:rPr>
                        <a:t>-2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632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 dirty="0">
                          <a:solidFill>
                            <a:srgbClr val="000000"/>
                          </a:solidFill>
                          <a:latin typeface="Times New Roman - 36"/>
                        </a:rPr>
                        <a:t>-1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0.25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505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 dirty="0">
                          <a:solidFill>
                            <a:srgbClr val="000000"/>
                          </a:solidFill>
                          <a:latin typeface="Times New Roman - 36"/>
                        </a:rPr>
                        <a:t>0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632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 dirty="0">
                          <a:solidFill>
                            <a:srgbClr val="000000"/>
                          </a:solidFill>
                          <a:latin typeface="Times New Roman - 36"/>
                        </a:rPr>
                        <a:t>1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632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 dirty="0">
                          <a:solidFill>
                            <a:srgbClr val="000000"/>
                          </a:solidFill>
                          <a:latin typeface="Times New Roman - 36"/>
                        </a:rPr>
                        <a:t>2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65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04800"/>
            <a:ext cx="9163050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C21418-6F19-4852-BE31-3D047E9CE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712" y="2209800"/>
            <a:ext cx="974488" cy="533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BE1D67-3917-4FA8-8CC3-58931A6CF82C}"/>
              </a:ext>
            </a:extLst>
          </p:cNvPr>
          <p:cNvSpPr txBox="1"/>
          <p:nvPr/>
        </p:nvSpPr>
        <p:spPr>
          <a:xfrm>
            <a:off x="5003800" y="20574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endParaRPr lang="en-AU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B86995-1D53-4045-A32C-AE0E8DB527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936" y="1209675"/>
            <a:ext cx="872172" cy="619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ED1C85-ECE7-4117-8C54-58293CBABF83}"/>
              </a:ext>
            </a:extLst>
          </p:cNvPr>
          <p:cNvSpPr txBox="1"/>
          <p:nvPr/>
        </p:nvSpPr>
        <p:spPr>
          <a:xfrm>
            <a:off x="1574800" y="11430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endParaRPr lang="en-AU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556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278</Words>
  <Application>Microsoft Office PowerPoint</Application>
  <PresentationFormat>Custom</PresentationFormat>
  <Paragraphs>84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Times New Roman - 36</vt:lpstr>
      <vt:lpstr>Times New Roman - 72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Graph of Exponential Function (a &gt; 1)</vt:lpstr>
      <vt:lpstr>Graph of Exponential Function (0 &lt; a &lt; 1)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Polly</dc:creator>
  <cp:lastModifiedBy>Lyn ZHANG</cp:lastModifiedBy>
  <cp:revision>34</cp:revision>
  <dcterms:created xsi:type="dcterms:W3CDTF">2020-03-17T21:42:29Z</dcterms:created>
  <dcterms:modified xsi:type="dcterms:W3CDTF">2022-03-13T00:47:46Z</dcterms:modified>
</cp:coreProperties>
</file>