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319" r:id="rId6"/>
    <p:sldId id="257" r:id="rId7"/>
    <p:sldId id="278" r:id="rId8"/>
    <p:sldId id="260" r:id="rId9"/>
    <p:sldId id="261" r:id="rId10"/>
    <p:sldId id="262" r:id="rId11"/>
    <p:sldId id="263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33CC"/>
    <a:srgbClr val="2BB600"/>
    <a:srgbClr val="66FF33"/>
    <a:srgbClr val="0000FF"/>
    <a:srgbClr val="FF99FF"/>
    <a:srgbClr val="006E25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1" autoAdjust="0"/>
    <p:restoredTop sz="94655" autoAdjust="0"/>
  </p:normalViewPr>
  <p:slideViewPr>
    <p:cSldViewPr>
      <p:cViewPr varScale="1">
        <p:scale>
          <a:sx n="62" d="100"/>
          <a:sy n="62" d="100"/>
        </p:scale>
        <p:origin x="141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5DE746-D48C-49BD-95D0-A21CC316DB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E5532D-1364-43E9-A11C-A84720B4CC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17DDE5D-18A3-4CCD-9E34-7BE69D323E02}" type="datetimeFigureOut">
              <a:rPr lang="en-US"/>
              <a:pPr>
                <a:defRPr/>
              </a:pPr>
              <a:t>3/23/2022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E2B27B-200A-4555-A063-8BF754268F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D4338-2CEE-4084-8832-9BC44ABD273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3666F6C-DFF7-4258-8A8B-11DBC806FE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11-12T14:53:37.4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24507 11336,'-25'0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55D54-8C89-455B-AAAD-3CA8469CBDD3}" type="datetimeFigureOut">
              <a:rPr lang="en-AU" smtClean="0"/>
              <a:t>23/03/2022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99B10-3F68-4CE1-8490-2ACDD88125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966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um.org/Maths/Display/Optical_illusion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>
            <a:extLst>
              <a:ext uri="{FF2B5EF4-FFF2-40B4-BE49-F238E27FC236}">
                <a16:creationId xmlns:a16="http://schemas.microsoft.com/office/drawing/2014/main" id="{F82B92C5-9E76-A947-861F-91B00B858F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2" name="Notes Placeholder 2">
            <a:extLst>
              <a:ext uri="{FF2B5EF4-FFF2-40B4-BE49-F238E27FC236}">
                <a16:creationId xmlns:a16="http://schemas.microsoft.com/office/drawing/2014/main" id="{2A023026-6963-8846-8EFE-D683A5B9C4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>
                <a:hlinkClick r:id="rId3"/>
              </a:rPr>
              <a:t>https://www.transum.org/Maths/Display/Optical_illusion/</a:t>
            </a:r>
            <a:endParaRPr lang="en-US" altLang="en-US"/>
          </a:p>
        </p:txBody>
      </p:sp>
      <p:sp>
        <p:nvSpPr>
          <p:cNvPr id="40963" name="Slide Number Placeholder 3">
            <a:extLst>
              <a:ext uri="{FF2B5EF4-FFF2-40B4-BE49-F238E27FC236}">
                <a16:creationId xmlns:a16="http://schemas.microsoft.com/office/drawing/2014/main" id="{3F399D00-2DFD-934F-B124-7A91ABCDB7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C78E8D83-E198-7E4E-81A9-FED4464E4705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CB5D97-5A4E-4776-98F3-78D2E7D5D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5EADF3-269D-496A-B359-5144603198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6379ED-8473-45A2-9849-EEC5868A6D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49910-3877-47E0-85B8-06C86087BA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1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5C27D5-6939-4DD7-998F-6BD8C7D05B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830DAA-05FF-46B9-AAEE-0FB50E7A3D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E1D47C-EF4C-4E14-887A-67B00FE541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EF5D2-CF52-4D0C-9E52-3198B7F268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035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C3D78F-27FA-489E-8757-F555139D9B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DB756F-761F-4FD3-96B0-03E51E991A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1A4A57-B76C-41AF-9562-C75B475130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2D092-0CDE-4378-A4D4-2262DE70A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05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5DCA56-E829-4909-B9B6-B4D1060513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461727-6067-4832-95C4-36C77C4980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A6E92B-0F04-4A99-9866-C68F8986F3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43B7A-766D-4C1E-8034-A949210236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325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1CCDA7-4859-451E-8C71-4ED0B681B4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7EAFBF-A6EA-46CD-B9D3-1A852593AB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88A55A-2262-4CE6-A1C2-41F2CABD6B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A84D3-FB64-4349-8850-BC8E66A19D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2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BD86A6-A56A-42AC-A640-F61BFB6403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5C17F8-5450-4A1B-B30B-FE79D16A60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5274C5-F819-4061-94E0-FC2C349ECB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98BA4-A09B-4E69-904E-285D56B45B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921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3167FDA-6614-4B1F-8EA4-58349FBDF5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CAB8BFC-D26B-4E42-8C6E-E579D83062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267AC82-1D3A-4754-8468-5C205E4FC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91B01-FF18-4084-B125-5BA5042567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4827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017CA91-C624-4C0C-BE7B-3526F643EF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B710B0C-0834-48BA-A1F0-B79164C995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47ABC04-B43E-4493-8818-2EA1B9C98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4FDCA-74B0-4054-95A2-8D83D0C25F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4141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2AF5BDC-52DD-4121-BA12-8CD16D08AD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0C5D080-F14F-48E7-AFBB-0AAA192487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38C01F8-DE06-41E5-AB03-3BCE2F9440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4DADA-DE47-43FA-85D4-C198EDEE79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73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C4905B-1AD5-4A4E-AF46-DC174FE995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A81F09-B47E-4E89-993E-B59CE5084C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81C6BB-49E5-44F0-B1B2-25941E8321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9D788-CC09-47A1-BEEB-C08B68C5B8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6589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8ECB28-7002-4D6D-BA07-DC85000322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3DC71D-0F90-410E-A5D7-7A7099E949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C3D08C-755E-44E3-BD52-0F03C4EDA6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DF620-6599-421A-83DC-B5DAB87D6B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145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6B40B51-0559-40ED-9C94-716E215A4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E0955C9-794B-4EFC-A586-653B31E0F5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FFC93C2-AAB5-4D8E-85C3-C9E96243960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F9AB4AF-0615-4923-937C-7DAD02D30F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1103DE5-D22E-48AD-9636-79B51CF7548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B038604-CEFF-4924-893A-6D2767FDF6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6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>
            <a:extLst>
              <a:ext uri="{FF2B5EF4-FFF2-40B4-BE49-F238E27FC236}">
                <a16:creationId xmlns:a16="http://schemas.microsoft.com/office/drawing/2014/main" id="{9944B945-ABF9-4946-BEEC-F3A6EE3774F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3400" y="533400"/>
            <a:ext cx="82296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Exponential Functions</a:t>
            </a:r>
          </a:p>
        </p:txBody>
      </p:sp>
    </p:spTree>
  </p:cSld>
  <p:clrMapOvr>
    <a:masterClrMapping/>
  </p:clrMapOvr>
  <p:transition spd="slow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FDAD68CC-2F13-414E-995F-D5DC8DD55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>
            <a:extLst>
              <a:ext uri="{FF2B5EF4-FFF2-40B4-BE49-F238E27FC236}">
                <a16:creationId xmlns:a16="http://schemas.microsoft.com/office/drawing/2014/main" id="{1103F612-BB5F-45DE-99BC-AA05ADA02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1863" y="5022850"/>
            <a:ext cx="1333500" cy="39370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8B22B0DA-7EF1-4DA3-879B-94AA09015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1863" y="4502150"/>
            <a:ext cx="1333500" cy="39370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CA2355D2-30E1-420C-90BB-FC4BF3481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7738" y="3970338"/>
            <a:ext cx="2735262" cy="395287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82ED04EC-B550-47A2-BD1C-BEA165EA3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804863"/>
            <a:ext cx="6462712" cy="11985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DCC8088-0116-44B1-8083-7B867D505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775" y="835025"/>
            <a:ext cx="6203950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24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A50A1"/>
                </a:solidFill>
                <a:latin typeface="Helvetica" panose="020B0604020202020204" pitchFamily="34" charset="0"/>
              </a:rPr>
              <a:t>A population of 20 rabbits is released into a wildlife region.  </a:t>
            </a:r>
          </a:p>
          <a:p>
            <a:pPr>
              <a:lnSpc>
                <a:spcPts val="24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A50A1"/>
                </a:solidFill>
                <a:latin typeface="Helvetica" panose="020B0604020202020204" pitchFamily="34" charset="0"/>
              </a:rPr>
              <a:t>The population triples each year for 5 years.</a:t>
            </a:r>
          </a:p>
          <a:p>
            <a:pPr>
              <a:lnSpc>
                <a:spcPts val="32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A50A1"/>
                </a:solidFill>
                <a:latin typeface="Helvetica" panose="020B0604020202020204" pitchFamily="34" charset="0"/>
              </a:rPr>
              <a:t>b.</a:t>
            </a:r>
            <a:r>
              <a:rPr lang="en-US" altLang="en-US" sz="2000">
                <a:solidFill>
                  <a:srgbClr val="0A50A1"/>
                </a:solidFill>
                <a:latin typeface="Helvetica" panose="020B0604020202020204" pitchFamily="34" charset="0"/>
              </a:rPr>
              <a:t> </a:t>
            </a:r>
            <a:r>
              <a:rPr lang="en-US" altLang="en-US" sz="1800">
                <a:solidFill>
                  <a:srgbClr val="0A50A1"/>
                </a:solidFill>
                <a:latin typeface="Helvetica" panose="020B0604020202020204" pitchFamily="34" charset="0"/>
              </a:rPr>
              <a:t>What is the population after 5 years?</a:t>
            </a:r>
          </a:p>
        </p:txBody>
      </p:sp>
      <p:grpSp>
        <p:nvGrpSpPr>
          <p:cNvPr id="11272" name="Group 8">
            <a:extLst>
              <a:ext uri="{FF2B5EF4-FFF2-40B4-BE49-F238E27FC236}">
                <a16:creationId xmlns:a16="http://schemas.microsoft.com/office/drawing/2014/main" id="{2F645A33-FFAD-4075-AF9D-9CBD7BEA094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3675"/>
            <a:ext cx="5624513" cy="460375"/>
            <a:chOff x="1651" y="423"/>
            <a:chExt cx="3543" cy="290"/>
          </a:xfrm>
        </p:grpSpPr>
        <p:sp>
          <p:nvSpPr>
            <p:cNvPr id="11293" name="Text Box 9">
              <a:extLst>
                <a:ext uri="{FF2B5EF4-FFF2-40B4-BE49-F238E27FC236}">
                  <a16:creationId xmlns:a16="http://schemas.microsoft.com/office/drawing/2014/main" id="{C7925662-940B-402D-866E-7F825E5E97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8" y="450"/>
              <a:ext cx="26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Helvetica" panose="020B0604020202020204" pitchFamily="34" charset="0"/>
                </a:rPr>
                <a:t>Writing an Exponential Growth Model</a:t>
              </a:r>
            </a:p>
          </p:txBody>
        </p:sp>
        <p:pic>
          <p:nvPicPr>
            <p:cNvPr id="11294" name="Picture 10">
              <a:extLst>
                <a:ext uri="{FF2B5EF4-FFF2-40B4-BE49-F238E27FC236}">
                  <a16:creationId xmlns:a16="http://schemas.microsoft.com/office/drawing/2014/main" id="{C6ADA725-1E8A-432B-8C6B-E9E492B3E3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1" y="423"/>
              <a:ext cx="874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73" name="Line 11">
            <a:extLst>
              <a:ext uri="{FF2B5EF4-FFF2-40B4-BE49-F238E27FC236}">
                <a16:creationId xmlns:a16="http://schemas.microsoft.com/office/drawing/2014/main" id="{1F61B8F2-2132-45C9-82ED-D86F8FC220E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2738" y="601663"/>
            <a:ext cx="7256462" cy="4762"/>
          </a:xfrm>
          <a:prstGeom prst="line">
            <a:avLst/>
          </a:prstGeom>
          <a:noFill/>
          <a:ln w="190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8444" name="Rectangle 12">
            <a:extLst>
              <a:ext uri="{FF2B5EF4-FFF2-40B4-BE49-F238E27FC236}">
                <a16:creationId xmlns:a16="http://schemas.microsoft.com/office/drawing/2014/main" id="{B348F82C-0C17-4812-B180-73E8CBE5D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2208213"/>
            <a:ext cx="1560512" cy="37941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8445" name="Text Box 13">
            <a:extLst>
              <a:ext uri="{FF2B5EF4-FFF2-40B4-BE49-F238E27FC236}">
                <a16:creationId xmlns:a16="http://schemas.microsoft.com/office/drawing/2014/main" id="{E1E7FA24-F1E1-48AA-B384-D03F3197C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6550" y="2200275"/>
            <a:ext cx="147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Helvetica" panose="020B0604020202020204" pitchFamily="34" charset="0"/>
              </a:rPr>
              <a:t>S</a:t>
            </a:r>
            <a:r>
              <a:rPr lang="en-US" altLang="en-US" sz="1800" b="1">
                <a:latin typeface="Helvetica" panose="020B0604020202020204" pitchFamily="34" charset="0"/>
              </a:rPr>
              <a:t>OLUTION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18446" name="Text Box 14">
            <a:extLst>
              <a:ext uri="{FF2B5EF4-FFF2-40B4-BE49-F238E27FC236}">
                <a16:creationId xmlns:a16="http://schemas.microsoft.com/office/drawing/2014/main" id="{354257AA-A1EF-4ADC-B2EF-F09672531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850" y="2732088"/>
            <a:ext cx="373697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latin typeface="Times" panose="02020603050405020304" pitchFamily="18" charset="0"/>
              </a:rPr>
              <a:t>After 5 years, the population is</a:t>
            </a:r>
          </a:p>
        </p:txBody>
      </p:sp>
      <p:sp>
        <p:nvSpPr>
          <p:cNvPr id="18447" name="Rectangle 15">
            <a:extLst>
              <a:ext uri="{FF2B5EF4-FFF2-40B4-BE49-F238E27FC236}">
                <a16:creationId xmlns:a16="http://schemas.microsoft.com/office/drawing/2014/main" id="{C4451A1C-879B-4CCA-A4A5-626D2F242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7738" y="3421063"/>
            <a:ext cx="3260725" cy="420687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48" name="Text Box 16">
                <a:extLst>
                  <a:ext uri="{FF2B5EF4-FFF2-40B4-BE49-F238E27FC236}">
                    <a16:creationId xmlns:a16="http://schemas.microsoft.com/office/drawing/2014/main" id="{E3AE6C61-91BC-4AEB-BE9C-80B2151881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97844" y="3285815"/>
                <a:ext cx="2395537" cy="5868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200" i="1" dirty="0">
                    <a:latin typeface="Times" panose="02020603050405020304" pitchFamily="18" charset="0"/>
                  </a:rPr>
                  <a:t>A</a:t>
                </a:r>
                <a:r>
                  <a:rPr lang="en-US" altLang="en-US" sz="2200" dirty="0">
                    <a:latin typeface="Times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en-US" sz="2400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en-US" sz="2400" dirty="0"/>
                  <a:t> </a:t>
                </a:r>
                <a:r>
                  <a:rPr lang="en-US" altLang="en-US" sz="2200" dirty="0">
                    <a:latin typeface="Times" panose="02020603050405020304" pitchFamily="18" charset="0"/>
                  </a:rPr>
                  <a:t>(1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altLang="en-US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altLang="en-US" sz="2200" dirty="0">
                    <a:latin typeface="Times" panose="02020603050405020304" pitchFamily="18" charset="0"/>
                  </a:rPr>
                  <a:t>)</a:t>
                </a:r>
                <a:r>
                  <a:rPr lang="en-US" altLang="en-US" sz="800" b="1" dirty="0">
                    <a:latin typeface="Times" panose="02020603050405020304" pitchFamily="18" charset="0"/>
                  </a:rPr>
                  <a:t> </a:t>
                </a:r>
                <a:r>
                  <a:rPr lang="en-US" altLang="en-US" sz="2800" b="1" i="1" baseline="30000" dirty="0">
                    <a:solidFill>
                      <a:srgbClr val="FF000D"/>
                    </a:solidFill>
                    <a:latin typeface="Times" panose="02020603050405020304" pitchFamily="18" charset="0"/>
                  </a:rPr>
                  <a:t>n</a:t>
                </a:r>
                <a:endParaRPr lang="en-US" altLang="en-US" sz="2200" i="1" dirty="0">
                  <a:solidFill>
                    <a:srgbClr val="FF000D"/>
                  </a:solidFill>
                  <a:latin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18448" name="Text Box 16">
                <a:extLst>
                  <a:ext uri="{FF2B5EF4-FFF2-40B4-BE49-F238E27FC236}">
                    <a16:creationId xmlns:a16="http://schemas.microsoft.com/office/drawing/2014/main" id="{E3AE6C61-91BC-4AEB-BE9C-80B215188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97844" y="3285815"/>
                <a:ext cx="2395537" cy="586892"/>
              </a:xfrm>
              <a:prstGeom prst="rect">
                <a:avLst/>
              </a:prstGeom>
              <a:blipFill>
                <a:blip r:embed="rId4"/>
                <a:stretch>
                  <a:fillRect l="-3308" t="-6250" b="-625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49" name="Rectangle 17">
            <a:extLst>
              <a:ext uri="{FF2B5EF4-FFF2-40B4-BE49-F238E27FC236}">
                <a16:creationId xmlns:a16="http://schemas.microsoft.com/office/drawing/2014/main" id="{AC6CD957-693C-4E25-B82F-410E17C52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1700" y="3335338"/>
            <a:ext cx="3359150" cy="544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8450" name="Text Box 18">
            <a:extLst>
              <a:ext uri="{FF2B5EF4-FFF2-40B4-BE49-F238E27FC236}">
                <a16:creationId xmlns:a16="http://schemas.microsoft.com/office/drawing/2014/main" id="{16A0150C-8201-4E09-9106-91BCE7BEF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838" y="3440113"/>
            <a:ext cx="3106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A50A1"/>
                </a:solidFill>
                <a:latin typeface="Helvetica" panose="020B0604020202020204" pitchFamily="34" charset="0"/>
              </a:rPr>
              <a:t>Exponential growth model</a:t>
            </a:r>
          </a:p>
        </p:txBody>
      </p:sp>
      <p:sp>
        <p:nvSpPr>
          <p:cNvPr id="18451" name="Rectangle 19">
            <a:extLst>
              <a:ext uri="{FF2B5EF4-FFF2-40B4-BE49-F238E27FC236}">
                <a16:creationId xmlns:a16="http://schemas.microsoft.com/office/drawing/2014/main" id="{9CA187F0-4393-45B3-A988-749D75F08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8563" y="3941763"/>
            <a:ext cx="167005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latin typeface="Times" panose="02020603050405020304" pitchFamily="18" charset="0"/>
              </a:rPr>
              <a:t>=  </a:t>
            </a:r>
            <a:r>
              <a:rPr lang="en-US" altLang="en-US" sz="2200" b="1">
                <a:solidFill>
                  <a:srgbClr val="9933FF"/>
                </a:solidFill>
                <a:latin typeface="Times" panose="02020603050405020304" pitchFamily="18" charset="0"/>
              </a:rPr>
              <a:t>20</a:t>
            </a:r>
            <a:r>
              <a:rPr lang="en-US" altLang="en-US" sz="2200">
                <a:latin typeface="Times" panose="02020603050405020304" pitchFamily="18" charset="0"/>
              </a:rPr>
              <a:t>(1 + </a:t>
            </a:r>
            <a:r>
              <a:rPr lang="en-US" altLang="en-US" sz="2200" b="1">
                <a:solidFill>
                  <a:srgbClr val="05875C"/>
                </a:solidFill>
                <a:latin typeface="Times" panose="02020603050405020304" pitchFamily="18" charset="0"/>
              </a:rPr>
              <a:t>2</a:t>
            </a:r>
            <a:r>
              <a:rPr lang="en-US" altLang="en-US" sz="2200">
                <a:latin typeface="Times" panose="02020603050405020304" pitchFamily="18" charset="0"/>
              </a:rPr>
              <a:t>)</a:t>
            </a:r>
            <a:r>
              <a:rPr lang="en-US" altLang="en-US" sz="800">
                <a:latin typeface="Times" panose="02020603050405020304" pitchFamily="18" charset="0"/>
              </a:rPr>
              <a:t> </a:t>
            </a:r>
            <a:r>
              <a:rPr lang="en-US" altLang="en-US" sz="2800" b="1" baseline="30000">
                <a:solidFill>
                  <a:srgbClr val="FF000D"/>
                </a:solidFill>
                <a:latin typeface="Times" panose="02020603050405020304" pitchFamily="18" charset="0"/>
              </a:rPr>
              <a:t>5</a:t>
            </a:r>
            <a:endParaRPr lang="en-US" altLang="en-US" sz="2200" b="1" i="1" baseline="30000">
              <a:solidFill>
                <a:srgbClr val="FF000D"/>
              </a:solidFill>
              <a:latin typeface="Times" panose="02020603050405020304" pitchFamily="18" charset="0"/>
            </a:endParaRPr>
          </a:p>
        </p:txBody>
      </p:sp>
      <p:sp>
        <p:nvSpPr>
          <p:cNvPr id="18452" name="Rectangle 20">
            <a:extLst>
              <a:ext uri="{FF2B5EF4-FFF2-40B4-BE49-F238E27FC236}">
                <a16:creationId xmlns:a16="http://schemas.microsoft.com/office/drawing/2014/main" id="{7A2AD779-A435-44FD-AE77-F8021EDC7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8563" y="4430713"/>
            <a:ext cx="12573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latin typeface="Times" panose="02020603050405020304" pitchFamily="18" charset="0"/>
              </a:rPr>
              <a:t>=  </a:t>
            </a:r>
            <a:r>
              <a:rPr lang="en-US" altLang="en-US" sz="2200">
                <a:solidFill>
                  <a:schemeClr val="tx2"/>
                </a:solidFill>
                <a:latin typeface="Times" panose="02020603050405020304" pitchFamily="18" charset="0"/>
              </a:rPr>
              <a:t>20 </a:t>
            </a:r>
            <a:r>
              <a:rPr lang="en-US" altLang="en-US" sz="1600">
                <a:solidFill>
                  <a:schemeClr val="tx2"/>
                </a:solidFill>
                <a:latin typeface="Times" panose="02020603050405020304" pitchFamily="18" charset="0"/>
              </a:rPr>
              <a:t>•</a:t>
            </a:r>
            <a:r>
              <a:rPr lang="en-US" altLang="en-US" sz="2200">
                <a:solidFill>
                  <a:schemeClr val="tx2"/>
                </a:solidFill>
                <a:latin typeface="Times" panose="02020603050405020304" pitchFamily="18" charset="0"/>
              </a:rPr>
              <a:t> 3</a:t>
            </a:r>
            <a:r>
              <a:rPr lang="en-US" altLang="en-US" sz="800">
                <a:solidFill>
                  <a:schemeClr val="tx2"/>
                </a:solidFill>
                <a:latin typeface="Times" panose="02020603050405020304" pitchFamily="18" charset="0"/>
              </a:rPr>
              <a:t> </a:t>
            </a:r>
            <a:r>
              <a:rPr lang="en-US" altLang="en-US" sz="2800" b="1" baseline="30000">
                <a:solidFill>
                  <a:schemeClr val="tx2"/>
                </a:solidFill>
                <a:latin typeface="Times" panose="02020603050405020304" pitchFamily="18" charset="0"/>
              </a:rPr>
              <a:t>5</a:t>
            </a:r>
            <a:endParaRPr lang="en-US" altLang="en-US" sz="2200" b="1" i="1" baseline="30000">
              <a:solidFill>
                <a:srgbClr val="FF000D"/>
              </a:solidFill>
              <a:latin typeface="Times" panose="02020603050405020304" pitchFamily="18" charset="0"/>
            </a:endParaRPr>
          </a:p>
        </p:txBody>
      </p:sp>
      <p:sp>
        <p:nvSpPr>
          <p:cNvPr id="18453" name="Rectangle 21">
            <a:extLst>
              <a:ext uri="{FF2B5EF4-FFF2-40B4-BE49-F238E27FC236}">
                <a16:creationId xmlns:a16="http://schemas.microsoft.com/office/drawing/2014/main" id="{E24C6AC8-3D68-43FA-8115-CDC0599BC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8563" y="4995863"/>
            <a:ext cx="10398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latin typeface="Times" panose="02020603050405020304" pitchFamily="18" charset="0"/>
              </a:rPr>
              <a:t>=  </a:t>
            </a:r>
            <a:r>
              <a:rPr lang="en-US" altLang="en-US" sz="2200">
                <a:solidFill>
                  <a:schemeClr val="tx2"/>
                </a:solidFill>
                <a:latin typeface="Times" panose="02020603050405020304" pitchFamily="18" charset="0"/>
              </a:rPr>
              <a:t>4860</a:t>
            </a:r>
            <a:endParaRPr lang="en-US" altLang="en-US" sz="2200" b="1" i="1" baseline="30000">
              <a:solidFill>
                <a:srgbClr val="FF000D"/>
              </a:solidFill>
              <a:latin typeface="Times" panose="02020603050405020304" pitchFamily="18" charset="0"/>
            </a:endParaRPr>
          </a:p>
        </p:txBody>
      </p:sp>
      <p:sp>
        <p:nvSpPr>
          <p:cNvPr id="18454" name="AutoShape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B0591A8-9164-4BB6-B357-0418F5205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25" y="812800"/>
            <a:ext cx="922338" cy="1200150"/>
          </a:xfrm>
          <a:prstGeom prst="actionButtonBlank">
            <a:avLst/>
          </a:prstGeom>
          <a:gradFill rotWithShape="0">
            <a:gsLst>
              <a:gs pos="0">
                <a:srgbClr val="9797E5"/>
              </a:gs>
              <a:gs pos="100000">
                <a:srgbClr val="5485BE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8455" name="Text Box 23">
            <a:extLst>
              <a:ext uri="{FF2B5EF4-FFF2-40B4-BE49-F238E27FC236}">
                <a16:creationId xmlns:a16="http://schemas.microsoft.com/office/drawing/2014/main" id="{F125A05B-0A93-4F9B-B8DD-193F0A7A3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1800" y="1233488"/>
            <a:ext cx="690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CCECFF"/>
                </a:solidFill>
                <a:latin typeface="Helvetica" panose="020B0604020202020204" pitchFamily="34" charset="0"/>
              </a:rPr>
              <a:t>Help</a:t>
            </a:r>
          </a:p>
        </p:txBody>
      </p:sp>
      <p:sp>
        <p:nvSpPr>
          <p:cNvPr id="18456" name="Rectangle 24">
            <a:extLst>
              <a:ext uri="{FF2B5EF4-FFF2-40B4-BE49-F238E27FC236}">
                <a16:creationId xmlns:a16="http://schemas.microsoft.com/office/drawing/2014/main" id="{2F656A42-DEB8-426F-B6B6-F67D141BE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3763" y="3914775"/>
            <a:ext cx="3094037" cy="485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57" name="Text Box 25">
                <a:extLst>
                  <a:ext uri="{FF2B5EF4-FFF2-40B4-BE49-F238E27FC236}">
                    <a16:creationId xmlns:a16="http://schemas.microsoft.com/office/drawing/2014/main" id="{3B6C4A62-1AE7-4E4E-8FA9-0D6F5E80AA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95838" y="3956050"/>
                <a:ext cx="2779351" cy="4308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0A50A1"/>
                    </a:solidFill>
                    <a:latin typeface="Helvetica" panose="020B0604020202020204" pitchFamily="34" charset="0"/>
                  </a:rPr>
                  <a:t>Substitute</a:t>
                </a:r>
                <a:r>
                  <a:rPr lang="en-US" altLang="en-US" sz="2200" dirty="0">
                    <a:solidFill>
                      <a:srgbClr val="0A50A1"/>
                    </a:solidFill>
                    <a:latin typeface="Times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000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en-US" sz="2000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en-US" sz="2000" dirty="0"/>
                  <a:t> </a:t>
                </a:r>
                <a:r>
                  <a:rPr lang="en-US" altLang="en-US" sz="2000" dirty="0">
                    <a:solidFill>
                      <a:srgbClr val="0A50A1"/>
                    </a:solidFill>
                    <a:latin typeface="Helvetica" panose="020B0604020202020204" pitchFamily="34" charset="0"/>
                  </a:rPr>
                  <a:t>,</a:t>
                </a:r>
                <a:r>
                  <a:rPr lang="en-US" altLang="en-US" sz="2200" dirty="0">
                    <a:solidFill>
                      <a:srgbClr val="0A50A1"/>
                    </a:solidFill>
                    <a:latin typeface="Times" panose="02020603050405020304" pitchFamily="18" charset="0"/>
                  </a:rPr>
                  <a:t> </a:t>
                </a:r>
                <a:r>
                  <a:rPr lang="en-US" altLang="en-US" sz="2200" b="1" i="1" dirty="0">
                    <a:solidFill>
                      <a:srgbClr val="05875C"/>
                    </a:solidFill>
                    <a:latin typeface="Times" panose="02020603050405020304" pitchFamily="18" charset="0"/>
                  </a:rPr>
                  <a:t>r</a:t>
                </a:r>
                <a:r>
                  <a:rPr lang="en-US" altLang="en-US" sz="2000" dirty="0">
                    <a:solidFill>
                      <a:srgbClr val="0A50A1"/>
                    </a:solidFill>
                    <a:latin typeface="Helvetica" panose="020B0604020202020204" pitchFamily="34" charset="0"/>
                  </a:rPr>
                  <a:t>, and</a:t>
                </a:r>
                <a:r>
                  <a:rPr lang="en-US" altLang="en-US" sz="2200" dirty="0">
                    <a:latin typeface="Times" panose="02020603050405020304" pitchFamily="18" charset="0"/>
                  </a:rPr>
                  <a:t> </a:t>
                </a:r>
                <a:r>
                  <a:rPr lang="en-US" altLang="en-US" sz="2200" b="1" i="1" dirty="0">
                    <a:solidFill>
                      <a:srgbClr val="FF000D"/>
                    </a:solidFill>
                    <a:latin typeface="Times" panose="02020603050405020304" pitchFamily="18" charset="0"/>
                  </a:rPr>
                  <a:t>n</a:t>
                </a:r>
                <a:endParaRPr lang="en-US" altLang="en-US" sz="2200" dirty="0">
                  <a:latin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18457" name="Text Box 25">
                <a:extLst>
                  <a:ext uri="{FF2B5EF4-FFF2-40B4-BE49-F238E27FC236}">
                    <a16:creationId xmlns:a16="http://schemas.microsoft.com/office/drawing/2014/main" id="{3B6C4A62-1AE7-4E4E-8FA9-0D6F5E80AA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5838" y="3956050"/>
                <a:ext cx="2779351" cy="430887"/>
              </a:xfrm>
              <a:prstGeom prst="rect">
                <a:avLst/>
              </a:prstGeom>
              <a:blipFill>
                <a:blip r:embed="rId5"/>
                <a:stretch>
                  <a:fillRect l="-2412" t="-9859" r="-2193" b="-267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58" name="Rectangle 26">
            <a:extLst>
              <a:ext uri="{FF2B5EF4-FFF2-40B4-BE49-F238E27FC236}">
                <a16:creationId xmlns:a16="http://schemas.microsoft.com/office/drawing/2014/main" id="{B0AB6F16-DD1C-4ECC-8087-CE78CDDEC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4238" y="4459288"/>
            <a:ext cx="1419225" cy="485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8459" name="Text Box 27">
            <a:extLst>
              <a:ext uri="{FF2B5EF4-FFF2-40B4-BE49-F238E27FC236}">
                <a16:creationId xmlns:a16="http://schemas.microsoft.com/office/drawing/2014/main" id="{7C1BEEAE-5F64-4C03-9F2D-799F9EBFE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838" y="4498975"/>
            <a:ext cx="1144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A50A1"/>
                </a:solidFill>
                <a:latin typeface="Helvetica" panose="020B0604020202020204" pitchFamily="34" charset="0"/>
              </a:rPr>
              <a:t>Simplify.</a:t>
            </a:r>
            <a:endParaRPr lang="en-US" altLang="en-US" sz="1600">
              <a:solidFill>
                <a:srgbClr val="0A50A1"/>
              </a:solidFill>
              <a:latin typeface="Helvetica" panose="020B0604020202020204" pitchFamily="34" charset="0"/>
            </a:endParaRPr>
          </a:p>
        </p:txBody>
      </p:sp>
      <p:sp>
        <p:nvSpPr>
          <p:cNvPr id="18460" name="Rectangle 28">
            <a:extLst>
              <a:ext uri="{FF2B5EF4-FFF2-40B4-BE49-F238E27FC236}">
                <a16:creationId xmlns:a16="http://schemas.microsoft.com/office/drawing/2014/main" id="{4D7ACDDF-888E-4DFF-B4BD-1847211FE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5825" y="4970463"/>
            <a:ext cx="1419225" cy="485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8461" name="Text Box 29">
            <a:extLst>
              <a:ext uri="{FF2B5EF4-FFF2-40B4-BE49-F238E27FC236}">
                <a16:creationId xmlns:a16="http://schemas.microsoft.com/office/drawing/2014/main" id="{F76DF695-C7F3-4AFB-87F4-419642083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838" y="5030788"/>
            <a:ext cx="1243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A50A1"/>
                </a:solidFill>
                <a:latin typeface="Helvetica" panose="020B0604020202020204" pitchFamily="34" charset="0"/>
              </a:rPr>
              <a:t>Evaluate.</a:t>
            </a:r>
            <a:endParaRPr lang="en-US" altLang="en-US" sz="1600">
              <a:solidFill>
                <a:srgbClr val="0A50A1"/>
              </a:solidFill>
              <a:latin typeface="Helvetica" panose="020B0604020202020204" pitchFamily="34" charset="0"/>
            </a:endParaRPr>
          </a:p>
        </p:txBody>
      </p:sp>
      <p:sp>
        <p:nvSpPr>
          <p:cNvPr id="18462" name="Rectangle 30">
            <a:extLst>
              <a:ext uri="{FF2B5EF4-FFF2-40B4-BE49-F238E27FC236}">
                <a16:creationId xmlns:a16="http://schemas.microsoft.com/office/drawing/2014/main" id="{969A1F1C-1EBA-4D45-8F2B-18706374E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5672138"/>
            <a:ext cx="6442075" cy="427037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200">
                <a:latin typeface="Times" panose="02020603050405020304" pitchFamily="18" charset="0"/>
              </a:rPr>
              <a:t>There will be about 4860 rabbits after 5 years.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7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1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8436" grpId="0" animBg="1"/>
      <p:bldP spid="18437" grpId="0" animBg="1"/>
      <p:bldP spid="18438" grpId="0" animBg="1"/>
      <p:bldP spid="18439" grpId="0" autoUpdateAnimBg="0"/>
      <p:bldP spid="18444" grpId="0" animBg="1"/>
      <p:bldP spid="18445" grpId="0" autoUpdateAnimBg="0"/>
      <p:bldP spid="18446" grpId="0" autoUpdateAnimBg="0"/>
      <p:bldP spid="18447" grpId="0" animBg="1"/>
      <p:bldP spid="18448" grpId="0" autoUpdateAnimBg="0"/>
      <p:bldP spid="18449" grpId="0" animBg="1"/>
      <p:bldP spid="18450" grpId="0" autoUpdateAnimBg="0"/>
      <p:bldP spid="18451" grpId="0" autoUpdateAnimBg="0"/>
      <p:bldP spid="18452" grpId="0" autoUpdateAnimBg="0"/>
      <p:bldP spid="18453" grpId="0" autoUpdateAnimBg="0"/>
      <p:bldP spid="18454" grpId="0" animBg="1"/>
      <p:bldP spid="18455" grpId="0" autoUpdateAnimBg="0"/>
      <p:bldP spid="18456" grpId="0" animBg="1"/>
      <p:bldP spid="18457" grpId="0" autoUpdateAnimBg="0"/>
      <p:bldP spid="18458" grpId="0" animBg="1"/>
      <p:bldP spid="18459" grpId="0" autoUpdateAnimBg="0"/>
      <p:bldP spid="18460" grpId="0" animBg="1"/>
      <p:bldP spid="18461" grpId="0" autoUpdateAnimBg="0"/>
      <p:bldP spid="18462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3">
            <a:extLst>
              <a:ext uri="{FF2B5EF4-FFF2-40B4-BE49-F238E27FC236}">
                <a16:creationId xmlns:a16="http://schemas.microsoft.com/office/drawing/2014/main" id="{A69C1EAC-C2BB-EF42-868E-42F603685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9144000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0422BFE-A98E-43F2-A5A2-89BB930D06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349250"/>
            <a:ext cx="7177087" cy="911225"/>
          </a:xfrm>
        </p:spPr>
        <p:txBody>
          <a:bodyPr/>
          <a:lstStyle/>
          <a:p>
            <a:pPr eaLnBrk="1" hangingPunct="1"/>
            <a:r>
              <a:rPr lang="en-US" altLang="en-US"/>
              <a:t>Exponential Function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AA9C8E1-540F-4CA3-8AFA-12CA977CDC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/>
              <a:t>A function in the form: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u="sng"/>
          </a:p>
          <a:p>
            <a:pPr lvl="1" eaLnBrk="1" hangingPunct="1"/>
            <a:endParaRPr lang="en-US" altLang="en-US" sz="2900" u="sng"/>
          </a:p>
          <a:p>
            <a:pPr lvl="1" eaLnBrk="1" hangingPunct="1"/>
            <a:endParaRPr lang="en-US" altLang="en-US" sz="2900" u="sng"/>
          </a:p>
          <a:p>
            <a:pPr lvl="1" eaLnBrk="1" hangingPunct="1"/>
            <a:endParaRPr lang="en-US" altLang="en-US" sz="2900" u="sng"/>
          </a:p>
          <a:p>
            <a:pPr lvl="1" eaLnBrk="1" hangingPunct="1"/>
            <a:r>
              <a:rPr lang="en-US" altLang="en-US" sz="2900" u="sng"/>
              <a:t>Base</a:t>
            </a:r>
            <a:r>
              <a:rPr lang="en-US" altLang="en-US" sz="2900"/>
              <a:t> is Constant</a:t>
            </a:r>
          </a:p>
          <a:p>
            <a:pPr lvl="1" eaLnBrk="1" hangingPunct="1"/>
            <a:r>
              <a:rPr lang="en-US" altLang="en-US" sz="2900"/>
              <a:t>Exponent is the Independent Variable</a:t>
            </a:r>
          </a:p>
          <a:p>
            <a:pPr lvl="1" eaLnBrk="1" hangingPunct="1"/>
            <a:endParaRPr lang="en-US" altLang="en-US" sz="2900" baseline="66000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28F3DAB9-346E-4B22-8255-14909F7C5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8050213" cy="171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72506449-B2F8-457B-8DD9-02A448762D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7313613" cy="1143000"/>
          </a:xfrm>
        </p:spPr>
        <p:txBody>
          <a:bodyPr/>
          <a:lstStyle/>
          <a:p>
            <a:pPr eaLnBrk="1" hangingPunct="1"/>
            <a:r>
              <a:rPr lang="en-US" altLang="en-US"/>
              <a:t>Percent Increase and Decrease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540" name="Rectangle 4">
                <a:extLst>
                  <a:ext uri="{FF2B5EF4-FFF2-40B4-BE49-F238E27FC236}">
                    <a16:creationId xmlns:a16="http://schemas.microsoft.com/office/drawing/2014/main" id="{CEC42570-3A0A-4F2D-BE47-F7896F248689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32784" y="1310058"/>
                <a:ext cx="7921625" cy="4265613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dirty="0"/>
                  <a:t>You can model growth or decay by a constant percent increase or percent decrease with the formula:</a:t>
                </a: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endParaRPr lang="en-US" altLang="en-US" dirty="0"/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dirty="0">
                    <a:solidFill>
                      <a:schemeClr val="tx2"/>
                    </a:solidFill>
                  </a:rPr>
                  <a:t>    A</a:t>
                </a:r>
                <a:r>
                  <a:rPr lang="en-US" alt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dirty="0" smtClean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en-US" i="0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en-US" dirty="0"/>
                  <a:t> (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en-US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altLang="en-US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altLang="en-US" dirty="0"/>
                  <a:t>)</a:t>
                </a:r>
                <a:r>
                  <a:rPr lang="en-US" altLang="en-US" baseline="42000" dirty="0">
                    <a:solidFill>
                      <a:srgbClr val="009900"/>
                    </a:solidFill>
                  </a:rPr>
                  <a:t>n</a:t>
                </a: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endParaRPr lang="en-US" altLang="en-US" u="sng" dirty="0"/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endParaRPr lang="en-US" altLang="en-US" dirty="0"/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dirty="0"/>
                  <a:t>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altLang="en-US" i="0" dirty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altLang="en-US" dirty="0"/>
                  <a:t> is growth factor</a:t>
                </a: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dirty="0"/>
                  <a:t>1–</a:t>
                </a:r>
                <a:r>
                  <a:rPr lang="en-US" alt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altLang="en-US" dirty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altLang="en-US" dirty="0"/>
                  <a:t> is decay factor</a:t>
                </a:r>
              </a:p>
            </p:txBody>
          </p:sp>
        </mc:Choice>
        <mc:Fallback xmlns="">
          <p:sp>
            <p:nvSpPr>
              <p:cNvPr id="65540" name="Rectangle 4">
                <a:extLst>
                  <a:ext uri="{FF2B5EF4-FFF2-40B4-BE49-F238E27FC236}">
                    <a16:creationId xmlns:a16="http://schemas.microsoft.com/office/drawing/2014/main" id="{CEC42570-3A0A-4F2D-BE47-F7896F2486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32784" y="1310058"/>
                <a:ext cx="7921625" cy="4265613"/>
              </a:xfrm>
              <a:blipFill>
                <a:blip r:embed="rId2"/>
                <a:stretch>
                  <a:fillRect l="-1923" t="-3143" r="-2000" b="-23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5550" name="Group 14">
            <a:extLst>
              <a:ext uri="{FF2B5EF4-FFF2-40B4-BE49-F238E27FC236}">
                <a16:creationId xmlns:a16="http://schemas.microsoft.com/office/drawing/2014/main" id="{606C8067-AAC3-4755-96A3-DC9E4775DD6C}"/>
              </a:ext>
            </a:extLst>
          </p:cNvPr>
          <p:cNvGrpSpPr>
            <a:grpSpLocks/>
          </p:cNvGrpSpPr>
          <p:nvPr/>
        </p:nvGrpSpPr>
        <p:grpSpPr bwMode="auto">
          <a:xfrm>
            <a:off x="410049" y="4001969"/>
            <a:ext cx="1700212" cy="671513"/>
            <a:chOff x="192" y="2448"/>
            <a:chExt cx="1071" cy="423"/>
          </a:xfrm>
        </p:grpSpPr>
        <p:sp>
          <p:nvSpPr>
            <p:cNvPr id="8208" name="Line 5">
              <a:extLst>
                <a:ext uri="{FF2B5EF4-FFF2-40B4-BE49-F238E27FC236}">
                  <a16:creationId xmlns:a16="http://schemas.microsoft.com/office/drawing/2014/main" id="{91A6712B-C679-45E0-BCAD-1B88CA9CF4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68" y="244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8209" name="Text Box 10">
              <a:extLst>
                <a:ext uri="{FF2B5EF4-FFF2-40B4-BE49-F238E27FC236}">
                  <a16:creationId xmlns:a16="http://schemas.microsoft.com/office/drawing/2014/main" id="{5886DCC3-347D-44FA-A6A3-00401D3685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640"/>
              <a:ext cx="107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aseline="0" dirty="0">
                  <a:solidFill>
                    <a:schemeClr val="tx2"/>
                  </a:solidFill>
                </a:rPr>
                <a:t>Final Amount</a:t>
              </a:r>
            </a:p>
          </p:txBody>
        </p:sp>
      </p:grpSp>
      <p:grpSp>
        <p:nvGrpSpPr>
          <p:cNvPr id="65552" name="Group 16">
            <a:extLst>
              <a:ext uri="{FF2B5EF4-FFF2-40B4-BE49-F238E27FC236}">
                <a16:creationId xmlns:a16="http://schemas.microsoft.com/office/drawing/2014/main" id="{7A995E60-DD88-4180-9350-F666C5D11986}"/>
              </a:ext>
            </a:extLst>
          </p:cNvPr>
          <p:cNvGrpSpPr>
            <a:grpSpLocks/>
          </p:cNvGrpSpPr>
          <p:nvPr/>
        </p:nvGrpSpPr>
        <p:grpSpPr bwMode="auto">
          <a:xfrm>
            <a:off x="2620321" y="4158286"/>
            <a:ext cx="2073275" cy="747713"/>
            <a:chOff x="1440" y="2448"/>
            <a:chExt cx="1306" cy="471"/>
          </a:xfrm>
        </p:grpSpPr>
        <p:sp>
          <p:nvSpPr>
            <p:cNvPr id="8206" name="Line 8">
              <a:extLst>
                <a:ext uri="{FF2B5EF4-FFF2-40B4-BE49-F238E27FC236}">
                  <a16:creationId xmlns:a16="http://schemas.microsoft.com/office/drawing/2014/main" id="{514EFB28-372F-4D27-99B0-01701C66BC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8" y="244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8207" name="Text Box 11">
              <a:extLst>
                <a:ext uri="{FF2B5EF4-FFF2-40B4-BE49-F238E27FC236}">
                  <a16:creationId xmlns:a16="http://schemas.microsoft.com/office/drawing/2014/main" id="{390600F2-8C86-4826-BF8E-6E97A758F8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688"/>
              <a:ext cx="13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aseline="0" dirty="0">
                  <a:solidFill>
                    <a:srgbClr val="FF0000"/>
                  </a:solidFill>
                </a:rPr>
                <a:t>Rate of Increase</a:t>
              </a:r>
            </a:p>
          </p:txBody>
        </p:sp>
      </p:grpSp>
      <p:grpSp>
        <p:nvGrpSpPr>
          <p:cNvPr id="65551" name="Group 15">
            <a:extLst>
              <a:ext uri="{FF2B5EF4-FFF2-40B4-BE49-F238E27FC236}">
                <a16:creationId xmlns:a16="http://schemas.microsoft.com/office/drawing/2014/main" id="{C3C46426-2E16-4752-BF88-12260685975B}"/>
              </a:ext>
            </a:extLst>
          </p:cNvPr>
          <p:cNvGrpSpPr>
            <a:grpSpLocks/>
          </p:cNvGrpSpPr>
          <p:nvPr/>
        </p:nvGrpSpPr>
        <p:grpSpPr bwMode="auto">
          <a:xfrm>
            <a:off x="2141885" y="2779890"/>
            <a:ext cx="1971675" cy="609600"/>
            <a:chOff x="1488" y="1824"/>
            <a:chExt cx="1242" cy="384"/>
          </a:xfrm>
        </p:grpSpPr>
        <p:sp>
          <p:nvSpPr>
            <p:cNvPr id="8204" name="Line 6">
              <a:extLst>
                <a:ext uri="{FF2B5EF4-FFF2-40B4-BE49-F238E27FC236}">
                  <a16:creationId xmlns:a16="http://schemas.microsoft.com/office/drawing/2014/main" id="{2A015770-A833-4A42-849B-EDF7778302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016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8205" name="Text Box 12">
              <a:extLst>
                <a:ext uri="{FF2B5EF4-FFF2-40B4-BE49-F238E27FC236}">
                  <a16:creationId xmlns:a16="http://schemas.microsoft.com/office/drawing/2014/main" id="{327A7342-14A7-47BA-86DD-7F3AA7E853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1824"/>
              <a:ext cx="11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aseline="0" dirty="0">
                  <a:solidFill>
                    <a:srgbClr val="9900FF"/>
                  </a:solidFill>
                </a:rPr>
                <a:t>Initial Amount</a:t>
              </a:r>
            </a:p>
          </p:txBody>
        </p:sp>
      </p:grpSp>
      <p:grpSp>
        <p:nvGrpSpPr>
          <p:cNvPr id="65553" name="Group 17">
            <a:extLst>
              <a:ext uri="{FF2B5EF4-FFF2-40B4-BE49-F238E27FC236}">
                <a16:creationId xmlns:a16="http://schemas.microsoft.com/office/drawing/2014/main" id="{4218DEA5-D056-4817-BE46-06B7482830C8}"/>
              </a:ext>
            </a:extLst>
          </p:cNvPr>
          <p:cNvGrpSpPr>
            <a:grpSpLocks/>
          </p:cNvGrpSpPr>
          <p:nvPr/>
        </p:nvGrpSpPr>
        <p:grpSpPr bwMode="auto">
          <a:xfrm>
            <a:off x="4134637" y="3092197"/>
            <a:ext cx="3340100" cy="381000"/>
            <a:chOff x="2496" y="2016"/>
            <a:chExt cx="2104" cy="240"/>
          </a:xfrm>
        </p:grpSpPr>
        <p:sp>
          <p:nvSpPr>
            <p:cNvPr id="8202" name="Line 9">
              <a:extLst>
                <a:ext uri="{FF2B5EF4-FFF2-40B4-BE49-F238E27FC236}">
                  <a16:creationId xmlns:a16="http://schemas.microsoft.com/office/drawing/2014/main" id="{4FF48E68-8919-48C6-97F5-4C054EBAE2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2160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8203" name="Text Box 13">
              <a:extLst>
                <a:ext uri="{FF2B5EF4-FFF2-40B4-BE49-F238E27FC236}">
                  <a16:creationId xmlns:a16="http://schemas.microsoft.com/office/drawing/2014/main" id="{057B0D34-4B3E-415D-8974-B77D2AB972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016"/>
              <a:ext cx="18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aseline="0">
                  <a:solidFill>
                    <a:srgbClr val="009900"/>
                  </a:solidFill>
                </a:rPr>
                <a:t>Number of Time Periods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6100FFE-1EC6-4316-B4BD-E4873553692D}"/>
                  </a:ext>
                </a:extLst>
              </p14:cNvPr>
              <p14:cNvContentPartPr/>
              <p14:nvPr/>
            </p14:nvContentPartPr>
            <p14:xfrm>
              <a:off x="8813520" y="4080960"/>
              <a:ext cx="9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6100FFE-1EC6-4316-B4BD-E4873553692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804160" y="4071600"/>
                <a:ext cx="28080" cy="1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>
            <a:extLst>
              <a:ext uri="{FF2B5EF4-FFF2-40B4-BE49-F238E27FC236}">
                <a16:creationId xmlns:a16="http://schemas.microsoft.com/office/drawing/2014/main" id="{043C1B7F-FB96-45CD-B6B5-9E0942C0671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0"/>
            <a:ext cx="8010525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FF"/>
                </a:solidFill>
                <a:latin typeface="Arial Black" panose="020B0A04020102020204" pitchFamily="34" charset="0"/>
              </a:rPr>
              <a:t>Exponential Growth Functions</a:t>
            </a:r>
          </a:p>
        </p:txBody>
      </p:sp>
      <p:sp>
        <p:nvSpPr>
          <p:cNvPr id="6147" name="Line 3">
            <a:extLst>
              <a:ext uri="{FF2B5EF4-FFF2-40B4-BE49-F238E27FC236}">
                <a16:creationId xmlns:a16="http://schemas.microsoft.com/office/drawing/2014/main" id="{FAF25CFB-E400-473E-B4F7-292C5FCCEA5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98425" cap="rnd">
            <a:solidFill>
              <a:srgbClr val="FF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A3C0F412-48A5-4E52-99C4-E3999E184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8077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/>
              <a:t>If a quantity increases by the same proportion </a:t>
            </a:r>
            <a:r>
              <a:rPr lang="en-US" altLang="en-US" sz="2400" b="1" i="1"/>
              <a:t>r</a:t>
            </a:r>
            <a:r>
              <a:rPr lang="en-US" altLang="en-US" sz="2400" b="1"/>
              <a:t> in each unit of time, then the quantity displays exponential growth and can be modeled by the </a:t>
            </a:r>
            <a:r>
              <a:rPr lang="en-US" altLang="en-US" sz="2400" b="1" u="sng"/>
              <a:t>equation</a:t>
            </a:r>
            <a:endParaRPr lang="en-US" altLang="en-US" sz="2400" b="1"/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DABE363D-B420-4610-B7EB-D1D57F9C1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5814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51" name="Text Box 7">
                <a:extLst>
                  <a:ext uri="{FF2B5EF4-FFF2-40B4-BE49-F238E27FC236}">
                    <a16:creationId xmlns:a16="http://schemas.microsoft.com/office/drawing/2014/main" id="{4293A50D-16D9-4F02-B378-E4E58BF4AC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3429000"/>
                <a:ext cx="8839200" cy="3451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 dirty="0"/>
                  <a:t>Where</a:t>
                </a:r>
              </a:p>
              <a:p>
                <a:pPr eaLnBrk="1" hangingPunct="1">
                  <a:spcBef>
                    <a:spcPct val="50000"/>
                  </a:spcBef>
                  <a:buClr>
                    <a:srgbClr val="FF33CC"/>
                  </a:buClr>
                  <a:buFont typeface="Wingdings" panose="05000000000000000000" pitchFamily="2" charset="2"/>
                  <a:buNone/>
                </a:pPr>
                <a:r>
                  <a:rPr lang="en-US" altLang="en-US" sz="2800" b="1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800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800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en-US" sz="2800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en-US" sz="2800" b="1" dirty="0"/>
                  <a:t> = initial amount</a:t>
                </a:r>
              </a:p>
              <a:p>
                <a:pPr eaLnBrk="1" hangingPunct="1">
                  <a:spcBef>
                    <a:spcPct val="50000"/>
                  </a:spcBef>
                  <a:buClr>
                    <a:srgbClr val="FF33CC"/>
                  </a:buClr>
                  <a:buFont typeface="Wingdings" panose="05000000000000000000" pitchFamily="2" charset="2"/>
                  <a:buNone/>
                </a:pPr>
                <a:r>
                  <a:rPr lang="en-US" altLang="en-US" sz="2800" b="1" dirty="0"/>
                  <a:t>	</a:t>
                </a:r>
                <a:r>
                  <a:rPr lang="en-US" altLang="en-US" sz="2800" b="1" dirty="0">
                    <a:solidFill>
                      <a:srgbClr val="FF0000"/>
                    </a:solidFill>
                  </a:rPr>
                  <a:t>r</a:t>
                </a:r>
                <a:r>
                  <a:rPr lang="en-US" altLang="en-US" sz="2800" b="1" dirty="0"/>
                  <a:t> = growth rate </a:t>
                </a:r>
              </a:p>
              <a:p>
                <a:pPr eaLnBrk="1" hangingPunct="1">
                  <a:spcBef>
                    <a:spcPct val="50000"/>
                  </a:spcBef>
                  <a:buClr>
                    <a:srgbClr val="FF33CC"/>
                  </a:buClr>
                  <a:buFont typeface="Wingdings" panose="05000000000000000000" pitchFamily="2" charset="2"/>
                  <a:buNone/>
                </a:pPr>
                <a:r>
                  <a:rPr lang="en-US" altLang="en-US" sz="2800" b="1" dirty="0"/>
                  <a:t>	</a:t>
                </a:r>
                <a:r>
                  <a:rPr lang="en-US" altLang="en-US" sz="2800" b="1" dirty="0">
                    <a:solidFill>
                      <a:srgbClr val="00B050"/>
                    </a:solidFill>
                  </a:rPr>
                  <a:t>n</a:t>
                </a:r>
                <a:r>
                  <a:rPr lang="en-US" altLang="en-US" sz="2800" b="1" dirty="0"/>
                  <a:t> = time   where </a:t>
                </a:r>
                <a:r>
                  <a:rPr lang="en-US" altLang="en-US" sz="2800" b="1" i="1" dirty="0">
                    <a:solidFill>
                      <a:srgbClr val="00B050"/>
                    </a:solidFill>
                  </a:rPr>
                  <a:t>n</a:t>
                </a:r>
                <a:r>
                  <a:rPr lang="en-US" altLang="en-US" sz="2800" b="1" dirty="0"/>
                  <a:t> </a:t>
                </a:r>
                <a:r>
                  <a:rPr lang="en-US" altLang="en-US" sz="2800" b="1" dirty="0">
                    <a:cs typeface="Times New Roman" panose="02020603050405020304" pitchFamily="18" charset="0"/>
                    <a:sym typeface="MT Symbol" pitchFamily="82" charset="2"/>
                  </a:rPr>
                  <a:t>≠</a:t>
                </a:r>
                <a:r>
                  <a:rPr lang="en-US" altLang="en-US" sz="2800" b="1" dirty="0">
                    <a:sym typeface="MT Symbol" pitchFamily="82" charset="2"/>
                  </a:rPr>
                  <a:t>0</a:t>
                </a:r>
                <a:endParaRPr lang="en-US" altLang="en-US" sz="2800" b="1" dirty="0"/>
              </a:p>
              <a:p>
                <a:pPr eaLnBrk="1" hangingPunct="1">
                  <a:spcBef>
                    <a:spcPct val="50000"/>
                  </a:spcBef>
                  <a:buClr>
                    <a:srgbClr val="FF33CC"/>
                  </a:buClr>
                  <a:buFont typeface="Wingdings" panose="05000000000000000000" pitchFamily="2" charset="2"/>
                  <a:buNone/>
                </a:pPr>
                <a:r>
                  <a:rPr lang="en-US" altLang="en-US" sz="2800" b="1" dirty="0"/>
                  <a:t>	(</a:t>
                </a:r>
                <a:r>
                  <a:rPr lang="en-US" altLang="en-US" sz="2800" dirty="0">
                    <a:solidFill>
                      <a:srgbClr val="FF000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altLang="en-US" sz="28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altLang="en-US" sz="28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altLang="en-US" sz="2800" b="1" dirty="0"/>
                  <a:t>) = growth factor  where </a:t>
                </a:r>
                <a:r>
                  <a:rPr lang="en-US" altLang="en-US" sz="2800" dirty="0">
                    <a:solidFill>
                      <a:srgbClr val="FF000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altLang="en-US" sz="28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altLang="en-US" sz="28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altLang="en-US" sz="28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800" b="1" i="1" dirty="0"/>
                  <a:t>&gt; 1</a:t>
                </a:r>
                <a:r>
                  <a:rPr lang="en-US" altLang="en-US" sz="2800" b="1" dirty="0"/>
                  <a:t> </a:t>
                </a:r>
              </a:p>
            </p:txBody>
          </p:sp>
        </mc:Choice>
        <mc:Fallback xmlns="">
          <p:sp>
            <p:nvSpPr>
              <p:cNvPr id="6151" name="Text Box 7">
                <a:extLst>
                  <a:ext uri="{FF2B5EF4-FFF2-40B4-BE49-F238E27FC236}">
                    <a16:creationId xmlns:a16="http://schemas.microsoft.com/office/drawing/2014/main" id="{4293A50D-16D9-4F02-B378-E4E58BF4A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3429000"/>
                <a:ext cx="8839200" cy="3451329"/>
              </a:xfrm>
              <a:prstGeom prst="rect">
                <a:avLst/>
              </a:prstGeom>
              <a:blipFill>
                <a:blip r:embed="rId3"/>
                <a:stretch>
                  <a:fillRect l="-1379" t="-19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3D04509-E4AC-4657-B307-AE2103D472A6}"/>
                  </a:ext>
                </a:extLst>
              </p:cNvPr>
              <p:cNvSpPr txBox="1"/>
              <p:nvPr/>
            </p:nvSpPr>
            <p:spPr>
              <a:xfrm>
                <a:off x="2261681" y="2819457"/>
                <a:ext cx="4620638" cy="7023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3200" dirty="0">
                    <a:solidFill>
                      <a:schemeClr val="tx2"/>
                    </a:solidFill>
                  </a:rPr>
                  <a:t>A</a:t>
                </a:r>
                <a:r>
                  <a:rPr lang="en-US" altLang="en-US" sz="32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3200" i="1" dirty="0" smtClean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3200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en-US" sz="3200" i="0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en-US" sz="3200" dirty="0"/>
                  <a:t> (</a:t>
                </a:r>
                <a:r>
                  <a:rPr lang="en-US" altLang="en-US" sz="3200" dirty="0">
                    <a:solidFill>
                      <a:srgbClr val="FF000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altLang="en-US" sz="32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32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altLang="en-US" sz="32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altLang="en-US" sz="3200" dirty="0"/>
                  <a:t>)</a:t>
                </a:r>
                <a:r>
                  <a:rPr lang="en-US" altLang="en-US" sz="3200" baseline="42000" dirty="0">
                    <a:solidFill>
                      <a:srgbClr val="009900"/>
                    </a:solidFill>
                  </a:rPr>
                  <a:t>n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3D04509-E4AC-4657-B307-AE2103D472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1681" y="2819457"/>
                <a:ext cx="4620638" cy="702308"/>
              </a:xfrm>
              <a:prstGeom prst="rect">
                <a:avLst/>
              </a:prstGeom>
              <a:blipFill>
                <a:blip r:embed="rId4"/>
                <a:stretch>
                  <a:fillRect l="-3298" t="-11304" b="-113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900"/>
                            </p:stCondLst>
                            <p:childTnLst>
                              <p:par>
                                <p:cTn id="13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44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  <p:bldP spid="6150" grpId="0" autoUpdateAnimBg="0"/>
      <p:bldP spid="615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>
            <a:extLst>
              <a:ext uri="{FF2B5EF4-FFF2-40B4-BE49-F238E27FC236}">
                <a16:creationId xmlns:a16="http://schemas.microsoft.com/office/drawing/2014/main" id="{73E0C558-33D8-4D1B-B3E8-8362BA9677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0"/>
            <a:ext cx="6248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 panose="020B0A04020102020204" pitchFamily="34" charset="0"/>
              </a:rPr>
              <a:t>Example:  Compound Interest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Text Box 3">
                <a:extLst>
                  <a:ext uri="{FF2B5EF4-FFF2-40B4-BE49-F238E27FC236}">
                    <a16:creationId xmlns:a16="http://schemas.microsoft.com/office/drawing/2014/main" id="{624C3558-4D5D-41EE-A19A-3281B57BDA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596" y="972893"/>
                <a:ext cx="8153400" cy="3419526"/>
              </a:xfrm>
              <a:prstGeom prst="rect">
                <a:avLst/>
              </a:prstGeom>
              <a:noFill/>
              <a:ln w="9525">
                <a:solidFill>
                  <a:srgbClr val="A5002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dirty="0"/>
                  <a:t>You deposit $1500 in an account that pays 2.3% interest compounded yearly,</a:t>
                </a:r>
              </a:p>
              <a:p>
                <a:pPr eaLnBrk="1" hangingPunct="1">
                  <a:spcBef>
                    <a:spcPct val="50000"/>
                  </a:spcBef>
                  <a:buClr>
                    <a:srgbClr val="A50021"/>
                  </a:buClr>
                  <a:buFontTx/>
                  <a:buAutoNum type="arabicParenR"/>
                </a:pPr>
                <a:r>
                  <a:rPr lang="en-US" altLang="en-US" dirty="0"/>
                  <a:t>What was the initial principal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en-US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en-US" dirty="0"/>
                  <a:t> ) invested?</a:t>
                </a:r>
              </a:p>
              <a:p>
                <a:pPr eaLnBrk="1" hangingPunct="1">
                  <a:spcBef>
                    <a:spcPct val="50000"/>
                  </a:spcBef>
                  <a:buClr>
                    <a:srgbClr val="A50021"/>
                  </a:buClr>
                  <a:buFontTx/>
                  <a:buAutoNum type="arabicParenR"/>
                </a:pPr>
                <a:r>
                  <a:rPr lang="en-US" altLang="en-US" dirty="0"/>
                  <a:t>What is the growth rate (</a:t>
                </a:r>
                <a:r>
                  <a:rPr lang="en-US" altLang="en-US" b="1" dirty="0"/>
                  <a:t>r</a:t>
                </a:r>
                <a:r>
                  <a:rPr lang="en-US" altLang="en-US" dirty="0"/>
                  <a:t>)?  The growth factor?</a:t>
                </a:r>
              </a:p>
              <a:p>
                <a:pPr eaLnBrk="1" hangingPunct="1">
                  <a:spcBef>
                    <a:spcPct val="50000"/>
                  </a:spcBef>
                  <a:buClr>
                    <a:srgbClr val="A50021"/>
                  </a:buClr>
                  <a:buFontTx/>
                  <a:buAutoNum type="arabicParenR"/>
                </a:pPr>
                <a:r>
                  <a:rPr lang="en-US" altLang="en-US" dirty="0"/>
                  <a:t>Using the equation </a:t>
                </a:r>
                <a:r>
                  <a:rPr lang="en-US" altLang="en-US" dirty="0">
                    <a:solidFill>
                      <a:schemeClr val="tx2"/>
                    </a:solidFill>
                  </a:rPr>
                  <a:t>A</a:t>
                </a:r>
                <a:r>
                  <a:rPr lang="en-US" alt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en-US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en-US" dirty="0"/>
                  <a:t> (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altLang="en-US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altLang="en-US" dirty="0"/>
                  <a:t>)</a:t>
                </a:r>
                <a:r>
                  <a:rPr lang="en-US" altLang="en-US" baseline="42000" dirty="0">
                    <a:solidFill>
                      <a:srgbClr val="009900"/>
                    </a:solidFill>
                  </a:rPr>
                  <a:t>n</a:t>
                </a:r>
                <a:r>
                  <a:rPr lang="en-US" altLang="en-US" b="1" dirty="0"/>
                  <a:t>, </a:t>
                </a:r>
                <a:r>
                  <a:rPr lang="en-US" altLang="en-US" dirty="0"/>
                  <a:t>how much money would you have after 2 years if you didn’t deposit any more money?</a:t>
                </a:r>
              </a:p>
            </p:txBody>
          </p:sp>
        </mc:Choice>
        <mc:Fallback xmlns="">
          <p:sp>
            <p:nvSpPr>
              <p:cNvPr id="7171" name="Text Box 3">
                <a:extLst>
                  <a:ext uri="{FF2B5EF4-FFF2-40B4-BE49-F238E27FC236}">
                    <a16:creationId xmlns:a16="http://schemas.microsoft.com/office/drawing/2014/main" id="{624C3558-4D5D-41EE-A19A-3281B57BDA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2596" y="972893"/>
                <a:ext cx="8153400" cy="3419526"/>
              </a:xfrm>
              <a:prstGeom prst="rect">
                <a:avLst/>
              </a:prstGeom>
              <a:blipFill>
                <a:blip r:embed="rId4"/>
                <a:stretch>
                  <a:fillRect l="-1045" t="-1243" b="-3020"/>
                </a:stretch>
              </a:blipFill>
              <a:ln w="9525">
                <a:solidFill>
                  <a:srgbClr val="A5002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173" name="Object 5">
            <a:extLst>
              <a:ext uri="{FF2B5EF4-FFF2-40B4-BE49-F238E27FC236}">
                <a16:creationId xmlns:a16="http://schemas.microsoft.com/office/drawing/2014/main" id="{37D1145E-A611-45F7-999B-1724A37DEC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" y="5410200"/>
          <a:ext cx="32639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5" imgW="2501900" imgH="1041400" progId="Equation.COEE2">
                  <p:embed/>
                </p:oleObj>
              </mc:Choice>
              <mc:Fallback>
                <p:oleObj name="Equation" r:id="rId5" imgW="2501900" imgH="1041400" progId="Equation.COEE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410200"/>
                        <a:ext cx="32639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Text Box 4">
                <a:extLst>
                  <a:ext uri="{FF2B5EF4-FFF2-40B4-BE49-F238E27FC236}">
                    <a16:creationId xmlns:a16="http://schemas.microsoft.com/office/drawing/2014/main" id="{C7DC8C7D-9276-42A7-9A3A-E6907E20F6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400" y="4419600"/>
                <a:ext cx="8229600" cy="10156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AutoNum type="arabicParenR"/>
                </a:pPr>
                <a:r>
                  <a:rPr lang="en-US" altLang="en-US" dirty="0">
                    <a:solidFill>
                      <a:srgbClr val="A50021"/>
                    </a:solidFill>
                  </a:rPr>
                  <a:t>The initial principal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en-US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en-US" dirty="0"/>
                  <a:t> </a:t>
                </a:r>
                <a:r>
                  <a:rPr lang="en-US" altLang="en-US" dirty="0">
                    <a:solidFill>
                      <a:srgbClr val="A50021"/>
                    </a:solidFill>
                  </a:rPr>
                  <a:t>) is $1500.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AutoNum type="arabicParenR"/>
                </a:pPr>
                <a:r>
                  <a:rPr lang="en-US" altLang="en-US" dirty="0">
                    <a:solidFill>
                      <a:srgbClr val="A50021"/>
                    </a:solidFill>
                  </a:rPr>
                  <a:t>The growth rate (r) is 2.3.  The growth factor is 1.023.</a:t>
                </a:r>
              </a:p>
            </p:txBody>
          </p:sp>
        </mc:Choice>
        <mc:Fallback xmlns="">
          <p:sp>
            <p:nvSpPr>
              <p:cNvPr id="7172" name="Text Box 4">
                <a:extLst>
                  <a:ext uri="{FF2B5EF4-FFF2-40B4-BE49-F238E27FC236}">
                    <a16:creationId xmlns:a16="http://schemas.microsoft.com/office/drawing/2014/main" id="{C7DC8C7D-9276-42A7-9A3A-E6907E20F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4419600"/>
                <a:ext cx="8229600" cy="1015663"/>
              </a:xfrm>
              <a:prstGeom prst="rect">
                <a:avLst/>
              </a:prstGeom>
              <a:blipFill>
                <a:blip r:embed="rId7"/>
                <a:stretch>
                  <a:fillRect l="-1037" t="-4790" b="-1257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75" name="Line 7">
            <a:extLst>
              <a:ext uri="{FF2B5EF4-FFF2-40B4-BE49-F238E27FC236}">
                <a16:creationId xmlns:a16="http://schemas.microsoft.com/office/drawing/2014/main" id="{5AACE1F1-8725-495B-9CE2-6476DD4E339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8425" cap="rnd">
            <a:solidFill>
              <a:srgbClr val="9933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199713-D022-4A3C-86B9-76FB1662874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V="1">
            <a:off x="1066800" y="5410200"/>
            <a:ext cx="1905000" cy="4476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2F27DE9-37C8-4DB6-90B8-FDDB8E3D400E}"/>
                  </a:ext>
                </a:extLst>
              </p:cNvPr>
              <p:cNvSpPr txBox="1"/>
              <p:nvPr/>
            </p:nvSpPr>
            <p:spPr>
              <a:xfrm>
                <a:off x="1118681" y="5435263"/>
                <a:ext cx="4620638" cy="5497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2400" dirty="0">
                    <a:solidFill>
                      <a:schemeClr val="tx2"/>
                    </a:solidFill>
                  </a:rPr>
                  <a:t>A</a:t>
                </a:r>
                <a:r>
                  <a:rPr lang="en-US" altLang="en-US" sz="24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i="1" dirty="0" smtClean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en-US" sz="2400" i="0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en-US" sz="2400" dirty="0"/>
                  <a:t> (</a:t>
                </a:r>
                <a:r>
                  <a:rPr lang="en-US" altLang="en-US" sz="2400" dirty="0">
                    <a:solidFill>
                      <a:srgbClr val="FF000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altLang="en-US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altLang="en-US" sz="2400" dirty="0"/>
                  <a:t>)</a:t>
                </a:r>
                <a:r>
                  <a:rPr lang="en-US" altLang="en-US" sz="2400" baseline="42000" dirty="0">
                    <a:solidFill>
                      <a:srgbClr val="009900"/>
                    </a:solidFill>
                  </a:rPr>
                  <a:t>n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2F27DE9-37C8-4DB6-90B8-FDDB8E3D4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681" y="5435263"/>
                <a:ext cx="4620638" cy="549766"/>
              </a:xfrm>
              <a:prstGeom prst="rect">
                <a:avLst/>
              </a:prstGeom>
              <a:blipFill>
                <a:blip r:embed="rId9"/>
                <a:stretch>
                  <a:fillRect l="-2114" t="-7778" b="-1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 autoUpdateAnimBg="0"/>
      <p:bldP spid="717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>
            <a:extLst>
              <a:ext uri="{FF2B5EF4-FFF2-40B4-BE49-F238E27FC236}">
                <a16:creationId xmlns:a16="http://schemas.microsoft.com/office/drawing/2014/main" id="{0F541355-659E-488F-B422-4CA9C34B46C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9200" y="0"/>
            <a:ext cx="7086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Exponential Decay Functions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4D414240-6339-4EE9-849B-19CE9877866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98425" cap="rnd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E62E14F3-5081-4BDF-AA89-6D905B8A3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8077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/>
              <a:t>If a quantity decreases by the same proportion </a:t>
            </a:r>
            <a:r>
              <a:rPr lang="en-US" altLang="en-US" sz="2400" b="1" i="1"/>
              <a:t>r</a:t>
            </a:r>
            <a:r>
              <a:rPr lang="en-US" altLang="en-US" sz="2400" b="1"/>
              <a:t> in each unit of time, then the quantity displays exponential decay and can be modeled by the </a:t>
            </a:r>
            <a:r>
              <a:rPr lang="en-US" altLang="en-US" sz="2400" b="1" u="sng"/>
              <a:t>equation</a:t>
            </a:r>
            <a:endParaRPr lang="en-US" altLang="en-US" sz="2400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8" name="Text Box 6">
                <a:extLst>
                  <a:ext uri="{FF2B5EF4-FFF2-40B4-BE49-F238E27FC236}">
                    <a16:creationId xmlns:a16="http://schemas.microsoft.com/office/drawing/2014/main" id="{D01C9D94-A7E5-4941-8BA8-E2990ED57C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200400"/>
                <a:ext cx="8839200" cy="3451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 dirty="0"/>
                  <a:t>Where</a:t>
                </a:r>
              </a:p>
              <a:p>
                <a:pPr eaLnBrk="1" hangingPunct="1">
                  <a:spcBef>
                    <a:spcPct val="50000"/>
                  </a:spcBef>
                  <a:buClr>
                    <a:srgbClr val="FF33CC"/>
                  </a:buClr>
                  <a:buFont typeface="Wingdings" panose="05000000000000000000" pitchFamily="2" charset="2"/>
                  <a:buNone/>
                </a:pPr>
                <a:r>
                  <a:rPr lang="en-US" altLang="en-US" sz="2800" b="1" dirty="0"/>
                  <a:t>	</a:t>
                </a:r>
                <a:r>
                  <a:rPr lang="en-US" altLang="en-US" sz="2800" dirty="0">
                    <a:solidFill>
                      <a:srgbClr val="99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800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800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en-US" sz="2800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en-US" sz="2800" b="1" dirty="0"/>
                  <a:t> = initial amount</a:t>
                </a:r>
              </a:p>
              <a:p>
                <a:pPr eaLnBrk="1" hangingPunct="1">
                  <a:spcBef>
                    <a:spcPct val="50000"/>
                  </a:spcBef>
                  <a:buClr>
                    <a:srgbClr val="FF33CC"/>
                  </a:buClr>
                  <a:buFont typeface="Wingdings" panose="05000000000000000000" pitchFamily="2" charset="2"/>
                  <a:buNone/>
                </a:pPr>
                <a:r>
                  <a:rPr lang="en-US" altLang="en-US" sz="2800" b="1" dirty="0"/>
                  <a:t>	</a:t>
                </a:r>
                <a:r>
                  <a:rPr lang="en-US" altLang="en-US" sz="2800" b="1" dirty="0">
                    <a:solidFill>
                      <a:srgbClr val="FF0000"/>
                    </a:solidFill>
                  </a:rPr>
                  <a:t>r</a:t>
                </a:r>
                <a:r>
                  <a:rPr lang="en-US" altLang="en-US" sz="2800" b="1" dirty="0"/>
                  <a:t> = growth rate </a:t>
                </a:r>
              </a:p>
              <a:p>
                <a:pPr eaLnBrk="1" hangingPunct="1">
                  <a:spcBef>
                    <a:spcPct val="50000"/>
                  </a:spcBef>
                  <a:buClr>
                    <a:srgbClr val="FF33CC"/>
                  </a:buClr>
                  <a:buFont typeface="Wingdings" panose="05000000000000000000" pitchFamily="2" charset="2"/>
                  <a:buNone/>
                </a:pPr>
                <a:r>
                  <a:rPr lang="en-US" altLang="en-US" sz="2800" b="1" dirty="0"/>
                  <a:t>	</a:t>
                </a:r>
                <a:r>
                  <a:rPr lang="en-US" altLang="en-US" sz="2800" b="1" dirty="0">
                    <a:solidFill>
                      <a:srgbClr val="00B050"/>
                    </a:solidFill>
                  </a:rPr>
                  <a:t>n</a:t>
                </a:r>
                <a:r>
                  <a:rPr lang="en-US" altLang="en-US" sz="2800" b="1" dirty="0"/>
                  <a:t> = time   where </a:t>
                </a:r>
                <a:r>
                  <a:rPr lang="en-US" altLang="en-US" sz="2800" b="1" i="1" dirty="0">
                    <a:solidFill>
                      <a:srgbClr val="00B050"/>
                    </a:solidFill>
                  </a:rPr>
                  <a:t>n</a:t>
                </a:r>
                <a:r>
                  <a:rPr lang="en-US" altLang="en-US" sz="2800" b="1" dirty="0"/>
                  <a:t> </a:t>
                </a:r>
                <a:r>
                  <a:rPr lang="en-US" altLang="en-US" sz="2800" b="1" dirty="0">
                    <a:sym typeface="MT Symbol" pitchFamily="82" charset="2"/>
                  </a:rPr>
                  <a:t>≠ 0</a:t>
                </a:r>
                <a:endParaRPr lang="en-US" altLang="en-US" sz="2800" b="1" dirty="0"/>
              </a:p>
              <a:p>
                <a:pPr eaLnBrk="1" hangingPunct="1">
                  <a:spcBef>
                    <a:spcPct val="50000"/>
                  </a:spcBef>
                  <a:buClr>
                    <a:srgbClr val="FF33CC"/>
                  </a:buClr>
                  <a:buFont typeface="Wingdings" panose="05000000000000000000" pitchFamily="2" charset="2"/>
                  <a:buNone/>
                </a:pPr>
                <a:r>
                  <a:rPr lang="en-US" altLang="en-US" sz="2800" b="1" dirty="0"/>
                  <a:t>	(</a:t>
                </a:r>
                <a:r>
                  <a:rPr lang="en-US" altLang="en-US" sz="2800" dirty="0">
                    <a:solidFill>
                      <a:srgbClr val="FF000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altLang="en-US" sz="28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altLang="en-US" sz="28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altLang="en-US" sz="2800" b="1" dirty="0"/>
                  <a:t>) = decay factor  where </a:t>
                </a:r>
                <a:r>
                  <a:rPr lang="en-US" altLang="en-US" sz="2800" dirty="0">
                    <a:solidFill>
                      <a:srgbClr val="FF000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altLang="en-US" sz="28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altLang="en-US" sz="28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altLang="en-US" sz="28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800" b="1" i="1" dirty="0"/>
                  <a:t>&lt; 1</a:t>
                </a:r>
                <a:r>
                  <a:rPr lang="en-US" altLang="en-US" sz="2800" b="1" dirty="0"/>
                  <a:t> </a:t>
                </a:r>
              </a:p>
            </p:txBody>
          </p:sp>
        </mc:Choice>
        <mc:Fallback xmlns="">
          <p:sp>
            <p:nvSpPr>
              <p:cNvPr id="8198" name="Text Box 6">
                <a:extLst>
                  <a:ext uri="{FF2B5EF4-FFF2-40B4-BE49-F238E27FC236}">
                    <a16:creationId xmlns:a16="http://schemas.microsoft.com/office/drawing/2014/main" id="{D01C9D94-A7E5-4941-8BA8-E2990ED57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200400"/>
                <a:ext cx="8839200" cy="3451329"/>
              </a:xfrm>
              <a:prstGeom prst="rect">
                <a:avLst/>
              </a:prstGeom>
              <a:blipFill>
                <a:blip r:embed="rId3"/>
                <a:stretch>
                  <a:fillRect l="-1379" t="-17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D5A5BD4-B8DA-463C-B99D-91441EB3A76F}"/>
                  </a:ext>
                </a:extLst>
              </p:cNvPr>
              <p:cNvSpPr txBox="1"/>
              <p:nvPr/>
            </p:nvSpPr>
            <p:spPr>
              <a:xfrm>
                <a:off x="2590800" y="2650634"/>
                <a:ext cx="4669276" cy="7023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3200" dirty="0">
                    <a:solidFill>
                      <a:schemeClr val="tx2"/>
                    </a:solidFill>
                  </a:rPr>
                  <a:t>A</a:t>
                </a:r>
                <a:r>
                  <a:rPr lang="en-US" altLang="en-US" sz="32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3200" i="1" dirty="0" smtClean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3200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en-US" sz="3200" i="0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en-US" sz="3200" dirty="0"/>
                  <a:t> (</a:t>
                </a:r>
                <a:r>
                  <a:rPr lang="en-US" altLang="en-US" sz="3200" dirty="0">
                    <a:solidFill>
                      <a:srgbClr val="FF000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altLang="en-US" sz="32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32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altLang="en-US" sz="32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altLang="en-US" sz="3200" dirty="0"/>
                  <a:t>)</a:t>
                </a:r>
                <a:r>
                  <a:rPr lang="en-US" altLang="en-US" sz="3200" baseline="42000" dirty="0">
                    <a:solidFill>
                      <a:srgbClr val="009900"/>
                    </a:solidFill>
                  </a:rPr>
                  <a:t>n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D5A5BD4-B8DA-463C-B99D-91441EB3A7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650634"/>
                <a:ext cx="4669276" cy="702308"/>
              </a:xfrm>
              <a:prstGeom prst="rect">
                <a:avLst/>
              </a:prstGeom>
              <a:blipFill>
                <a:blip r:embed="rId4"/>
                <a:stretch>
                  <a:fillRect l="-3264" t="-11304" b="-113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9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utoUpdateAnimBg="0"/>
      <p:bldP spid="819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>
            <a:extLst>
              <a:ext uri="{FF2B5EF4-FFF2-40B4-BE49-F238E27FC236}">
                <a16:creationId xmlns:a16="http://schemas.microsoft.com/office/drawing/2014/main" id="{8DD74B01-B3AD-44FA-8620-AF1B2EB293F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3400" y="0"/>
            <a:ext cx="8077200" cy="685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Example:  Exponential Decay</a:t>
            </a:r>
          </a:p>
        </p:txBody>
      </p:sp>
      <p:sp>
        <p:nvSpPr>
          <p:cNvPr id="9219" name="Line 3">
            <a:extLst>
              <a:ext uri="{FF2B5EF4-FFF2-40B4-BE49-F238E27FC236}">
                <a16:creationId xmlns:a16="http://schemas.microsoft.com/office/drawing/2014/main" id="{34605CD6-CB97-42CE-A0FC-954B0BCF029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98425" cap="rnd">
            <a:solidFill>
              <a:srgbClr val="FF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B6E98100-DEF2-46AF-87FE-1A530839A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990600"/>
            <a:ext cx="7086600" cy="2840038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You buy a new car for $22,500.  The car depreciates at the rate of 7% per year,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US" altLang="en-US" b="1"/>
              <a:t>What was the initial amount invested?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US" altLang="en-US" b="1"/>
              <a:t>What is the decay rate?  The decay factor?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US" altLang="en-US" b="1"/>
              <a:t>What will the car be worth after the first year?  The second year?</a:t>
            </a: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40728570-F95E-4DB5-8654-0B7F16DDC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962400"/>
            <a:ext cx="8001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9933"/>
              </a:buClr>
              <a:buFontTx/>
              <a:buAutoNum type="arabicParenR"/>
            </a:pPr>
            <a:r>
              <a:rPr lang="en-US" altLang="en-US" dirty="0"/>
              <a:t>The initial investment was $22,500.</a:t>
            </a:r>
          </a:p>
          <a:p>
            <a:pPr eaLnBrk="1" hangingPunct="1">
              <a:spcBef>
                <a:spcPct val="50000"/>
              </a:spcBef>
              <a:buClr>
                <a:srgbClr val="FF9933"/>
              </a:buClr>
              <a:buFontTx/>
              <a:buAutoNum type="arabicParenR"/>
            </a:pPr>
            <a:r>
              <a:rPr lang="en-US" altLang="en-US" dirty="0"/>
              <a:t>The decay rate is 7.  The decay factor is 0.93.</a:t>
            </a:r>
          </a:p>
        </p:txBody>
      </p:sp>
      <p:graphicFrame>
        <p:nvGraphicFramePr>
          <p:cNvPr id="9222" name="Object 6">
            <a:extLst>
              <a:ext uri="{FF2B5EF4-FFF2-40B4-BE49-F238E27FC236}">
                <a16:creationId xmlns:a16="http://schemas.microsoft.com/office/drawing/2014/main" id="{6C4A0067-17C6-4A12-9198-EC6872F0CA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4876800"/>
          <a:ext cx="4114800" cy="174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4" imgW="2540000" imgH="1079500" progId="Equation.COEE2">
                  <p:embed/>
                </p:oleObj>
              </mc:Choice>
              <mc:Fallback>
                <p:oleObj name="Equation" r:id="rId4" imgW="2540000" imgH="1079500" progId="Equation.COEE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876800"/>
                        <a:ext cx="4114800" cy="174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>
            <a:extLst>
              <a:ext uri="{FF2B5EF4-FFF2-40B4-BE49-F238E27FC236}">
                <a16:creationId xmlns:a16="http://schemas.microsoft.com/office/drawing/2014/main" id="{E85F1F15-6AD2-44E0-8533-D416A0B2ED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4765675"/>
          <a:ext cx="3429000" cy="178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6" imgW="2070100" imgH="1079500" progId="Equation.COEE2">
                  <p:embed/>
                </p:oleObj>
              </mc:Choice>
              <mc:Fallback>
                <p:oleObj name="Equation" r:id="rId6" imgW="2070100" imgH="1079500" progId="Equation.COEE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765675"/>
                        <a:ext cx="3429000" cy="178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6B35536-A754-49C4-B7F6-CFAEDE9472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V="1">
            <a:off x="1600200" y="4876800"/>
            <a:ext cx="5638800" cy="50833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7057D8-B249-4244-80B0-4839782F7F02}"/>
                  </a:ext>
                </a:extLst>
              </p:cNvPr>
              <p:cNvSpPr txBox="1"/>
              <p:nvPr/>
            </p:nvSpPr>
            <p:spPr>
              <a:xfrm>
                <a:off x="1593715" y="5048841"/>
                <a:ext cx="4902740" cy="5497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2400" dirty="0">
                    <a:solidFill>
                      <a:schemeClr val="tx2"/>
                    </a:solidFill>
                  </a:rPr>
                  <a:t>A</a:t>
                </a:r>
                <a:r>
                  <a:rPr lang="en-US" altLang="en-US" sz="24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i="1" dirty="0" smtClean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i="1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en-US" sz="2400" i="0" dirty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en-US" sz="2400" dirty="0"/>
                  <a:t> (</a:t>
                </a:r>
                <a:r>
                  <a:rPr lang="en-US" altLang="en-US" sz="2400" dirty="0">
                    <a:solidFill>
                      <a:srgbClr val="FF000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altLang="en-US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altLang="en-US" sz="2400" dirty="0"/>
                  <a:t>)</a:t>
                </a:r>
                <a:r>
                  <a:rPr lang="en-US" altLang="en-US" sz="2400" baseline="42000" dirty="0">
                    <a:solidFill>
                      <a:srgbClr val="009900"/>
                    </a:solidFill>
                  </a:rPr>
                  <a:t>n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7057D8-B249-4244-80B0-4839782F7F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715" y="5048841"/>
                <a:ext cx="4902740" cy="549766"/>
              </a:xfrm>
              <a:prstGeom prst="rect">
                <a:avLst/>
              </a:prstGeom>
              <a:blipFill>
                <a:blip r:embed="rId9"/>
                <a:stretch>
                  <a:fillRect l="-1863" t="-7778" b="-1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 autoUpdateAnimBg="0"/>
      <p:bldP spid="922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id="{A071244C-CA3C-449D-8E09-4E4D37F9D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263" y="939800"/>
            <a:ext cx="7242175" cy="477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>
            <a:extLst>
              <a:ext uri="{FF2B5EF4-FFF2-40B4-BE49-F238E27FC236}">
                <a16:creationId xmlns:a16="http://schemas.microsoft.com/office/drawing/2014/main" id="{9425A865-6E5B-42C0-BCA4-4E8BAD6C0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44" name="Group 4">
            <a:extLst>
              <a:ext uri="{FF2B5EF4-FFF2-40B4-BE49-F238E27FC236}">
                <a16:creationId xmlns:a16="http://schemas.microsoft.com/office/drawing/2014/main" id="{31D85A97-C055-46B8-9FD3-50AD5DA83DFE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3675"/>
            <a:ext cx="5624513" cy="460375"/>
            <a:chOff x="1651" y="423"/>
            <a:chExt cx="3543" cy="290"/>
          </a:xfrm>
        </p:grpSpPr>
        <p:sp>
          <p:nvSpPr>
            <p:cNvPr id="10247" name="Text Box 5">
              <a:extLst>
                <a:ext uri="{FF2B5EF4-FFF2-40B4-BE49-F238E27FC236}">
                  <a16:creationId xmlns:a16="http://schemas.microsoft.com/office/drawing/2014/main" id="{D3FC3797-4B07-4A52-8BD7-E6932026E0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8" y="450"/>
              <a:ext cx="26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Helvetica" panose="020B0604020202020204" pitchFamily="34" charset="0"/>
                </a:rPr>
                <a:t>Writing an Exponential Growth Model</a:t>
              </a:r>
            </a:p>
          </p:txBody>
        </p:sp>
        <p:pic>
          <p:nvPicPr>
            <p:cNvPr id="10248" name="Picture 6">
              <a:extLst>
                <a:ext uri="{FF2B5EF4-FFF2-40B4-BE49-F238E27FC236}">
                  <a16:creationId xmlns:a16="http://schemas.microsoft.com/office/drawing/2014/main" id="{D75CB24C-94E5-48F6-B8B9-E29E135142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1" y="423"/>
              <a:ext cx="874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45" name="Line 7">
            <a:extLst>
              <a:ext uri="{FF2B5EF4-FFF2-40B4-BE49-F238E27FC236}">
                <a16:creationId xmlns:a16="http://schemas.microsoft.com/office/drawing/2014/main" id="{13E2DA8F-2424-4285-9BF4-CD99873AD8E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2738" y="601663"/>
            <a:ext cx="7256462" cy="4762"/>
          </a:xfrm>
          <a:prstGeom prst="line">
            <a:avLst/>
          </a:prstGeom>
          <a:noFill/>
          <a:ln w="190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DFA4BB0E-EB2A-4E16-ADA7-198957275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1017588"/>
            <a:ext cx="2500312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Helvetica" panose="020B0604020202020204" pitchFamily="34" charset="0"/>
              </a:rPr>
              <a:t>A population of 20 rabbits is released into a wildlife region. The population triples each year for </a:t>
            </a:r>
            <a:br>
              <a:rPr lang="en-US" altLang="en-US" sz="2000">
                <a:solidFill>
                  <a:schemeClr val="bg1"/>
                </a:solidFill>
                <a:latin typeface="Helvetica" panose="020B0604020202020204" pitchFamily="34" charset="0"/>
              </a:rPr>
            </a:br>
            <a:r>
              <a:rPr lang="en-US" altLang="en-US" sz="2000">
                <a:solidFill>
                  <a:schemeClr val="bg1"/>
                </a:solidFill>
                <a:latin typeface="Helvetica" panose="020B0604020202020204" pitchFamily="34" charset="0"/>
              </a:rPr>
              <a:t>5 years.</a:t>
            </a:r>
            <a:endParaRPr lang="en-US" altLang="en-US" sz="1800">
              <a:solidFill>
                <a:srgbClr val="0A50A1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32A81F801CFB42BAF6A8998C40FFDC" ma:contentTypeVersion="6" ma:contentTypeDescription="Create a new document." ma:contentTypeScope="" ma:versionID="0df7496242066714ce3ca5ebc99b14f7">
  <xsd:schema xmlns:xsd="http://www.w3.org/2001/XMLSchema" xmlns:xs="http://www.w3.org/2001/XMLSchema" xmlns:p="http://schemas.microsoft.com/office/2006/metadata/properties" xmlns:ns2="e18b9375-df72-48ab-a67c-814c4b649be8" xmlns:ns3="25e5ad63-6bb4-4c4c-bbbe-546c601aa597" targetNamespace="http://schemas.microsoft.com/office/2006/metadata/properties" ma:root="true" ma:fieldsID="f3020fab1c534bf38dc4cd564cc7596b" ns2:_="" ns3:_="">
    <xsd:import namespace="e18b9375-df72-48ab-a67c-814c4b649be8"/>
    <xsd:import namespace="25e5ad63-6bb4-4c4c-bbbe-546c601aa59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8b9375-df72-48ab-a67c-814c4b649be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e5ad63-6bb4-4c4c-bbbe-546c601aa5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FDA055-6CC1-4807-886C-71EE217CEC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497CBD-C9DD-4A77-911A-F58644766A8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3BA7AF6-7762-4E2D-8DB6-9154A0FC39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8b9375-df72-48ab-a67c-814c4b649be8"/>
    <ds:schemaRef ds:uri="25e5ad63-6bb4-4c4c-bbbe-546c601aa5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9153</TotalTime>
  <Words>547</Words>
  <Application>Microsoft Office PowerPoint</Application>
  <PresentationFormat>On-screen Show (4:3)</PresentationFormat>
  <Paragraphs>73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Arial Black</vt:lpstr>
      <vt:lpstr>Calibri</vt:lpstr>
      <vt:lpstr>Cambria Math</vt:lpstr>
      <vt:lpstr>Helvetica</vt:lpstr>
      <vt:lpstr>Impact</vt:lpstr>
      <vt:lpstr>Times</vt:lpstr>
      <vt:lpstr>Times New Roman</vt:lpstr>
      <vt:lpstr>Verdana</vt:lpstr>
      <vt:lpstr>Wingdings</vt:lpstr>
      <vt:lpstr>Default Design</vt:lpstr>
      <vt:lpstr>Equation</vt:lpstr>
      <vt:lpstr>PowerPoint Presentation</vt:lpstr>
      <vt:lpstr>PowerPoint Presentation</vt:lpstr>
      <vt:lpstr>Exponential Function</vt:lpstr>
      <vt:lpstr>Percent Increase and Decrease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green valley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 DuVall</dc:creator>
  <cp:lastModifiedBy>Lyn ZHANG</cp:lastModifiedBy>
  <cp:revision>13</cp:revision>
  <cp:lastPrinted>2017-12-04T16:39:13Z</cp:lastPrinted>
  <dcterms:created xsi:type="dcterms:W3CDTF">2002-07-08T16:16:02Z</dcterms:created>
  <dcterms:modified xsi:type="dcterms:W3CDTF">2022-03-22T23:52:13Z</dcterms:modified>
</cp:coreProperties>
</file>