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2"/>
  </p:notesMasterIdLst>
  <p:sldIdLst>
    <p:sldId id="272" r:id="rId2"/>
    <p:sldId id="320" r:id="rId3"/>
    <p:sldId id="273" r:id="rId4"/>
    <p:sldId id="274" r:id="rId5"/>
    <p:sldId id="275" r:id="rId6"/>
    <p:sldId id="276" r:id="rId7"/>
    <p:sldId id="277" r:id="rId8"/>
    <p:sldId id="278" r:id="rId9"/>
    <p:sldId id="258" r:id="rId10"/>
    <p:sldId id="296" r:id="rId11"/>
    <p:sldId id="268" r:id="rId12"/>
    <p:sldId id="321" r:id="rId13"/>
    <p:sldId id="298" r:id="rId14"/>
    <p:sldId id="285" r:id="rId15"/>
    <p:sldId id="286" r:id="rId16"/>
    <p:sldId id="287" r:id="rId17"/>
    <p:sldId id="288" r:id="rId18"/>
    <p:sldId id="289" r:id="rId19"/>
    <p:sldId id="290" r:id="rId20"/>
    <p:sldId id="297" r:id="rId2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00"/>
    <a:srgbClr val="FF9933"/>
    <a:srgbClr val="D60093"/>
    <a:srgbClr val="FFCC00"/>
    <a:srgbClr val="DDDDDD"/>
    <a:srgbClr val="CCECFF"/>
    <a:srgbClr val="99CC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674" autoAdjust="0"/>
    <p:restoredTop sz="77730" autoAdjust="0"/>
  </p:normalViewPr>
  <p:slideViewPr>
    <p:cSldViewPr snapToGrid="0">
      <p:cViewPr varScale="1">
        <p:scale>
          <a:sx n="41" d="100"/>
          <a:sy n="41" d="100"/>
        </p:scale>
        <p:origin x="1368" y="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7" Type="http://schemas.openxmlformats.org/officeDocument/2006/relationships/image" Target="../media/image17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Relationship Id="rId6" Type="http://schemas.openxmlformats.org/officeDocument/2006/relationships/image" Target="../media/image16.wmf"/><Relationship Id="rId5" Type="http://schemas.openxmlformats.org/officeDocument/2006/relationships/image" Target="../media/image15.wmf"/><Relationship Id="rId4" Type="http://schemas.openxmlformats.org/officeDocument/2006/relationships/image" Target="../media/image14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7" Type="http://schemas.openxmlformats.org/officeDocument/2006/relationships/image" Target="../media/image24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Relationship Id="rId6" Type="http://schemas.openxmlformats.org/officeDocument/2006/relationships/image" Target="../media/image15.wmf"/><Relationship Id="rId5" Type="http://schemas.openxmlformats.org/officeDocument/2006/relationships/image" Target="../media/image23.wmf"/><Relationship Id="rId4" Type="http://schemas.openxmlformats.org/officeDocument/2006/relationships/image" Target="../media/image2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>
            <a:extLst>
              <a:ext uri="{FF2B5EF4-FFF2-40B4-BE49-F238E27FC236}">
                <a16:creationId xmlns:a16="http://schemas.microsoft.com/office/drawing/2014/main" id="{7B12881E-8C18-48C5-B62D-EAD0BF98268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 i="1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7347" name="Rectangle 3">
            <a:extLst>
              <a:ext uri="{FF2B5EF4-FFF2-40B4-BE49-F238E27FC236}">
                <a16:creationId xmlns:a16="http://schemas.microsoft.com/office/drawing/2014/main" id="{8251BC38-D936-4328-82ED-2936438B2A49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i="1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id="{EDDEA990-AD34-4E75-8B12-E07A9BE34350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9" name="Rectangle 5">
            <a:extLst>
              <a:ext uri="{FF2B5EF4-FFF2-40B4-BE49-F238E27FC236}">
                <a16:creationId xmlns:a16="http://schemas.microsoft.com/office/drawing/2014/main" id="{31318D95-BAF6-44C1-AB5A-0E34F08E0984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7350" name="Rectangle 6">
            <a:extLst>
              <a:ext uri="{FF2B5EF4-FFF2-40B4-BE49-F238E27FC236}">
                <a16:creationId xmlns:a16="http://schemas.microsoft.com/office/drawing/2014/main" id="{E9B98EEB-BC72-4968-A825-3BE9820FDAA0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 i="1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7351" name="Rectangle 7">
            <a:extLst>
              <a:ext uri="{FF2B5EF4-FFF2-40B4-BE49-F238E27FC236}">
                <a16:creationId xmlns:a16="http://schemas.microsoft.com/office/drawing/2014/main" id="{CF524DD1-C477-4562-8861-9392CBA2172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i="1" smtClean="0"/>
            </a:lvl1pPr>
          </a:lstStyle>
          <a:p>
            <a:pPr>
              <a:defRPr/>
            </a:pPr>
            <a:fld id="{53A8D0A3-D121-409D-8E43-BE57C90361E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8596165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95E1B2-A5C8-4670-9841-C0EA3518EB0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by Houghton Mifflin Company, Inc. All rights reserved.</a:t>
            </a:r>
            <a:endParaRPr lang="en-US" sz="1400" b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FDB8BE-C98C-4BAA-B122-62D37F261FB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5151FB9-C625-43FF-9165-45371DEBBCF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2200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822B42-16FD-43A7-B7F3-9C1E0ECF8CA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by Houghton Mifflin Company, Inc. All rights reserved.</a:t>
            </a:r>
            <a:endParaRPr lang="en-US" sz="1400" b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D248C6-4551-42D0-B662-B2F3EBA9599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E6A6661-796D-4E53-8F21-8141C11AE78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42084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D81026-78FA-4972-B3C0-A29746CA342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by Houghton Mifflin Company, Inc. All rights reserved.</a:t>
            </a:r>
            <a:endParaRPr lang="en-US" sz="1400" b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0B3B04-22B5-4248-986E-E7EDB2486E6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E7B4AC8-FF5A-411D-8834-CFD6F08F570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70948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BDDE15-99AB-45D0-89A9-B866AD3E5F7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by Houghton Mifflin Company, Inc. All rights reserved.</a:t>
            </a:r>
            <a:endParaRPr lang="en-US" sz="1400" b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99B528-8633-4F80-9DAD-EDD0689713A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8080FF8-FA6C-4683-A88D-A45ECA34D65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9625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FD8D3B-4EEE-4F9E-B567-27CFC02DE7A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by Houghton Mifflin Company, Inc. All rights reserved.</a:t>
            </a:r>
            <a:endParaRPr lang="en-US" sz="1400" b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A62136-A941-4888-8CCA-BC6CC0651CE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135667E-D173-45DC-ACE1-9D03199A26A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50081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43DB800-738F-4C1F-ACBE-18A4FDBF88D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by Houghton Mifflin Company, Inc. All rights reserved.</a:t>
            </a:r>
            <a:endParaRPr lang="en-US" sz="1400" b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7579197-F0A1-471A-85D6-AD024DA5DEB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3CC7EAE-2224-41AF-B9BD-2C33E284B47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39827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C14061D-D2BD-4273-8CDF-C955EF30075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by Houghton Mifflin Company, Inc. All rights reserved.</a:t>
            </a:r>
            <a:endParaRPr lang="en-US" sz="1400" b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9AF5FA-7782-4C01-9253-DE353C6BD76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0F022FC-E7B9-49E4-A9F0-8923A47CB27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4366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3D8A185-69F2-4E94-ACCE-5848BA43372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by Houghton Mifflin Company, Inc. All rights reserved.</a:t>
            </a:r>
            <a:endParaRPr lang="en-US" sz="1400" b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BEE7C86-A472-430C-BE7F-1AF5DA18AD9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EF099E7-C290-4F0B-AC78-4DB2274E364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2781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90E655-4ED7-4073-B04C-550E6A31B08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by Houghton Mifflin Company, Inc. All rights reserved.</a:t>
            </a:r>
            <a:endParaRPr lang="en-US" sz="1400" b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AA26C5-E689-42DD-B886-23983CEA23C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58A9E1C-A432-4E5B-9164-54B990184CE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86348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68B9F6-7919-4A6B-B8CC-DC4DECABAB6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by Houghton Mifflin Company, Inc. All rights reserved.</a:t>
            </a:r>
            <a:endParaRPr lang="en-US" sz="1400" b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C0075C-034A-4DF7-BE00-1FB783903F2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A980B08-D970-44A3-AE7A-209C55F0702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48153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0FE3CDFC-EC61-4E1E-8ECB-E68272A7CB4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0B1D90D4-F214-4DB3-B879-7B14D9D7E93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68B28D57-6872-47CE-A6F8-9F9D76400F5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553200"/>
            <a:ext cx="594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000" b="1">
                <a:solidFill>
                  <a:srgbClr val="FFFFFF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Copyright © by Houghton Mifflin Company, Inc. All rights reserved.</a:t>
            </a:r>
            <a:endParaRPr lang="en-US" sz="1400">
              <a:latin typeface="+mn-lt"/>
            </a:endParaRPr>
          </a:p>
        </p:txBody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1B8307C6-F9B0-4A1D-A389-A6A0635B3F6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553200"/>
            <a:ext cx="2362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1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86E205D4-7BCC-4132-8FF1-9F361C44E15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audio1.wav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png"/><Relationship Id="rId5" Type="http://schemas.openxmlformats.org/officeDocument/2006/relationships/image" Target="../media/image3.w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audio" Target="../media/audio2.wav"/><Relationship Id="rId7" Type="http://schemas.openxmlformats.org/officeDocument/2006/relationships/image" Target="../media/image5.jpeg"/><Relationship Id="rId2" Type="http://schemas.openxmlformats.org/officeDocument/2006/relationships/tags" Target="../tags/tag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2.bin"/><Relationship Id="rId4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audio3.wav"/><Relationship Id="rId1" Type="http://schemas.openxmlformats.org/officeDocument/2006/relationships/tags" Target="../tags/tag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audio4.wav"/><Relationship Id="rId1" Type="http://schemas.openxmlformats.org/officeDocument/2006/relationships/tags" Target="../tags/tag3.xml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13" Type="http://schemas.openxmlformats.org/officeDocument/2006/relationships/oleObject" Target="../embeddings/oleObject7.bin"/><Relationship Id="rId18" Type="http://schemas.openxmlformats.org/officeDocument/2006/relationships/image" Target="../media/image17.wmf"/><Relationship Id="rId3" Type="http://schemas.openxmlformats.org/officeDocument/2006/relationships/audio" Target="../media/audio5.wav"/><Relationship Id="rId7" Type="http://schemas.openxmlformats.org/officeDocument/2006/relationships/oleObject" Target="../embeddings/oleObject4.bin"/><Relationship Id="rId12" Type="http://schemas.openxmlformats.org/officeDocument/2006/relationships/image" Target="../media/image14.wmf"/><Relationship Id="rId17" Type="http://schemas.openxmlformats.org/officeDocument/2006/relationships/oleObject" Target="../embeddings/oleObject9.bin"/><Relationship Id="rId2" Type="http://schemas.openxmlformats.org/officeDocument/2006/relationships/tags" Target="../tags/tag4.xml"/><Relationship Id="rId16" Type="http://schemas.openxmlformats.org/officeDocument/2006/relationships/image" Target="../media/image16.wmf"/><Relationship Id="rId1" Type="http://schemas.openxmlformats.org/officeDocument/2006/relationships/vmlDrawing" Target="../drawings/vmlDrawing3.vml"/><Relationship Id="rId6" Type="http://schemas.openxmlformats.org/officeDocument/2006/relationships/image" Target="../media/image11.wmf"/><Relationship Id="rId11" Type="http://schemas.openxmlformats.org/officeDocument/2006/relationships/oleObject" Target="../embeddings/oleObject6.bin"/><Relationship Id="rId5" Type="http://schemas.openxmlformats.org/officeDocument/2006/relationships/oleObject" Target="../embeddings/oleObject3.bin"/><Relationship Id="rId15" Type="http://schemas.openxmlformats.org/officeDocument/2006/relationships/oleObject" Target="../embeddings/oleObject8.bin"/><Relationship Id="rId10" Type="http://schemas.openxmlformats.org/officeDocument/2006/relationships/image" Target="../media/image13.wmf"/><Relationship Id="rId19" Type="http://schemas.openxmlformats.org/officeDocument/2006/relationships/image" Target="../media/image18.png"/><Relationship Id="rId4" Type="http://schemas.openxmlformats.org/officeDocument/2006/relationships/slideLayout" Target="../slideLayouts/slideLayout7.xml"/><Relationship Id="rId9" Type="http://schemas.openxmlformats.org/officeDocument/2006/relationships/oleObject" Target="../embeddings/oleObject5.bin"/><Relationship Id="rId14" Type="http://schemas.openxmlformats.org/officeDocument/2006/relationships/image" Target="../media/image15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13" Type="http://schemas.openxmlformats.org/officeDocument/2006/relationships/oleObject" Target="../embeddings/oleObject14.bin"/><Relationship Id="rId18" Type="http://schemas.openxmlformats.org/officeDocument/2006/relationships/image" Target="../media/image24.wmf"/><Relationship Id="rId3" Type="http://schemas.openxmlformats.org/officeDocument/2006/relationships/audio" Target="../media/audio6.wav"/><Relationship Id="rId7" Type="http://schemas.openxmlformats.org/officeDocument/2006/relationships/oleObject" Target="../embeddings/oleObject11.bin"/><Relationship Id="rId12" Type="http://schemas.openxmlformats.org/officeDocument/2006/relationships/image" Target="../media/image22.wmf"/><Relationship Id="rId17" Type="http://schemas.openxmlformats.org/officeDocument/2006/relationships/oleObject" Target="../embeddings/oleObject16.bin"/><Relationship Id="rId2" Type="http://schemas.openxmlformats.org/officeDocument/2006/relationships/tags" Target="../tags/tag5.xml"/><Relationship Id="rId16" Type="http://schemas.openxmlformats.org/officeDocument/2006/relationships/image" Target="../media/image15.wmf"/><Relationship Id="rId1" Type="http://schemas.openxmlformats.org/officeDocument/2006/relationships/vmlDrawing" Target="../drawings/vmlDrawing4.vml"/><Relationship Id="rId6" Type="http://schemas.openxmlformats.org/officeDocument/2006/relationships/image" Target="../media/image19.wmf"/><Relationship Id="rId11" Type="http://schemas.openxmlformats.org/officeDocument/2006/relationships/oleObject" Target="../embeddings/oleObject13.bin"/><Relationship Id="rId5" Type="http://schemas.openxmlformats.org/officeDocument/2006/relationships/oleObject" Target="../embeddings/oleObject10.bin"/><Relationship Id="rId15" Type="http://schemas.openxmlformats.org/officeDocument/2006/relationships/oleObject" Target="../embeddings/oleObject15.bin"/><Relationship Id="rId10" Type="http://schemas.openxmlformats.org/officeDocument/2006/relationships/image" Target="../media/image21.wmf"/><Relationship Id="rId19" Type="http://schemas.openxmlformats.org/officeDocument/2006/relationships/image" Target="../media/image25.png"/><Relationship Id="rId4" Type="http://schemas.openxmlformats.org/officeDocument/2006/relationships/slideLayout" Target="../slideLayouts/slideLayout7.xml"/><Relationship Id="rId9" Type="http://schemas.openxmlformats.org/officeDocument/2006/relationships/oleObject" Target="../embeddings/oleObject12.bin"/><Relationship Id="rId14" Type="http://schemas.openxmlformats.org/officeDocument/2006/relationships/image" Target="../media/image23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audio7.wav"/><Relationship Id="rId1" Type="http://schemas.openxmlformats.org/officeDocument/2006/relationships/tags" Target="../tags/tag6.xml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WordArt 2">
            <a:extLst>
              <a:ext uri="{FF2B5EF4-FFF2-40B4-BE49-F238E27FC236}">
                <a16:creationId xmlns:a16="http://schemas.microsoft.com/office/drawing/2014/main" id="{3DB885AD-1208-4947-911A-E77CAF345E2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04800" y="836613"/>
            <a:ext cx="8382000" cy="2498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A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993366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The Binomial</a:t>
            </a:r>
          </a:p>
          <a:p>
            <a:pPr algn="ctr"/>
            <a:r>
              <a:rPr lang="en-A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993366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 Expanding</a:t>
            </a:r>
          </a:p>
        </p:txBody>
      </p:sp>
      <p:graphicFrame>
        <p:nvGraphicFramePr>
          <p:cNvPr id="14339" name="Object 3">
            <a:extLst>
              <a:ext uri="{FF2B5EF4-FFF2-40B4-BE49-F238E27FC236}">
                <a16:creationId xmlns:a16="http://schemas.microsoft.com/office/drawing/2014/main" id="{EF94669D-2131-4027-9F65-58AA618FD55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76600" y="4343400"/>
          <a:ext cx="2692400" cy="1481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4" name="Equation" r:id="rId4" imgW="508000" imgH="279400" progId="Equation.DSMT4">
                  <p:embed/>
                </p:oleObj>
              </mc:Choice>
              <mc:Fallback>
                <p:oleObj name="Equation" r:id="rId4" imgW="508000" imgH="2794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4343400"/>
                        <a:ext cx="2692400" cy="1481138"/>
                      </a:xfrm>
                      <a:prstGeom prst="rect">
                        <a:avLst/>
                      </a:prstGeom>
                      <a:solidFill>
                        <a:srgbClr val="993366"/>
                      </a:solidFill>
                      <a:ln w="19050">
                        <a:solidFill>
                          <a:schemeClr val="accent2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~PP3242.WAV">
            <a:hlinkClick r:id="" action="ppaction://media"/>
            <a:extLst>
              <a:ext uri="{FF2B5EF4-FFF2-40B4-BE49-F238E27FC236}">
                <a16:creationId xmlns:a16="http://schemas.microsoft.com/office/drawing/2014/main" id="{00B6305B-B538-419A-BE09-807B68F9CA1A}"/>
              </a:ext>
            </a:extLst>
          </p:cNvPr>
          <p:cNvPicPr>
            <a:picLocks noRot="1" noChangeAspect="1"/>
          </p:cNvPicPr>
          <p:nvPr>
            <a:wavAudioFile r:embed="rId2" name="~PP3242.WAV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2825" y="63468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275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>
            <a:extLst>
              <a:ext uri="{FF2B5EF4-FFF2-40B4-BE49-F238E27FC236}">
                <a16:creationId xmlns:a16="http://schemas.microsoft.com/office/drawing/2014/main" id="{E85FB9E4-3BDB-46FB-99C6-2F151EE670F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9750" y="260350"/>
            <a:ext cx="7497763" cy="1143000"/>
          </a:xfrm>
        </p:spPr>
        <p:txBody>
          <a:bodyPr/>
          <a:lstStyle/>
          <a:p>
            <a:r>
              <a:rPr lang="en-GB" altLang="en-US"/>
              <a:t>Expanding Brackets</a:t>
            </a:r>
          </a:p>
        </p:txBody>
      </p:sp>
      <p:sp>
        <p:nvSpPr>
          <p:cNvPr id="24579" name="Content Placeholder 2">
            <a:extLst>
              <a:ext uri="{FF2B5EF4-FFF2-40B4-BE49-F238E27FC236}">
                <a16:creationId xmlns:a16="http://schemas.microsoft.com/office/drawing/2014/main" id="{4A5860CF-C860-41AF-85A3-3099DB9C295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42988" y="1916113"/>
            <a:ext cx="6778625" cy="1166812"/>
          </a:xfrm>
        </p:spPr>
        <p:txBody>
          <a:bodyPr/>
          <a:lstStyle/>
          <a:p>
            <a:pPr marL="80963" indent="0">
              <a:buFontTx/>
              <a:buNone/>
            </a:pPr>
            <a:r>
              <a:rPr lang="en-GB" altLang="en-US">
                <a:solidFill>
                  <a:srgbClr val="FF0000"/>
                </a:solidFill>
              </a:rPr>
              <a:t>To expand brackets, multiply everything inside the brackets by what is outside them</a:t>
            </a:r>
          </a:p>
        </p:txBody>
      </p:sp>
      <p:sp>
        <p:nvSpPr>
          <p:cNvPr id="24580" name="Content Placeholder 2">
            <a:extLst>
              <a:ext uri="{FF2B5EF4-FFF2-40B4-BE49-F238E27FC236}">
                <a16:creationId xmlns:a16="http://schemas.microsoft.com/office/drawing/2014/main" id="{57932847-7691-42B9-BBAF-ABB8C90ABC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7450" y="3284538"/>
            <a:ext cx="7497763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2730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639763" indent="-2730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12395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325563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1782763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239963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2697163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154363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</a:pPr>
            <a:r>
              <a:rPr lang="en-GB" altLang="en-US" sz="2400">
                <a:solidFill>
                  <a:schemeClr val="tx2"/>
                </a:solidFill>
              </a:rPr>
              <a:t>Expand:    4(a + 6)</a:t>
            </a:r>
          </a:p>
        </p:txBody>
      </p:sp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B89BF140-63B8-413E-A911-53AC0CC4849E}"/>
              </a:ext>
            </a:extLst>
          </p:cNvPr>
          <p:cNvGraphicFramePr>
            <a:graphicFrameLocks noGrp="1"/>
          </p:cNvGraphicFramePr>
          <p:nvPr/>
        </p:nvGraphicFramePr>
        <p:xfrm>
          <a:off x="2773363" y="4313238"/>
          <a:ext cx="3662361" cy="914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207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07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07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rgbClr val="FF0000"/>
                          </a:solidFill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rgbClr val="FF0000"/>
                          </a:solidFill>
                        </a:rPr>
                        <a:t>+6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rgbClr val="FF0000"/>
                          </a:solidFill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AECD7798-D2FB-404F-B778-6B6ABB211B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7325" y="4767263"/>
            <a:ext cx="12239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400"/>
              <a:t>4a</a:t>
            </a:r>
            <a:endParaRPr lang="en-GB" altLang="en-US" sz="2400" baseline="3000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62A49CC-07C7-429B-8B3B-59DDF65B17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1288" y="4767263"/>
            <a:ext cx="12239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400"/>
              <a:t>+24</a:t>
            </a:r>
            <a:endParaRPr lang="en-GB" altLang="en-US" sz="2400" baseline="3000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6A9E254-C430-4CCE-B271-763B851068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2150" y="5829300"/>
            <a:ext cx="43513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3200"/>
              <a:t>4(a + 6) = 4a + 24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>
            <a:extLst>
              <a:ext uri="{FF2B5EF4-FFF2-40B4-BE49-F238E27FC236}">
                <a16:creationId xmlns:a16="http://schemas.microsoft.com/office/drawing/2014/main" id="{D3958E0F-8567-442B-8999-7184322ACB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11188" y="269875"/>
            <a:ext cx="7497762" cy="1143000"/>
          </a:xfrm>
        </p:spPr>
        <p:txBody>
          <a:bodyPr/>
          <a:lstStyle/>
          <a:p>
            <a:r>
              <a:rPr lang="en-GB" altLang="en-US"/>
              <a:t>Expanding Brackets</a:t>
            </a:r>
          </a:p>
        </p:txBody>
      </p:sp>
      <p:sp>
        <p:nvSpPr>
          <p:cNvPr id="25603" name="Content Placeholder 2">
            <a:extLst>
              <a:ext uri="{FF2B5EF4-FFF2-40B4-BE49-F238E27FC236}">
                <a16:creationId xmlns:a16="http://schemas.microsoft.com/office/drawing/2014/main" id="{09CFE733-01D3-4EE3-A1D7-B8EC51AAE6C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42988" y="2060575"/>
            <a:ext cx="6777037" cy="941388"/>
          </a:xfrm>
        </p:spPr>
        <p:txBody>
          <a:bodyPr/>
          <a:lstStyle/>
          <a:p>
            <a:pPr marL="80963" indent="0">
              <a:buFontTx/>
              <a:buNone/>
            </a:pPr>
            <a:r>
              <a:rPr lang="en-GB" altLang="en-US">
                <a:solidFill>
                  <a:srgbClr val="FF0000"/>
                </a:solidFill>
              </a:rPr>
              <a:t>To expand brackets, multiply everything inside the brackets by what is outside them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31359CA-2A44-4210-B700-D0575593C2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1463" y="4281488"/>
            <a:ext cx="36004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5400" dirty="0"/>
              <a:t>9(c + 3)</a:t>
            </a: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0DB3080D-8892-46B8-B10E-96B5A81232B3}"/>
              </a:ext>
            </a:extLst>
          </p:cNvPr>
          <p:cNvSpPr/>
          <p:nvPr/>
        </p:nvSpPr>
        <p:spPr>
          <a:xfrm>
            <a:off x="2260600" y="4017963"/>
            <a:ext cx="374650" cy="263525"/>
          </a:xfrm>
          <a:custGeom>
            <a:avLst/>
            <a:gdLst>
              <a:gd name="connsiteX0" fmla="*/ 0 w 374073"/>
              <a:gd name="connsiteY0" fmla="*/ 263236 h 263236"/>
              <a:gd name="connsiteX1" fmla="*/ 207818 w 374073"/>
              <a:gd name="connsiteY1" fmla="*/ 0 h 263236"/>
              <a:gd name="connsiteX2" fmla="*/ 374073 w 374073"/>
              <a:gd name="connsiteY2" fmla="*/ 263236 h 263236"/>
              <a:gd name="connsiteX3" fmla="*/ 374073 w 374073"/>
              <a:gd name="connsiteY3" fmla="*/ 263236 h 263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4073" h="263236">
                <a:moveTo>
                  <a:pt x="0" y="263236"/>
                </a:moveTo>
                <a:cubicBezTo>
                  <a:pt x="72736" y="131618"/>
                  <a:pt x="145473" y="0"/>
                  <a:pt x="207818" y="0"/>
                </a:cubicBezTo>
                <a:cubicBezTo>
                  <a:pt x="270163" y="0"/>
                  <a:pt x="374073" y="263236"/>
                  <a:pt x="374073" y="263236"/>
                </a:cubicBezTo>
                <a:lnTo>
                  <a:pt x="374073" y="263236"/>
                </a:lnTo>
              </a:path>
            </a:pathLst>
          </a:custGeom>
          <a:noFill/>
          <a:ln w="381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F2CF123-7B5F-47F9-8D19-4A0565F748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0600" y="3514725"/>
            <a:ext cx="4937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3200" b="1"/>
              <a:t>x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EE79D47-1890-44EF-B422-AE1915C5A6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80038" y="4332288"/>
            <a:ext cx="776287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3600"/>
              <a:t>9c</a:t>
            </a:r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DBFC83DA-E511-4622-BC02-B5C0E7FE3763}"/>
              </a:ext>
            </a:extLst>
          </p:cNvPr>
          <p:cNvSpPr/>
          <p:nvPr/>
        </p:nvSpPr>
        <p:spPr>
          <a:xfrm>
            <a:off x="2268538" y="5106988"/>
            <a:ext cx="1366837" cy="357187"/>
          </a:xfrm>
          <a:custGeom>
            <a:avLst/>
            <a:gdLst>
              <a:gd name="connsiteX0" fmla="*/ 0 w 1233055"/>
              <a:gd name="connsiteY0" fmla="*/ 0 h 277090"/>
              <a:gd name="connsiteX1" fmla="*/ 734291 w 1233055"/>
              <a:gd name="connsiteY1" fmla="*/ 277090 h 277090"/>
              <a:gd name="connsiteX2" fmla="*/ 1233055 w 1233055"/>
              <a:gd name="connsiteY2" fmla="*/ 0 h 277090"/>
              <a:gd name="connsiteX3" fmla="*/ 1233055 w 1233055"/>
              <a:gd name="connsiteY3" fmla="*/ 0 h 277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33055" h="277090">
                <a:moveTo>
                  <a:pt x="0" y="0"/>
                </a:moveTo>
                <a:cubicBezTo>
                  <a:pt x="264391" y="138545"/>
                  <a:pt x="528782" y="277090"/>
                  <a:pt x="734291" y="277090"/>
                </a:cubicBezTo>
                <a:cubicBezTo>
                  <a:pt x="939800" y="277090"/>
                  <a:pt x="1233055" y="0"/>
                  <a:pt x="1233055" y="0"/>
                </a:cubicBezTo>
                <a:lnTo>
                  <a:pt x="1233055" y="0"/>
                </a:lnTo>
              </a:path>
            </a:pathLst>
          </a:custGeom>
          <a:noFill/>
          <a:ln w="381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5D3B3C9-DC81-44F4-B6DA-9CE811004A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94000" y="5364163"/>
            <a:ext cx="547688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3200" b="1"/>
              <a:t>x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FF7A57F-3C74-4B02-9793-16C8CDA23F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0425" y="4394200"/>
            <a:ext cx="13684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3200"/>
              <a:t> + 27</a:t>
            </a:r>
          </a:p>
        </p:txBody>
      </p:sp>
      <p:sp>
        <p:nvSpPr>
          <p:cNvPr id="25611" name="TextBox 4">
            <a:extLst>
              <a:ext uri="{FF2B5EF4-FFF2-40B4-BE49-F238E27FC236}">
                <a16:creationId xmlns:a16="http://schemas.microsoft.com/office/drawing/2014/main" id="{EE8C1056-6BAF-4495-BE91-91CC3CCFEF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1050" y="44450"/>
            <a:ext cx="10144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400">
                <a:solidFill>
                  <a:schemeClr val="bg1"/>
                </a:solidFill>
              </a:rPr>
              <a:t>Team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>
            <a:extLst>
              <a:ext uri="{FF2B5EF4-FFF2-40B4-BE49-F238E27FC236}">
                <a16:creationId xmlns:a16="http://schemas.microsoft.com/office/drawing/2014/main" id="{E85FB9E4-3BDB-46FB-99C6-2F151EE670F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9750" y="260350"/>
            <a:ext cx="7497763" cy="1143000"/>
          </a:xfrm>
        </p:spPr>
        <p:txBody>
          <a:bodyPr/>
          <a:lstStyle/>
          <a:p>
            <a:r>
              <a:rPr lang="en-GB" altLang="en-US"/>
              <a:t>Expanding Brackets</a:t>
            </a:r>
          </a:p>
        </p:txBody>
      </p:sp>
      <p:sp>
        <p:nvSpPr>
          <p:cNvPr id="24579" name="Content Placeholder 2">
            <a:extLst>
              <a:ext uri="{FF2B5EF4-FFF2-40B4-BE49-F238E27FC236}">
                <a16:creationId xmlns:a16="http://schemas.microsoft.com/office/drawing/2014/main" id="{4A5860CF-C860-41AF-85A3-3099DB9C295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42988" y="1916113"/>
            <a:ext cx="6778625" cy="1166812"/>
          </a:xfrm>
        </p:spPr>
        <p:txBody>
          <a:bodyPr/>
          <a:lstStyle/>
          <a:p>
            <a:pPr marL="80963" indent="0">
              <a:buFontTx/>
              <a:buNone/>
            </a:pPr>
            <a:r>
              <a:rPr lang="en-GB" altLang="en-US">
                <a:solidFill>
                  <a:srgbClr val="FF0000"/>
                </a:solidFill>
              </a:rPr>
              <a:t>To expand brackets, multiply everything inside the brackets by what is outside them</a:t>
            </a:r>
          </a:p>
        </p:txBody>
      </p:sp>
      <p:sp>
        <p:nvSpPr>
          <p:cNvPr id="24580" name="Content Placeholder 2">
            <a:extLst>
              <a:ext uri="{FF2B5EF4-FFF2-40B4-BE49-F238E27FC236}">
                <a16:creationId xmlns:a16="http://schemas.microsoft.com/office/drawing/2014/main" id="{57932847-7691-42B9-BBAF-ABB8C90ABC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7450" y="3284538"/>
            <a:ext cx="7497763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2730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639763" indent="-2730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12395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325563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1782763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239963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2697163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154363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buClr>
                <a:schemeClr val="accent1"/>
              </a:buClr>
              <a:buSzPct val="76000"/>
              <a:buFont typeface="Wingdings 2" panose="05020102010507070707" pitchFamily="18" charset="2"/>
              <a:buChar char=""/>
            </a:pPr>
            <a:r>
              <a:rPr lang="en-GB" altLang="en-US" sz="2400" dirty="0">
                <a:solidFill>
                  <a:schemeClr val="tx2"/>
                </a:solidFill>
              </a:rPr>
              <a:t>Expand:    (4+b)(a + 6)</a:t>
            </a:r>
          </a:p>
        </p:txBody>
      </p:sp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B89BF140-63B8-413E-A911-53AC0CC484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0400895"/>
              </p:ext>
            </p:extLst>
          </p:nvPr>
        </p:nvGraphicFramePr>
        <p:xfrm>
          <a:off x="2773363" y="4313238"/>
          <a:ext cx="3662361" cy="1371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207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07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07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rgbClr val="FF0000"/>
                          </a:solidFill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rgbClr val="FF0000"/>
                          </a:solidFill>
                        </a:rPr>
                        <a:t>+6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rgbClr val="FF0000"/>
                          </a:solidFill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rgbClr val="FF0000"/>
                          </a:solidFill>
                        </a:rPr>
                        <a:t>+b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+ab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+6b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6206072"/>
                  </a:ext>
                </a:extLst>
              </a:tr>
            </a:tbl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AECD7798-D2FB-404F-B778-6B6ABB211B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7325" y="4767263"/>
            <a:ext cx="12239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400"/>
              <a:t>4a</a:t>
            </a:r>
            <a:endParaRPr lang="en-GB" altLang="en-US" sz="2400" baseline="3000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62A49CC-07C7-429B-8B3B-59DDF65B17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1288" y="4767263"/>
            <a:ext cx="12239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400"/>
              <a:t>+24</a:t>
            </a:r>
            <a:endParaRPr lang="en-GB" altLang="en-US" sz="2400" baseline="3000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6A9E254-C430-4CCE-B271-763B851068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2150" y="5829300"/>
            <a:ext cx="629089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3200" dirty="0"/>
              <a:t>(4+b)(a + 6) = 4a + 24 + ab + 6b</a:t>
            </a:r>
          </a:p>
        </p:txBody>
      </p:sp>
    </p:spTree>
    <p:extLst>
      <p:ext uri="{BB962C8B-B14F-4D97-AF65-F5344CB8AC3E}">
        <p14:creationId xmlns:p14="http://schemas.microsoft.com/office/powerpoint/2010/main" val="3096846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1">
            <a:extLst>
              <a:ext uri="{FF2B5EF4-FFF2-40B4-BE49-F238E27FC236}">
                <a16:creationId xmlns:a16="http://schemas.microsoft.com/office/drawing/2014/main" id="{B122357E-EA63-45C6-90FB-C009D87D1B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0063" y="25400"/>
            <a:ext cx="15192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800">
                <a:solidFill>
                  <a:schemeClr val="bg1"/>
                </a:solidFill>
              </a:rPr>
              <a:t>Corners</a:t>
            </a:r>
          </a:p>
        </p:txBody>
      </p:sp>
      <p:sp>
        <p:nvSpPr>
          <p:cNvPr id="3" name="Frame 2">
            <a:extLst>
              <a:ext uri="{FF2B5EF4-FFF2-40B4-BE49-F238E27FC236}">
                <a16:creationId xmlns:a16="http://schemas.microsoft.com/office/drawing/2014/main" id="{8FD71005-CCCB-4466-AAF6-F2B7A2CAE7A1}"/>
              </a:ext>
            </a:extLst>
          </p:cNvPr>
          <p:cNvSpPr/>
          <p:nvPr/>
        </p:nvSpPr>
        <p:spPr>
          <a:xfrm>
            <a:off x="1669256" y="1311275"/>
            <a:ext cx="5543550" cy="4321175"/>
          </a:xfrm>
          <a:prstGeom prst="fram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26628" name="TextBox 3">
            <a:extLst>
              <a:ext uri="{FF2B5EF4-FFF2-40B4-BE49-F238E27FC236}">
                <a16:creationId xmlns:a16="http://schemas.microsoft.com/office/drawing/2014/main" id="{17574E31-2181-4EF0-BA7F-FE1ACE2F56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78263" y="5084763"/>
            <a:ext cx="11255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400" b="1"/>
              <a:t>FRONT</a:t>
            </a:r>
          </a:p>
        </p:txBody>
      </p:sp>
      <p:sp>
        <p:nvSpPr>
          <p:cNvPr id="26629" name="TextBox 4">
            <a:extLst>
              <a:ext uri="{FF2B5EF4-FFF2-40B4-BE49-F238E27FC236}">
                <a16:creationId xmlns:a16="http://schemas.microsoft.com/office/drawing/2014/main" id="{2C537B9E-8E00-4351-925A-16347E143C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2763" y="5084763"/>
            <a:ext cx="4127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400" b="1"/>
              <a:t>A</a:t>
            </a:r>
          </a:p>
        </p:txBody>
      </p:sp>
      <p:sp>
        <p:nvSpPr>
          <p:cNvPr id="26630" name="TextBox 5">
            <a:extLst>
              <a:ext uri="{FF2B5EF4-FFF2-40B4-BE49-F238E27FC236}">
                <a16:creationId xmlns:a16="http://schemas.microsoft.com/office/drawing/2014/main" id="{2DEC9EB2-1A26-471D-AA26-407729AC80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2763" y="1311275"/>
            <a:ext cx="3635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400" b="1"/>
              <a:t>B</a:t>
            </a:r>
          </a:p>
        </p:txBody>
      </p:sp>
      <p:sp>
        <p:nvSpPr>
          <p:cNvPr id="26631" name="TextBox 6">
            <a:extLst>
              <a:ext uri="{FF2B5EF4-FFF2-40B4-BE49-F238E27FC236}">
                <a16:creationId xmlns:a16="http://schemas.microsoft.com/office/drawing/2014/main" id="{AB39315D-9591-4735-8453-9C3714C3D6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11963" y="1268413"/>
            <a:ext cx="4238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400" b="1"/>
              <a:t>C</a:t>
            </a:r>
          </a:p>
        </p:txBody>
      </p:sp>
      <p:sp>
        <p:nvSpPr>
          <p:cNvPr id="26632" name="TextBox 7">
            <a:extLst>
              <a:ext uri="{FF2B5EF4-FFF2-40B4-BE49-F238E27FC236}">
                <a16:creationId xmlns:a16="http://schemas.microsoft.com/office/drawing/2014/main" id="{35BD57A1-8E22-4D09-B228-4582FCDA9A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2438" y="5056188"/>
            <a:ext cx="39846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400" b="1"/>
              <a:t>D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Box 1">
            <a:extLst>
              <a:ext uri="{FF2B5EF4-FFF2-40B4-BE49-F238E27FC236}">
                <a16:creationId xmlns:a16="http://schemas.microsoft.com/office/drawing/2014/main" id="{EEB6ECC2-268B-438E-A2DB-E9F81366E9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2138" y="908050"/>
            <a:ext cx="263683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5400"/>
              <a:t>4(y + 2)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FFF0F4B-75A8-4C55-8374-B110ECA1261B}"/>
              </a:ext>
            </a:extLst>
          </p:cNvPr>
          <p:cNvSpPr txBox="1"/>
          <p:nvPr/>
        </p:nvSpPr>
        <p:spPr>
          <a:xfrm>
            <a:off x="5026025" y="2857500"/>
            <a:ext cx="3001963" cy="83026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GB" sz="4800" dirty="0">
                <a:solidFill>
                  <a:schemeClr val="tx2"/>
                </a:solidFill>
              </a:rPr>
              <a:t>B) y + 8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27DB8BE-02D3-4BBF-B38E-01431E6944FF}"/>
              </a:ext>
            </a:extLst>
          </p:cNvPr>
          <p:cNvSpPr txBox="1"/>
          <p:nvPr/>
        </p:nvSpPr>
        <p:spPr>
          <a:xfrm>
            <a:off x="957263" y="2852738"/>
            <a:ext cx="3379787" cy="83185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GB" sz="4800" dirty="0">
                <a:solidFill>
                  <a:schemeClr val="tx2"/>
                </a:solidFill>
              </a:rPr>
              <a:t>A) 4y + 2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C311778-8BA8-412A-8D4C-4FD56FC91F77}"/>
              </a:ext>
            </a:extLst>
          </p:cNvPr>
          <p:cNvSpPr txBox="1"/>
          <p:nvPr/>
        </p:nvSpPr>
        <p:spPr>
          <a:xfrm>
            <a:off x="5026025" y="4797426"/>
            <a:ext cx="3001963" cy="83026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GB" sz="4800" dirty="0">
                <a:solidFill>
                  <a:schemeClr val="tx2"/>
                </a:solidFill>
              </a:rPr>
              <a:t>D) 6y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8C9E631-C21D-4F0D-90A8-7678E7617DEC}"/>
              </a:ext>
            </a:extLst>
          </p:cNvPr>
          <p:cNvSpPr txBox="1"/>
          <p:nvPr/>
        </p:nvSpPr>
        <p:spPr>
          <a:xfrm>
            <a:off x="962025" y="4797425"/>
            <a:ext cx="3375025" cy="83026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GB" sz="4800" dirty="0">
                <a:solidFill>
                  <a:schemeClr val="tx2"/>
                </a:solidFill>
              </a:rPr>
              <a:t>C) 4y + 8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E04483E-DE88-42A7-9E3D-A9B413CCA0C2}"/>
              </a:ext>
            </a:extLst>
          </p:cNvPr>
          <p:cNvSpPr/>
          <p:nvPr/>
        </p:nvSpPr>
        <p:spPr>
          <a:xfrm>
            <a:off x="539750" y="4470400"/>
            <a:ext cx="4005263" cy="1658938"/>
          </a:xfrm>
          <a:prstGeom prst="ellipse">
            <a:avLst/>
          </a:prstGeom>
          <a:noFill/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 sz="1400"/>
          </a:p>
        </p:txBody>
      </p:sp>
      <p:sp>
        <p:nvSpPr>
          <p:cNvPr id="27656" name="TextBox 2">
            <a:extLst>
              <a:ext uri="{FF2B5EF4-FFF2-40B4-BE49-F238E27FC236}">
                <a16:creationId xmlns:a16="http://schemas.microsoft.com/office/drawing/2014/main" id="{A4C78E5C-3C82-4F86-B503-7076D82B2E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0063" y="25400"/>
            <a:ext cx="15192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800">
                <a:solidFill>
                  <a:schemeClr val="bg1"/>
                </a:solidFill>
              </a:rPr>
              <a:t>Corners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1">
            <a:extLst>
              <a:ext uri="{FF2B5EF4-FFF2-40B4-BE49-F238E27FC236}">
                <a16:creationId xmlns:a16="http://schemas.microsoft.com/office/drawing/2014/main" id="{35853C29-51DA-4827-8060-3A02930975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9863" y="796925"/>
            <a:ext cx="28289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6000"/>
              <a:t>4(y – 5)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2A9E227-D23E-420F-91B6-0F8638BE0D81}"/>
              </a:ext>
            </a:extLst>
          </p:cNvPr>
          <p:cNvSpPr txBox="1"/>
          <p:nvPr/>
        </p:nvSpPr>
        <p:spPr>
          <a:xfrm>
            <a:off x="4822825" y="2854325"/>
            <a:ext cx="3387725" cy="92233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GB" sz="5400" dirty="0">
                <a:solidFill>
                  <a:schemeClr val="tx2"/>
                </a:solidFill>
              </a:rPr>
              <a:t>B) 4y - 9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FAC3A4A-5E9A-44F9-98E1-9DD5B91872C5}"/>
              </a:ext>
            </a:extLst>
          </p:cNvPr>
          <p:cNvSpPr txBox="1"/>
          <p:nvPr/>
        </p:nvSpPr>
        <p:spPr>
          <a:xfrm>
            <a:off x="611188" y="2852738"/>
            <a:ext cx="3557587" cy="92392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GB" sz="5400" dirty="0">
                <a:solidFill>
                  <a:schemeClr val="tx2"/>
                </a:solidFill>
              </a:rPr>
              <a:t>A) 4y - 5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D6B3507-A1A6-440E-913F-086E91FF3C02}"/>
              </a:ext>
            </a:extLst>
          </p:cNvPr>
          <p:cNvSpPr txBox="1"/>
          <p:nvPr/>
        </p:nvSpPr>
        <p:spPr>
          <a:xfrm>
            <a:off x="4938089" y="4829175"/>
            <a:ext cx="3050835" cy="92333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GB" sz="5400" dirty="0">
                <a:solidFill>
                  <a:schemeClr val="tx2"/>
                </a:solidFill>
              </a:rPr>
              <a:t>D) 4y - 20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8B16B19-0862-4ACD-8B33-5E8373B2E110}"/>
              </a:ext>
            </a:extLst>
          </p:cNvPr>
          <p:cNvSpPr txBox="1"/>
          <p:nvPr/>
        </p:nvSpPr>
        <p:spPr>
          <a:xfrm>
            <a:off x="785394" y="4797425"/>
            <a:ext cx="3172663" cy="92333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GB" sz="5400" dirty="0">
                <a:solidFill>
                  <a:schemeClr val="tx2"/>
                </a:solidFill>
              </a:rPr>
              <a:t>C) 4y + 20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D128A46-9864-452C-BA7D-D0B051CA5129}"/>
              </a:ext>
            </a:extLst>
          </p:cNvPr>
          <p:cNvSpPr/>
          <p:nvPr/>
        </p:nvSpPr>
        <p:spPr>
          <a:xfrm>
            <a:off x="4506913" y="4506913"/>
            <a:ext cx="4005262" cy="1658937"/>
          </a:xfrm>
          <a:prstGeom prst="ellipse">
            <a:avLst/>
          </a:prstGeom>
          <a:noFill/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 sz="1600"/>
          </a:p>
        </p:txBody>
      </p:sp>
      <p:sp>
        <p:nvSpPr>
          <p:cNvPr id="28680" name="TextBox 8">
            <a:extLst>
              <a:ext uri="{FF2B5EF4-FFF2-40B4-BE49-F238E27FC236}">
                <a16:creationId xmlns:a16="http://schemas.microsoft.com/office/drawing/2014/main" id="{D15ADAD1-447E-497F-987F-AD8B089C2C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0063" y="25400"/>
            <a:ext cx="15192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800">
                <a:solidFill>
                  <a:schemeClr val="bg1"/>
                </a:solidFill>
              </a:rPr>
              <a:t>Corners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Box 1">
            <a:extLst>
              <a:ext uri="{FF2B5EF4-FFF2-40B4-BE49-F238E27FC236}">
                <a16:creationId xmlns:a16="http://schemas.microsoft.com/office/drawing/2014/main" id="{11D06867-7AAD-4114-8628-2E700221C8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2888" y="796925"/>
            <a:ext cx="2697162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6000"/>
              <a:t>7(y - 9)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596F115-D181-4E04-8488-518FCBF48079}"/>
              </a:ext>
            </a:extLst>
          </p:cNvPr>
          <p:cNvSpPr txBox="1"/>
          <p:nvPr/>
        </p:nvSpPr>
        <p:spPr>
          <a:xfrm>
            <a:off x="4535488" y="2840038"/>
            <a:ext cx="3852862" cy="92233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GB" sz="5400" dirty="0">
                <a:solidFill>
                  <a:schemeClr val="tx2"/>
                </a:solidFill>
              </a:rPr>
              <a:t>B) 7y - 63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B018FA2-5342-4FF4-82E8-FDB35D79A08A}"/>
              </a:ext>
            </a:extLst>
          </p:cNvPr>
          <p:cNvSpPr txBox="1"/>
          <p:nvPr/>
        </p:nvSpPr>
        <p:spPr>
          <a:xfrm>
            <a:off x="684213" y="2852738"/>
            <a:ext cx="3556000" cy="92392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GB" sz="5400" dirty="0">
                <a:solidFill>
                  <a:schemeClr val="tx2"/>
                </a:solidFill>
              </a:rPr>
              <a:t>A) 7y - 9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9BC1E53-6344-4DA7-A427-FC708F5157C9}"/>
              </a:ext>
            </a:extLst>
          </p:cNvPr>
          <p:cNvSpPr txBox="1"/>
          <p:nvPr/>
        </p:nvSpPr>
        <p:spPr>
          <a:xfrm>
            <a:off x="4535488" y="4797425"/>
            <a:ext cx="3852862" cy="92233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GB" sz="5400" dirty="0">
                <a:solidFill>
                  <a:schemeClr val="tx2"/>
                </a:solidFill>
              </a:rPr>
              <a:t>D) 7y - 16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23CB32A-D0ED-4C13-BF9A-E79742509D65}"/>
              </a:ext>
            </a:extLst>
          </p:cNvPr>
          <p:cNvSpPr txBox="1"/>
          <p:nvPr/>
        </p:nvSpPr>
        <p:spPr>
          <a:xfrm>
            <a:off x="684213" y="4797425"/>
            <a:ext cx="3556000" cy="92233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GB" sz="5400" dirty="0">
                <a:solidFill>
                  <a:schemeClr val="tx2"/>
                </a:solidFill>
              </a:rPr>
              <a:t>C) 7y - 54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48A8234-381B-42DE-B792-1400241D896F}"/>
              </a:ext>
            </a:extLst>
          </p:cNvPr>
          <p:cNvSpPr/>
          <p:nvPr/>
        </p:nvSpPr>
        <p:spPr>
          <a:xfrm>
            <a:off x="4379913" y="2532063"/>
            <a:ext cx="4162425" cy="1658937"/>
          </a:xfrm>
          <a:prstGeom prst="ellipse">
            <a:avLst/>
          </a:prstGeom>
          <a:noFill/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 sz="1600"/>
          </a:p>
        </p:txBody>
      </p:sp>
      <p:sp>
        <p:nvSpPr>
          <p:cNvPr id="29704" name="TextBox 8">
            <a:extLst>
              <a:ext uri="{FF2B5EF4-FFF2-40B4-BE49-F238E27FC236}">
                <a16:creationId xmlns:a16="http://schemas.microsoft.com/office/drawing/2014/main" id="{C29D00D9-9DDF-40CC-8FCB-0E66FA3C7B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0063" y="25400"/>
            <a:ext cx="15192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800">
                <a:solidFill>
                  <a:schemeClr val="bg1"/>
                </a:solidFill>
              </a:rPr>
              <a:t>Corners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Box 1">
            <a:extLst>
              <a:ext uri="{FF2B5EF4-FFF2-40B4-BE49-F238E27FC236}">
                <a16:creationId xmlns:a16="http://schemas.microsoft.com/office/drawing/2014/main" id="{0632A1C8-047D-4921-A74E-03AD3C60DF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2888" y="1065213"/>
            <a:ext cx="2827337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6000"/>
              <a:t>3(4 – y)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C9B4FC9-5F77-44AB-A9BE-3623DC3E8A69}"/>
              </a:ext>
            </a:extLst>
          </p:cNvPr>
          <p:cNvSpPr txBox="1"/>
          <p:nvPr/>
        </p:nvSpPr>
        <p:spPr>
          <a:xfrm>
            <a:off x="4927600" y="3108325"/>
            <a:ext cx="3387725" cy="92392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GB" sz="5400" dirty="0">
                <a:solidFill>
                  <a:schemeClr val="tx2"/>
                </a:solidFill>
              </a:rPr>
              <a:t>B) 12 – 3y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14E0BA3-7FA7-47FB-ADBD-AC84BD6B87BB}"/>
              </a:ext>
            </a:extLst>
          </p:cNvPr>
          <p:cNvSpPr txBox="1"/>
          <p:nvPr/>
        </p:nvSpPr>
        <p:spPr>
          <a:xfrm>
            <a:off x="684213" y="3121025"/>
            <a:ext cx="3556000" cy="92392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GB" sz="5400" dirty="0">
                <a:solidFill>
                  <a:schemeClr val="tx2"/>
                </a:solidFill>
              </a:rPr>
              <a:t>A) 3y - 12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407CAB3-8A81-49B1-8FC2-AEFE53B98B6F}"/>
              </a:ext>
            </a:extLst>
          </p:cNvPr>
          <p:cNvSpPr txBox="1"/>
          <p:nvPr/>
        </p:nvSpPr>
        <p:spPr>
          <a:xfrm>
            <a:off x="4894263" y="5097463"/>
            <a:ext cx="3421062" cy="92392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GB" sz="5400" dirty="0">
                <a:solidFill>
                  <a:schemeClr val="tx2"/>
                </a:solidFill>
              </a:rPr>
              <a:t>D) 7 - 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1CFCB12-E8CD-4D0E-B8F3-0A31450EA7BF}"/>
              </a:ext>
            </a:extLst>
          </p:cNvPr>
          <p:cNvSpPr txBox="1"/>
          <p:nvPr/>
        </p:nvSpPr>
        <p:spPr>
          <a:xfrm>
            <a:off x="684213" y="5097463"/>
            <a:ext cx="3556000" cy="92392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GB" sz="5400" dirty="0">
                <a:solidFill>
                  <a:schemeClr val="tx2"/>
                </a:solidFill>
              </a:rPr>
              <a:t>C) 12 - y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5D4354F-1CCB-4362-A354-AD656D6E9D2F}"/>
              </a:ext>
            </a:extLst>
          </p:cNvPr>
          <p:cNvSpPr/>
          <p:nvPr/>
        </p:nvSpPr>
        <p:spPr>
          <a:xfrm>
            <a:off x="4573588" y="2800350"/>
            <a:ext cx="4005262" cy="1658938"/>
          </a:xfrm>
          <a:prstGeom prst="ellipse">
            <a:avLst/>
          </a:prstGeom>
          <a:noFill/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 sz="1600"/>
          </a:p>
        </p:txBody>
      </p:sp>
      <p:sp>
        <p:nvSpPr>
          <p:cNvPr id="30728" name="TextBox 8">
            <a:extLst>
              <a:ext uri="{FF2B5EF4-FFF2-40B4-BE49-F238E27FC236}">
                <a16:creationId xmlns:a16="http://schemas.microsoft.com/office/drawing/2014/main" id="{9212C046-5A93-4C34-B238-D3A887B677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0063" y="25400"/>
            <a:ext cx="15192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800">
                <a:solidFill>
                  <a:schemeClr val="bg1"/>
                </a:solidFill>
              </a:rPr>
              <a:t>Corners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Box 1">
            <a:extLst>
              <a:ext uri="{FF2B5EF4-FFF2-40B4-BE49-F238E27FC236}">
                <a16:creationId xmlns:a16="http://schemas.microsoft.com/office/drawing/2014/main" id="{0D36E7BD-B0A0-4914-9C6D-80FAB30C5C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62263" y="993775"/>
            <a:ext cx="33369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6000"/>
              <a:t>3(2y + 2)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D6A5320-598D-4CD8-A575-E3ED13608A43}"/>
              </a:ext>
            </a:extLst>
          </p:cNvPr>
          <p:cNvSpPr txBox="1"/>
          <p:nvPr/>
        </p:nvSpPr>
        <p:spPr>
          <a:xfrm>
            <a:off x="5006975" y="3036888"/>
            <a:ext cx="3389313" cy="92233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GB" sz="5400" dirty="0">
                <a:solidFill>
                  <a:schemeClr val="tx2"/>
                </a:solidFill>
              </a:rPr>
              <a:t>B) 6y - 6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7B06B4B-84D5-406A-A04A-84D040E7C09A}"/>
              </a:ext>
            </a:extLst>
          </p:cNvPr>
          <p:cNvSpPr txBox="1"/>
          <p:nvPr/>
        </p:nvSpPr>
        <p:spPr>
          <a:xfrm>
            <a:off x="763588" y="3049588"/>
            <a:ext cx="3557587" cy="92392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GB" sz="5400" dirty="0">
                <a:solidFill>
                  <a:schemeClr val="tx2"/>
                </a:solidFill>
              </a:rPr>
              <a:t>A) 6y + 6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710C8CD-D175-4B4F-9D60-4AA40317A09F}"/>
              </a:ext>
            </a:extLst>
          </p:cNvPr>
          <p:cNvSpPr txBox="1"/>
          <p:nvPr/>
        </p:nvSpPr>
        <p:spPr>
          <a:xfrm>
            <a:off x="4973638" y="5026025"/>
            <a:ext cx="3422650" cy="92392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GB" sz="5400" dirty="0">
                <a:solidFill>
                  <a:schemeClr val="tx2"/>
                </a:solidFill>
              </a:rPr>
              <a:t>D) 6y + 2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EC3525E-2910-44EA-9BD7-4272B981580D}"/>
              </a:ext>
            </a:extLst>
          </p:cNvPr>
          <p:cNvSpPr txBox="1"/>
          <p:nvPr/>
        </p:nvSpPr>
        <p:spPr>
          <a:xfrm>
            <a:off x="763588" y="4994275"/>
            <a:ext cx="3557587" cy="92233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GB" sz="5400" dirty="0">
                <a:solidFill>
                  <a:schemeClr val="tx2"/>
                </a:solidFill>
              </a:rPr>
              <a:t>C) 5y + 6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FDAD7AA-2DF6-48A5-A22B-DC2AA217B013}"/>
              </a:ext>
            </a:extLst>
          </p:cNvPr>
          <p:cNvSpPr/>
          <p:nvPr/>
        </p:nvSpPr>
        <p:spPr>
          <a:xfrm>
            <a:off x="539750" y="2740025"/>
            <a:ext cx="4005263" cy="1660525"/>
          </a:xfrm>
          <a:prstGeom prst="ellipse">
            <a:avLst/>
          </a:prstGeom>
          <a:noFill/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 sz="1600"/>
          </a:p>
        </p:txBody>
      </p:sp>
      <p:sp>
        <p:nvSpPr>
          <p:cNvPr id="31752" name="TextBox 8">
            <a:extLst>
              <a:ext uri="{FF2B5EF4-FFF2-40B4-BE49-F238E27FC236}">
                <a16:creationId xmlns:a16="http://schemas.microsoft.com/office/drawing/2014/main" id="{17146FE8-E564-41CE-867D-9F960E6115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0063" y="25400"/>
            <a:ext cx="15192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800">
                <a:solidFill>
                  <a:schemeClr val="bg1"/>
                </a:solidFill>
              </a:rPr>
              <a:t>Corners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Box 1">
            <a:extLst>
              <a:ext uri="{FF2B5EF4-FFF2-40B4-BE49-F238E27FC236}">
                <a16:creationId xmlns:a16="http://schemas.microsoft.com/office/drawing/2014/main" id="{6FBC6571-3E01-4582-8970-642E804D52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2888" y="796925"/>
            <a:ext cx="32543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6000"/>
              <a:t>6(3y – 5)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85CFAAA-4BD6-4925-A340-92A11FB5DBBD}"/>
              </a:ext>
            </a:extLst>
          </p:cNvPr>
          <p:cNvSpPr txBox="1"/>
          <p:nvPr/>
        </p:nvSpPr>
        <p:spPr>
          <a:xfrm>
            <a:off x="4535488" y="2840038"/>
            <a:ext cx="3852862" cy="92233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GB" sz="5400" dirty="0">
                <a:solidFill>
                  <a:schemeClr val="tx2"/>
                </a:solidFill>
              </a:rPr>
              <a:t>B) 18y + 30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F760495-7F8B-4D36-8D32-A40910DD1E69}"/>
              </a:ext>
            </a:extLst>
          </p:cNvPr>
          <p:cNvSpPr txBox="1"/>
          <p:nvPr/>
        </p:nvSpPr>
        <p:spPr>
          <a:xfrm>
            <a:off x="684213" y="2852738"/>
            <a:ext cx="3556000" cy="92392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GB" sz="5400" dirty="0">
                <a:solidFill>
                  <a:schemeClr val="tx2"/>
                </a:solidFill>
              </a:rPr>
              <a:t>A) 6y - 30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B09D521-4220-4BB9-AA4B-A2133E107C46}"/>
              </a:ext>
            </a:extLst>
          </p:cNvPr>
          <p:cNvSpPr txBox="1"/>
          <p:nvPr/>
        </p:nvSpPr>
        <p:spPr>
          <a:xfrm>
            <a:off x="4535488" y="4797425"/>
            <a:ext cx="3852862" cy="92233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GB" sz="5400" dirty="0">
                <a:solidFill>
                  <a:schemeClr val="tx2"/>
                </a:solidFill>
              </a:rPr>
              <a:t>D) 18y - 30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3DC86CC-C625-405A-AB98-7195380AB871}"/>
              </a:ext>
            </a:extLst>
          </p:cNvPr>
          <p:cNvSpPr txBox="1"/>
          <p:nvPr/>
        </p:nvSpPr>
        <p:spPr>
          <a:xfrm>
            <a:off x="684213" y="4797425"/>
            <a:ext cx="3556000" cy="92233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GB" sz="5400" dirty="0">
                <a:solidFill>
                  <a:schemeClr val="tx2"/>
                </a:solidFill>
              </a:rPr>
              <a:t>C) 6y + 30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BAF704E-B13A-4297-882B-A5E8FD6203F2}"/>
              </a:ext>
            </a:extLst>
          </p:cNvPr>
          <p:cNvSpPr/>
          <p:nvPr/>
        </p:nvSpPr>
        <p:spPr>
          <a:xfrm>
            <a:off x="4416425" y="4475163"/>
            <a:ext cx="4162425" cy="1658937"/>
          </a:xfrm>
          <a:prstGeom prst="ellipse">
            <a:avLst/>
          </a:prstGeom>
          <a:noFill/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 sz="1600"/>
          </a:p>
        </p:txBody>
      </p:sp>
      <p:sp>
        <p:nvSpPr>
          <p:cNvPr id="32776" name="TextBox 8">
            <a:extLst>
              <a:ext uri="{FF2B5EF4-FFF2-40B4-BE49-F238E27FC236}">
                <a16:creationId xmlns:a16="http://schemas.microsoft.com/office/drawing/2014/main" id="{E2E67249-7CD9-4C0E-8AF0-AC06755567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0063" y="25400"/>
            <a:ext cx="15192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800">
                <a:solidFill>
                  <a:schemeClr val="bg1"/>
                </a:solidFill>
              </a:rPr>
              <a:t>Corners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>
            <a:extLst>
              <a:ext uri="{FF2B5EF4-FFF2-40B4-BE49-F238E27FC236}">
                <a16:creationId xmlns:a16="http://schemas.microsoft.com/office/drawing/2014/main" id="{DAE104C3-1075-4DD9-9A98-20FE43A88875}"/>
              </a:ext>
            </a:extLst>
          </p:cNvPr>
          <p:cNvSpPr/>
          <p:nvPr/>
        </p:nvSpPr>
        <p:spPr>
          <a:xfrm>
            <a:off x="2627313" y="3644900"/>
            <a:ext cx="3816350" cy="2160588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GB" sz="9600" dirty="0"/>
              <a:t>64</a:t>
            </a:r>
          </a:p>
        </p:txBody>
      </p:sp>
      <p:sp>
        <p:nvSpPr>
          <p:cNvPr id="15363" name="TextBox 2">
            <a:extLst>
              <a:ext uri="{FF2B5EF4-FFF2-40B4-BE49-F238E27FC236}">
                <a16:creationId xmlns:a16="http://schemas.microsoft.com/office/drawing/2014/main" id="{4BC6387B-C36C-499B-83E3-F75445F8E0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1196975"/>
            <a:ext cx="57404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400"/>
              <a:t>My answer is 64.</a:t>
            </a:r>
          </a:p>
          <a:p>
            <a:pPr eaLnBrk="1" hangingPunct="1"/>
            <a:endParaRPr lang="en-GB" altLang="en-US" sz="2400"/>
          </a:p>
          <a:p>
            <a:pPr eaLnBrk="1" hangingPunct="1"/>
            <a:r>
              <a:rPr lang="en-GB" altLang="en-US" sz="2400"/>
              <a:t>What could my question have been?</a:t>
            </a:r>
          </a:p>
          <a:p>
            <a:pPr eaLnBrk="1" hangingPunct="1"/>
            <a:endParaRPr lang="en-GB" altLang="en-US" sz="2400"/>
          </a:p>
          <a:p>
            <a:pPr eaLnBrk="1" hangingPunct="1"/>
            <a:r>
              <a:rPr lang="en-GB" altLang="en-US" sz="2400"/>
              <a:t>Most unusual answer wins.</a:t>
            </a:r>
          </a:p>
        </p:txBody>
      </p:sp>
      <p:sp>
        <p:nvSpPr>
          <p:cNvPr id="15364" name="TextBox 3">
            <a:extLst>
              <a:ext uri="{FF2B5EF4-FFF2-40B4-BE49-F238E27FC236}">
                <a16:creationId xmlns:a16="http://schemas.microsoft.com/office/drawing/2014/main" id="{4ADC4EDB-528E-40CA-904D-AB46D7EC5C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9700" y="44450"/>
            <a:ext cx="25638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400">
                <a:solidFill>
                  <a:schemeClr val="bg1"/>
                </a:solidFill>
              </a:rPr>
              <a:t>Do Now Activity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Box 1">
            <a:extLst>
              <a:ext uri="{FF2B5EF4-FFF2-40B4-BE49-F238E27FC236}">
                <a16:creationId xmlns:a16="http://schemas.microsoft.com/office/drawing/2014/main" id="{384F5B80-5AFF-4F63-B119-F86EAED364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6175" y="908050"/>
            <a:ext cx="438785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6000"/>
              <a:t>4y(3y – 5m)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AB3B772-EBFA-44F7-A2D4-CB46D52727BF}"/>
              </a:ext>
            </a:extLst>
          </p:cNvPr>
          <p:cNvSpPr txBox="1"/>
          <p:nvPr/>
        </p:nvSpPr>
        <p:spPr>
          <a:xfrm>
            <a:off x="4500563" y="2840038"/>
            <a:ext cx="3851275" cy="70802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GB" sz="4000" dirty="0">
                <a:solidFill>
                  <a:schemeClr val="tx2"/>
                </a:solidFill>
              </a:rPr>
              <a:t>B) 12y² - 20ym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FF160F6-E768-4EDA-BB06-28F2AF018B42}"/>
              </a:ext>
            </a:extLst>
          </p:cNvPr>
          <p:cNvSpPr txBox="1"/>
          <p:nvPr/>
        </p:nvSpPr>
        <p:spPr>
          <a:xfrm>
            <a:off x="684213" y="2852738"/>
            <a:ext cx="3556000" cy="70802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GB" sz="4000" dirty="0">
                <a:solidFill>
                  <a:schemeClr val="tx2"/>
                </a:solidFill>
              </a:rPr>
              <a:t>A) 12y - 5m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285F92C-8B80-49CE-8FE9-510BFE132815}"/>
              </a:ext>
            </a:extLst>
          </p:cNvPr>
          <p:cNvSpPr txBox="1"/>
          <p:nvPr/>
        </p:nvSpPr>
        <p:spPr>
          <a:xfrm>
            <a:off x="4535488" y="4797425"/>
            <a:ext cx="3852862" cy="70802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GB" sz="4000" dirty="0">
                <a:solidFill>
                  <a:schemeClr val="tx2"/>
                </a:solidFill>
              </a:rPr>
              <a:t>D) 12y² - 20m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F79B72A-E79D-4B7F-A618-B50F000D7023}"/>
              </a:ext>
            </a:extLst>
          </p:cNvPr>
          <p:cNvSpPr txBox="1"/>
          <p:nvPr/>
        </p:nvSpPr>
        <p:spPr>
          <a:xfrm>
            <a:off x="684213" y="4797425"/>
            <a:ext cx="3556000" cy="70802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GB" sz="4000" dirty="0">
                <a:solidFill>
                  <a:schemeClr val="tx2"/>
                </a:solidFill>
              </a:rPr>
              <a:t>C) 12y – 20m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9D33E58-017D-448C-BD8B-49C19D789F4C}"/>
              </a:ext>
            </a:extLst>
          </p:cNvPr>
          <p:cNvSpPr/>
          <p:nvPr/>
        </p:nvSpPr>
        <p:spPr>
          <a:xfrm>
            <a:off x="4356100" y="2349500"/>
            <a:ext cx="4162425" cy="1658938"/>
          </a:xfrm>
          <a:prstGeom prst="ellipse">
            <a:avLst/>
          </a:prstGeom>
          <a:noFill/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 sz="1100"/>
          </a:p>
        </p:txBody>
      </p:sp>
      <p:sp>
        <p:nvSpPr>
          <p:cNvPr id="3" name="5-Point Star 2">
            <a:extLst>
              <a:ext uri="{FF2B5EF4-FFF2-40B4-BE49-F238E27FC236}">
                <a16:creationId xmlns:a16="http://schemas.microsoft.com/office/drawing/2014/main" id="{D4A42ADF-6BA4-45E2-9D93-44EED7470890}"/>
              </a:ext>
            </a:extLst>
          </p:cNvPr>
          <p:cNvSpPr/>
          <p:nvPr/>
        </p:nvSpPr>
        <p:spPr>
          <a:xfrm>
            <a:off x="611188" y="404813"/>
            <a:ext cx="1512887" cy="1368425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GB" sz="3600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33801" name="TextBox 8">
            <a:extLst>
              <a:ext uri="{FF2B5EF4-FFF2-40B4-BE49-F238E27FC236}">
                <a16:creationId xmlns:a16="http://schemas.microsoft.com/office/drawing/2014/main" id="{797A85E8-7FA5-4125-A97D-85A2612B17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0063" y="25400"/>
            <a:ext cx="15192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800">
                <a:solidFill>
                  <a:schemeClr val="bg1"/>
                </a:solidFill>
              </a:rPr>
              <a:t>Corners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6">
            <a:extLst>
              <a:ext uri="{FF2B5EF4-FFF2-40B4-BE49-F238E27FC236}">
                <a16:creationId xmlns:a16="http://schemas.microsoft.com/office/drawing/2014/main" id="{0E60CF04-24E0-4805-8B04-8B410371C6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381000"/>
            <a:ext cx="5562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>
                <a:latin typeface="Arial Black" panose="020B0A04020102020204" pitchFamily="34" charset="0"/>
              </a:rPr>
              <a:t>Binomials</a:t>
            </a:r>
          </a:p>
        </p:txBody>
      </p:sp>
      <p:sp>
        <p:nvSpPr>
          <p:cNvPr id="6152" name="Text Box 8">
            <a:extLst>
              <a:ext uri="{FF2B5EF4-FFF2-40B4-BE49-F238E27FC236}">
                <a16:creationId xmlns:a16="http://schemas.microsoft.com/office/drawing/2014/main" id="{F8D0110C-B3D8-40AB-952E-8D2A66784F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895600"/>
            <a:ext cx="82296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993366"/>
                </a:solidFill>
                <a:latin typeface="Arial" panose="020B0604020202020204" pitchFamily="34" charset="0"/>
              </a:rPr>
              <a:t>x represent a number or letter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993366"/>
                </a:solidFill>
                <a:latin typeface="Arial" panose="020B0604020202020204" pitchFamily="34" charset="0"/>
              </a:rPr>
              <a:t>a represent a number or letter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993366"/>
                </a:solidFill>
                <a:latin typeface="Arial" panose="020B0604020202020204" pitchFamily="34" charset="0"/>
              </a:rPr>
              <a:t>n represents a power</a:t>
            </a:r>
          </a:p>
        </p:txBody>
      </p:sp>
      <p:sp>
        <p:nvSpPr>
          <p:cNvPr id="6153" name="Text Box 9">
            <a:extLst>
              <a:ext uri="{FF2B5EF4-FFF2-40B4-BE49-F238E27FC236}">
                <a16:creationId xmlns:a16="http://schemas.microsoft.com/office/drawing/2014/main" id="{401B3D30-C144-46A8-B181-29CE698AE7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4652963"/>
            <a:ext cx="8280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>
                <a:solidFill>
                  <a:srgbClr val="006666"/>
                </a:solidFill>
                <a:latin typeface="Arial" panose="020B0604020202020204" pitchFamily="34" charset="0"/>
              </a:rPr>
              <a:t>For example: (1 + x)</a:t>
            </a:r>
            <a:r>
              <a:rPr lang="en-US" altLang="en-US" baseline="30000">
                <a:solidFill>
                  <a:srgbClr val="006666"/>
                </a:solidFill>
                <a:latin typeface="Arial" panose="020B0604020202020204" pitchFamily="34" charset="0"/>
              </a:rPr>
              <a:t>2</a:t>
            </a:r>
            <a:r>
              <a:rPr lang="en-US" altLang="en-US">
                <a:solidFill>
                  <a:srgbClr val="006666"/>
                </a:solidFill>
                <a:latin typeface="Arial" panose="020B0604020202020204" pitchFamily="34" charset="0"/>
              </a:rPr>
              <a:t> =</a:t>
            </a:r>
            <a:r>
              <a:rPr lang="en-US" altLang="en-US" baseline="30000">
                <a:solidFill>
                  <a:srgbClr val="006666"/>
                </a:solidFill>
                <a:latin typeface="Arial" panose="020B0604020202020204" pitchFamily="34" charset="0"/>
              </a:rPr>
              <a:t> </a:t>
            </a:r>
            <a:r>
              <a:rPr lang="en-US" altLang="en-US">
                <a:solidFill>
                  <a:srgbClr val="006666"/>
                </a:solidFill>
                <a:latin typeface="Arial" panose="020B0604020202020204" pitchFamily="34" charset="0"/>
              </a:rPr>
              <a:t>      or     (x + 2)</a:t>
            </a:r>
            <a:r>
              <a:rPr lang="en-US" altLang="en-US" baseline="30000">
                <a:solidFill>
                  <a:srgbClr val="006666"/>
                </a:solidFill>
                <a:latin typeface="Arial" panose="020B0604020202020204" pitchFamily="34" charset="0"/>
              </a:rPr>
              <a:t>3</a:t>
            </a:r>
            <a:r>
              <a:rPr lang="en-US" altLang="en-US">
                <a:solidFill>
                  <a:srgbClr val="006666"/>
                </a:solidFill>
                <a:latin typeface="Arial" panose="020B0604020202020204" pitchFamily="34" charset="0"/>
              </a:rPr>
              <a:t> =</a:t>
            </a:r>
          </a:p>
        </p:txBody>
      </p:sp>
      <p:sp>
        <p:nvSpPr>
          <p:cNvPr id="6154" name="Text Box 10">
            <a:extLst>
              <a:ext uri="{FF2B5EF4-FFF2-40B4-BE49-F238E27FC236}">
                <a16:creationId xmlns:a16="http://schemas.microsoft.com/office/drawing/2014/main" id="{1C921B65-B16E-4063-86B9-C61BC42818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338" y="5399088"/>
            <a:ext cx="8310562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Questions… 			Find  			Multiply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latin typeface="Arial" panose="020B0604020202020204" pitchFamily="34" charset="0"/>
              </a:rPr>
              <a:t>		Expand the binomial		    What is..?</a:t>
            </a:r>
          </a:p>
        </p:txBody>
      </p:sp>
      <p:graphicFrame>
        <p:nvGraphicFramePr>
          <p:cNvPr id="16390" name="Object 3">
            <a:extLst>
              <a:ext uri="{FF2B5EF4-FFF2-40B4-BE49-F238E27FC236}">
                <a16:creationId xmlns:a16="http://schemas.microsoft.com/office/drawing/2014/main" id="{53A218E1-BDB8-4D8C-967F-65CCD6815FB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132138" y="1052513"/>
          <a:ext cx="2692400" cy="1481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6" name="Equation" r:id="rId5" imgW="508000" imgH="279400" progId="Equation.DSMT4">
                  <p:embed/>
                </p:oleObj>
              </mc:Choice>
              <mc:Fallback>
                <p:oleObj name="Equation" r:id="rId5" imgW="508000" imgH="2794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2138" y="1052513"/>
                        <a:ext cx="2692400" cy="1481137"/>
                      </a:xfrm>
                      <a:prstGeom prst="rect">
                        <a:avLst/>
                      </a:prstGeom>
                      <a:solidFill>
                        <a:srgbClr val="993366"/>
                      </a:solidFill>
                      <a:ln w="19050">
                        <a:solidFill>
                          <a:schemeClr val="accent2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391" name="Picture 13" descr="http://t3.gstatic.com/images?q=tbn:ANd9GcTgtVLHfs_IIo6zmG3iI50iPbiHbjrbhvnA9o5ztLN1TsqS4Pe2:crackiitjee.com/video-lectures/wp-content/uploads/2012/12/ForQuizzes-3.jpg">
            <a:extLst>
              <a:ext uri="{FF2B5EF4-FFF2-40B4-BE49-F238E27FC236}">
                <a16:creationId xmlns:a16="http://schemas.microsoft.com/office/drawing/2014/main" id="{6A67C3A2-A9A5-45C9-BE27-2B63645BE0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549275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~PP3222.WAV">
            <a:hlinkClick r:id="" action="ppaction://media"/>
            <a:extLst>
              <a:ext uri="{FF2B5EF4-FFF2-40B4-BE49-F238E27FC236}">
                <a16:creationId xmlns:a16="http://schemas.microsoft.com/office/drawing/2014/main" id="{C8D495ED-6370-458E-8A8F-29C9846A90C5}"/>
              </a:ext>
            </a:extLst>
          </p:cNvPr>
          <p:cNvPicPr>
            <a:picLocks noRot="1" noChangeAspect="1"/>
          </p:cNvPicPr>
          <p:nvPr>
            <a:wavAudioFile r:embed="rId3" name="~PP3222.WAV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2825" y="63468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2"/>
    </p:custDataLst>
  </p:cSld>
  <p:clrMapOvr>
    <a:masterClrMapping/>
  </p:clrMapOvr>
  <p:transition advTm="4118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25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6152" grpId="0" autoUpdateAnimBg="0"/>
      <p:bldP spid="6153" grpId="0" autoUpdateAnimBg="0"/>
      <p:bldP spid="6154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0" name="Text Box 6">
            <a:extLst>
              <a:ext uri="{FF2B5EF4-FFF2-40B4-BE49-F238E27FC236}">
                <a16:creationId xmlns:a16="http://schemas.microsoft.com/office/drawing/2014/main" id="{3D55352A-2123-4DD9-8CBE-B893E477B5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332656"/>
            <a:ext cx="6768752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3600" dirty="0">
                <a:latin typeface="Arial Black" pitchFamily="34" charset="0"/>
              </a:rPr>
              <a:t>Binomial Theorem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3600" dirty="0">
                <a:solidFill>
                  <a:srgbClr val="FF0000"/>
                </a:solidFill>
                <a:latin typeface="Arial Black" pitchFamily="34" charset="0"/>
              </a:rPr>
              <a:t>part 1: </a:t>
            </a:r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993366"/>
                </a:solidFill>
                <a:latin typeface="Rage Italic" pitchFamily="66" charset="0"/>
              </a:rPr>
              <a:t>(Pascal ∆)</a:t>
            </a:r>
          </a:p>
        </p:txBody>
      </p:sp>
      <p:sp>
        <p:nvSpPr>
          <p:cNvPr id="6152" name="Text Box 8">
            <a:extLst>
              <a:ext uri="{FF2B5EF4-FFF2-40B4-BE49-F238E27FC236}">
                <a16:creationId xmlns:a16="http://schemas.microsoft.com/office/drawing/2014/main" id="{EFCD75D9-11E6-4292-8EE8-C7D616C52F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2397125"/>
            <a:ext cx="8229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993366"/>
                </a:solidFill>
                <a:latin typeface="Arial" panose="020B0604020202020204" pitchFamily="34" charset="0"/>
              </a:rPr>
              <a:t>Fill in the missing numbers for this triangle on your paper </a:t>
            </a:r>
          </a:p>
        </p:txBody>
      </p:sp>
      <p:pic>
        <p:nvPicPr>
          <p:cNvPr id="17412" name="Picture 12" descr="http://britton.disted.camosun.bc.ca/pascal/pastri1.gif">
            <a:extLst>
              <a:ext uri="{FF2B5EF4-FFF2-40B4-BE49-F238E27FC236}">
                <a16:creationId xmlns:a16="http://schemas.microsoft.com/office/drawing/2014/main" id="{761C9E6A-655B-4D15-913B-EDA2C8789B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6550" y="260350"/>
            <a:ext cx="2457450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14">
            <a:extLst>
              <a:ext uri="{FF2B5EF4-FFF2-40B4-BE49-F238E27FC236}">
                <a16:creationId xmlns:a16="http://schemas.microsoft.com/office/drawing/2014/main" id="{F494A343-72E2-496E-B51C-81404965C6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2801938"/>
            <a:ext cx="5600700" cy="359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~PP821.WAV">
            <a:hlinkClick r:id="" action="ppaction://media"/>
            <a:extLst>
              <a:ext uri="{FF2B5EF4-FFF2-40B4-BE49-F238E27FC236}">
                <a16:creationId xmlns:a16="http://schemas.microsoft.com/office/drawing/2014/main" id="{89CA6A12-E2CF-468D-BF45-A8110B4F0166}"/>
              </a:ext>
            </a:extLst>
          </p:cNvPr>
          <p:cNvPicPr>
            <a:picLocks noRot="1" noChangeAspect="1"/>
          </p:cNvPicPr>
          <p:nvPr>
            <a:wavAudioFile r:embed="rId2" name="~PP821.WAV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9338" y="6383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advTm="3554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6152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0" name="Text Box 6">
            <a:extLst>
              <a:ext uri="{FF2B5EF4-FFF2-40B4-BE49-F238E27FC236}">
                <a16:creationId xmlns:a16="http://schemas.microsoft.com/office/drawing/2014/main" id="{D58769FE-C930-41D3-879C-1D71E53A78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332656"/>
            <a:ext cx="6768752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3600" dirty="0">
                <a:latin typeface="Arial Black" pitchFamily="34" charset="0"/>
              </a:rPr>
              <a:t>Describe the patterns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3600" dirty="0">
                <a:solidFill>
                  <a:srgbClr val="FF0000"/>
                </a:solidFill>
                <a:latin typeface="Arial Black" pitchFamily="34" charset="0"/>
              </a:rPr>
              <a:t>part 1: </a:t>
            </a:r>
            <a:r>
              <a:rPr lang="en-US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993366"/>
                </a:solidFill>
                <a:latin typeface="Rage Italic" pitchFamily="66" charset="0"/>
              </a:rPr>
              <a:t>(Pascal ∆)</a:t>
            </a:r>
          </a:p>
        </p:txBody>
      </p:sp>
      <p:sp>
        <p:nvSpPr>
          <p:cNvPr id="6153" name="Text Box 9">
            <a:extLst>
              <a:ext uri="{FF2B5EF4-FFF2-40B4-BE49-F238E27FC236}">
                <a16:creationId xmlns:a16="http://schemas.microsoft.com/office/drawing/2014/main" id="{69176561-31BD-4ECE-BBFB-7EF2E55D9F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4343400"/>
            <a:ext cx="4648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>
                <a:latin typeface="Arial" panose="020B0604020202020204" pitchFamily="34" charset="0"/>
              </a:rPr>
              <a:t> </a:t>
            </a:r>
            <a:endParaRPr lang="en-US" altLang="en-US" sz="2800"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8436" name="Picture 12" descr="http://britton.disted.camosun.bc.ca/pascal/pastri1.gif">
            <a:extLst>
              <a:ext uri="{FF2B5EF4-FFF2-40B4-BE49-F238E27FC236}">
                <a16:creationId xmlns:a16="http://schemas.microsoft.com/office/drawing/2014/main" id="{25E176E3-9787-46FF-AD38-6354634D10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6550" y="260350"/>
            <a:ext cx="2457450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CEFDBE8F-AE55-4AA9-847E-2EA2C98037EB}"/>
              </a:ext>
            </a:extLst>
          </p:cNvPr>
          <p:cNvGraphicFramePr>
            <a:graphicFrameLocks noGrp="1"/>
          </p:cNvGraphicFramePr>
          <p:nvPr/>
        </p:nvGraphicFramePr>
        <p:xfrm>
          <a:off x="1258888" y="2708275"/>
          <a:ext cx="6096000" cy="1828800"/>
        </p:xfrm>
        <a:graphic>
          <a:graphicData uri="http://schemas.openxmlformats.org/drawingml/2006/table">
            <a:tbl>
              <a:tblPr/>
              <a:tblGrid>
                <a:gridCol w="609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2400" dirty="0"/>
                        <a:t>2</a:t>
                      </a:r>
                      <a:r>
                        <a:rPr lang="en-US" sz="2400" baseline="30000" dirty="0"/>
                        <a:t>0</a:t>
                      </a:r>
                      <a:r>
                        <a:rPr lang="en-US" sz="2400" dirty="0"/>
                        <a:t> = 1 </a:t>
                      </a:r>
                      <a:br>
                        <a:rPr lang="en-US" sz="2400" dirty="0"/>
                      </a:br>
                      <a:r>
                        <a:rPr lang="en-US" sz="2400" dirty="0"/>
                        <a:t>2</a:t>
                      </a:r>
                      <a:r>
                        <a:rPr lang="en-US" sz="2400" baseline="30000" dirty="0"/>
                        <a:t>1</a:t>
                      </a:r>
                      <a:r>
                        <a:rPr lang="en-US" sz="2400" dirty="0"/>
                        <a:t> = 1+1 = 2 </a:t>
                      </a:r>
                      <a:br>
                        <a:rPr lang="en-US" sz="2400" dirty="0"/>
                      </a:br>
                      <a:r>
                        <a:rPr lang="en-US" sz="2400" dirty="0"/>
                        <a:t>2</a:t>
                      </a:r>
                      <a:r>
                        <a:rPr lang="en-US" sz="2400" baseline="30000" dirty="0"/>
                        <a:t>2</a:t>
                      </a:r>
                      <a:r>
                        <a:rPr lang="en-US" sz="2400" dirty="0"/>
                        <a:t> = 1+2+1 = 4 </a:t>
                      </a:r>
                      <a:br>
                        <a:rPr lang="en-US" sz="2400" dirty="0"/>
                      </a:br>
                      <a:r>
                        <a:rPr lang="en-US" sz="2400" dirty="0"/>
                        <a:t>2</a:t>
                      </a:r>
                      <a:r>
                        <a:rPr lang="en-US" sz="2400" baseline="30000" dirty="0"/>
                        <a:t>3</a:t>
                      </a:r>
                      <a:r>
                        <a:rPr lang="en-US" sz="2400" dirty="0"/>
                        <a:t> = 1+3+3+1 = 8 </a:t>
                      </a:r>
                      <a:br>
                        <a:rPr lang="en-US" sz="2400" dirty="0"/>
                      </a:br>
                      <a:r>
                        <a:rPr lang="en-US" sz="2400" dirty="0"/>
                        <a:t>2</a:t>
                      </a:r>
                      <a:r>
                        <a:rPr lang="en-US" sz="2400" baseline="30000" dirty="0"/>
                        <a:t>4</a:t>
                      </a:r>
                      <a:r>
                        <a:rPr lang="en-US" sz="2400" dirty="0"/>
                        <a:t> = 1+4+6+4+1 = 16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8439" name="Rectangle 1">
            <a:extLst>
              <a:ext uri="{FF2B5EF4-FFF2-40B4-BE49-F238E27FC236}">
                <a16:creationId xmlns:a16="http://schemas.microsoft.com/office/drawing/2014/main" id="{5CF20A1F-2ABF-48C5-82B8-B7476982F6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>
                <a:latin typeface="Arial" panose="020B0604020202020204" pitchFamily="34" charset="0"/>
              </a:rPr>
              <a:t>The Sums of the Rows</a:t>
            </a:r>
            <a:endParaRPr lang="en-US" altLang="en-US" sz="900"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200">
                <a:latin typeface="Arial" panose="020B0604020202020204" pitchFamily="34" charset="0"/>
              </a:rPr>
              <a:t>The sum of the numbers in any row is equal to 2 to the n</a:t>
            </a:r>
            <a:r>
              <a:rPr lang="en-US" altLang="en-US" sz="1200" baseline="30000">
                <a:latin typeface="Arial" panose="020B0604020202020204" pitchFamily="34" charset="0"/>
              </a:rPr>
              <a:t>th </a:t>
            </a:r>
            <a:r>
              <a:rPr lang="en-US" altLang="en-US" sz="1200">
                <a:latin typeface="Arial" panose="020B0604020202020204" pitchFamily="34" charset="0"/>
              </a:rPr>
              <a:t>power or 2</a:t>
            </a:r>
            <a:r>
              <a:rPr lang="en-US" altLang="en-US" sz="1200" baseline="30000">
                <a:latin typeface="Arial" panose="020B0604020202020204" pitchFamily="34" charset="0"/>
              </a:rPr>
              <a:t>n</a:t>
            </a:r>
            <a:r>
              <a:rPr lang="en-US" altLang="en-US" sz="1200">
                <a:latin typeface="Arial" panose="020B0604020202020204" pitchFamily="34" charset="0"/>
              </a:rPr>
              <a:t>, when n is the number of the row. For example:</a:t>
            </a:r>
            <a:r>
              <a:rPr lang="en-US" altLang="en-US" sz="900">
                <a:latin typeface="Arial" panose="020B0604020202020204" pitchFamily="34" charset="0"/>
              </a:rPr>
              <a:t> </a:t>
            </a:r>
            <a:br>
              <a:rPr lang="en-US" altLang="en-US" sz="900">
                <a:latin typeface="Arial" panose="020B0604020202020204" pitchFamily="34" charset="0"/>
              </a:rPr>
            </a:br>
            <a:r>
              <a:rPr lang="en-US" altLang="en-US" sz="900">
                <a:latin typeface="Arial" panose="020B0604020202020204" pitchFamily="34" charset="0"/>
              </a:rPr>
              <a:t>  </a:t>
            </a:r>
            <a:endParaRPr lang="en-US" altLang="en-US" sz="1800"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8440" name="Text Box 2">
            <a:extLst>
              <a:ext uri="{FF2B5EF4-FFF2-40B4-BE49-F238E27FC236}">
                <a16:creationId xmlns:a16="http://schemas.microsoft.com/office/drawing/2014/main" id="{91787B52-66E9-4927-A01C-BE69FBA028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4629150"/>
            <a:ext cx="8915400" cy="175260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en-US" altLang="en-US">
                <a:latin typeface="Arial" panose="020B0604020202020204" pitchFamily="34" charset="0"/>
              </a:rPr>
              <a:t>The sum of the numbers in any row is equal to ___ to the nth power or ____ when n is ___________________.</a:t>
            </a:r>
          </a:p>
        </p:txBody>
      </p:sp>
      <p:sp>
        <p:nvSpPr>
          <p:cNvPr id="10" name="Text Box 9">
            <a:extLst>
              <a:ext uri="{FF2B5EF4-FFF2-40B4-BE49-F238E27FC236}">
                <a16:creationId xmlns:a16="http://schemas.microsoft.com/office/drawing/2014/main" id="{1B5F8A68-1083-4DBB-AE2B-96240BEE5B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8063" y="5019675"/>
            <a:ext cx="9350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32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2</a:t>
            </a:r>
            <a:endParaRPr lang="en-US" sz="2800" dirty="0">
              <a:solidFill>
                <a:schemeClr val="accent6">
                  <a:lumMod val="60000"/>
                  <a:lumOff val="40000"/>
                </a:schemeClr>
              </a:solidFill>
              <a:cs typeface="Times New Roman" pitchFamily="18" charset="0"/>
            </a:endParaRPr>
          </a:p>
        </p:txBody>
      </p:sp>
      <p:sp>
        <p:nvSpPr>
          <p:cNvPr id="11" name="Text Box 9">
            <a:extLst>
              <a:ext uri="{FF2B5EF4-FFF2-40B4-BE49-F238E27FC236}">
                <a16:creationId xmlns:a16="http://schemas.microsoft.com/office/drawing/2014/main" id="{3FEB4F97-11BD-41D8-8957-8A50CB9707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10188" y="5091113"/>
            <a:ext cx="9366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32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2</a:t>
            </a:r>
            <a:r>
              <a:rPr lang="en-US" sz="3200" baseline="300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n</a:t>
            </a:r>
            <a:endParaRPr lang="en-US" sz="2800" baseline="30000" dirty="0">
              <a:solidFill>
                <a:schemeClr val="accent6">
                  <a:lumMod val="60000"/>
                  <a:lumOff val="40000"/>
                </a:schemeClr>
              </a:solidFill>
              <a:cs typeface="Times New Roman" pitchFamily="18" charset="0"/>
            </a:endParaRPr>
          </a:p>
        </p:txBody>
      </p:sp>
      <p:sp>
        <p:nvSpPr>
          <p:cNvPr id="12" name="Text Box 9">
            <a:extLst>
              <a:ext uri="{FF2B5EF4-FFF2-40B4-BE49-F238E27FC236}">
                <a16:creationId xmlns:a16="http://schemas.microsoft.com/office/drawing/2014/main" id="{7E5D8D6E-503C-4F29-97C9-639B56928B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1500" y="5580063"/>
            <a:ext cx="53213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32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the number of the row</a:t>
            </a:r>
            <a:endParaRPr lang="en-US" sz="2800" baseline="30000" dirty="0">
              <a:solidFill>
                <a:schemeClr val="accent6">
                  <a:lumMod val="60000"/>
                  <a:lumOff val="40000"/>
                </a:schemeClr>
              </a:solidFill>
              <a:cs typeface="Times New Roman" pitchFamily="18" charset="0"/>
            </a:endParaRPr>
          </a:p>
        </p:txBody>
      </p:sp>
      <p:pic>
        <p:nvPicPr>
          <p:cNvPr id="16" name="~PP1012.WAV">
            <a:hlinkClick r:id="" action="ppaction://media"/>
            <a:extLst>
              <a:ext uri="{FF2B5EF4-FFF2-40B4-BE49-F238E27FC236}">
                <a16:creationId xmlns:a16="http://schemas.microsoft.com/office/drawing/2014/main" id="{9D5349EF-7EE3-4A5A-BE23-CE3CAF85A224}"/>
              </a:ext>
            </a:extLst>
          </p:cNvPr>
          <p:cNvPicPr>
            <a:picLocks noRot="1" noChangeAspect="1"/>
          </p:cNvPicPr>
          <p:nvPr>
            <a:wavAudioFile r:embed="rId2" name="~PP1012.WAV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9338" y="6383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advTm="4972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3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6153" grpId="0" autoUpdateAnimBg="0"/>
      <p:bldP spid="10" grpId="0" autoUpdateAnimBg="0"/>
      <p:bldP spid="11" grpId="0" autoUpdateAnimBg="0"/>
      <p:bldP spid="12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2">
            <a:extLst>
              <a:ext uri="{FF2B5EF4-FFF2-40B4-BE49-F238E27FC236}">
                <a16:creationId xmlns:a16="http://schemas.microsoft.com/office/drawing/2014/main" id="{C450965D-31CD-453A-9982-F0ECFC05FE3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5725" y="1695450"/>
          <a:ext cx="2566988" cy="754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94" name="Equation" r:id="rId5" imgW="952087" imgH="279279" progId="Equation.DSMT4">
                  <p:embed/>
                </p:oleObj>
              </mc:Choice>
              <mc:Fallback>
                <p:oleObj name="Equation" r:id="rId5" imgW="952087" imgH="279279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725" y="1695450"/>
                        <a:ext cx="2566988" cy="754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3366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chemeClr val="accent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59" name="Text Box 3">
            <a:extLst>
              <a:ext uri="{FF2B5EF4-FFF2-40B4-BE49-F238E27FC236}">
                <a16:creationId xmlns:a16="http://schemas.microsoft.com/office/drawing/2014/main" id="{A8930257-EB18-4CE8-9CC8-57E87E4D14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213" y="128588"/>
            <a:ext cx="8839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800000"/>
                </a:solidFill>
                <a:latin typeface="Arial" panose="020B0604020202020204" pitchFamily="34" charset="0"/>
              </a:rPr>
              <a:t>A binomial is a polynomial with two terms such as </a:t>
            </a:r>
            <a:r>
              <a:rPr lang="en-US" altLang="en-US" sz="2400" i="1">
                <a:solidFill>
                  <a:srgbClr val="800000"/>
                </a:solidFill>
                <a:latin typeface="Arial" panose="020B0604020202020204" pitchFamily="34" charset="0"/>
              </a:rPr>
              <a:t>x</a:t>
            </a:r>
            <a:r>
              <a:rPr lang="en-US" altLang="en-US" sz="2400">
                <a:solidFill>
                  <a:srgbClr val="800000"/>
                </a:solidFill>
                <a:latin typeface="Arial" panose="020B0604020202020204" pitchFamily="34" charset="0"/>
              </a:rPr>
              <a:t> + </a:t>
            </a:r>
            <a:r>
              <a:rPr lang="en-US" altLang="en-US" sz="2400" i="1">
                <a:solidFill>
                  <a:srgbClr val="800000"/>
                </a:solidFill>
                <a:latin typeface="Arial" panose="020B0604020202020204" pitchFamily="34" charset="0"/>
              </a:rPr>
              <a:t>a.  </a:t>
            </a:r>
            <a:r>
              <a:rPr lang="en-US" altLang="en-US" sz="2400">
                <a:solidFill>
                  <a:srgbClr val="800000"/>
                </a:solidFill>
                <a:latin typeface="Arial" panose="020B0604020202020204" pitchFamily="34" charset="0"/>
              </a:rPr>
              <a:t>Often we need to raise a binomial to a power.  In this section we'll explore a way to do just that without lengthy multiplication.</a:t>
            </a:r>
            <a:endParaRPr lang="en-US" altLang="en-US" sz="2400" i="1">
              <a:solidFill>
                <a:srgbClr val="800000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3076" name="Object 4">
            <a:extLst>
              <a:ext uri="{FF2B5EF4-FFF2-40B4-BE49-F238E27FC236}">
                <a16:creationId xmlns:a16="http://schemas.microsoft.com/office/drawing/2014/main" id="{E011B70B-73CC-45F1-A4B7-52145D67794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288" y="2443163"/>
          <a:ext cx="3910012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95" name="Equation" r:id="rId7" imgW="1447800" imgH="279400" progId="Equation.DSMT4">
                  <p:embed/>
                </p:oleObj>
              </mc:Choice>
              <mc:Fallback>
                <p:oleObj name="Equation" r:id="rId7" imgW="1447800" imgH="2794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88" y="2443163"/>
                        <a:ext cx="3910012" cy="755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3366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chemeClr val="accent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8" name="Object 6">
            <a:extLst>
              <a:ext uri="{FF2B5EF4-FFF2-40B4-BE49-F238E27FC236}">
                <a16:creationId xmlns:a16="http://schemas.microsoft.com/office/drawing/2014/main" id="{9DDAA196-BFC2-4F9C-88A9-9B169FFE9B0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8575" y="3252788"/>
          <a:ext cx="5118100" cy="750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96" name="Equation" r:id="rId9" imgW="1905000" imgH="279400" progId="Equation.DSMT4">
                  <p:embed/>
                </p:oleObj>
              </mc:Choice>
              <mc:Fallback>
                <p:oleObj name="Equation" r:id="rId9" imgW="1905000" imgH="2794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75" y="3252788"/>
                        <a:ext cx="5118100" cy="750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3366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chemeClr val="accent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9" name="Object 7">
            <a:extLst>
              <a:ext uri="{FF2B5EF4-FFF2-40B4-BE49-F238E27FC236}">
                <a16:creationId xmlns:a16="http://schemas.microsoft.com/office/drawing/2014/main" id="{3D6960C7-9BF3-4D00-9C85-8C4AA0F8CD7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288" y="4043363"/>
          <a:ext cx="6503987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97" name="Equation" r:id="rId11" imgW="2425700" imgH="279400" progId="Equation.DSMT4">
                  <p:embed/>
                </p:oleObj>
              </mc:Choice>
              <mc:Fallback>
                <p:oleObj name="Equation" r:id="rId11" imgW="2425700" imgH="2794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88" y="4043363"/>
                        <a:ext cx="6503987" cy="749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3366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chemeClr val="accent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0" name="Text Box 8">
            <a:extLst>
              <a:ext uri="{FF2B5EF4-FFF2-40B4-BE49-F238E27FC236}">
                <a16:creationId xmlns:a16="http://schemas.microsoft.com/office/drawing/2014/main" id="{C3665FD8-91EE-4FF4-8D1E-6E83E8A66F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1295400"/>
            <a:ext cx="320040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006666"/>
                </a:solidFill>
                <a:latin typeface="Arial" panose="020B0604020202020204" pitchFamily="34" charset="0"/>
              </a:rPr>
              <a:t>Can you see a pattern?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006666"/>
                </a:solidFill>
                <a:latin typeface="Arial" panose="020B0604020202020204" pitchFamily="34" charset="0"/>
              </a:rPr>
              <a:t>Can you make a guess what the next one would be?</a:t>
            </a:r>
          </a:p>
        </p:txBody>
      </p:sp>
      <p:graphicFrame>
        <p:nvGraphicFramePr>
          <p:cNvPr id="2" name="Object 9">
            <a:extLst>
              <a:ext uri="{FF2B5EF4-FFF2-40B4-BE49-F238E27FC236}">
                <a16:creationId xmlns:a16="http://schemas.microsoft.com/office/drawing/2014/main" id="{7BC5A360-88EC-4353-86B0-22B5D6FF7E7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288" y="4838700"/>
          <a:ext cx="1663700" cy="731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98" name="Equation" r:id="rId13" imgW="634725" imgH="279279" progId="Equation.DSMT4">
                  <p:embed/>
                </p:oleObj>
              </mc:Choice>
              <mc:Fallback>
                <p:oleObj name="Equation" r:id="rId13" imgW="634725" imgH="279279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88" y="4838700"/>
                        <a:ext cx="1663700" cy="731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3366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chemeClr val="accent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2" name="AutoShape 10">
            <a:extLst>
              <a:ext uri="{FF2B5EF4-FFF2-40B4-BE49-F238E27FC236}">
                <a16:creationId xmlns:a16="http://schemas.microsoft.com/office/drawing/2014/main" id="{1FF894C1-081A-490F-B3AA-8C35254E11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81163" y="1804988"/>
            <a:ext cx="457200" cy="2924175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graphicFrame>
        <p:nvGraphicFramePr>
          <p:cNvPr id="3083" name="Object 11">
            <a:extLst>
              <a:ext uri="{FF2B5EF4-FFF2-40B4-BE49-F238E27FC236}">
                <a16:creationId xmlns:a16="http://schemas.microsoft.com/office/drawing/2014/main" id="{A0A81D3B-8455-417B-9752-73260D6F033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36713" y="4886325"/>
          <a:ext cx="7278687" cy="61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99" name="Equation" r:id="rId15" imgW="2717800" imgH="228600" progId="Equation.DSMT4">
                  <p:embed/>
                </p:oleObj>
              </mc:Choice>
              <mc:Fallback>
                <p:oleObj name="Equation" r:id="rId15" imgW="2717800" imgH="22860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6713" y="4886325"/>
                        <a:ext cx="7278687" cy="612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3366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chemeClr val="accent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6" name="AutoShape 14">
            <a:extLst>
              <a:ext uri="{FF2B5EF4-FFF2-40B4-BE49-F238E27FC236}">
                <a16:creationId xmlns:a16="http://schemas.microsoft.com/office/drawing/2014/main" id="{7761FA28-84D1-46A4-8B79-1F34DC0B1024}"/>
              </a:ext>
            </a:extLst>
          </p:cNvPr>
          <p:cNvSpPr>
            <a:spLocks noChangeArrowheads="1"/>
          </p:cNvSpPr>
          <p:nvPr/>
        </p:nvSpPr>
        <p:spPr bwMode="auto">
          <a:xfrm rot="-3585831">
            <a:off x="4075112" y="738188"/>
            <a:ext cx="557213" cy="4992688"/>
          </a:xfrm>
          <a:prstGeom prst="roundRect">
            <a:avLst>
              <a:gd name="adj" fmla="val 16667"/>
            </a:avLst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3087" name="AutoShape 15">
            <a:extLst>
              <a:ext uri="{FF2B5EF4-FFF2-40B4-BE49-F238E27FC236}">
                <a16:creationId xmlns:a16="http://schemas.microsoft.com/office/drawing/2014/main" id="{2BC1DE58-898D-41FE-A319-0875705A64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2113" y="4881563"/>
            <a:ext cx="457200" cy="609600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3088" name="AutoShape 16">
            <a:extLst>
              <a:ext uri="{FF2B5EF4-FFF2-40B4-BE49-F238E27FC236}">
                <a16:creationId xmlns:a16="http://schemas.microsoft.com/office/drawing/2014/main" id="{2CF30054-EDC9-4004-8B46-8D83C58F3C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43913" y="4805363"/>
            <a:ext cx="457200" cy="609600"/>
          </a:xfrm>
          <a:prstGeom prst="roundRect">
            <a:avLst>
              <a:gd name="adj" fmla="val 16667"/>
            </a:avLst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3089" name="Text Box 17">
            <a:extLst>
              <a:ext uri="{FF2B5EF4-FFF2-40B4-BE49-F238E27FC236}">
                <a16:creationId xmlns:a16="http://schemas.microsoft.com/office/drawing/2014/main" id="{BA658294-A2EA-4EA7-A822-B71B0A048C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538788"/>
            <a:ext cx="860107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rgbClr val="800000"/>
                </a:solidFill>
                <a:latin typeface="Arial" panose="020B0604020202020204" pitchFamily="34" charset="0"/>
              </a:rPr>
              <a:t>We can easily see the pattern on the</a:t>
            </a:r>
            <a:r>
              <a:rPr lang="en-US" altLang="en-US" sz="2800" i="1">
                <a:solidFill>
                  <a:srgbClr val="800000"/>
                </a:solidFill>
                <a:latin typeface="Arial" panose="020B0604020202020204" pitchFamily="34" charset="0"/>
              </a:rPr>
              <a:t> x</a:t>
            </a:r>
            <a:r>
              <a:rPr lang="en-US" altLang="en-US" sz="1800">
                <a:solidFill>
                  <a:srgbClr val="800000"/>
                </a:solidFill>
                <a:latin typeface="Arial" panose="020B0604020202020204" pitchFamily="34" charset="0"/>
              </a:rPr>
              <a:t>'s and the </a:t>
            </a:r>
            <a:r>
              <a:rPr lang="en-US" altLang="en-US" sz="2800" i="1">
                <a:solidFill>
                  <a:srgbClr val="800000"/>
                </a:solidFill>
                <a:latin typeface="Arial" panose="020B0604020202020204" pitchFamily="34" charset="0"/>
              </a:rPr>
              <a:t>a</a:t>
            </a:r>
            <a:r>
              <a:rPr lang="en-US" altLang="en-US" sz="1800">
                <a:solidFill>
                  <a:srgbClr val="800000"/>
                </a:solidFill>
                <a:latin typeface="Arial" panose="020B0604020202020204" pitchFamily="34" charset="0"/>
              </a:rPr>
              <a:t>'s.  But what about the coefficients?  Make a guess and then as we go we'll see how you did.</a:t>
            </a:r>
          </a:p>
        </p:txBody>
      </p:sp>
      <p:graphicFrame>
        <p:nvGraphicFramePr>
          <p:cNvPr id="3090" name="Object 18">
            <a:extLst>
              <a:ext uri="{FF2B5EF4-FFF2-40B4-BE49-F238E27FC236}">
                <a16:creationId xmlns:a16="http://schemas.microsoft.com/office/drawing/2014/main" id="{8FDD3230-89C2-4931-8BC9-CB17CD280BC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4138" y="1143000"/>
          <a:ext cx="1897062" cy="731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00" name="Equation" r:id="rId17" imgW="723586" imgH="279279" progId="Equation.DSMT4">
                  <p:embed/>
                </p:oleObj>
              </mc:Choice>
              <mc:Fallback>
                <p:oleObj name="Equation" r:id="rId17" imgW="723586" imgH="279279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138" y="1143000"/>
                        <a:ext cx="1897062" cy="731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3366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chemeClr val="accent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" name="~PP3954.WAV">
            <a:hlinkClick r:id="" action="ppaction://media"/>
            <a:extLst>
              <a:ext uri="{FF2B5EF4-FFF2-40B4-BE49-F238E27FC236}">
                <a16:creationId xmlns:a16="http://schemas.microsoft.com/office/drawing/2014/main" id="{CBC3995F-D11B-4340-8BE1-38826146AD1D}"/>
              </a:ext>
            </a:extLst>
          </p:cNvPr>
          <p:cNvPicPr>
            <a:picLocks noRot="1" noChangeAspect="1"/>
          </p:cNvPicPr>
          <p:nvPr>
            <a:wavAudioFile r:embed="rId3" name="~PP3954.WAV"/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9338" y="6383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2"/>
    </p:custDataLst>
  </p:cSld>
  <p:clrMapOvr>
    <a:masterClrMapping/>
  </p:clrMapOvr>
  <p:transition advTm="10492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3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6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6" dur="5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3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3080" grpId="0" autoUpdateAnimBg="0"/>
      <p:bldP spid="3082" grpId="0" animBg="1"/>
      <p:bldP spid="3086" grpId="0" animBg="1"/>
      <p:bldP spid="3087" grpId="0" animBg="1"/>
      <p:bldP spid="3088" grpId="0" animBg="1"/>
      <p:bldP spid="3089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482" name="Object 2">
            <a:extLst>
              <a:ext uri="{FF2B5EF4-FFF2-40B4-BE49-F238E27FC236}">
                <a16:creationId xmlns:a16="http://schemas.microsoft.com/office/drawing/2014/main" id="{14985B4C-D943-402F-B88C-96FADF4CCDE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1438" y="3284538"/>
          <a:ext cx="2841625" cy="754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5" name="Equation" r:id="rId5" imgW="1054100" imgH="279400" progId="Equation.DSMT4">
                  <p:embed/>
                </p:oleObj>
              </mc:Choice>
              <mc:Fallback>
                <p:oleObj name="Equation" r:id="rId5" imgW="1054100" imgH="2794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38" y="3284538"/>
                        <a:ext cx="2841625" cy="754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3366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chemeClr val="accent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3" name="Text Box 3">
            <a:extLst>
              <a:ext uri="{FF2B5EF4-FFF2-40B4-BE49-F238E27FC236}">
                <a16:creationId xmlns:a16="http://schemas.microsoft.com/office/drawing/2014/main" id="{86CE7FDC-CDDF-4E0D-9834-449C8D2696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228600"/>
            <a:ext cx="88392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rgbClr val="800000"/>
                </a:solidFill>
                <a:latin typeface="Arial" panose="020B0604020202020204" pitchFamily="34" charset="0"/>
              </a:rPr>
              <a:t>Let's list all of the coefficients on the </a:t>
            </a:r>
            <a:r>
              <a:rPr lang="en-US" altLang="en-US" sz="1800" i="1">
                <a:solidFill>
                  <a:srgbClr val="800000"/>
                </a:solidFill>
                <a:latin typeface="Arial" panose="020B0604020202020204" pitchFamily="34" charset="0"/>
              </a:rPr>
              <a:t>x</a:t>
            </a:r>
            <a:r>
              <a:rPr lang="en-US" altLang="en-US" sz="1800">
                <a:solidFill>
                  <a:srgbClr val="800000"/>
                </a:solidFill>
                <a:latin typeface="Arial" panose="020B0604020202020204" pitchFamily="34" charset="0"/>
              </a:rPr>
              <a:t>'s and the </a:t>
            </a:r>
            <a:r>
              <a:rPr lang="en-US" altLang="en-US" sz="1800" i="1">
                <a:solidFill>
                  <a:srgbClr val="800000"/>
                </a:solidFill>
                <a:latin typeface="Arial" panose="020B0604020202020204" pitchFamily="34" charset="0"/>
              </a:rPr>
              <a:t>a</a:t>
            </a:r>
            <a:r>
              <a:rPr lang="en-US" altLang="en-US" sz="1800">
                <a:solidFill>
                  <a:srgbClr val="800000"/>
                </a:solidFill>
                <a:latin typeface="Arial" panose="020B0604020202020204" pitchFamily="34" charset="0"/>
              </a:rPr>
              <a:t>'s and look for a pattern.  </a:t>
            </a:r>
            <a:endParaRPr lang="en-US" altLang="en-US" sz="1800" i="1">
              <a:solidFill>
                <a:srgbClr val="800000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20484" name="Object 4">
            <a:extLst>
              <a:ext uri="{FF2B5EF4-FFF2-40B4-BE49-F238E27FC236}">
                <a16:creationId xmlns:a16="http://schemas.microsoft.com/office/drawing/2014/main" id="{D77144D8-1521-49D9-917C-8FBA73067E4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4032250"/>
          <a:ext cx="4184650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6" name="Equation" r:id="rId7" imgW="1549400" imgH="279400" progId="Equation.DSMT4">
                  <p:embed/>
                </p:oleObj>
              </mc:Choice>
              <mc:Fallback>
                <p:oleObj name="Equation" r:id="rId7" imgW="1549400" imgH="2794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032250"/>
                        <a:ext cx="4184650" cy="755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3366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chemeClr val="accent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5" name="Object 5">
            <a:extLst>
              <a:ext uri="{FF2B5EF4-FFF2-40B4-BE49-F238E27FC236}">
                <a16:creationId xmlns:a16="http://schemas.microsoft.com/office/drawing/2014/main" id="{1EFA4E27-EE7A-434F-AA03-D71D8034A8A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288" y="4841875"/>
          <a:ext cx="5391150" cy="750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7" name="Equation" r:id="rId9" imgW="2006600" imgH="279400" progId="Equation.DSMT4">
                  <p:embed/>
                </p:oleObj>
              </mc:Choice>
              <mc:Fallback>
                <p:oleObj name="Equation" r:id="rId9" imgW="2006600" imgH="2794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88" y="4841875"/>
                        <a:ext cx="5391150" cy="750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3366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chemeClr val="accent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6" name="Object 6">
            <a:extLst>
              <a:ext uri="{FF2B5EF4-FFF2-40B4-BE49-F238E27FC236}">
                <a16:creationId xmlns:a16="http://schemas.microsoft.com/office/drawing/2014/main" id="{BECA9406-D4BE-4638-A2F8-5EB20C7C22C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5632450"/>
          <a:ext cx="6777038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8" name="Equation" r:id="rId11" imgW="2527300" imgH="279400" progId="Equation.DSMT4">
                  <p:embed/>
                </p:oleObj>
              </mc:Choice>
              <mc:Fallback>
                <p:oleObj name="Equation" r:id="rId11" imgW="2527300" imgH="2794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632450"/>
                        <a:ext cx="6777038" cy="749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3366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chemeClr val="accent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7" name="Object 15">
            <a:extLst>
              <a:ext uri="{FF2B5EF4-FFF2-40B4-BE49-F238E27FC236}">
                <a16:creationId xmlns:a16="http://schemas.microsoft.com/office/drawing/2014/main" id="{8A6B6EB4-3571-48D2-8628-D3A185E41C0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7950" y="2632075"/>
          <a:ext cx="1897063" cy="731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9" name="Equation" r:id="rId13" imgW="723586" imgH="279279" progId="Equation.DSMT4">
                  <p:embed/>
                </p:oleObj>
              </mc:Choice>
              <mc:Fallback>
                <p:oleObj name="Equation" r:id="rId13" imgW="723586" imgH="279279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950" y="2632075"/>
                        <a:ext cx="1897063" cy="731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3366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chemeClr val="accent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12" name="Text Box 16">
            <a:extLst>
              <a:ext uri="{FF2B5EF4-FFF2-40B4-BE49-F238E27FC236}">
                <a16:creationId xmlns:a16="http://schemas.microsoft.com/office/drawing/2014/main" id="{40B934F4-110A-47D1-B420-EBA92FF0E3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7750" y="990600"/>
            <a:ext cx="3276600" cy="415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        </a:t>
            </a:r>
            <a:r>
              <a:rPr lang="en-US" altLang="en-US" sz="2800" b="1">
                <a:solidFill>
                  <a:schemeClr val="accent2"/>
                </a:solidFill>
                <a:latin typeface="Arial" panose="020B0604020202020204" pitchFamily="34" charset="0"/>
              </a:rPr>
              <a:t>1</a:t>
            </a:r>
          </a:p>
          <a:p>
            <a:pPr algn="ctr" eaLnBrk="1" hangingPunct="1">
              <a:lnSpc>
                <a:spcPct val="150000"/>
              </a:lnSpc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chemeClr val="accent2"/>
                </a:solidFill>
                <a:latin typeface="Arial" panose="020B0604020202020204" pitchFamily="34" charset="0"/>
              </a:rPr>
              <a:t>      1     1</a:t>
            </a:r>
          </a:p>
          <a:p>
            <a:pPr algn="ctr" eaLnBrk="1" hangingPunct="1">
              <a:lnSpc>
                <a:spcPct val="150000"/>
              </a:lnSpc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chemeClr val="accent2"/>
                </a:solidFill>
                <a:latin typeface="Arial" panose="020B0604020202020204" pitchFamily="34" charset="0"/>
              </a:rPr>
              <a:t>      1     2     1 </a:t>
            </a:r>
          </a:p>
          <a:p>
            <a:pPr algn="ctr" eaLnBrk="1" hangingPunct="1">
              <a:lnSpc>
                <a:spcPct val="150000"/>
              </a:lnSpc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chemeClr val="accent2"/>
                </a:solidFill>
                <a:latin typeface="Arial" panose="020B0604020202020204" pitchFamily="34" charset="0"/>
              </a:rPr>
              <a:t>   1     3     3     1</a:t>
            </a:r>
          </a:p>
          <a:p>
            <a:pPr algn="ctr" eaLnBrk="1" hangingPunct="1">
              <a:lnSpc>
                <a:spcPct val="150000"/>
              </a:lnSpc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chemeClr val="accent2"/>
                </a:solidFill>
                <a:latin typeface="Arial" panose="020B0604020202020204" pitchFamily="34" charset="0"/>
              </a:rPr>
              <a:t>1     4     6     4     1</a:t>
            </a:r>
          </a:p>
        </p:txBody>
      </p:sp>
      <p:grpSp>
        <p:nvGrpSpPr>
          <p:cNvPr id="2" name="Group 53">
            <a:extLst>
              <a:ext uri="{FF2B5EF4-FFF2-40B4-BE49-F238E27FC236}">
                <a16:creationId xmlns:a16="http://schemas.microsoft.com/office/drawing/2014/main" id="{29976473-2D6A-4E97-B1A6-E318F22BAF71}"/>
              </a:ext>
            </a:extLst>
          </p:cNvPr>
          <p:cNvGrpSpPr>
            <a:grpSpLocks/>
          </p:cNvGrpSpPr>
          <p:nvPr/>
        </p:nvGrpSpPr>
        <p:grpSpPr bwMode="auto">
          <a:xfrm>
            <a:off x="6442075" y="1966913"/>
            <a:ext cx="646113" cy="746125"/>
            <a:chOff x="3986" y="1203"/>
            <a:chExt cx="407" cy="470"/>
          </a:xfrm>
        </p:grpSpPr>
        <p:sp>
          <p:nvSpPr>
            <p:cNvPr id="20522" name="Text Box 18">
              <a:extLst>
                <a:ext uri="{FF2B5EF4-FFF2-40B4-BE49-F238E27FC236}">
                  <a16:creationId xmlns:a16="http://schemas.microsoft.com/office/drawing/2014/main" id="{93F630CD-4EB2-49E8-B259-0B528D5720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53" y="1203"/>
              <a:ext cx="19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 b="1">
                  <a:solidFill>
                    <a:srgbClr val="FF0000"/>
                  </a:solidFill>
                  <a:latin typeface="Arial" panose="020B0604020202020204" pitchFamily="34" charset="0"/>
                </a:rPr>
                <a:t>+</a:t>
              </a:r>
            </a:p>
          </p:txBody>
        </p:sp>
        <p:sp>
          <p:nvSpPr>
            <p:cNvPr id="20523" name="AutoShape 19">
              <a:extLst>
                <a:ext uri="{FF2B5EF4-FFF2-40B4-BE49-F238E27FC236}">
                  <a16:creationId xmlns:a16="http://schemas.microsoft.com/office/drawing/2014/main" id="{767EC237-8D48-4BD1-BFFF-CEFC76E7157F}"/>
                </a:ext>
              </a:extLst>
            </p:cNvPr>
            <p:cNvSpPr>
              <a:spLocks/>
            </p:cNvSpPr>
            <p:nvPr/>
          </p:nvSpPr>
          <p:spPr bwMode="auto">
            <a:xfrm rot="-5352242">
              <a:off x="4070" y="1349"/>
              <a:ext cx="240" cy="407"/>
            </a:xfrm>
            <a:prstGeom prst="leftBrace">
              <a:avLst>
                <a:gd name="adj1" fmla="val 14132"/>
                <a:gd name="adj2" fmla="val 50000"/>
              </a:avLst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</p:grpSp>
      <p:grpSp>
        <p:nvGrpSpPr>
          <p:cNvPr id="3" name="Group 52">
            <a:extLst>
              <a:ext uri="{FF2B5EF4-FFF2-40B4-BE49-F238E27FC236}">
                <a16:creationId xmlns:a16="http://schemas.microsoft.com/office/drawing/2014/main" id="{CD2D4F79-6211-48DC-8380-ACAB036BB14A}"/>
              </a:ext>
            </a:extLst>
          </p:cNvPr>
          <p:cNvGrpSpPr>
            <a:grpSpLocks/>
          </p:cNvGrpSpPr>
          <p:nvPr/>
        </p:nvGrpSpPr>
        <p:grpSpPr bwMode="auto">
          <a:xfrm>
            <a:off x="6165850" y="2833688"/>
            <a:ext cx="646113" cy="746125"/>
            <a:chOff x="3812" y="1749"/>
            <a:chExt cx="407" cy="470"/>
          </a:xfrm>
        </p:grpSpPr>
        <p:sp>
          <p:nvSpPr>
            <p:cNvPr id="20520" name="Text Box 20">
              <a:extLst>
                <a:ext uri="{FF2B5EF4-FFF2-40B4-BE49-F238E27FC236}">
                  <a16:creationId xmlns:a16="http://schemas.microsoft.com/office/drawing/2014/main" id="{3CEAA6BF-E024-49DE-AFF3-F1A895518CC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79" y="1749"/>
              <a:ext cx="19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 b="1">
                  <a:solidFill>
                    <a:srgbClr val="FF0000"/>
                  </a:solidFill>
                  <a:latin typeface="Arial" panose="020B0604020202020204" pitchFamily="34" charset="0"/>
                </a:rPr>
                <a:t>+</a:t>
              </a:r>
            </a:p>
          </p:txBody>
        </p:sp>
        <p:sp>
          <p:nvSpPr>
            <p:cNvPr id="20521" name="AutoShape 21">
              <a:extLst>
                <a:ext uri="{FF2B5EF4-FFF2-40B4-BE49-F238E27FC236}">
                  <a16:creationId xmlns:a16="http://schemas.microsoft.com/office/drawing/2014/main" id="{9DC1DAFD-E527-444B-B753-1B97FF448C27}"/>
                </a:ext>
              </a:extLst>
            </p:cNvPr>
            <p:cNvSpPr>
              <a:spLocks/>
            </p:cNvSpPr>
            <p:nvPr/>
          </p:nvSpPr>
          <p:spPr bwMode="auto">
            <a:xfrm rot="-5352242">
              <a:off x="3896" y="1895"/>
              <a:ext cx="240" cy="407"/>
            </a:xfrm>
            <a:prstGeom prst="leftBrace">
              <a:avLst>
                <a:gd name="adj1" fmla="val 14132"/>
                <a:gd name="adj2" fmla="val 50000"/>
              </a:avLst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</p:grpSp>
      <p:grpSp>
        <p:nvGrpSpPr>
          <p:cNvPr id="4" name="Group 24">
            <a:extLst>
              <a:ext uri="{FF2B5EF4-FFF2-40B4-BE49-F238E27FC236}">
                <a16:creationId xmlns:a16="http://schemas.microsoft.com/office/drawing/2014/main" id="{1147CD79-89F5-446A-835D-71EBE63C8FC2}"/>
              </a:ext>
            </a:extLst>
          </p:cNvPr>
          <p:cNvGrpSpPr>
            <a:grpSpLocks/>
          </p:cNvGrpSpPr>
          <p:nvPr/>
        </p:nvGrpSpPr>
        <p:grpSpPr bwMode="auto">
          <a:xfrm>
            <a:off x="6794500" y="2833688"/>
            <a:ext cx="646113" cy="746125"/>
            <a:chOff x="4082" y="1299"/>
            <a:chExt cx="407" cy="470"/>
          </a:xfrm>
        </p:grpSpPr>
        <p:sp>
          <p:nvSpPr>
            <p:cNvPr id="20518" name="Text Box 22">
              <a:extLst>
                <a:ext uri="{FF2B5EF4-FFF2-40B4-BE49-F238E27FC236}">
                  <a16:creationId xmlns:a16="http://schemas.microsoft.com/office/drawing/2014/main" id="{37576113-A9DE-441E-823A-BEBAC2DC62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49" y="1299"/>
              <a:ext cx="19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 b="1">
                  <a:solidFill>
                    <a:srgbClr val="FF0000"/>
                  </a:solidFill>
                  <a:latin typeface="Arial" panose="020B0604020202020204" pitchFamily="34" charset="0"/>
                </a:rPr>
                <a:t>+</a:t>
              </a:r>
            </a:p>
          </p:txBody>
        </p:sp>
        <p:sp>
          <p:nvSpPr>
            <p:cNvPr id="20519" name="AutoShape 23">
              <a:extLst>
                <a:ext uri="{FF2B5EF4-FFF2-40B4-BE49-F238E27FC236}">
                  <a16:creationId xmlns:a16="http://schemas.microsoft.com/office/drawing/2014/main" id="{9595FB2E-AE9D-44C3-80D4-0F9E646232B1}"/>
                </a:ext>
              </a:extLst>
            </p:cNvPr>
            <p:cNvSpPr>
              <a:spLocks/>
            </p:cNvSpPr>
            <p:nvPr/>
          </p:nvSpPr>
          <p:spPr bwMode="auto">
            <a:xfrm rot="-5352242">
              <a:off x="4166" y="1445"/>
              <a:ext cx="240" cy="407"/>
            </a:xfrm>
            <a:prstGeom prst="leftBrace">
              <a:avLst>
                <a:gd name="adj1" fmla="val 14132"/>
                <a:gd name="adj2" fmla="val 50000"/>
              </a:avLst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</p:grpSp>
      <p:grpSp>
        <p:nvGrpSpPr>
          <p:cNvPr id="5" name="Group 25">
            <a:extLst>
              <a:ext uri="{FF2B5EF4-FFF2-40B4-BE49-F238E27FC236}">
                <a16:creationId xmlns:a16="http://schemas.microsoft.com/office/drawing/2014/main" id="{6E8F7893-82B1-4327-83D7-C62B62EEC0F4}"/>
              </a:ext>
            </a:extLst>
          </p:cNvPr>
          <p:cNvGrpSpPr>
            <a:grpSpLocks/>
          </p:cNvGrpSpPr>
          <p:nvPr/>
        </p:nvGrpSpPr>
        <p:grpSpPr bwMode="auto">
          <a:xfrm>
            <a:off x="5661025" y="3690938"/>
            <a:ext cx="646113" cy="746125"/>
            <a:chOff x="4082" y="1299"/>
            <a:chExt cx="407" cy="470"/>
          </a:xfrm>
        </p:grpSpPr>
        <p:sp>
          <p:nvSpPr>
            <p:cNvPr id="20516" name="Text Box 26">
              <a:extLst>
                <a:ext uri="{FF2B5EF4-FFF2-40B4-BE49-F238E27FC236}">
                  <a16:creationId xmlns:a16="http://schemas.microsoft.com/office/drawing/2014/main" id="{311F0844-7BCE-418D-BAB4-E677408890A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49" y="1299"/>
              <a:ext cx="19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 b="1">
                  <a:solidFill>
                    <a:srgbClr val="FF0000"/>
                  </a:solidFill>
                  <a:latin typeface="Arial" panose="020B0604020202020204" pitchFamily="34" charset="0"/>
                </a:rPr>
                <a:t>+</a:t>
              </a:r>
            </a:p>
          </p:txBody>
        </p:sp>
        <p:sp>
          <p:nvSpPr>
            <p:cNvPr id="20517" name="AutoShape 27">
              <a:extLst>
                <a:ext uri="{FF2B5EF4-FFF2-40B4-BE49-F238E27FC236}">
                  <a16:creationId xmlns:a16="http://schemas.microsoft.com/office/drawing/2014/main" id="{05AD1B15-F5E9-4F67-976D-CA0C436637F6}"/>
                </a:ext>
              </a:extLst>
            </p:cNvPr>
            <p:cNvSpPr>
              <a:spLocks/>
            </p:cNvSpPr>
            <p:nvPr/>
          </p:nvSpPr>
          <p:spPr bwMode="auto">
            <a:xfrm rot="-5352242">
              <a:off x="4166" y="1445"/>
              <a:ext cx="240" cy="407"/>
            </a:xfrm>
            <a:prstGeom prst="leftBrace">
              <a:avLst>
                <a:gd name="adj1" fmla="val 14132"/>
                <a:gd name="adj2" fmla="val 50000"/>
              </a:avLst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</p:grpSp>
      <p:grpSp>
        <p:nvGrpSpPr>
          <p:cNvPr id="6" name="Group 28">
            <a:extLst>
              <a:ext uri="{FF2B5EF4-FFF2-40B4-BE49-F238E27FC236}">
                <a16:creationId xmlns:a16="http://schemas.microsoft.com/office/drawing/2014/main" id="{25992374-28E7-458B-8E86-F93B3F72D35E}"/>
              </a:ext>
            </a:extLst>
          </p:cNvPr>
          <p:cNvGrpSpPr>
            <a:grpSpLocks/>
          </p:cNvGrpSpPr>
          <p:nvPr/>
        </p:nvGrpSpPr>
        <p:grpSpPr bwMode="auto">
          <a:xfrm>
            <a:off x="6332538" y="3705225"/>
            <a:ext cx="646112" cy="746125"/>
            <a:chOff x="4082" y="1299"/>
            <a:chExt cx="407" cy="470"/>
          </a:xfrm>
        </p:grpSpPr>
        <p:sp>
          <p:nvSpPr>
            <p:cNvPr id="20514" name="Text Box 29">
              <a:extLst>
                <a:ext uri="{FF2B5EF4-FFF2-40B4-BE49-F238E27FC236}">
                  <a16:creationId xmlns:a16="http://schemas.microsoft.com/office/drawing/2014/main" id="{3511ADC6-DA29-40B8-B52C-C4221F7CFDC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49" y="1299"/>
              <a:ext cx="19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 b="1">
                  <a:solidFill>
                    <a:srgbClr val="FF0000"/>
                  </a:solidFill>
                  <a:latin typeface="Arial" panose="020B0604020202020204" pitchFamily="34" charset="0"/>
                </a:rPr>
                <a:t>+</a:t>
              </a:r>
            </a:p>
          </p:txBody>
        </p:sp>
        <p:sp>
          <p:nvSpPr>
            <p:cNvPr id="20515" name="AutoShape 30">
              <a:extLst>
                <a:ext uri="{FF2B5EF4-FFF2-40B4-BE49-F238E27FC236}">
                  <a16:creationId xmlns:a16="http://schemas.microsoft.com/office/drawing/2014/main" id="{E205CDD5-E323-433F-8E58-37244FA940B3}"/>
                </a:ext>
              </a:extLst>
            </p:cNvPr>
            <p:cNvSpPr>
              <a:spLocks/>
            </p:cNvSpPr>
            <p:nvPr/>
          </p:nvSpPr>
          <p:spPr bwMode="auto">
            <a:xfrm rot="-5352242">
              <a:off x="4166" y="1445"/>
              <a:ext cx="240" cy="407"/>
            </a:xfrm>
            <a:prstGeom prst="leftBrace">
              <a:avLst>
                <a:gd name="adj1" fmla="val 14132"/>
                <a:gd name="adj2" fmla="val 50000"/>
              </a:avLst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</p:grpSp>
      <p:grpSp>
        <p:nvGrpSpPr>
          <p:cNvPr id="7" name="Group 31">
            <a:extLst>
              <a:ext uri="{FF2B5EF4-FFF2-40B4-BE49-F238E27FC236}">
                <a16:creationId xmlns:a16="http://schemas.microsoft.com/office/drawing/2014/main" id="{8CD99E7C-F134-4F10-B4F8-453E0303B2AD}"/>
              </a:ext>
            </a:extLst>
          </p:cNvPr>
          <p:cNvGrpSpPr>
            <a:grpSpLocks/>
          </p:cNvGrpSpPr>
          <p:nvPr/>
        </p:nvGrpSpPr>
        <p:grpSpPr bwMode="auto">
          <a:xfrm>
            <a:off x="6953250" y="3714750"/>
            <a:ext cx="646113" cy="746125"/>
            <a:chOff x="4082" y="1299"/>
            <a:chExt cx="407" cy="470"/>
          </a:xfrm>
        </p:grpSpPr>
        <p:sp>
          <p:nvSpPr>
            <p:cNvPr id="20512" name="Text Box 32">
              <a:extLst>
                <a:ext uri="{FF2B5EF4-FFF2-40B4-BE49-F238E27FC236}">
                  <a16:creationId xmlns:a16="http://schemas.microsoft.com/office/drawing/2014/main" id="{509DEB57-5ED5-4C97-A521-05BA3B98326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49" y="1299"/>
              <a:ext cx="19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 b="1">
                  <a:solidFill>
                    <a:srgbClr val="FF0000"/>
                  </a:solidFill>
                  <a:latin typeface="Arial" panose="020B0604020202020204" pitchFamily="34" charset="0"/>
                </a:rPr>
                <a:t>+</a:t>
              </a:r>
            </a:p>
          </p:txBody>
        </p:sp>
        <p:sp>
          <p:nvSpPr>
            <p:cNvPr id="20513" name="AutoShape 33">
              <a:extLst>
                <a:ext uri="{FF2B5EF4-FFF2-40B4-BE49-F238E27FC236}">
                  <a16:creationId xmlns:a16="http://schemas.microsoft.com/office/drawing/2014/main" id="{36863E84-7DB1-4595-AF24-8E20C30EF833}"/>
                </a:ext>
              </a:extLst>
            </p:cNvPr>
            <p:cNvSpPr>
              <a:spLocks/>
            </p:cNvSpPr>
            <p:nvPr/>
          </p:nvSpPr>
          <p:spPr bwMode="auto">
            <a:xfrm rot="-5352242">
              <a:off x="4166" y="1445"/>
              <a:ext cx="240" cy="407"/>
            </a:xfrm>
            <a:prstGeom prst="leftBrace">
              <a:avLst>
                <a:gd name="adj1" fmla="val 14132"/>
                <a:gd name="adj2" fmla="val 50000"/>
              </a:avLst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</p:grpSp>
      <p:sp>
        <p:nvSpPr>
          <p:cNvPr id="4130" name="Text Box 34">
            <a:extLst>
              <a:ext uri="{FF2B5EF4-FFF2-40B4-BE49-F238E27FC236}">
                <a16:creationId xmlns:a16="http://schemas.microsoft.com/office/drawing/2014/main" id="{72055059-8951-4E6C-B357-7492C0B82E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96138" y="5567363"/>
            <a:ext cx="19050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rgbClr val="006666"/>
                </a:solidFill>
                <a:latin typeface="Arial" panose="020B0604020202020204" pitchFamily="34" charset="0"/>
              </a:rPr>
              <a:t>Can you guess the next row?</a:t>
            </a:r>
          </a:p>
        </p:txBody>
      </p:sp>
      <p:sp>
        <p:nvSpPr>
          <p:cNvPr id="4133" name="Text Box 37">
            <a:extLst>
              <a:ext uri="{FF2B5EF4-FFF2-40B4-BE49-F238E27FC236}">
                <a16:creationId xmlns:a16="http://schemas.microsoft.com/office/drawing/2014/main" id="{51716517-0123-4DBC-B43A-CA814EB312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3963" y="5276850"/>
            <a:ext cx="41100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chemeClr val="accent2"/>
                </a:solidFill>
                <a:latin typeface="Arial" panose="020B0604020202020204" pitchFamily="34" charset="0"/>
              </a:rPr>
              <a:t>1     5     10   10    5     1</a:t>
            </a:r>
          </a:p>
        </p:txBody>
      </p:sp>
      <p:grpSp>
        <p:nvGrpSpPr>
          <p:cNvPr id="8" name="Group 38">
            <a:extLst>
              <a:ext uri="{FF2B5EF4-FFF2-40B4-BE49-F238E27FC236}">
                <a16:creationId xmlns:a16="http://schemas.microsoft.com/office/drawing/2014/main" id="{27D382F9-5AFD-4E73-AED0-22CF13B93EA1}"/>
              </a:ext>
            </a:extLst>
          </p:cNvPr>
          <p:cNvGrpSpPr>
            <a:grpSpLocks/>
          </p:cNvGrpSpPr>
          <p:nvPr/>
        </p:nvGrpSpPr>
        <p:grpSpPr bwMode="auto">
          <a:xfrm>
            <a:off x="5227638" y="4443413"/>
            <a:ext cx="646112" cy="746125"/>
            <a:chOff x="4082" y="1299"/>
            <a:chExt cx="407" cy="470"/>
          </a:xfrm>
        </p:grpSpPr>
        <p:sp>
          <p:nvSpPr>
            <p:cNvPr id="20510" name="Text Box 39">
              <a:extLst>
                <a:ext uri="{FF2B5EF4-FFF2-40B4-BE49-F238E27FC236}">
                  <a16:creationId xmlns:a16="http://schemas.microsoft.com/office/drawing/2014/main" id="{3E717E49-31D7-4853-9D0D-28902606DC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49" y="1299"/>
              <a:ext cx="19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 b="1">
                  <a:solidFill>
                    <a:srgbClr val="FF0000"/>
                  </a:solidFill>
                  <a:latin typeface="Arial" panose="020B0604020202020204" pitchFamily="34" charset="0"/>
                </a:rPr>
                <a:t>+</a:t>
              </a:r>
            </a:p>
          </p:txBody>
        </p:sp>
        <p:sp>
          <p:nvSpPr>
            <p:cNvPr id="20511" name="AutoShape 40">
              <a:extLst>
                <a:ext uri="{FF2B5EF4-FFF2-40B4-BE49-F238E27FC236}">
                  <a16:creationId xmlns:a16="http://schemas.microsoft.com/office/drawing/2014/main" id="{95DEB352-63A9-4C5C-90FB-9D4E69BE91FC}"/>
                </a:ext>
              </a:extLst>
            </p:cNvPr>
            <p:cNvSpPr>
              <a:spLocks/>
            </p:cNvSpPr>
            <p:nvPr/>
          </p:nvSpPr>
          <p:spPr bwMode="auto">
            <a:xfrm rot="-5352242">
              <a:off x="4166" y="1445"/>
              <a:ext cx="240" cy="407"/>
            </a:xfrm>
            <a:prstGeom prst="leftBrace">
              <a:avLst>
                <a:gd name="adj1" fmla="val 14132"/>
                <a:gd name="adj2" fmla="val 50000"/>
              </a:avLst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</p:grpSp>
      <p:grpSp>
        <p:nvGrpSpPr>
          <p:cNvPr id="9" name="Group 41">
            <a:extLst>
              <a:ext uri="{FF2B5EF4-FFF2-40B4-BE49-F238E27FC236}">
                <a16:creationId xmlns:a16="http://schemas.microsoft.com/office/drawing/2014/main" id="{14EA0B58-4F4A-4525-BE35-1E0EBF91C259}"/>
              </a:ext>
            </a:extLst>
          </p:cNvPr>
          <p:cNvGrpSpPr>
            <a:grpSpLocks/>
          </p:cNvGrpSpPr>
          <p:nvPr/>
        </p:nvGrpSpPr>
        <p:grpSpPr bwMode="auto">
          <a:xfrm>
            <a:off x="5899150" y="4457700"/>
            <a:ext cx="646113" cy="746125"/>
            <a:chOff x="4082" y="1299"/>
            <a:chExt cx="407" cy="470"/>
          </a:xfrm>
        </p:grpSpPr>
        <p:sp>
          <p:nvSpPr>
            <p:cNvPr id="20508" name="Text Box 42">
              <a:extLst>
                <a:ext uri="{FF2B5EF4-FFF2-40B4-BE49-F238E27FC236}">
                  <a16:creationId xmlns:a16="http://schemas.microsoft.com/office/drawing/2014/main" id="{377F7AC9-E3D2-4474-BE7E-E5D07FCB035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49" y="1299"/>
              <a:ext cx="19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 b="1">
                  <a:solidFill>
                    <a:srgbClr val="FF0000"/>
                  </a:solidFill>
                  <a:latin typeface="Arial" panose="020B0604020202020204" pitchFamily="34" charset="0"/>
                </a:rPr>
                <a:t>+</a:t>
              </a:r>
            </a:p>
          </p:txBody>
        </p:sp>
        <p:sp>
          <p:nvSpPr>
            <p:cNvPr id="20509" name="AutoShape 43">
              <a:extLst>
                <a:ext uri="{FF2B5EF4-FFF2-40B4-BE49-F238E27FC236}">
                  <a16:creationId xmlns:a16="http://schemas.microsoft.com/office/drawing/2014/main" id="{1BBC5123-BD84-4D80-AB99-CF746005D703}"/>
                </a:ext>
              </a:extLst>
            </p:cNvPr>
            <p:cNvSpPr>
              <a:spLocks/>
            </p:cNvSpPr>
            <p:nvPr/>
          </p:nvSpPr>
          <p:spPr bwMode="auto">
            <a:xfrm rot="-5352242">
              <a:off x="4166" y="1445"/>
              <a:ext cx="240" cy="407"/>
            </a:xfrm>
            <a:prstGeom prst="leftBrace">
              <a:avLst>
                <a:gd name="adj1" fmla="val 14132"/>
                <a:gd name="adj2" fmla="val 50000"/>
              </a:avLst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</p:grpSp>
      <p:grpSp>
        <p:nvGrpSpPr>
          <p:cNvPr id="10" name="Group 44">
            <a:extLst>
              <a:ext uri="{FF2B5EF4-FFF2-40B4-BE49-F238E27FC236}">
                <a16:creationId xmlns:a16="http://schemas.microsoft.com/office/drawing/2014/main" id="{3B39F199-6CBC-427E-8474-484BBCE28B89}"/>
              </a:ext>
            </a:extLst>
          </p:cNvPr>
          <p:cNvGrpSpPr>
            <a:grpSpLocks/>
          </p:cNvGrpSpPr>
          <p:nvPr/>
        </p:nvGrpSpPr>
        <p:grpSpPr bwMode="auto">
          <a:xfrm>
            <a:off x="6519863" y="4467225"/>
            <a:ext cx="646112" cy="746125"/>
            <a:chOff x="4082" y="1299"/>
            <a:chExt cx="407" cy="470"/>
          </a:xfrm>
        </p:grpSpPr>
        <p:sp>
          <p:nvSpPr>
            <p:cNvPr id="20506" name="Text Box 45">
              <a:extLst>
                <a:ext uri="{FF2B5EF4-FFF2-40B4-BE49-F238E27FC236}">
                  <a16:creationId xmlns:a16="http://schemas.microsoft.com/office/drawing/2014/main" id="{BE0235BA-BA14-4322-A7E6-49D82B49A35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49" y="1299"/>
              <a:ext cx="19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 b="1">
                  <a:solidFill>
                    <a:srgbClr val="FF0000"/>
                  </a:solidFill>
                  <a:latin typeface="Arial" panose="020B0604020202020204" pitchFamily="34" charset="0"/>
                </a:rPr>
                <a:t>+</a:t>
              </a:r>
            </a:p>
          </p:txBody>
        </p:sp>
        <p:sp>
          <p:nvSpPr>
            <p:cNvPr id="20507" name="AutoShape 46">
              <a:extLst>
                <a:ext uri="{FF2B5EF4-FFF2-40B4-BE49-F238E27FC236}">
                  <a16:creationId xmlns:a16="http://schemas.microsoft.com/office/drawing/2014/main" id="{00750A30-8CF1-4C00-881F-CF2FFD436EF1}"/>
                </a:ext>
              </a:extLst>
            </p:cNvPr>
            <p:cNvSpPr>
              <a:spLocks/>
            </p:cNvSpPr>
            <p:nvPr/>
          </p:nvSpPr>
          <p:spPr bwMode="auto">
            <a:xfrm rot="-5352242">
              <a:off x="4166" y="1445"/>
              <a:ext cx="240" cy="407"/>
            </a:xfrm>
            <a:prstGeom prst="leftBrace">
              <a:avLst>
                <a:gd name="adj1" fmla="val 14132"/>
                <a:gd name="adj2" fmla="val 50000"/>
              </a:avLst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</p:grpSp>
      <p:grpSp>
        <p:nvGrpSpPr>
          <p:cNvPr id="11" name="Group 47">
            <a:extLst>
              <a:ext uri="{FF2B5EF4-FFF2-40B4-BE49-F238E27FC236}">
                <a16:creationId xmlns:a16="http://schemas.microsoft.com/office/drawing/2014/main" id="{44436AC7-5B84-48F7-96B1-F89FB224B3D1}"/>
              </a:ext>
            </a:extLst>
          </p:cNvPr>
          <p:cNvGrpSpPr>
            <a:grpSpLocks/>
          </p:cNvGrpSpPr>
          <p:nvPr/>
        </p:nvGrpSpPr>
        <p:grpSpPr bwMode="auto">
          <a:xfrm>
            <a:off x="7170738" y="4429125"/>
            <a:ext cx="646112" cy="746125"/>
            <a:chOff x="4082" y="1299"/>
            <a:chExt cx="407" cy="470"/>
          </a:xfrm>
        </p:grpSpPr>
        <p:sp>
          <p:nvSpPr>
            <p:cNvPr id="20504" name="Text Box 48">
              <a:extLst>
                <a:ext uri="{FF2B5EF4-FFF2-40B4-BE49-F238E27FC236}">
                  <a16:creationId xmlns:a16="http://schemas.microsoft.com/office/drawing/2014/main" id="{9A67A357-755C-44FB-A503-E52914D5D87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49" y="1299"/>
              <a:ext cx="19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800" b="1">
                  <a:solidFill>
                    <a:srgbClr val="FF0000"/>
                  </a:solidFill>
                  <a:latin typeface="Arial" panose="020B0604020202020204" pitchFamily="34" charset="0"/>
                </a:rPr>
                <a:t>+</a:t>
              </a:r>
            </a:p>
          </p:txBody>
        </p:sp>
        <p:sp>
          <p:nvSpPr>
            <p:cNvPr id="20505" name="AutoShape 49">
              <a:extLst>
                <a:ext uri="{FF2B5EF4-FFF2-40B4-BE49-F238E27FC236}">
                  <a16:creationId xmlns:a16="http://schemas.microsoft.com/office/drawing/2014/main" id="{83CF2059-B89D-48D6-9A6D-517D61D72A4F}"/>
                </a:ext>
              </a:extLst>
            </p:cNvPr>
            <p:cNvSpPr>
              <a:spLocks/>
            </p:cNvSpPr>
            <p:nvPr/>
          </p:nvSpPr>
          <p:spPr bwMode="auto">
            <a:xfrm rot="-5352242">
              <a:off x="4166" y="1445"/>
              <a:ext cx="240" cy="407"/>
            </a:xfrm>
            <a:prstGeom prst="leftBrace">
              <a:avLst>
                <a:gd name="adj1" fmla="val 14132"/>
                <a:gd name="adj2" fmla="val 50000"/>
              </a:avLst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</p:grpSp>
      <p:graphicFrame>
        <p:nvGraphicFramePr>
          <p:cNvPr id="20501" name="Object 50">
            <a:extLst>
              <a:ext uri="{FF2B5EF4-FFF2-40B4-BE49-F238E27FC236}">
                <a16:creationId xmlns:a16="http://schemas.microsoft.com/office/drawing/2014/main" id="{07AAEFB6-E8AB-4E29-A3A5-F22845BC329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0038" y="1295400"/>
          <a:ext cx="1663700" cy="731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0" name="Equation" r:id="rId15" imgW="634725" imgH="279279" progId="Equation.DSMT4">
                  <p:embed/>
                </p:oleObj>
              </mc:Choice>
              <mc:Fallback>
                <p:oleObj name="Equation" r:id="rId15" imgW="634725" imgH="279279" progId="Equation.DSMT4">
                  <p:embed/>
                  <p:pic>
                    <p:nvPicPr>
                      <p:cNvPr id="0" name="Object 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038" y="1295400"/>
                        <a:ext cx="1663700" cy="731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3366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chemeClr val="accent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47" name="Object 51">
            <a:extLst>
              <a:ext uri="{FF2B5EF4-FFF2-40B4-BE49-F238E27FC236}">
                <a16:creationId xmlns:a16="http://schemas.microsoft.com/office/drawing/2014/main" id="{BE2046F8-CB1A-45F2-BA59-FB2186486CE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20875" y="1371600"/>
          <a:ext cx="6665913" cy="544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1" name="Equation" r:id="rId17" imgW="2489200" imgH="203200" progId="Equation.DSMT4">
                  <p:embed/>
                </p:oleObj>
              </mc:Choice>
              <mc:Fallback>
                <p:oleObj name="Equation" r:id="rId17" imgW="2489200" imgH="203200" progId="Equation.DSMT4">
                  <p:embed/>
                  <p:pic>
                    <p:nvPicPr>
                      <p:cNvPr id="0" name="Object 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0875" y="1371600"/>
                        <a:ext cx="6665913" cy="544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993366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chemeClr val="accent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4" name="~PP3904.WAV">
            <a:hlinkClick r:id="" action="ppaction://media"/>
            <a:extLst>
              <a:ext uri="{FF2B5EF4-FFF2-40B4-BE49-F238E27FC236}">
                <a16:creationId xmlns:a16="http://schemas.microsoft.com/office/drawing/2014/main" id="{0657F961-AF5B-4FFF-8A52-CB4450356E65}"/>
              </a:ext>
            </a:extLst>
          </p:cNvPr>
          <p:cNvPicPr>
            <a:picLocks noRot="1" noChangeAspect="1"/>
          </p:cNvPicPr>
          <p:nvPr>
            <a:wavAudioFile r:embed="rId3" name="~PP3904.WAV"/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9338" y="6383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2"/>
    </p:custDataLst>
  </p:cSld>
  <p:clrMapOvr>
    <a:masterClrMapping/>
  </p:clrMapOvr>
  <p:transition advTm="4495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4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9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0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7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4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94" dur="500"/>
                                        <p:tgtEl>
                                          <p:spTgt spid="4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99" dur="500"/>
                                        <p:tgtEl>
                                          <p:spTgt spid="4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4"/>
                </p:tgtEl>
              </p:cMediaNode>
            </p:audio>
          </p:childTnLst>
        </p:cTn>
      </p:par>
    </p:tnLst>
    <p:bldLst>
      <p:bldP spid="4112" grpId="0" autoUpdateAnimBg="0"/>
      <p:bldP spid="4130" grpId="0" autoUpdateAnimBg="0"/>
      <p:bldP spid="4133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AutoShape 5">
            <a:extLst>
              <a:ext uri="{FF2B5EF4-FFF2-40B4-BE49-F238E27FC236}">
                <a16:creationId xmlns:a16="http://schemas.microsoft.com/office/drawing/2014/main" id="{28E9FFFE-61DC-451F-8A4F-F29F73842D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38488" y="228600"/>
            <a:ext cx="4114800" cy="5029200"/>
          </a:xfrm>
          <a:prstGeom prst="triangle">
            <a:avLst>
              <a:gd name="adj" fmla="val 49306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21507" name="Text Box 2">
            <a:extLst>
              <a:ext uri="{FF2B5EF4-FFF2-40B4-BE49-F238E27FC236}">
                <a16:creationId xmlns:a16="http://schemas.microsoft.com/office/drawing/2014/main" id="{34A2485F-D310-42BF-A2AE-5709E762FE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500" y="457200"/>
            <a:ext cx="4191000" cy="418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         </a:t>
            </a:r>
            <a:r>
              <a:rPr lang="en-US" altLang="en-US" sz="2800" b="1">
                <a:solidFill>
                  <a:schemeClr val="accent2"/>
                </a:solidFill>
                <a:latin typeface="Arial" panose="020B0604020202020204" pitchFamily="34" charset="0"/>
              </a:rPr>
              <a:t>1</a:t>
            </a:r>
          </a:p>
          <a:p>
            <a:pPr algn="ctr" eaLnBrk="1" hangingPunct="1">
              <a:lnSpc>
                <a:spcPct val="150000"/>
              </a:lnSpc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chemeClr val="accent2"/>
                </a:solidFill>
                <a:latin typeface="Arial" panose="020B0604020202020204" pitchFamily="34" charset="0"/>
              </a:rPr>
              <a:t>      1     1</a:t>
            </a:r>
          </a:p>
          <a:p>
            <a:pPr algn="ctr" eaLnBrk="1" hangingPunct="1">
              <a:lnSpc>
                <a:spcPct val="150000"/>
              </a:lnSpc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chemeClr val="accent2"/>
                </a:solidFill>
                <a:latin typeface="Arial" panose="020B0604020202020204" pitchFamily="34" charset="0"/>
              </a:rPr>
              <a:t>      1     2     1 </a:t>
            </a:r>
          </a:p>
          <a:p>
            <a:pPr algn="ctr" eaLnBrk="1" hangingPunct="1">
              <a:lnSpc>
                <a:spcPct val="150000"/>
              </a:lnSpc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chemeClr val="accent2"/>
                </a:solidFill>
                <a:latin typeface="Arial" panose="020B0604020202020204" pitchFamily="34" charset="0"/>
              </a:rPr>
              <a:t>     1     3     3     1</a:t>
            </a:r>
          </a:p>
          <a:p>
            <a:pPr algn="ctr" eaLnBrk="1" hangingPunct="1">
              <a:lnSpc>
                <a:spcPct val="150000"/>
              </a:lnSpc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chemeClr val="accent2"/>
                </a:solidFill>
                <a:latin typeface="Arial" panose="020B0604020202020204" pitchFamily="34" charset="0"/>
              </a:rPr>
              <a:t>  1     4     6     4     1</a:t>
            </a:r>
          </a:p>
        </p:txBody>
      </p:sp>
      <p:sp>
        <p:nvSpPr>
          <p:cNvPr id="21508" name="Text Box 3">
            <a:extLst>
              <a:ext uri="{FF2B5EF4-FFF2-40B4-BE49-F238E27FC236}">
                <a16:creationId xmlns:a16="http://schemas.microsoft.com/office/drawing/2014/main" id="{1E810C40-A82C-4F91-8C8E-1C6EB29476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6563" y="4743450"/>
            <a:ext cx="43767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chemeClr val="accent2"/>
                </a:solidFill>
                <a:latin typeface="Arial" panose="020B0604020202020204" pitchFamily="34" charset="0"/>
              </a:rPr>
              <a:t>1     5     10   10    5     1</a:t>
            </a:r>
          </a:p>
        </p:txBody>
      </p:sp>
      <p:sp>
        <p:nvSpPr>
          <p:cNvPr id="5124" name="Text Box 4">
            <a:extLst>
              <a:ext uri="{FF2B5EF4-FFF2-40B4-BE49-F238E27FC236}">
                <a16:creationId xmlns:a16="http://schemas.microsoft.com/office/drawing/2014/main" id="{39CDC7BE-EE20-4764-83A6-55BE6AD618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295900"/>
            <a:ext cx="8839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800000"/>
                </a:solidFill>
                <a:latin typeface="Arial" panose="020B0604020202020204" pitchFamily="34" charset="0"/>
              </a:rPr>
              <a:t>This is called Pascal's Triangle and would give us the coefficients for a binomial expansion of any power if we extended it far enough</a:t>
            </a:r>
            <a:r>
              <a:rPr lang="en-US" altLang="en-US" sz="1800">
                <a:solidFill>
                  <a:srgbClr val="800000"/>
                </a:solidFill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5126" name="Text Box 6">
            <a:extLst>
              <a:ext uri="{FF2B5EF4-FFF2-40B4-BE49-F238E27FC236}">
                <a16:creationId xmlns:a16="http://schemas.microsoft.com/office/drawing/2014/main" id="{7D5DA996-F1AF-46E3-A925-7D5F41DCDE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457200"/>
            <a:ext cx="2514600" cy="258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rgbClr val="006666"/>
                </a:solidFill>
                <a:latin typeface="Arial" panose="020B0604020202020204" pitchFamily="34" charset="0"/>
              </a:rPr>
              <a:t>This is good for lower powers but could get very large.  We will introduce some notation to help us and generalize the coefficients with a formula based on what was observed here.</a:t>
            </a:r>
          </a:p>
        </p:txBody>
      </p:sp>
      <p:pic>
        <p:nvPicPr>
          <p:cNvPr id="7" name="~PP402.WAV">
            <a:hlinkClick r:id="" action="ppaction://media"/>
            <a:extLst>
              <a:ext uri="{FF2B5EF4-FFF2-40B4-BE49-F238E27FC236}">
                <a16:creationId xmlns:a16="http://schemas.microsoft.com/office/drawing/2014/main" id="{057945FF-041D-4F87-8F49-501F08253513}"/>
              </a:ext>
            </a:extLst>
          </p:cNvPr>
          <p:cNvPicPr>
            <a:picLocks noRot="1" noChangeAspect="1"/>
          </p:cNvPicPr>
          <p:nvPr>
            <a:wavAudioFile r:embed="rId2" name="~PP402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2825" y="63468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advTm="3467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1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5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5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2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5125" grpId="0" animBg="1"/>
      <p:bldP spid="5124" grpId="0" autoUpdateAnimBg="0"/>
      <p:bldP spid="5126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>
            <a:extLst>
              <a:ext uri="{FF2B5EF4-FFF2-40B4-BE49-F238E27FC236}">
                <a16:creationId xmlns:a16="http://schemas.microsoft.com/office/drawing/2014/main" id="{5D99BAE1-C458-4310-A9CE-0A744BFE164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9750" y="260350"/>
            <a:ext cx="7497763" cy="1143000"/>
          </a:xfrm>
        </p:spPr>
        <p:txBody>
          <a:bodyPr/>
          <a:lstStyle/>
          <a:p>
            <a:r>
              <a:rPr lang="en-GB" altLang="en-US"/>
              <a:t>Expanding Brackets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06D449-F53D-4B4E-92CC-23B683EEF23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42988" y="2205038"/>
            <a:ext cx="6778625" cy="1166812"/>
          </a:xfrm>
        </p:spPr>
        <p:txBody>
          <a:bodyPr/>
          <a:lstStyle/>
          <a:p>
            <a:pPr marL="80963" indent="0">
              <a:buFontTx/>
              <a:buNone/>
            </a:pPr>
            <a:r>
              <a:rPr lang="en-GB" altLang="en-US">
                <a:solidFill>
                  <a:srgbClr val="FF0000"/>
                </a:solidFill>
              </a:rPr>
              <a:t>To expand brackets, multiply everything inside the brackets by what is outside them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BFA130A-AD49-42DA-B57F-E91BA56070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0831" y="4088606"/>
            <a:ext cx="3600450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5400" dirty="0"/>
              <a:t>4(a + 6)</a:t>
            </a: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B8BFE96E-E5BD-426B-A215-966759F36048}"/>
              </a:ext>
            </a:extLst>
          </p:cNvPr>
          <p:cNvSpPr/>
          <p:nvPr/>
        </p:nvSpPr>
        <p:spPr>
          <a:xfrm>
            <a:off x="2333625" y="3946525"/>
            <a:ext cx="373063" cy="261938"/>
          </a:xfrm>
          <a:custGeom>
            <a:avLst/>
            <a:gdLst>
              <a:gd name="connsiteX0" fmla="*/ 0 w 374073"/>
              <a:gd name="connsiteY0" fmla="*/ 263236 h 263236"/>
              <a:gd name="connsiteX1" fmla="*/ 207818 w 374073"/>
              <a:gd name="connsiteY1" fmla="*/ 0 h 263236"/>
              <a:gd name="connsiteX2" fmla="*/ 374073 w 374073"/>
              <a:gd name="connsiteY2" fmla="*/ 263236 h 263236"/>
              <a:gd name="connsiteX3" fmla="*/ 374073 w 374073"/>
              <a:gd name="connsiteY3" fmla="*/ 263236 h 263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4073" h="263236">
                <a:moveTo>
                  <a:pt x="0" y="263236"/>
                </a:moveTo>
                <a:cubicBezTo>
                  <a:pt x="72736" y="131618"/>
                  <a:pt x="145473" y="0"/>
                  <a:pt x="207818" y="0"/>
                </a:cubicBezTo>
                <a:cubicBezTo>
                  <a:pt x="270163" y="0"/>
                  <a:pt x="374073" y="263236"/>
                  <a:pt x="374073" y="263236"/>
                </a:cubicBezTo>
                <a:lnTo>
                  <a:pt x="374073" y="263236"/>
                </a:lnTo>
              </a:path>
            </a:pathLst>
          </a:custGeom>
          <a:noFill/>
          <a:ln w="381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862B1F9-A6C1-4A2F-9639-BE267BEAAB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4093" y="3448844"/>
            <a:ext cx="49212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3200" b="1" dirty="0"/>
              <a:t>x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15896C9-71AC-419C-BCB1-60A745B124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51475" y="4260850"/>
            <a:ext cx="7762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3600"/>
              <a:t>4a</a:t>
            </a:r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B4D622B9-40CF-48AD-8C29-361768951086}"/>
              </a:ext>
            </a:extLst>
          </p:cNvPr>
          <p:cNvSpPr/>
          <p:nvPr/>
        </p:nvSpPr>
        <p:spPr>
          <a:xfrm>
            <a:off x="2339975" y="5035550"/>
            <a:ext cx="1368425" cy="355600"/>
          </a:xfrm>
          <a:custGeom>
            <a:avLst/>
            <a:gdLst>
              <a:gd name="connsiteX0" fmla="*/ 0 w 1233055"/>
              <a:gd name="connsiteY0" fmla="*/ 0 h 277090"/>
              <a:gd name="connsiteX1" fmla="*/ 734291 w 1233055"/>
              <a:gd name="connsiteY1" fmla="*/ 277090 h 277090"/>
              <a:gd name="connsiteX2" fmla="*/ 1233055 w 1233055"/>
              <a:gd name="connsiteY2" fmla="*/ 0 h 277090"/>
              <a:gd name="connsiteX3" fmla="*/ 1233055 w 1233055"/>
              <a:gd name="connsiteY3" fmla="*/ 0 h 277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33055" h="277090">
                <a:moveTo>
                  <a:pt x="0" y="0"/>
                </a:moveTo>
                <a:cubicBezTo>
                  <a:pt x="264391" y="138545"/>
                  <a:pt x="528782" y="277090"/>
                  <a:pt x="734291" y="277090"/>
                </a:cubicBezTo>
                <a:cubicBezTo>
                  <a:pt x="939800" y="277090"/>
                  <a:pt x="1233055" y="0"/>
                  <a:pt x="1233055" y="0"/>
                </a:cubicBezTo>
                <a:lnTo>
                  <a:pt x="1233055" y="0"/>
                </a:lnTo>
              </a:path>
            </a:pathLst>
          </a:custGeom>
          <a:noFill/>
          <a:ln w="381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4EC3ECB-CD15-4395-B1AF-0830E95DCE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67025" y="5292725"/>
            <a:ext cx="5461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3200" b="1"/>
              <a:t>x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C92B60A-A4D7-4A16-9551-CB0E5E61FF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1863" y="4322763"/>
            <a:ext cx="13684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3200"/>
              <a:t> + 24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7" grpId="0"/>
      <p:bldP spid="8" grpId="0"/>
      <p:bldP spid="10" grpId="0"/>
      <p:bldP spid="1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3|6.1|1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5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|1.9|2.6|4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8|9.5|4|17.3|18.2|1.6|6.6|9.4|13.6|5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3|6.7|1.8|12.5|1.2|1.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|13.4"/>
</p:tagLst>
</file>

<file path=ppt/theme/theme1.xml><?xml version="1.0" encoding="utf-8"?>
<a:theme xmlns:a="http://schemas.openxmlformats.org/drawingml/2006/main" name="1_Default Design">
  <a:themeElements>
    <a:clrScheme name="">
      <a:dk1>
        <a:srgbClr val="000099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82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rgbClr val="FF0000"/>
          </a:solidFill>
          <a:prstDash val="solid"/>
          <a:round/>
          <a:headEnd type="arrow" w="med" len="med"/>
          <a:tailEnd type="arrow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rgbClr val="FF0000"/>
          </a:solidFill>
          <a:prstDash val="solid"/>
          <a:round/>
          <a:headEnd type="arrow" w="med" len="med"/>
          <a:tailEnd type="arrow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331</TotalTime>
  <Pages>0</Pages>
  <Words>788</Words>
  <Characters>0</Characters>
  <Application>Microsoft Office PowerPoint</Application>
  <DocSecurity>0</DocSecurity>
  <PresentationFormat>On-screen Show (4:3)</PresentationFormat>
  <Lines>0</Lines>
  <Paragraphs>146</Paragraphs>
  <Slides>20</Slides>
  <Notes>0</Notes>
  <HiddenSlides>0</HiddenSlides>
  <MMClips>7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Arial Black</vt:lpstr>
      <vt:lpstr>Impact</vt:lpstr>
      <vt:lpstr>Rage Italic</vt:lpstr>
      <vt:lpstr>Times New Roman</vt:lpstr>
      <vt:lpstr>Wingdings 2</vt:lpstr>
      <vt:lpstr>1_Default Design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Expanding Brackets</vt:lpstr>
      <vt:lpstr>Expanding Brackets</vt:lpstr>
      <vt:lpstr>Expanding Brackets</vt:lpstr>
      <vt:lpstr>Expanding Brackets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CharactersWithSpaces>0</CharactersWithSpaces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Binomial Theorem</dc:title>
  <dc:creator>an</dc:creator>
  <cp:lastModifiedBy>Lyn ZHANG</cp:lastModifiedBy>
  <cp:revision>29</cp:revision>
  <dcterms:created xsi:type="dcterms:W3CDTF">2003-06-17T12:38:15Z</dcterms:created>
  <dcterms:modified xsi:type="dcterms:W3CDTF">2022-03-23T02:09:24Z</dcterms:modified>
</cp:coreProperties>
</file>