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2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3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4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68" r:id="rId2"/>
    <p:sldId id="269" r:id="rId3"/>
    <p:sldId id="266" r:id="rId4"/>
    <p:sldId id="256" r:id="rId5"/>
    <p:sldId id="277" r:id="rId6"/>
    <p:sldId id="258" r:id="rId7"/>
    <p:sldId id="278" r:id="rId8"/>
    <p:sldId id="313" r:id="rId9"/>
    <p:sldId id="279" r:id="rId10"/>
    <p:sldId id="280" r:id="rId11"/>
    <p:sldId id="314" r:id="rId12"/>
    <p:sldId id="281" r:id="rId13"/>
    <p:sldId id="282" r:id="rId14"/>
    <p:sldId id="285" r:id="rId15"/>
    <p:sldId id="283" r:id="rId16"/>
    <p:sldId id="273" r:id="rId17"/>
    <p:sldId id="274" r:id="rId18"/>
    <p:sldId id="286" r:id="rId19"/>
    <p:sldId id="284" r:id="rId20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D666"/>
    <a:srgbClr val="8BF195"/>
    <a:srgbClr val="5EEC6C"/>
    <a:srgbClr val="FFFFCC"/>
    <a:srgbClr val="FEF7C6"/>
    <a:srgbClr val="57D557"/>
    <a:srgbClr val="00FF00"/>
    <a:srgbClr val="E1E1FF"/>
    <a:srgbClr val="CC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0" autoAdjust="0"/>
    <p:restoredTop sz="87152" autoAdjust="0"/>
  </p:normalViewPr>
  <p:slideViewPr>
    <p:cSldViewPr snapToGrid="0">
      <p:cViewPr varScale="1">
        <p:scale>
          <a:sx n="46" d="100"/>
          <a:sy n="46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074415F-2032-4339-8361-9463BFCA2B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135003-44AD-4411-8006-D8D650E84C1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5B83198-5435-4A68-9CC2-4BD496679BA5}" type="datetimeFigureOut">
              <a:rPr lang="en-GB"/>
              <a:pPr>
                <a:defRPr/>
              </a:pPr>
              <a:t>07/04/2022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E3AA42C-4C20-47FE-B59C-0C0F9E6437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9A8CD7C-C1AE-4AA7-9310-9A48D41721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5AE1AB-5E1F-4332-87EE-AE53C2766A9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F2A21-1D50-4AB2-A361-3DFCDC0205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DDD6AAD-1D01-47FF-9A1F-2CC3D2C34A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2330C394-48A8-4CFF-BD05-00D6E4B626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B6D11258-8884-4B00-8A2D-71ACDAD35A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2209DA13-E52F-44EE-90F4-E43E4BF6F1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7CCED1-3B69-4D32-9007-A230F9EA2523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DCF3E291-DE0F-422E-983C-C9C7435C7D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82DACC23-0655-40E7-9B42-8FA7AC5F14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/>
              <a:t>NOTE: The easiest way to see if it is NOT fully </a:t>
            </a:r>
            <a:r>
              <a:rPr lang="en-US" altLang="en-US" b="1" dirty="0" err="1"/>
              <a:t>factorised</a:t>
            </a:r>
            <a:r>
              <a:rPr lang="en-US" altLang="en-US" b="1" dirty="0"/>
              <a:t> is to look into the brackets and see if you can still factorise. Yes, not fully </a:t>
            </a:r>
            <a:r>
              <a:rPr lang="en-US" altLang="en-US" b="1" dirty="0" err="1"/>
              <a:t>factorised</a:t>
            </a:r>
            <a:r>
              <a:rPr lang="en-US" altLang="en-US" b="1" dirty="0"/>
              <a:t> and if no then it is!</a:t>
            </a:r>
          </a:p>
          <a:p>
            <a:r>
              <a:rPr lang="en-US" altLang="en-US" dirty="0"/>
              <a:t>Clipart - Light Bulb on : taken from - https://openclipart.org/detail/116581/light-bulb-onhttp://creativecommons.org/licenses/publicdomain/</a:t>
            </a:r>
            <a:endParaRPr lang="en-GB" altLang="en-US" dirty="0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4CCF55CE-237B-4E41-9924-F2B614A611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5F269B-4DED-425B-A917-C18F7B192A52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4031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DCF3E291-DE0F-422E-983C-C9C7435C7D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82DACC23-0655-40E7-9B42-8FA7AC5F14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/>
              <a:t>NOTE: There is other combinations that would be </a:t>
            </a:r>
            <a:r>
              <a:rPr lang="en-US" altLang="en-US" b="1" dirty="0" err="1"/>
              <a:t>factorised</a:t>
            </a:r>
            <a:r>
              <a:rPr lang="en-US" altLang="en-US" b="1" dirty="0"/>
              <a:t> by NOT fully </a:t>
            </a:r>
            <a:r>
              <a:rPr lang="en-US" altLang="en-US" b="1" dirty="0" err="1"/>
              <a:t>factorised</a:t>
            </a:r>
            <a:r>
              <a:rPr lang="en-US" altLang="en-US" b="1" dirty="0"/>
              <a:t>. </a:t>
            </a:r>
          </a:p>
          <a:p>
            <a:r>
              <a:rPr lang="en-US" altLang="en-US" dirty="0"/>
              <a:t>Clipart - Light Bulb on : taken from - https://openclipart.org/detail/116581/light-bulb-onhttp://creativecommons.org/licenses/publicdomain/</a:t>
            </a:r>
            <a:endParaRPr lang="en-GB" altLang="en-US" dirty="0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4CCF55CE-237B-4E41-9924-F2B614A611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5F269B-4DED-425B-A917-C18F7B192A52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3322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DCF3E291-DE0F-422E-983C-C9C7435C7D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82DACC23-0655-40E7-9B42-8FA7AC5F14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Clipart - Light Bulb on : taken from - https://openclipart.org/detail/116581/light-bulb-onhttp://creativecommons.org/licenses/publicdomain/</a:t>
            </a:r>
            <a:endParaRPr lang="en-GB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4CCF55CE-237B-4E41-9924-F2B614A611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5F269B-4DED-425B-A917-C18F7B192A52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DD6AAD-1D01-47FF-9A1F-2CC3D2C34AA7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2363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00A1F093-2FBC-45EA-96DA-6F057B6A9F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A4A02E22-B1B5-4F3B-A2E8-A410EACA6F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dirty="0"/>
              <a:t>Clipart - Thumbs Up Like Hand : taken from - https://openclipart.org/detail/241293/thumbs-up-like-handhttp://creativecommons.org/licenses/publicdomain/</a:t>
            </a:r>
            <a:endParaRPr lang="en-GB" altLang="en-US" sz="2800" dirty="0"/>
          </a:p>
          <a:p>
            <a:pPr eaLnBrk="1" hangingPunct="1">
              <a:spcBef>
                <a:spcPct val="0"/>
              </a:spcBef>
            </a:pPr>
            <a:endParaRPr lang="en-US" altLang="en-US" sz="2800" dirty="0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D0CA1E30-4993-4A32-A8EE-6DD915DB5A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084569-D974-4A87-ADF1-F0D723450806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NOTE: It is a trinomial (three terms) but it would only factorise to 2 brackets if the terms had nothing in common (no factors)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DD6AAD-1D01-47FF-9A1F-2CC3D2C34AA7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9660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1B88C9B0-A415-4C53-992A-B5B59D33FF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A159C4BC-3A31-49A0-A041-EBF9C88D0A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Clipart - Thumbs Up Like Hand : taken from - https://openclipart.org/detail/241293/thumbs-up-like-handhttp://creativecommons.org/licenses/publicdomain/</a:t>
            </a:r>
            <a:endParaRPr lang="en-GB" altLang="en-US" dirty="0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4DC1F1A7-384E-462A-8FA7-ADB22EFEFD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9FA519-10FB-4267-98CB-1C3340A75FED}" type="slidenum">
              <a:rPr lang="en-GB" altLang="en-US" smtClean="0">
                <a:latin typeface="Calibri" panose="020F0502020204030204" pitchFamily="34" charset="0"/>
              </a:rPr>
              <a:pPr/>
              <a:t>19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31613-F88C-4470-8084-CF5F993029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E59E3-57AC-41E5-AF86-559C9AD5804F}" type="datetimeFigureOut">
              <a:rPr lang="en-GB"/>
              <a:pPr>
                <a:defRPr/>
              </a:pPr>
              <a:t>07/04/2022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9661F-6D4F-43DC-830D-4CC16784B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C9BC3-5CA0-42E3-BC59-E78A559BE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C18A7-664E-419D-9CA5-C46087EF67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991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AE523-213C-4045-B60D-45415954EC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89626-4DF0-41C4-87E3-C8E92002D436}" type="datetimeFigureOut">
              <a:rPr lang="en-GB"/>
              <a:pPr>
                <a:defRPr/>
              </a:pPr>
              <a:t>07/04/2022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9AF4B-EB80-4DE2-A144-2C36D01AD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F1F7B-CB02-496C-BA02-E60E0208B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F5F12-E6E5-467D-AC3F-76A0C133B43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4422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D2401-1941-4336-8864-A613F13FD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57AA9-64AA-4B2B-9D7E-461007838F30}" type="datetimeFigureOut">
              <a:rPr lang="en-GB"/>
              <a:pPr>
                <a:defRPr/>
              </a:pPr>
              <a:t>07/04/2022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1783F-8D8F-4680-AA80-7D88976C4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D2847-A01D-4EFA-9343-CF067872B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E686F-D54D-4042-B25D-CEEAAD86724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564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A5089-1B2A-47A0-968B-2DFA4CD09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877B7-F3EF-42E8-AC1F-A6A71542D7BB}" type="datetimeFigureOut">
              <a:rPr lang="en-GB"/>
              <a:pPr>
                <a:defRPr/>
              </a:pPr>
              <a:t>07/04/2022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82D04-3DA0-4E82-8161-3D633D2C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CB147-A50F-41AD-A9E5-7389138FA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7759D-C8B1-42EF-A927-90CBAC803A9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41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81C76-04A0-43AE-B019-793A6DDACA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46EBB-1E31-43A3-B5B3-07D86A9BE805}" type="datetimeFigureOut">
              <a:rPr lang="en-GB"/>
              <a:pPr>
                <a:defRPr/>
              </a:pPr>
              <a:t>07/04/2022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7B2DB-F611-475B-9C49-33B7D8A8E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C644D-E68C-47F8-8E18-B3E498A16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60068-0D5F-4818-A725-75EC153755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5392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E17515-57D9-4FB4-BEB6-81CC262536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79DA1-E1E6-415E-8AC5-B244A65DF458}" type="datetimeFigureOut">
              <a:rPr lang="en-GB"/>
              <a:pPr>
                <a:defRPr/>
              </a:pPr>
              <a:t>07/04/2022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B93F1A-626F-4CB7-A484-9A54B240B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7294EC-3CCD-403E-BCC6-A078FF6B1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98AC2-4EC2-4EEF-943B-EB75C6E155C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4739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F8E1E1-42B0-4972-AA32-2D3733C3C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0C560-C3B3-4CF3-980A-6192688320D3}" type="datetimeFigureOut">
              <a:rPr lang="en-GB"/>
              <a:pPr>
                <a:defRPr/>
              </a:pPr>
              <a:t>07/04/2022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A21F80F-E6BB-4569-8214-7D9D81946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876BD8C-3D87-480C-8641-1DECBA890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083DB-7A1D-437E-8B89-3DB0ED0A4E0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6141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8166CD7-A0F8-4A17-8F0E-FD297D20C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91927-57C0-4C92-9382-0DD747127D34}" type="datetimeFigureOut">
              <a:rPr lang="en-GB"/>
              <a:pPr>
                <a:defRPr/>
              </a:pPr>
              <a:t>07/04/2022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08DFFD0-BE14-4931-977F-269A2B4D4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99744D-491B-4078-B1DD-B23B9DF22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B26DD-273E-41A7-9445-F0A386B4AA7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25033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8B9F407-0FD9-4E73-89D3-D02C235AB6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05061-8D06-4A16-8F9A-E7B029081508}" type="datetimeFigureOut">
              <a:rPr lang="en-GB"/>
              <a:pPr>
                <a:defRPr/>
              </a:pPr>
              <a:t>07/04/2022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D9758BE-3B13-4B1B-8BC5-172B924EC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A7220DB-AB4D-496A-909E-0E335585C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49AF7-461C-49C2-A6A5-2FDEF085A56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9841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558F3C-EB9F-4759-A757-D5E8876447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C27F6-2529-4F9B-B352-F2DAE88438F1}" type="datetimeFigureOut">
              <a:rPr lang="en-GB"/>
              <a:pPr>
                <a:defRPr/>
              </a:pPr>
              <a:t>07/04/2022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03C608F-1415-4DC8-82EE-E341CD259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CB2C4F3-ADBB-47E9-8C06-A63CF684F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BF136-AF12-4EA5-A587-E000F637CD1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4108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9490F6-E716-4C58-9442-6A4C8FF58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B0D74-8F55-4E3F-AF88-DE1081599BA1}" type="datetimeFigureOut">
              <a:rPr lang="en-GB"/>
              <a:pPr>
                <a:defRPr/>
              </a:pPr>
              <a:t>07/04/2022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8FF3AE-EF21-4445-94BE-F819AE962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4AA7BC-C76C-4215-BDF2-10843C86C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3C87A-287B-4047-94D9-3363BE9DC3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4718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3F3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B758198-7F4D-4326-BA7C-3D4FE73EAB2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385E497-BFCC-4C38-988C-506B3A3B38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61B64-0B6A-4691-8675-FD2190740B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5EAA2-C3D3-4C28-8C21-C5704AA60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A0F0B0C-EF45-4A67-857C-6007CC99DDB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974D0D-BB8C-4CE0-80C1-FEC014C7EB0E}"/>
              </a:ext>
            </a:extLst>
          </p:cNvPr>
          <p:cNvSpPr txBox="1"/>
          <p:nvPr userDrawn="1"/>
        </p:nvSpPr>
        <p:spPr>
          <a:xfrm>
            <a:off x="3687763" y="98425"/>
            <a:ext cx="5349875" cy="830997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u="sng" dirty="0"/>
              <a:t>Lesson Objectives:</a:t>
            </a:r>
            <a:r>
              <a:rPr lang="en-US" sz="1600" b="1" dirty="0">
                <a:solidFill>
                  <a:srgbClr val="FF0000"/>
                </a:solidFill>
              </a:rPr>
              <a:t> To know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what factorising is;</a:t>
            </a:r>
            <a:r>
              <a:rPr lang="en-US" sz="1600" b="1" dirty="0">
                <a:solidFill>
                  <a:srgbClr val="FF9900"/>
                </a:solidFill>
              </a:rPr>
              <a:t> To understand </a:t>
            </a:r>
            <a:r>
              <a:rPr lang="en-US" sz="1600" dirty="0">
                <a:solidFill>
                  <a:schemeClr val="tx1"/>
                </a:solidFill>
              </a:rPr>
              <a:t>the links to expanding and factors;</a:t>
            </a:r>
            <a:r>
              <a:rPr lang="en-US" sz="1600" b="1" dirty="0">
                <a:solidFill>
                  <a:srgbClr val="00B050"/>
                </a:solidFill>
              </a:rPr>
              <a:t> To be able to </a:t>
            </a:r>
            <a:r>
              <a:rPr lang="en-US" sz="1600" dirty="0">
                <a:solidFill>
                  <a:schemeClr val="tx1"/>
                </a:solidFill>
              </a:rPr>
              <a:t>FULLY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factorise one bracket</a:t>
            </a:r>
            <a:endParaRPr lang="en-MY" sz="16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0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+mn-lt"/>
              </a:rPr>
              <a:t>Factorising 1 Bracket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3E6209-8210-4D7E-ADB8-C7DA9FB08EAA}"/>
              </a:ext>
            </a:extLst>
          </p:cNvPr>
          <p:cNvSpPr txBox="1"/>
          <p:nvPr userDrawn="1"/>
        </p:nvSpPr>
        <p:spPr>
          <a:xfrm>
            <a:off x="-304800" y="662642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/>
              <a:t>©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D48E2A-6A88-4C83-9756-67FFC54FF7E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6489992"/>
            <a:ext cx="1176656" cy="3680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tags" Target="../tags/tag87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image" Target="../media/image11.JPG"/><Relationship Id="rId2" Type="http://schemas.openxmlformats.org/officeDocument/2006/relationships/tags" Target="../tags/tag76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5" Type="http://schemas.openxmlformats.org/officeDocument/2006/relationships/tags" Target="../tags/tag79.xml"/><Relationship Id="rId15" Type="http://schemas.openxmlformats.org/officeDocument/2006/relationships/tags" Target="../tags/tag89.xml"/><Relationship Id="rId10" Type="http://schemas.openxmlformats.org/officeDocument/2006/relationships/tags" Target="../tags/tag84.xml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tags" Target="../tags/tag102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5" Type="http://schemas.openxmlformats.org/officeDocument/2006/relationships/tags" Target="../tags/tag94.xml"/><Relationship Id="rId15" Type="http://schemas.openxmlformats.org/officeDocument/2006/relationships/image" Target="../media/image13.JPG"/><Relationship Id="rId10" Type="http://schemas.openxmlformats.org/officeDocument/2006/relationships/tags" Target="../tags/tag99.xml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image" Target="../media/image14.JPG"/><Relationship Id="rId2" Type="http://schemas.openxmlformats.org/officeDocument/2006/relationships/tags" Target="../tags/tag104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10" Type="http://schemas.openxmlformats.org/officeDocument/2006/relationships/tags" Target="../tags/tag112.xml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tags" Target="../tags/tag130.xml"/><Relationship Id="rId18" Type="http://schemas.openxmlformats.org/officeDocument/2006/relationships/image" Target="../media/image16.JPG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12" Type="http://schemas.openxmlformats.org/officeDocument/2006/relationships/tags" Target="../tags/tag129.xml"/><Relationship Id="rId17" Type="http://schemas.openxmlformats.org/officeDocument/2006/relationships/notesSlide" Target="../notesSlides/notesSlide5.xml"/><Relationship Id="rId2" Type="http://schemas.openxmlformats.org/officeDocument/2006/relationships/tags" Target="../tags/tag119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5" Type="http://schemas.openxmlformats.org/officeDocument/2006/relationships/tags" Target="../tags/tag122.xml"/><Relationship Id="rId15" Type="http://schemas.openxmlformats.org/officeDocument/2006/relationships/tags" Target="../tags/tag132.xml"/><Relationship Id="rId10" Type="http://schemas.openxmlformats.org/officeDocument/2006/relationships/tags" Target="../tags/tag127.xml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tags" Target="../tags/tag1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image" Target="../media/image19.JP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image" Target="../media/image5.JPG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image" Target="../media/image6.JP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5" Type="http://schemas.openxmlformats.org/officeDocument/2006/relationships/tags" Target="../tags/tag36.xml"/><Relationship Id="rId15" Type="http://schemas.openxmlformats.org/officeDocument/2006/relationships/image" Target="../media/image7.JPG"/><Relationship Id="rId10" Type="http://schemas.openxmlformats.org/officeDocument/2006/relationships/tags" Target="../tags/tag41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5" Type="http://schemas.openxmlformats.org/officeDocument/2006/relationships/tags" Target="../tags/tag49.xml"/><Relationship Id="rId15" Type="http://schemas.openxmlformats.org/officeDocument/2006/relationships/image" Target="../media/image8.JPG"/><Relationship Id="rId10" Type="http://schemas.openxmlformats.org/officeDocument/2006/relationships/tags" Target="../tags/tag54.xml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7" Type="http://schemas.openxmlformats.org/officeDocument/2006/relationships/image" Target="../media/image9.JP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5" Type="http://schemas.openxmlformats.org/officeDocument/2006/relationships/tags" Target="../tags/tag66.xml"/><Relationship Id="rId15" Type="http://schemas.openxmlformats.org/officeDocument/2006/relationships/image" Target="../media/image10.JPG"/><Relationship Id="rId10" Type="http://schemas.openxmlformats.org/officeDocument/2006/relationships/tags" Target="../tags/tag71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954694-C352-4EB1-9D56-077C1B8BBBF6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95650" y="2411413"/>
            <a:ext cx="873125" cy="522287"/>
          </a:xfrm>
          <a:prstGeom prst="rect">
            <a:avLst/>
          </a:prstGeom>
          <a:solidFill>
            <a:srgbClr val="28D666"/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2800">
                <a:latin typeface="+mn-lt"/>
              </a:rPr>
              <a:t>8a</a:t>
            </a:r>
            <a:r>
              <a:rPr lang="en-GB" altLang="en-US" sz="2800" baseline="30000">
                <a:latin typeface="+mn-lt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11764F-2955-432D-BC46-ADD1399A6A34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56050" y="3094038"/>
            <a:ext cx="935038" cy="523875"/>
          </a:xfrm>
          <a:prstGeom prst="rect">
            <a:avLst/>
          </a:prstGeom>
          <a:solidFill>
            <a:srgbClr val="28D666"/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2800">
                <a:latin typeface="+mn-lt"/>
              </a:rPr>
              <a:t>5b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B53AA3-1FE5-468F-9D69-B2167C84D10B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52925" y="3941763"/>
            <a:ext cx="1728788" cy="522287"/>
          </a:xfrm>
          <a:prstGeom prst="rect">
            <a:avLst/>
          </a:prstGeom>
          <a:solidFill>
            <a:srgbClr val="28D666"/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2800">
                <a:latin typeface="+mn-lt"/>
              </a:rPr>
              <a:t>13c – 7d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6555BF-D390-4EFF-B9C9-5E1246EC16C9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11525" y="4656138"/>
            <a:ext cx="941388" cy="523875"/>
          </a:xfrm>
          <a:prstGeom prst="rect">
            <a:avLst/>
          </a:prstGeom>
          <a:solidFill>
            <a:srgbClr val="28D666"/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2800">
                <a:latin typeface="+mn-lt"/>
              </a:rPr>
              <a:t>10e</a:t>
            </a:r>
            <a:r>
              <a:rPr lang="en-GB" altLang="en-US" sz="2800" baseline="30000">
                <a:latin typeface="+mn-lt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A4F58C-6D61-4BBE-B625-E0E9F121B319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05188" y="5364163"/>
            <a:ext cx="942975" cy="523875"/>
          </a:xfrm>
          <a:prstGeom prst="rect">
            <a:avLst/>
          </a:prstGeom>
          <a:solidFill>
            <a:srgbClr val="28D666"/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2800" dirty="0">
                <a:latin typeface="+mn-lt"/>
              </a:rPr>
              <a:t>6f</a:t>
            </a:r>
            <a:r>
              <a:rPr lang="en-GB" altLang="en-US" sz="2800" baseline="30000" dirty="0">
                <a:latin typeface="+mn-lt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3">
            <a:extLst>
              <a:ext uri="{FF2B5EF4-FFF2-40B4-BE49-F238E27FC236}">
                <a16:creationId xmlns:a16="http://schemas.microsoft.com/office/drawing/2014/main" id="{C3233ADA-E831-47D9-841A-263E930C938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92288" y="5040313"/>
            <a:ext cx="5427662" cy="1200329"/>
          </a:xfrm>
          <a:prstGeom prst="rect">
            <a:avLst/>
          </a:prstGeom>
          <a:solidFill>
            <a:srgbClr val="8BF19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7200" dirty="0">
                <a:latin typeface="+mn-lt"/>
              </a:rPr>
              <a:t>= 15a(     +     )</a:t>
            </a:r>
          </a:p>
        </p:txBody>
      </p:sp>
      <p:sp>
        <p:nvSpPr>
          <p:cNvPr id="52228" name="Text Box 4">
            <a:extLst>
              <a:ext uri="{FF2B5EF4-FFF2-40B4-BE49-F238E27FC236}">
                <a16:creationId xmlns:a16="http://schemas.microsoft.com/office/drawing/2014/main" id="{47B174AB-1288-455E-9D2F-15FC0614C995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36641" y="5048292"/>
            <a:ext cx="14784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7200" dirty="0">
                <a:latin typeface="+mn-lt"/>
              </a:rPr>
              <a:t> 4b</a:t>
            </a:r>
          </a:p>
        </p:txBody>
      </p:sp>
      <p:sp>
        <p:nvSpPr>
          <p:cNvPr id="52229" name="Text Box 5">
            <a:extLst>
              <a:ext uri="{FF2B5EF4-FFF2-40B4-BE49-F238E27FC236}">
                <a16:creationId xmlns:a16="http://schemas.microsoft.com/office/drawing/2014/main" id="{78A21B52-A11F-47E0-B911-6CD1082CC4C7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82393" y="5033828"/>
            <a:ext cx="110228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7200" dirty="0">
                <a:latin typeface="+mn-lt"/>
              </a:rPr>
              <a:t>5a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9B4C999-FDD2-422A-B871-A60A6A0B31C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162969" y="1988151"/>
            <a:ext cx="2266156" cy="134937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B4A2CFA-F961-426D-B4C6-B09BB9F2CE0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313237" y="2024151"/>
            <a:ext cx="2667794" cy="134937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A031B38-4A81-41FD-9AEE-9307F968346D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 flipV="1">
            <a:off x="1485900" y="3025775"/>
            <a:ext cx="1404938" cy="9461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1F00864-52B8-41BF-88A3-17F3817FE2E1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79438" y="3849688"/>
            <a:ext cx="1106487" cy="522287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2800" b="1" dirty="0">
                <a:latin typeface="+mn-lt"/>
              </a:rPr>
              <a:t>Term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BCD217B-35C7-4FA1-938C-6B3546C90775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 flipH="1" flipV="1">
            <a:off x="6140450" y="3176588"/>
            <a:ext cx="1827213" cy="7048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43CE0CB-7299-4F43-A636-DA08F5C9B3CD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548563" y="3709988"/>
            <a:ext cx="1104900" cy="522287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2800" b="1">
                <a:latin typeface="+mn-lt"/>
              </a:rPr>
              <a:t>Term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4EBA67-0616-49BE-80D7-50BCA4E5C2BE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633598" y="3670186"/>
            <a:ext cx="30757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6000" dirty="0">
                <a:latin typeface="+mn-lt"/>
              </a:rPr>
              <a:t>4</a:t>
            </a:r>
            <a:r>
              <a:rPr lang="en-GB" altLang="en-US" sz="6000" dirty="0"/>
              <a:t>•</a:t>
            </a:r>
            <a:r>
              <a:rPr lang="en-GB" altLang="en-US" sz="6000" dirty="0">
                <a:latin typeface="+mn-lt"/>
              </a:rPr>
              <a:t>15</a:t>
            </a:r>
            <a:r>
              <a:rPr lang="en-GB" altLang="en-US" sz="6000" dirty="0"/>
              <a:t>•</a:t>
            </a:r>
            <a:r>
              <a:rPr lang="en-GB" altLang="en-US" sz="6000" dirty="0">
                <a:latin typeface="+mn-lt"/>
              </a:rPr>
              <a:t>a</a:t>
            </a:r>
            <a:r>
              <a:rPr lang="en-GB" altLang="en-US" sz="6000" dirty="0"/>
              <a:t>•</a:t>
            </a:r>
            <a:r>
              <a:rPr lang="en-GB" altLang="en-US" sz="6000" dirty="0">
                <a:latin typeface="+mn-lt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F34383-F0C7-4790-B614-F1DB256764EA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749682" y="3677902"/>
            <a:ext cx="300527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6000" dirty="0">
                <a:latin typeface="+mn-lt"/>
              </a:rPr>
              <a:t>5</a:t>
            </a:r>
            <a:r>
              <a:rPr lang="en-GB" altLang="en-US" sz="6000" dirty="0"/>
              <a:t>•</a:t>
            </a:r>
            <a:r>
              <a:rPr lang="en-GB" altLang="en-US" sz="6000" dirty="0">
                <a:latin typeface="+mn-lt"/>
              </a:rPr>
              <a:t>15</a:t>
            </a:r>
            <a:r>
              <a:rPr lang="en-GB" altLang="en-US" sz="6000" dirty="0"/>
              <a:t>•</a:t>
            </a:r>
            <a:r>
              <a:rPr lang="en-GB" altLang="en-US" sz="6000" dirty="0">
                <a:latin typeface="+mn-lt"/>
              </a:rPr>
              <a:t>a</a:t>
            </a:r>
            <a:r>
              <a:rPr lang="en-GB" altLang="en-US" sz="6000" dirty="0"/>
              <a:t>•</a:t>
            </a:r>
            <a:r>
              <a:rPr lang="en-GB" altLang="en-US" sz="6000" dirty="0">
                <a:latin typeface="+mn-lt"/>
              </a:rPr>
              <a:t>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6D3C20E-A091-4DA2-83A9-40099FC0A18D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2577068" y="3579363"/>
            <a:ext cx="540000" cy="1116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C5AEB9-5849-4731-9C61-89A7BE511483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5712318" y="3579363"/>
            <a:ext cx="540000" cy="1116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C5B408C-4279-4042-A651-4159FD80AD8A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3315675" y="3639985"/>
            <a:ext cx="540000" cy="1116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9651E9E-2C78-4051-B5EA-CF90D0938C2E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6410879" y="3620017"/>
            <a:ext cx="540000" cy="1116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/>
      <p:bldP spid="52228" grpId="0"/>
      <p:bldP spid="52229" grpId="0"/>
      <p:bldP spid="6" grpId="0" animBg="1"/>
      <p:bldP spid="7" grpId="0" animBg="1"/>
      <p:bldP spid="9" grpId="0" animBg="1"/>
      <p:bldP spid="11" grpId="0" animBg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413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3">
            <a:extLst>
              <a:ext uri="{FF2B5EF4-FFF2-40B4-BE49-F238E27FC236}">
                <a16:creationId xmlns:a16="http://schemas.microsoft.com/office/drawing/2014/main" id="{C3233ADA-E831-47D9-841A-263E930C938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92288" y="5040313"/>
            <a:ext cx="5427662" cy="1200329"/>
          </a:xfrm>
          <a:prstGeom prst="rect">
            <a:avLst/>
          </a:prstGeom>
          <a:solidFill>
            <a:srgbClr val="8BF19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7200" dirty="0">
                <a:latin typeface="+mn-lt"/>
              </a:rPr>
              <a:t>= a(     +   )</a:t>
            </a:r>
          </a:p>
        </p:txBody>
      </p:sp>
      <p:sp>
        <p:nvSpPr>
          <p:cNvPr id="52228" name="Text Box 4">
            <a:extLst>
              <a:ext uri="{FF2B5EF4-FFF2-40B4-BE49-F238E27FC236}">
                <a16:creationId xmlns:a16="http://schemas.microsoft.com/office/drawing/2014/main" id="{47B174AB-1288-455E-9D2F-15FC0614C995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37001" y="5032376"/>
            <a:ext cx="13636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7200" dirty="0">
                <a:latin typeface="+mn-lt"/>
              </a:rPr>
              <a:t>ab</a:t>
            </a:r>
          </a:p>
        </p:txBody>
      </p:sp>
      <p:sp>
        <p:nvSpPr>
          <p:cNvPr id="52229" name="Text Box 5">
            <a:extLst>
              <a:ext uri="{FF2B5EF4-FFF2-40B4-BE49-F238E27FC236}">
                <a16:creationId xmlns:a16="http://schemas.microsoft.com/office/drawing/2014/main" id="{78A21B52-A11F-47E0-B911-6CD1082CC4C7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98830" y="5032375"/>
            <a:ext cx="8699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7200" dirty="0">
                <a:latin typeface="+mn-lt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9B4C999-FDD2-422A-B871-A60A6A0B31C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942718" y="2052740"/>
            <a:ext cx="1711325" cy="134937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B4A2CFA-F961-426D-B4C6-B09BB9F2CE0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531520" y="2038350"/>
            <a:ext cx="1538287" cy="134937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A031B38-4A81-41FD-9AEE-9307F968346D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 flipV="1">
            <a:off x="1485900" y="3025775"/>
            <a:ext cx="1404938" cy="9461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1F00864-52B8-41BF-88A3-17F3817FE2E1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79438" y="3849688"/>
            <a:ext cx="1106487" cy="522287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2800" b="1">
                <a:latin typeface="+mn-lt"/>
              </a:rPr>
              <a:t>Term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BCD217B-35C7-4FA1-938C-6B3546C90775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 flipH="1" flipV="1">
            <a:off x="6140450" y="3176588"/>
            <a:ext cx="1827213" cy="7048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43CE0CB-7299-4F43-A636-DA08F5C9B3CD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548563" y="3709988"/>
            <a:ext cx="1104900" cy="522287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2800" b="1" dirty="0">
                <a:latin typeface="+mn-lt"/>
              </a:rPr>
              <a:t>Term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4EBA67-0616-49BE-80D7-50BCA4E5C2BE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251185" y="3620909"/>
            <a:ext cx="26304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7200" dirty="0" err="1">
                <a:latin typeface="+mn-lt"/>
              </a:rPr>
              <a:t>a</a:t>
            </a:r>
            <a:r>
              <a:rPr lang="en-GB" altLang="en-US" sz="7200" dirty="0" err="1"/>
              <a:t>•</a:t>
            </a:r>
            <a:r>
              <a:rPr lang="en-GB" altLang="en-US" sz="7200" dirty="0" err="1">
                <a:latin typeface="+mn-lt"/>
              </a:rPr>
              <a:t>a</a:t>
            </a:r>
            <a:r>
              <a:rPr lang="en-GB" altLang="en-US" sz="7200" dirty="0" err="1"/>
              <a:t>•</a:t>
            </a:r>
            <a:r>
              <a:rPr lang="en-GB" altLang="en-US" sz="7200" dirty="0" err="1">
                <a:latin typeface="+mn-lt"/>
              </a:rPr>
              <a:t>b</a:t>
            </a:r>
            <a:endParaRPr lang="en-GB" altLang="en-US" sz="7200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F34383-F0C7-4790-B614-F1DB256764EA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916994" y="3621088"/>
            <a:ext cx="21288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7200" dirty="0">
                <a:latin typeface="+mn-lt"/>
              </a:rPr>
              <a:t>a</a:t>
            </a:r>
            <a:r>
              <a:rPr lang="en-GB" altLang="en-US" sz="7200" dirty="0"/>
              <a:t>•</a:t>
            </a:r>
            <a:r>
              <a:rPr lang="en-GB" altLang="en-US" sz="7200" dirty="0">
                <a:latin typeface="+mn-lt"/>
              </a:rPr>
              <a:t>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6D3C20E-A091-4DA2-83A9-40099FC0A18D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2542094" y="3595688"/>
            <a:ext cx="663575" cy="12430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C5AEB9-5849-4731-9C61-89A7BE511483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5250369" y="3598863"/>
            <a:ext cx="663575" cy="1244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/>
      <p:bldP spid="52228" grpId="0"/>
      <p:bldP spid="52229" grpId="0"/>
      <p:bldP spid="6" grpId="0" animBg="1"/>
      <p:bldP spid="7" grpId="0" animBg="1"/>
      <p:bldP spid="9" grpId="0" animBg="1"/>
      <p:bldP spid="11" grpId="0" animBg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3">
            <a:extLst>
              <a:ext uri="{FF2B5EF4-FFF2-40B4-BE49-F238E27FC236}">
                <a16:creationId xmlns:a16="http://schemas.microsoft.com/office/drawing/2014/main" id="{C3233ADA-E831-47D9-841A-263E930C938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92288" y="5040313"/>
            <a:ext cx="5427662" cy="1200329"/>
          </a:xfrm>
          <a:prstGeom prst="rect">
            <a:avLst/>
          </a:prstGeom>
          <a:solidFill>
            <a:srgbClr val="8BF19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7200" dirty="0">
                <a:latin typeface="+mn-lt"/>
              </a:rPr>
              <a:t>= d</a:t>
            </a:r>
            <a:r>
              <a:rPr lang="en-GB" altLang="en-US" sz="7200" baseline="30000" dirty="0">
                <a:latin typeface="+mn-lt"/>
              </a:rPr>
              <a:t>2 </a:t>
            </a:r>
            <a:r>
              <a:rPr lang="en-GB" altLang="en-US" sz="7200" dirty="0">
                <a:latin typeface="+mn-lt"/>
              </a:rPr>
              <a:t>(   +   )</a:t>
            </a:r>
          </a:p>
        </p:txBody>
      </p:sp>
      <p:sp>
        <p:nvSpPr>
          <p:cNvPr id="52228" name="Text Box 4">
            <a:extLst>
              <a:ext uri="{FF2B5EF4-FFF2-40B4-BE49-F238E27FC236}">
                <a16:creationId xmlns:a16="http://schemas.microsoft.com/office/drawing/2014/main" id="{47B174AB-1288-455E-9D2F-15FC0614C995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254973" y="5011738"/>
            <a:ext cx="10826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7200" dirty="0">
                <a:latin typeface="+mn-lt"/>
              </a:rPr>
              <a:t> c</a:t>
            </a:r>
          </a:p>
        </p:txBody>
      </p:sp>
      <p:sp>
        <p:nvSpPr>
          <p:cNvPr id="52229" name="Text Box 5">
            <a:extLst>
              <a:ext uri="{FF2B5EF4-FFF2-40B4-BE49-F238E27FC236}">
                <a16:creationId xmlns:a16="http://schemas.microsoft.com/office/drawing/2014/main" id="{78A21B52-A11F-47E0-B911-6CD1082CC4C7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87194" y="5068888"/>
            <a:ext cx="8699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7200" dirty="0">
                <a:latin typeface="+mn-lt"/>
              </a:rPr>
              <a:t>d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9B4C999-FDD2-422A-B871-A60A6A0B31C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907507" y="2024151"/>
            <a:ext cx="1598612" cy="134937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B4A2CFA-F961-426D-B4C6-B09BB9F2CE0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506119" y="2032730"/>
            <a:ext cx="1538287" cy="134937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A031B38-4A81-41FD-9AEE-9307F968346D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 flipV="1">
            <a:off x="1485900" y="3025775"/>
            <a:ext cx="1404938" cy="9461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1F00864-52B8-41BF-88A3-17F3817FE2E1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79438" y="3849688"/>
            <a:ext cx="1106487" cy="522287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2800" b="1" dirty="0">
                <a:latin typeface="+mn-lt"/>
              </a:rPr>
              <a:t>Term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BCD217B-35C7-4FA1-938C-6B3546C90775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 flipH="1" flipV="1">
            <a:off x="6140450" y="3176588"/>
            <a:ext cx="1827213" cy="7048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43CE0CB-7299-4F43-A636-DA08F5C9B3CD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548563" y="3709988"/>
            <a:ext cx="1104900" cy="522287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2800" b="1">
                <a:latin typeface="+mn-lt"/>
              </a:rPr>
              <a:t>Term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4EBA67-0616-49BE-80D7-50BCA4E5C2BE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58963" y="3649842"/>
            <a:ext cx="26304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7200" dirty="0" err="1">
                <a:latin typeface="+mn-lt"/>
              </a:rPr>
              <a:t>c</a:t>
            </a:r>
            <a:r>
              <a:rPr lang="en-GB" altLang="en-US" sz="7200" dirty="0" err="1"/>
              <a:t>•</a:t>
            </a:r>
            <a:r>
              <a:rPr lang="en-GB" altLang="en-US" sz="7200" dirty="0" err="1">
                <a:latin typeface="+mn-lt"/>
              </a:rPr>
              <a:t>d</a:t>
            </a:r>
            <a:r>
              <a:rPr lang="en-GB" altLang="en-US" sz="7200" dirty="0" err="1"/>
              <a:t>•</a:t>
            </a:r>
            <a:r>
              <a:rPr lang="en-GB" altLang="en-US" sz="7200" dirty="0" err="1">
                <a:latin typeface="+mn-lt"/>
              </a:rPr>
              <a:t>d</a:t>
            </a:r>
            <a:endParaRPr lang="en-GB" altLang="en-US" sz="7200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F34383-F0C7-4790-B614-F1DB256764EA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857749" y="3646667"/>
            <a:ext cx="24272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7200" dirty="0" err="1">
                <a:latin typeface="+mn-lt"/>
              </a:rPr>
              <a:t>d</a:t>
            </a:r>
            <a:r>
              <a:rPr lang="en-GB" altLang="en-US" sz="7200" dirty="0" err="1"/>
              <a:t>•</a:t>
            </a:r>
            <a:r>
              <a:rPr lang="en-GB" altLang="en-US" sz="7200" dirty="0" err="1">
                <a:latin typeface="+mn-lt"/>
              </a:rPr>
              <a:t>d</a:t>
            </a:r>
            <a:r>
              <a:rPr lang="en-GB" altLang="en-US" sz="7200" dirty="0" err="1"/>
              <a:t>•</a:t>
            </a:r>
            <a:r>
              <a:rPr lang="en-GB" altLang="en-US" sz="7200" dirty="0" err="1">
                <a:latin typeface="+mn-lt"/>
              </a:rPr>
              <a:t>d</a:t>
            </a:r>
            <a:endParaRPr lang="en-GB" altLang="en-US" sz="7200" dirty="0">
              <a:latin typeface="+mn-lt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6D3C20E-A091-4DA2-83A9-40099FC0A18D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2693988" y="3624442"/>
            <a:ext cx="663575" cy="12430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C5AEB9-5849-4731-9C61-89A7BE511483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4935538" y="3627617"/>
            <a:ext cx="663575" cy="1244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0BD8944-AA0F-4928-9EC0-F175B0539E3C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3489325" y="3627617"/>
            <a:ext cx="663575" cy="12430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0B0C72E-4CF2-45F0-9B53-CE227001E1C9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5672138" y="3624442"/>
            <a:ext cx="663575" cy="1244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/>
      <p:bldP spid="52228" grpId="0"/>
      <p:bldP spid="52229" grpId="0"/>
      <p:bldP spid="6" grpId="0" animBg="1"/>
      <p:bldP spid="7" grpId="0" animBg="1"/>
      <p:bldP spid="9" grpId="0" animBg="1"/>
      <p:bldP spid="11" grpId="0" animBg="1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3">
            <a:extLst>
              <a:ext uri="{FF2B5EF4-FFF2-40B4-BE49-F238E27FC236}">
                <a16:creationId xmlns:a16="http://schemas.microsoft.com/office/drawing/2014/main" id="{C3233ADA-E831-47D9-841A-263E930C938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92288" y="5040313"/>
            <a:ext cx="5427662" cy="1200329"/>
          </a:xfrm>
          <a:prstGeom prst="rect">
            <a:avLst/>
          </a:prstGeom>
          <a:solidFill>
            <a:srgbClr val="8BF19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7200" dirty="0">
                <a:latin typeface="+mn-lt"/>
              </a:rPr>
              <a:t>= 2s(       +   )</a:t>
            </a:r>
          </a:p>
        </p:txBody>
      </p:sp>
      <p:sp>
        <p:nvSpPr>
          <p:cNvPr id="52228" name="Text Box 4">
            <a:extLst>
              <a:ext uri="{FF2B5EF4-FFF2-40B4-BE49-F238E27FC236}">
                <a16:creationId xmlns:a16="http://schemas.microsoft.com/office/drawing/2014/main" id="{47B174AB-1288-455E-9D2F-15FC0614C995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91744" y="5047412"/>
            <a:ext cx="17176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7200" dirty="0">
                <a:latin typeface="+mn-lt"/>
              </a:rPr>
              <a:t> 3sr</a:t>
            </a:r>
          </a:p>
        </p:txBody>
      </p:sp>
      <p:sp>
        <p:nvSpPr>
          <p:cNvPr id="52229" name="Text Box 5">
            <a:extLst>
              <a:ext uri="{FF2B5EF4-FFF2-40B4-BE49-F238E27FC236}">
                <a16:creationId xmlns:a16="http://schemas.microsoft.com/office/drawing/2014/main" id="{78A21B52-A11F-47E0-B911-6CD1082CC4C7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926788" y="5065800"/>
            <a:ext cx="8699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7200" dirty="0">
                <a:latin typeface="+mn-lt"/>
              </a:rPr>
              <a:t>4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9B4C999-FDD2-422A-B871-A60A6A0B31C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632075" y="2103438"/>
            <a:ext cx="1857375" cy="134937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B4A2CFA-F961-426D-B4C6-B09BB9F2CE0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045075" y="2116138"/>
            <a:ext cx="1538288" cy="134937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A031B38-4A81-41FD-9AEE-9307F968346D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 flipV="1">
            <a:off x="1485900" y="3025775"/>
            <a:ext cx="1404938" cy="9461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1F00864-52B8-41BF-88A3-17F3817FE2E1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79438" y="3849688"/>
            <a:ext cx="1106487" cy="522287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2800" b="1" dirty="0">
                <a:latin typeface="+mn-lt"/>
              </a:rPr>
              <a:t>Term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BCD217B-35C7-4FA1-938C-6B3546C90775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 flipH="1" flipV="1">
            <a:off x="6140450" y="3176588"/>
            <a:ext cx="1827213" cy="7048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43CE0CB-7299-4F43-A636-DA08F5C9B3CD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548563" y="3709988"/>
            <a:ext cx="1104900" cy="522287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2800" b="1">
                <a:latin typeface="+mn-lt"/>
              </a:rPr>
              <a:t>Term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4EBA67-0616-49BE-80D7-50BCA4E5C2BE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792289" y="3663156"/>
            <a:ext cx="319745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6600" dirty="0">
                <a:latin typeface="+mn-lt"/>
              </a:rPr>
              <a:t>3</a:t>
            </a:r>
            <a:r>
              <a:rPr lang="en-GB" altLang="en-US" sz="6600" dirty="0"/>
              <a:t>•</a:t>
            </a:r>
            <a:r>
              <a:rPr lang="en-GB" altLang="en-US" sz="6600" dirty="0">
                <a:latin typeface="+mn-lt"/>
              </a:rPr>
              <a:t>2</a:t>
            </a:r>
            <a:r>
              <a:rPr lang="en-GB" altLang="en-US" sz="6600" dirty="0"/>
              <a:t>•</a:t>
            </a:r>
            <a:r>
              <a:rPr lang="en-GB" altLang="en-US" sz="6600" dirty="0">
                <a:latin typeface="+mn-lt"/>
              </a:rPr>
              <a:t>s</a:t>
            </a:r>
            <a:r>
              <a:rPr lang="en-GB" altLang="en-US" sz="6600" dirty="0"/>
              <a:t>•</a:t>
            </a:r>
            <a:r>
              <a:rPr lang="en-GB" altLang="en-US" sz="6600" dirty="0">
                <a:latin typeface="+mn-lt"/>
              </a:rPr>
              <a:t>s</a:t>
            </a:r>
            <a:r>
              <a:rPr lang="en-GB" altLang="en-US" sz="6600" dirty="0"/>
              <a:t>•</a:t>
            </a:r>
            <a:r>
              <a:rPr lang="en-GB" altLang="en-US" sz="6600" dirty="0">
                <a:latin typeface="+mn-lt"/>
              </a:rPr>
              <a:t>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F34383-F0C7-4790-B614-F1DB256764EA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053923" y="3654469"/>
            <a:ext cx="212883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6600" dirty="0">
                <a:latin typeface="+mn-lt"/>
              </a:rPr>
              <a:t>4</a:t>
            </a:r>
            <a:r>
              <a:rPr lang="en-GB" altLang="en-US" sz="6600" dirty="0"/>
              <a:t>•</a:t>
            </a:r>
            <a:r>
              <a:rPr lang="en-GB" altLang="en-US" sz="6600" dirty="0">
                <a:latin typeface="+mn-lt"/>
              </a:rPr>
              <a:t>2</a:t>
            </a:r>
            <a:r>
              <a:rPr lang="en-GB" altLang="en-US" sz="6600" dirty="0"/>
              <a:t>•</a:t>
            </a:r>
            <a:r>
              <a:rPr lang="en-GB" altLang="en-US" sz="6600" dirty="0">
                <a:latin typeface="+mn-lt"/>
              </a:rPr>
              <a:t>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6D3C20E-A091-4DA2-83A9-40099FC0A18D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3116262" y="3519453"/>
            <a:ext cx="663575" cy="12430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C5AEB9-5849-4731-9C61-89A7BE511483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6425523" y="3586207"/>
            <a:ext cx="663575" cy="1244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0BD8944-AA0F-4928-9EC0-F175B0539E3C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2483798" y="3595648"/>
            <a:ext cx="663575" cy="12430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0B0C72E-4CF2-45F0-9B53-CE227001E1C9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5868311" y="3632244"/>
            <a:ext cx="663575" cy="1244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/>
      <p:bldP spid="52228" grpId="0"/>
      <p:bldP spid="52229" grpId="0"/>
      <p:bldP spid="6" grpId="0" animBg="1"/>
      <p:bldP spid="7" grpId="0" animBg="1"/>
      <p:bldP spid="9" grpId="0" animBg="1"/>
      <p:bldP spid="11" grpId="0" animBg="1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43CE0CB-7299-4F43-A636-DA08F5C9B3CD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89483" y="5624056"/>
            <a:ext cx="2741612" cy="522288"/>
          </a:xfrm>
          <a:prstGeom prst="rect">
            <a:avLst/>
          </a:prstGeom>
          <a:solidFill>
            <a:srgbClr val="28D66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2800" b="1" dirty="0">
                <a:latin typeface="+mn-lt"/>
              </a:rPr>
              <a:t>= 4p(3p – 2t + 5)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3A4E148-A257-45B1-A99E-0BC1294D7BA8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 flipH="1">
            <a:off x="2148300" y="2654637"/>
            <a:ext cx="993362" cy="608393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2964390-3ED8-4C78-B6D6-82E4A032C79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870993" y="2423656"/>
            <a:ext cx="3041650" cy="4619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Very straight forward!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Text Box 36">
            <a:extLst>
              <a:ext uri="{FF2B5EF4-FFF2-40B4-BE49-F238E27FC236}">
                <a16:creationId xmlns:a16="http://schemas.microsoft.com/office/drawing/2014/main" id="{D866A6CA-8F94-4AA6-ACD2-187A5C0F1DA2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87550" y="5162550"/>
            <a:ext cx="5427663" cy="1200329"/>
          </a:xfrm>
          <a:prstGeom prst="rect">
            <a:avLst/>
          </a:prstGeom>
          <a:solidFill>
            <a:srgbClr val="8BF19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7200" dirty="0">
                <a:latin typeface="+mn-lt"/>
              </a:rPr>
              <a:t>= 3(   +   )</a:t>
            </a:r>
          </a:p>
        </p:txBody>
      </p:sp>
      <p:sp>
        <p:nvSpPr>
          <p:cNvPr id="2087" name="Text Box 39">
            <a:extLst>
              <a:ext uri="{FF2B5EF4-FFF2-40B4-BE49-F238E27FC236}">
                <a16:creationId xmlns:a16="http://schemas.microsoft.com/office/drawing/2014/main" id="{38150CB1-7A86-4A79-B1D4-A916AE02E77D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21188" y="5056008"/>
            <a:ext cx="8699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7200" dirty="0">
                <a:latin typeface="+mn-lt"/>
              </a:rPr>
              <a:t>y</a:t>
            </a:r>
          </a:p>
        </p:txBody>
      </p:sp>
      <p:sp>
        <p:nvSpPr>
          <p:cNvPr id="2088" name="Text Box 40">
            <a:extLst>
              <a:ext uri="{FF2B5EF4-FFF2-40B4-BE49-F238E27FC236}">
                <a16:creationId xmlns:a16="http://schemas.microsoft.com/office/drawing/2014/main" id="{7C76DEA9-8F25-4186-B26A-6D1FA24D79C3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29550" y="5184775"/>
            <a:ext cx="8699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7200" dirty="0">
                <a:latin typeface="+mn-lt"/>
              </a:rPr>
              <a:t>4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8E27E54-FDC4-47AD-A082-826F6CAD45A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106365" y="2124075"/>
            <a:ext cx="1203697" cy="126358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15CB069-FBB5-4B31-90EC-CD36FC8764B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421188" y="2079625"/>
            <a:ext cx="1978312" cy="134937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FF09DB0-C1A9-4407-A49D-4B5D6BF72A3B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 flipV="1">
            <a:off x="1598613" y="3025775"/>
            <a:ext cx="1404937" cy="9461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81C6592-F156-4FC0-A4B0-DD49CC477856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79450" y="3686175"/>
            <a:ext cx="1106488" cy="52228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2800" b="1" dirty="0">
                <a:latin typeface="+mn-lt"/>
              </a:rPr>
              <a:t>Term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17F76D4-F696-4552-A744-C8A6E2BFCCF4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 flipH="1" flipV="1">
            <a:off x="6253163" y="3176588"/>
            <a:ext cx="1827212" cy="7048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AF12CD4-0DE8-4844-B20E-C3393B41BFFF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648575" y="3546475"/>
            <a:ext cx="1104900" cy="52228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2800" b="1" dirty="0">
                <a:latin typeface="+mn-lt"/>
              </a:rPr>
              <a:t>Term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5B19E2-DB53-4DEE-8144-D9505133B900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73325" y="3675030"/>
            <a:ext cx="21288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7200" dirty="0">
                <a:latin typeface="+mn-lt"/>
              </a:rPr>
              <a:t>3•y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9DDF92-D2A2-4385-9845-7774DA623A68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714875" y="3675030"/>
            <a:ext cx="21288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7200" dirty="0">
                <a:latin typeface="+mn-lt"/>
              </a:rPr>
              <a:t>3</a:t>
            </a:r>
            <a:r>
              <a:rPr lang="en-GB" altLang="en-US" sz="7200" dirty="0"/>
              <a:t>•</a:t>
            </a:r>
            <a:r>
              <a:rPr lang="en-GB" altLang="en-US" sz="7200" dirty="0">
                <a:latin typeface="+mn-lt"/>
              </a:rPr>
              <a:t>4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9D310B0-9A6F-4D12-A574-DB6ACD8E85B8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2767013" y="3632168"/>
            <a:ext cx="663575" cy="12430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3F6E4CD-4ED0-4AAA-8BC3-BD950BE0F907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5018088" y="3652805"/>
            <a:ext cx="663575" cy="1244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4" grpId="0" animBg="1"/>
      <p:bldP spid="2087" grpId="0"/>
      <p:bldP spid="2088" grpId="0"/>
      <p:bldP spid="2" grpId="0" animBg="1"/>
      <p:bldP spid="7" grpId="0" animBg="1"/>
      <p:bldP spid="3" grpId="0" animBg="1"/>
      <p:bldP spid="12" grpId="0" animBg="1"/>
      <p:bldP spid="13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Text Box 36">
            <a:extLst>
              <a:ext uri="{FF2B5EF4-FFF2-40B4-BE49-F238E27FC236}">
                <a16:creationId xmlns:a16="http://schemas.microsoft.com/office/drawing/2014/main" id="{D866A6CA-8F94-4AA6-ACD2-187A5C0F1DA2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68499" y="5150567"/>
            <a:ext cx="5427663" cy="1200329"/>
          </a:xfrm>
          <a:prstGeom prst="rect">
            <a:avLst/>
          </a:prstGeom>
          <a:solidFill>
            <a:srgbClr val="8BF19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7200" dirty="0">
                <a:latin typeface="+mn-lt"/>
              </a:rPr>
              <a:t>= 5(   +   )</a:t>
            </a:r>
          </a:p>
        </p:txBody>
      </p:sp>
      <p:sp>
        <p:nvSpPr>
          <p:cNvPr id="2087" name="Text Box 39">
            <a:extLst>
              <a:ext uri="{FF2B5EF4-FFF2-40B4-BE49-F238E27FC236}">
                <a16:creationId xmlns:a16="http://schemas.microsoft.com/office/drawing/2014/main" id="{38150CB1-7A86-4A79-B1D4-A916AE02E77D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64053" y="5121992"/>
            <a:ext cx="8699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7200" dirty="0">
                <a:latin typeface="+mn-lt"/>
              </a:rPr>
              <a:t>x</a:t>
            </a:r>
          </a:p>
        </p:txBody>
      </p:sp>
      <p:sp>
        <p:nvSpPr>
          <p:cNvPr id="2088" name="Text Box 40">
            <a:extLst>
              <a:ext uri="{FF2B5EF4-FFF2-40B4-BE49-F238E27FC236}">
                <a16:creationId xmlns:a16="http://schemas.microsoft.com/office/drawing/2014/main" id="{7C76DEA9-8F25-4186-B26A-6D1FA24D79C3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5132" y="5179142"/>
            <a:ext cx="8699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7200" dirty="0">
                <a:latin typeface="+mn-lt"/>
              </a:rPr>
              <a:t>3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8E27E54-FDC4-47AD-A082-826F6CAD45A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3648" y="2079625"/>
            <a:ext cx="1470245" cy="134937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15CB069-FBB5-4B31-90EC-CD36FC8764B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415851" y="2079625"/>
            <a:ext cx="1827213" cy="134937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FF09DB0-C1A9-4407-A49D-4B5D6BF72A3B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 flipV="1">
            <a:off x="1598613" y="3025775"/>
            <a:ext cx="1404937" cy="9461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81C6592-F156-4FC0-A4B0-DD49CC477856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79450" y="3686175"/>
            <a:ext cx="1106488" cy="52228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2800" b="1" dirty="0">
                <a:latin typeface="+mn-lt"/>
              </a:rPr>
              <a:t>Term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17F76D4-F696-4552-A744-C8A6E2BFCCF4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 flipH="1" flipV="1">
            <a:off x="6253163" y="3176588"/>
            <a:ext cx="1827212" cy="7048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AF12CD4-0DE8-4844-B20E-C3393B41BFFF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648575" y="3546475"/>
            <a:ext cx="1104900" cy="52228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2800" b="1" dirty="0">
                <a:latin typeface="+mn-lt"/>
              </a:rPr>
              <a:t>Term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5B19E2-DB53-4DEE-8144-D9505133B900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59831" y="3630267"/>
            <a:ext cx="21288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7200" dirty="0">
                <a:latin typeface="+mn-lt"/>
              </a:rPr>
              <a:t>5</a:t>
            </a:r>
            <a:r>
              <a:rPr lang="en-GB" altLang="en-US" sz="7200" dirty="0"/>
              <a:t>•</a:t>
            </a:r>
            <a:r>
              <a:rPr lang="en-GB" altLang="en-US" sz="7200" dirty="0">
                <a:latin typeface="+mn-lt"/>
              </a:rPr>
              <a:t>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9DDF92-D2A2-4385-9845-7774DA623A68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701381" y="3630267"/>
            <a:ext cx="21288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7200" dirty="0">
                <a:latin typeface="+mn-lt"/>
              </a:rPr>
              <a:t>3</a:t>
            </a:r>
            <a:r>
              <a:rPr lang="en-GB" altLang="en-US" sz="7200" dirty="0"/>
              <a:t>•</a:t>
            </a:r>
            <a:r>
              <a:rPr lang="en-GB" altLang="en-US" sz="7200" dirty="0">
                <a:latin typeface="+mn-lt"/>
              </a:rPr>
              <a:t>5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9D310B0-9A6F-4D12-A574-DB6ACD8E85B8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2836068" y="3587405"/>
            <a:ext cx="663575" cy="12430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3F6E4CD-4ED0-4AAA-8BC3-BD950BE0F907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5791994" y="3587405"/>
            <a:ext cx="663575" cy="1244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4" grpId="0" animBg="1"/>
      <p:bldP spid="2087" grpId="0"/>
      <p:bldP spid="2088" grpId="0"/>
      <p:bldP spid="2" grpId="0" animBg="1"/>
      <p:bldP spid="7" grpId="0" animBg="1"/>
      <p:bldP spid="3" grpId="0" animBg="1"/>
      <p:bldP spid="12" grpId="0" animBg="1"/>
      <p:bldP spid="13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3">
            <a:extLst>
              <a:ext uri="{FF2B5EF4-FFF2-40B4-BE49-F238E27FC236}">
                <a16:creationId xmlns:a16="http://schemas.microsoft.com/office/drawing/2014/main" id="{C3233ADA-E831-47D9-841A-263E930C938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92288" y="5040313"/>
            <a:ext cx="5427662" cy="1200329"/>
          </a:xfrm>
          <a:prstGeom prst="rect">
            <a:avLst/>
          </a:prstGeom>
          <a:solidFill>
            <a:srgbClr val="8BF19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7200" dirty="0">
                <a:latin typeface="+mn-lt"/>
              </a:rPr>
              <a:t>= 3(    +   )</a:t>
            </a:r>
          </a:p>
        </p:txBody>
      </p:sp>
      <p:sp>
        <p:nvSpPr>
          <p:cNvPr id="52228" name="Text Box 4">
            <a:extLst>
              <a:ext uri="{FF2B5EF4-FFF2-40B4-BE49-F238E27FC236}">
                <a16:creationId xmlns:a16="http://schemas.microsoft.com/office/drawing/2014/main" id="{47B174AB-1288-455E-9D2F-15FC0614C995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77583" y="5068887"/>
            <a:ext cx="1363663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7200" dirty="0">
                <a:latin typeface="+mn-lt"/>
              </a:rPr>
              <a:t>3f</a:t>
            </a:r>
          </a:p>
        </p:txBody>
      </p:sp>
      <p:sp>
        <p:nvSpPr>
          <p:cNvPr id="52229" name="Text Box 5">
            <a:extLst>
              <a:ext uri="{FF2B5EF4-FFF2-40B4-BE49-F238E27FC236}">
                <a16:creationId xmlns:a16="http://schemas.microsoft.com/office/drawing/2014/main" id="{78A21B52-A11F-47E0-B911-6CD1082CC4C7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37290" y="5054600"/>
            <a:ext cx="869950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7200" dirty="0">
                <a:latin typeface="+mn-lt"/>
              </a:rPr>
              <a:t>7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9B4C999-FDD2-422A-B871-A60A6A0B31C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790775" y="2054225"/>
            <a:ext cx="1543050" cy="134937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B4A2CFA-F961-426D-B4C6-B09BB9F2CE0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191694" y="2049564"/>
            <a:ext cx="1644853" cy="134937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A031B38-4A81-41FD-9AEE-9307F968346D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 flipV="1">
            <a:off x="1485900" y="3025775"/>
            <a:ext cx="1404938" cy="9461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1F00864-52B8-41BF-88A3-17F3817FE2E1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79438" y="3849688"/>
            <a:ext cx="1106487" cy="522287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2800" b="1" dirty="0">
                <a:latin typeface="+mn-lt"/>
              </a:rPr>
              <a:t>Term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BCD217B-35C7-4FA1-938C-6B3546C90775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 flipH="1" flipV="1">
            <a:off x="6140450" y="3176588"/>
            <a:ext cx="1827213" cy="7048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43CE0CB-7299-4F43-A636-DA08F5C9B3CD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548563" y="3709988"/>
            <a:ext cx="1104900" cy="522287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2800" b="1" dirty="0">
                <a:latin typeface="+mn-lt"/>
              </a:rPr>
              <a:t>Term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4EBA67-0616-49BE-80D7-50BCA4E5C2BE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28928" y="3601859"/>
            <a:ext cx="26304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7200" dirty="0">
                <a:latin typeface="+mn-lt"/>
              </a:rPr>
              <a:t>3</a:t>
            </a:r>
            <a:r>
              <a:rPr lang="en-GB" altLang="en-US" sz="7200" dirty="0"/>
              <a:t>•</a:t>
            </a:r>
            <a:r>
              <a:rPr lang="en-GB" altLang="en-US" sz="7200" dirty="0">
                <a:latin typeface="+mn-lt"/>
              </a:rPr>
              <a:t>3</a:t>
            </a:r>
            <a:r>
              <a:rPr lang="en-GB" altLang="en-US" sz="7200" dirty="0"/>
              <a:t>•</a:t>
            </a:r>
            <a:r>
              <a:rPr lang="en-GB" altLang="en-US" sz="7200" dirty="0">
                <a:latin typeface="+mn-lt"/>
              </a:rPr>
              <a:t>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F34383-F0C7-4790-B614-F1DB256764EA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772128" y="3601859"/>
            <a:ext cx="21288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7200" dirty="0">
                <a:latin typeface="+mn-lt"/>
              </a:rPr>
              <a:t>3</a:t>
            </a:r>
            <a:r>
              <a:rPr lang="en-GB" altLang="en-US" sz="7200" dirty="0"/>
              <a:t>•</a:t>
            </a:r>
            <a:r>
              <a:rPr lang="en-GB" altLang="en-US" sz="7200" dirty="0">
                <a:latin typeface="+mn-lt"/>
              </a:rPr>
              <a:t>7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6D3C20E-A091-4DA2-83A9-40099FC0A18D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2430565" y="3558997"/>
            <a:ext cx="663575" cy="12430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C5AEB9-5849-4731-9C61-89A7BE511483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5105503" y="3579634"/>
            <a:ext cx="663575" cy="1244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/>
      <p:bldP spid="52228" grpId="0"/>
      <p:bldP spid="52229" grpId="0"/>
      <p:bldP spid="6" grpId="0" animBg="1"/>
      <p:bldP spid="7" grpId="0" animBg="1"/>
      <p:bldP spid="9" grpId="0" animBg="1"/>
      <p:bldP spid="11" grpId="0" animBg="1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3">
            <a:extLst>
              <a:ext uri="{FF2B5EF4-FFF2-40B4-BE49-F238E27FC236}">
                <a16:creationId xmlns:a16="http://schemas.microsoft.com/office/drawing/2014/main" id="{C3233ADA-E831-47D9-841A-263E930C938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92288" y="5040313"/>
            <a:ext cx="5427662" cy="1200329"/>
          </a:xfrm>
          <a:prstGeom prst="rect">
            <a:avLst/>
          </a:prstGeom>
          <a:solidFill>
            <a:srgbClr val="8BF19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7200" dirty="0">
                <a:latin typeface="+mn-lt"/>
              </a:rPr>
              <a:t>= 8(    +   )</a:t>
            </a:r>
          </a:p>
        </p:txBody>
      </p:sp>
      <p:sp>
        <p:nvSpPr>
          <p:cNvPr id="52228" name="Text Box 4">
            <a:extLst>
              <a:ext uri="{FF2B5EF4-FFF2-40B4-BE49-F238E27FC236}">
                <a16:creationId xmlns:a16="http://schemas.microsoft.com/office/drawing/2014/main" id="{47B174AB-1288-455E-9D2F-15FC0614C995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37001" y="4972188"/>
            <a:ext cx="13636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7200" dirty="0">
                <a:latin typeface="+mn-lt"/>
              </a:rPr>
              <a:t> y</a:t>
            </a:r>
          </a:p>
        </p:txBody>
      </p:sp>
      <p:sp>
        <p:nvSpPr>
          <p:cNvPr id="52229" name="Text Box 5">
            <a:extLst>
              <a:ext uri="{FF2B5EF4-FFF2-40B4-BE49-F238E27FC236}">
                <a16:creationId xmlns:a16="http://schemas.microsoft.com/office/drawing/2014/main" id="{78A21B52-A11F-47E0-B911-6CD1082CC4C7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90357" y="5062538"/>
            <a:ext cx="8699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7200" dirty="0">
                <a:latin typeface="+mn-lt"/>
              </a:rPr>
              <a:t>4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9B4C999-FDD2-422A-B871-A60A6A0B31C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828132" y="2079625"/>
            <a:ext cx="1543050" cy="134937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B4A2CFA-F961-426D-B4C6-B09BB9F2CE0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233070" y="2070100"/>
            <a:ext cx="1768475" cy="134937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A031B38-4A81-41FD-9AEE-9307F968346D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 flipV="1">
            <a:off x="1485900" y="3025775"/>
            <a:ext cx="1404938" cy="9461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1F00864-52B8-41BF-88A3-17F3817FE2E1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79438" y="3849688"/>
            <a:ext cx="1106487" cy="522287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2800" b="1" dirty="0">
                <a:latin typeface="+mn-lt"/>
              </a:rPr>
              <a:t>Term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BCD217B-35C7-4FA1-938C-6B3546C90775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 flipH="1" flipV="1">
            <a:off x="6140450" y="3176588"/>
            <a:ext cx="1827213" cy="7048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43CE0CB-7299-4F43-A636-DA08F5C9B3CD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548563" y="3709988"/>
            <a:ext cx="1104900" cy="522287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2800" b="1" dirty="0">
                <a:latin typeface="+mn-lt"/>
              </a:rPr>
              <a:t>Term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4EBA67-0616-49BE-80D7-50BCA4E5C2BE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66926" y="3546666"/>
            <a:ext cx="26304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7200" dirty="0">
                <a:latin typeface="+mn-lt"/>
              </a:rPr>
              <a:t>8</a:t>
            </a:r>
            <a:r>
              <a:rPr lang="en-GB" altLang="en-US" sz="7200" dirty="0"/>
              <a:t>•</a:t>
            </a:r>
            <a:r>
              <a:rPr lang="en-GB" altLang="en-US" sz="7200" dirty="0">
                <a:latin typeface="+mn-lt"/>
              </a:rPr>
              <a:t>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F34383-F0C7-4790-B614-F1DB256764EA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810126" y="3546666"/>
            <a:ext cx="21288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7200" dirty="0">
                <a:latin typeface="+mn-lt"/>
              </a:rPr>
              <a:t>8</a:t>
            </a:r>
            <a:r>
              <a:rPr lang="en-GB" altLang="en-US" sz="7200" dirty="0"/>
              <a:t>•</a:t>
            </a:r>
            <a:r>
              <a:rPr lang="en-GB" altLang="en-US" sz="7200" dirty="0">
                <a:latin typeface="+mn-lt"/>
              </a:rPr>
              <a:t>4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6D3C20E-A091-4DA2-83A9-40099FC0A18D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2705101" y="3503804"/>
            <a:ext cx="663575" cy="12430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C5AEB9-5849-4731-9C61-89A7BE511483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5143501" y="3524441"/>
            <a:ext cx="663575" cy="1244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/>
      <p:bldP spid="52228" grpId="0"/>
      <p:bldP spid="52229" grpId="0"/>
      <p:bldP spid="6" grpId="0" animBg="1"/>
      <p:bldP spid="7" grpId="0" animBg="1"/>
      <p:bldP spid="9" grpId="0" animBg="1"/>
      <p:bldP spid="11" grpId="0" animBg="1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E15C1B60-E45C-41D2-8CCC-3788450FF541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70566" y="2988970"/>
            <a:ext cx="3964427" cy="1107996"/>
          </a:xfrm>
          <a:prstGeom prst="rect">
            <a:avLst/>
          </a:prstGeom>
          <a:solidFill>
            <a:srgbClr val="8BF19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6600" dirty="0">
                <a:latin typeface="+mn-lt"/>
              </a:rPr>
              <a:t>= 4(2y + 8)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FB54FD-1C77-424E-9A4A-4021E54A94C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353809" y="4667655"/>
            <a:ext cx="45979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+mn-lt"/>
              </a:rPr>
              <a:t>When expanded it equals …</a:t>
            </a:r>
          </a:p>
          <a:p>
            <a:pPr algn="ctr"/>
            <a:r>
              <a:rPr lang="en-GB" sz="2400" b="1" dirty="0">
                <a:latin typeface="+mn-lt"/>
              </a:rPr>
              <a:t> </a:t>
            </a:r>
            <a:r>
              <a:rPr lang="en-GB" sz="2800" b="1" dirty="0">
                <a:solidFill>
                  <a:srgbClr val="0070C0"/>
                </a:solidFill>
                <a:latin typeface="+mn-lt"/>
              </a:rPr>
              <a:t>8y + 32 </a:t>
            </a:r>
            <a:r>
              <a:rPr lang="en-GB" sz="2400" b="1" dirty="0">
                <a:latin typeface="+mn-lt"/>
              </a:rPr>
              <a:t>but</a:t>
            </a:r>
            <a:endParaRPr lang="en-GB" sz="2800" b="1" dirty="0">
              <a:latin typeface="+mn-lt"/>
            </a:endParaRPr>
          </a:p>
          <a:p>
            <a:pPr algn="ctr"/>
            <a:r>
              <a:rPr lang="en-GB" sz="2400" b="1" dirty="0">
                <a:latin typeface="+mn-lt"/>
              </a:rPr>
              <a:t>It is </a:t>
            </a:r>
            <a:r>
              <a:rPr lang="en-GB" sz="2400" b="1" u="sng" dirty="0">
                <a:solidFill>
                  <a:srgbClr val="C00000"/>
                </a:solidFill>
                <a:latin typeface="+mn-lt"/>
              </a:rPr>
              <a:t>NOT</a:t>
            </a:r>
            <a:r>
              <a:rPr lang="en-GB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2400" b="1" dirty="0">
                <a:solidFill>
                  <a:srgbClr val="0070C0"/>
                </a:solidFill>
                <a:latin typeface="+mn-lt"/>
              </a:rPr>
              <a:t>FULLY</a:t>
            </a:r>
            <a:r>
              <a:rPr lang="en-GB" sz="2400" b="1" dirty="0">
                <a:latin typeface="+mn-lt"/>
              </a:rPr>
              <a:t> factorised.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BDBB86E-D5D3-444A-850C-5300D07AFA8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857345" y="2875002"/>
            <a:ext cx="2684834" cy="1335932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AEE2067-285A-4863-B4B8-9E9CF91511DD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4534098" y="1587284"/>
            <a:ext cx="3417651" cy="1401686"/>
            <a:chOff x="4501673" y="1366790"/>
            <a:chExt cx="3417651" cy="1401686"/>
          </a:xfrm>
        </p:grpSpPr>
        <p:sp>
          <p:nvSpPr>
            <p:cNvPr id="6" name="Arrow: Down 5">
              <a:extLst>
                <a:ext uri="{FF2B5EF4-FFF2-40B4-BE49-F238E27FC236}">
                  <a16:creationId xmlns:a16="http://schemas.microsoft.com/office/drawing/2014/main" id="{FAED92FE-46E4-4AA3-9C41-828D654CCDFF}"/>
                </a:ext>
              </a:extLst>
            </p:cNvPr>
            <p:cNvSpPr/>
            <p:nvPr/>
          </p:nvSpPr>
          <p:spPr>
            <a:xfrm>
              <a:off x="5927388" y="2198451"/>
              <a:ext cx="479898" cy="570025"/>
            </a:xfrm>
            <a:prstGeom prst="downArrow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D5D094F-52E9-458F-87F3-A13C037ECCE4}"/>
                </a:ext>
              </a:extLst>
            </p:cNvPr>
            <p:cNvSpPr txBox="1"/>
            <p:nvPr/>
          </p:nvSpPr>
          <p:spPr>
            <a:xfrm>
              <a:off x="4501673" y="1366790"/>
              <a:ext cx="34176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latin typeface="+mn-lt"/>
                </a:rPr>
                <a:t>The terms still have 2 (i.e. a </a:t>
              </a:r>
              <a:r>
                <a:rPr lang="en-GB" sz="2400" b="1" dirty="0">
                  <a:solidFill>
                    <a:srgbClr val="0070C0"/>
                  </a:solidFill>
                  <a:latin typeface="+mn-lt"/>
                </a:rPr>
                <a:t>factor</a:t>
              </a:r>
              <a:r>
                <a:rPr lang="en-GB" sz="2400" b="1" dirty="0">
                  <a:latin typeface="+mn-lt"/>
                </a:rPr>
                <a:t>) in common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2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3">
            <a:extLst>
              <a:ext uri="{FF2B5EF4-FFF2-40B4-BE49-F238E27FC236}">
                <a16:creationId xmlns:a16="http://schemas.microsoft.com/office/drawing/2014/main" id="{C3233ADA-E831-47D9-841A-263E930C938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92288" y="5040313"/>
            <a:ext cx="5427662" cy="1200329"/>
          </a:xfrm>
          <a:prstGeom prst="rect">
            <a:avLst/>
          </a:prstGeom>
          <a:solidFill>
            <a:srgbClr val="8BF195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7200" dirty="0">
                <a:latin typeface="+mn-lt"/>
              </a:rPr>
              <a:t>= 5(     +   )</a:t>
            </a:r>
          </a:p>
        </p:txBody>
      </p:sp>
      <p:sp>
        <p:nvSpPr>
          <p:cNvPr id="52228" name="Text Box 4">
            <a:extLst>
              <a:ext uri="{FF2B5EF4-FFF2-40B4-BE49-F238E27FC236}">
                <a16:creationId xmlns:a16="http://schemas.microsoft.com/office/drawing/2014/main" id="{47B174AB-1288-455E-9D2F-15FC0614C995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27450" y="5040746"/>
            <a:ext cx="13636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7200" dirty="0">
                <a:latin typeface="+mn-lt"/>
              </a:rPr>
              <a:t> 2c</a:t>
            </a:r>
          </a:p>
        </p:txBody>
      </p:sp>
      <p:sp>
        <p:nvSpPr>
          <p:cNvPr id="52229" name="Text Box 5">
            <a:extLst>
              <a:ext uri="{FF2B5EF4-FFF2-40B4-BE49-F238E27FC236}">
                <a16:creationId xmlns:a16="http://schemas.microsoft.com/office/drawing/2014/main" id="{78A21B52-A11F-47E0-B911-6CD1082CC4C7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11800" y="5050271"/>
            <a:ext cx="8699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7200" dirty="0">
                <a:latin typeface="+mn-lt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9B4C999-FDD2-422A-B871-A60A6A0B31C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977357" y="2024151"/>
            <a:ext cx="1711325" cy="134937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B4A2CFA-F961-426D-B4C6-B09BB9F2CE0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572000" y="2033102"/>
            <a:ext cx="1538287" cy="1349375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A031B38-4A81-41FD-9AEE-9307F968346D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 flipV="1">
            <a:off x="1485900" y="3025775"/>
            <a:ext cx="1404938" cy="9461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1F00864-52B8-41BF-88A3-17F3817FE2E1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79438" y="3849688"/>
            <a:ext cx="1106487" cy="522287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2800" b="1" dirty="0">
                <a:latin typeface="+mn-lt"/>
              </a:rPr>
              <a:t>Term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BCD217B-35C7-4FA1-938C-6B3546C90775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 flipH="1" flipV="1">
            <a:off x="6140450" y="3176588"/>
            <a:ext cx="1827213" cy="7048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43CE0CB-7299-4F43-A636-DA08F5C9B3CD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548563" y="3709988"/>
            <a:ext cx="1104900" cy="522287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2800" b="1" dirty="0">
                <a:latin typeface="+mn-lt"/>
              </a:rPr>
              <a:t>Term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4EBA67-0616-49BE-80D7-50BCA4E5C2BE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76726" y="3603956"/>
            <a:ext cx="26304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7200" dirty="0">
                <a:latin typeface="+mn-lt"/>
              </a:rPr>
              <a:t>5</a:t>
            </a:r>
            <a:r>
              <a:rPr lang="en-GB" altLang="en-US" sz="7200" dirty="0"/>
              <a:t>•</a:t>
            </a:r>
            <a:r>
              <a:rPr lang="en-GB" altLang="en-US" sz="7200" dirty="0">
                <a:latin typeface="+mn-lt"/>
              </a:rPr>
              <a:t>2</a:t>
            </a:r>
            <a:r>
              <a:rPr lang="en-GB" altLang="en-US" sz="7200" dirty="0"/>
              <a:t>•</a:t>
            </a:r>
            <a:r>
              <a:rPr lang="en-GB" altLang="en-US" sz="7200" dirty="0">
                <a:latin typeface="+mn-lt"/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F34383-F0C7-4790-B614-F1DB256764EA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719926" y="3603956"/>
            <a:ext cx="21288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7200" dirty="0">
                <a:latin typeface="+mn-lt"/>
              </a:rPr>
              <a:t>5</a:t>
            </a:r>
            <a:r>
              <a:rPr lang="en-GB" altLang="en-US" sz="7200" dirty="0"/>
              <a:t>•</a:t>
            </a:r>
            <a:r>
              <a:rPr lang="en-GB" altLang="en-US" sz="7200" dirty="0">
                <a:latin typeface="+mn-lt"/>
              </a:rPr>
              <a:t>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6D3C20E-A091-4DA2-83A9-40099FC0A18D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2345026" y="3578556"/>
            <a:ext cx="663575" cy="12430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C5AEB9-5849-4731-9C61-89A7BE511483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5053301" y="3581731"/>
            <a:ext cx="663575" cy="1244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/>
      <p:bldP spid="52228" grpId="0"/>
      <p:bldP spid="52229" grpId="0"/>
      <p:bldP spid="6" grpId="0" animBg="1"/>
      <p:bldP spid="7" grpId="0" animBg="1"/>
      <p:bldP spid="9" grpId="0" animBg="1"/>
      <p:bldP spid="11" grpId="0" animBg="1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</TotalTime>
  <Words>438</Words>
  <Application>Microsoft Office PowerPoint</Application>
  <PresentationFormat>On-screen Show (4:3)</PresentationFormat>
  <Paragraphs>91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Alfer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Mr. Ferris</dc:creator>
  <cp:lastModifiedBy>Lyn ZHANG</cp:lastModifiedBy>
  <cp:revision>106</cp:revision>
  <dcterms:created xsi:type="dcterms:W3CDTF">2003-10-05T18:49:29Z</dcterms:created>
  <dcterms:modified xsi:type="dcterms:W3CDTF">2022-04-07T03:08:19Z</dcterms:modified>
</cp:coreProperties>
</file>