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4" r:id="rId2"/>
    <p:sldId id="256" r:id="rId3"/>
    <p:sldId id="257" r:id="rId4"/>
    <p:sldId id="376" r:id="rId5"/>
    <p:sldId id="374" r:id="rId6"/>
    <p:sldId id="373" r:id="rId7"/>
    <p:sldId id="377" r:id="rId8"/>
    <p:sldId id="379" r:id="rId9"/>
    <p:sldId id="362" r:id="rId10"/>
    <p:sldId id="363" r:id="rId11"/>
    <p:sldId id="339" r:id="rId12"/>
    <p:sldId id="368" r:id="rId13"/>
    <p:sldId id="380" r:id="rId14"/>
    <p:sldId id="292" r:id="rId15"/>
    <p:sldId id="293" r:id="rId16"/>
    <p:sldId id="294" r:id="rId17"/>
    <p:sldId id="295" r:id="rId18"/>
    <p:sldId id="296" r:id="rId19"/>
    <p:sldId id="297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B4686B-246A-FB49-B9DB-05F93F910308}" v="29" dt="2018-07-04T20:14:04.1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88125" autoAdjust="0"/>
  </p:normalViewPr>
  <p:slideViewPr>
    <p:cSldViewPr>
      <p:cViewPr varScale="1">
        <p:scale>
          <a:sx n="47" d="100"/>
          <a:sy n="47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Tock" userId="73b97d84946728a3" providerId="LiveId" clId="{3FB4686B-246A-FB49-B9DB-05F93F910308}"/>
    <pc:docChg chg="custSel addSld delSld modSld sldOrd">
      <pc:chgData name="Richard Tock" userId="73b97d84946728a3" providerId="LiveId" clId="{3FB4686B-246A-FB49-B9DB-05F93F910308}" dt="2018-07-04T20:14:04.172" v="27" actId="1076"/>
      <pc:docMkLst>
        <pc:docMk/>
      </pc:docMkLst>
      <pc:sldChg chg="del">
        <pc:chgData name="Richard Tock" userId="73b97d84946728a3" providerId="LiveId" clId="{3FB4686B-246A-FB49-B9DB-05F93F910308}" dt="2018-07-04T17:02:05.511" v="18" actId="2696"/>
        <pc:sldMkLst>
          <pc:docMk/>
          <pc:sldMk cId="791148808" sldId="298"/>
        </pc:sldMkLst>
      </pc:sldChg>
      <pc:sldChg chg="add">
        <pc:chgData name="Richard Tock" userId="73b97d84946728a3" providerId="LiveId" clId="{3FB4686B-246A-FB49-B9DB-05F93F910308}" dt="2018-07-04T17:02:08.697" v="20"/>
        <pc:sldMkLst>
          <pc:docMk/>
          <pc:sldMk cId="1952710201" sldId="298"/>
        </pc:sldMkLst>
      </pc:sldChg>
      <pc:sldChg chg="del">
        <pc:chgData name="Richard Tock" userId="73b97d84946728a3" providerId="LiveId" clId="{3FB4686B-246A-FB49-B9DB-05F93F910308}" dt="2018-07-04T17:02:05.579" v="19" actId="2696"/>
        <pc:sldMkLst>
          <pc:docMk/>
          <pc:sldMk cId="3830831833" sldId="299"/>
        </pc:sldMkLst>
      </pc:sldChg>
      <pc:sldChg chg="add">
        <pc:chgData name="Richard Tock" userId="73b97d84946728a3" providerId="LiveId" clId="{3FB4686B-246A-FB49-B9DB-05F93F910308}" dt="2018-07-04T17:02:08.697" v="20"/>
        <pc:sldMkLst>
          <pc:docMk/>
          <pc:sldMk cId="4208531595" sldId="299"/>
        </pc:sldMkLst>
      </pc:sldChg>
      <pc:sldChg chg="modTransition">
        <pc:chgData name="Richard Tock" userId="73b97d84946728a3" providerId="LiveId" clId="{3FB4686B-246A-FB49-B9DB-05F93F910308}" dt="2018-07-03T22:19:06.853" v="0" actId="1076"/>
        <pc:sldMkLst>
          <pc:docMk/>
          <pc:sldMk cId="3743670477" sldId="314"/>
        </pc:sldMkLst>
      </pc:sldChg>
      <pc:sldChg chg="modSp">
        <pc:chgData name="Richard Tock" userId="73b97d84946728a3" providerId="LiveId" clId="{3FB4686B-246A-FB49-B9DB-05F93F910308}" dt="2018-07-04T17:01:43.332" v="13" actId="20577"/>
        <pc:sldMkLst>
          <pc:docMk/>
          <pc:sldMk cId="339078310" sldId="339"/>
        </pc:sldMkLst>
        <pc:spChg chg="mod">
          <ac:chgData name="Richard Tock" userId="73b97d84946728a3" providerId="LiveId" clId="{3FB4686B-246A-FB49-B9DB-05F93F910308}" dt="2018-07-04T17:01:43.332" v="13" actId="20577"/>
          <ac:spMkLst>
            <pc:docMk/>
            <pc:sldMk cId="339078310" sldId="339"/>
            <ac:spMk id="7" creationId="{00000000-0000-0000-0000-000000000000}"/>
          </ac:spMkLst>
        </pc:spChg>
      </pc:sldChg>
      <pc:sldChg chg="modSp">
        <pc:chgData name="Richard Tock" userId="73b97d84946728a3" providerId="LiveId" clId="{3FB4686B-246A-FB49-B9DB-05F93F910308}" dt="2018-07-04T17:01:33.565" v="11" actId="20577"/>
        <pc:sldMkLst>
          <pc:docMk/>
          <pc:sldMk cId="454115806" sldId="362"/>
        </pc:sldMkLst>
        <pc:spChg chg="mod">
          <ac:chgData name="Richard Tock" userId="73b97d84946728a3" providerId="LiveId" clId="{3FB4686B-246A-FB49-B9DB-05F93F910308}" dt="2018-07-04T17:01:33.565" v="11" actId="20577"/>
          <ac:spMkLst>
            <pc:docMk/>
            <pc:sldMk cId="454115806" sldId="362"/>
            <ac:spMk id="9" creationId="{00000000-0000-0000-0000-000000000000}"/>
          </ac:spMkLst>
        </pc:spChg>
      </pc:sldChg>
      <pc:sldChg chg="ord">
        <pc:chgData name="Richard Tock" userId="73b97d84946728a3" providerId="LiveId" clId="{3FB4686B-246A-FB49-B9DB-05F93F910308}" dt="2018-07-03T22:19:45.204" v="6" actId="1076"/>
        <pc:sldMkLst>
          <pc:docMk/>
          <pc:sldMk cId="2817602271" sldId="374"/>
        </pc:sldMkLst>
      </pc:sldChg>
      <pc:sldChg chg="modSp">
        <pc:chgData name="Richard Tock" userId="73b97d84946728a3" providerId="LiveId" clId="{3FB4686B-246A-FB49-B9DB-05F93F910308}" dt="2018-07-04T17:01:52.372" v="15" actId="20577"/>
        <pc:sldMkLst>
          <pc:docMk/>
          <pc:sldMk cId="496547649" sldId="375"/>
        </pc:sldMkLst>
        <pc:spChg chg="mod">
          <ac:chgData name="Richard Tock" userId="73b97d84946728a3" providerId="LiveId" clId="{3FB4686B-246A-FB49-B9DB-05F93F910308}" dt="2018-07-04T17:01:52.372" v="15" actId="20577"/>
          <ac:spMkLst>
            <pc:docMk/>
            <pc:sldMk cId="496547649" sldId="375"/>
            <ac:spMk id="9" creationId="{00000000-0000-0000-0000-000000000000}"/>
          </ac:spMkLst>
        </pc:spChg>
      </pc:sldChg>
      <pc:sldChg chg="addSp">
        <pc:chgData name="Richard Tock" userId="73b97d84946728a3" providerId="LiveId" clId="{3FB4686B-246A-FB49-B9DB-05F93F910308}" dt="2018-07-03T22:19:30.914" v="1" actId="1076"/>
        <pc:sldMkLst>
          <pc:docMk/>
          <pc:sldMk cId="3983693876" sldId="377"/>
        </pc:sldMkLst>
        <pc:picChg chg="add">
          <ac:chgData name="Richard Tock" userId="73b97d84946728a3" providerId="LiveId" clId="{3FB4686B-246A-FB49-B9DB-05F93F910308}" dt="2018-07-03T22:19:30.914" v="1" actId="1076"/>
          <ac:picMkLst>
            <pc:docMk/>
            <pc:sldMk cId="3983693876" sldId="377"/>
            <ac:picMk id="2" creationId="{65F84AFE-8D2F-B24C-A5D9-D09519F3EB7D}"/>
          </ac:picMkLst>
        </pc:picChg>
      </pc:sldChg>
      <pc:sldChg chg="modSp">
        <pc:chgData name="Richard Tock" userId="73b97d84946728a3" providerId="LiveId" clId="{3FB4686B-246A-FB49-B9DB-05F93F910308}" dt="2018-07-04T20:14:04.172" v="27" actId="1076"/>
        <pc:sldMkLst>
          <pc:docMk/>
          <pc:sldMk cId="643086105" sldId="378"/>
        </pc:sldMkLst>
        <pc:spChg chg="mod">
          <ac:chgData name="Richard Tock" userId="73b97d84946728a3" providerId="LiveId" clId="{3FB4686B-246A-FB49-B9DB-05F93F910308}" dt="2018-07-04T17:01:56.864" v="17" actId="20577"/>
          <ac:spMkLst>
            <pc:docMk/>
            <pc:sldMk cId="643086105" sldId="378"/>
            <ac:spMk id="9" creationId="{00000000-0000-0000-0000-000000000000}"/>
          </ac:spMkLst>
        </pc:spChg>
        <pc:spChg chg="mod">
          <ac:chgData name="Richard Tock" userId="73b97d84946728a3" providerId="LiveId" clId="{3FB4686B-246A-FB49-B9DB-05F93F910308}" dt="2018-07-04T20:14:04.172" v="27" actId="1076"/>
          <ac:spMkLst>
            <pc:docMk/>
            <pc:sldMk cId="643086105" sldId="378"/>
            <ac:spMk id="15" creationId="{00000000-0000-0000-0000-000000000000}"/>
          </ac:spMkLst>
        </pc:spChg>
        <pc:graphicFrameChg chg="mod">
          <ac:chgData name="Richard Tock" userId="73b97d84946728a3" providerId="LiveId" clId="{3FB4686B-246A-FB49-B9DB-05F93F910308}" dt="2018-07-04T20:14:01.575" v="26" actId="20577"/>
          <ac:graphicFrameMkLst>
            <pc:docMk/>
            <pc:sldMk cId="643086105" sldId="378"/>
            <ac:graphicFrameMk id="2" creationId="{00000000-0000-0000-0000-000000000000}"/>
          </ac:graphicFrameMkLst>
        </pc:graphicFrameChg>
      </pc:sldChg>
      <pc:sldChg chg="add del">
        <pc:chgData name="Richard Tock" userId="73b97d84946728a3" providerId="LiveId" clId="{3FB4686B-246A-FB49-B9DB-05F93F910308}" dt="2018-07-03T22:19:35.886" v="3" actId="2696"/>
        <pc:sldMkLst>
          <pc:docMk/>
          <pc:sldMk cId="217080641" sldId="379"/>
        </pc:sldMkLst>
      </pc:sldChg>
      <pc:sldChg chg="addSp delSp modSp add">
        <pc:chgData name="Richard Tock" userId="73b97d84946728a3" providerId="LiveId" clId="{3FB4686B-246A-FB49-B9DB-05F93F910308}" dt="2018-07-03T22:20:04.648" v="9" actId="1076"/>
        <pc:sldMkLst>
          <pc:docMk/>
          <pc:sldMk cId="2338757959" sldId="379"/>
        </pc:sldMkLst>
        <pc:picChg chg="del">
          <ac:chgData name="Richard Tock" userId="73b97d84946728a3" providerId="LiveId" clId="{3FB4686B-246A-FB49-B9DB-05F93F910308}" dt="2018-07-03T22:19:50.606" v="7" actId="478"/>
          <ac:picMkLst>
            <pc:docMk/>
            <pc:sldMk cId="2338757959" sldId="379"/>
            <ac:picMk id="2" creationId="{65F84AFE-8D2F-B24C-A5D9-D09519F3EB7D}"/>
          </ac:picMkLst>
        </pc:picChg>
        <pc:picChg chg="add mod">
          <ac:chgData name="Richard Tock" userId="73b97d84946728a3" providerId="LiveId" clId="{3FB4686B-246A-FB49-B9DB-05F93F910308}" dt="2018-07-03T22:20:04.648" v="9" actId="1076"/>
          <ac:picMkLst>
            <pc:docMk/>
            <pc:sldMk cId="2338757959" sldId="379"/>
            <ac:picMk id="3" creationId="{94535C70-9A3A-AC46-A66B-C6E81B94410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9AD16-1A4E-4451-987C-DCA1FABDAB95}" type="datetimeFigureOut">
              <a:rPr lang="en-GB" smtClean="0"/>
              <a:pPr/>
              <a:t>25/04/2022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22E32-FF0D-4444-9799-8E2C95D4193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32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https://www.transum.org/software/SW/Starter_of_the_day/Students/Factorising.asp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2E32-FF0D-4444-9799-8E2C95D4193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22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This is designed as a whole class discussion.</a:t>
                </a:r>
                <a:r>
                  <a:rPr lang="en-GB" baseline="0" dirty="0"/>
                  <a:t> Try and draw out that if we have something like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3</m:t>
                    </m:r>
                    <m:r>
                      <a:rPr lang="en-GB" i="1">
                        <a:latin typeface="Cambria Math" charset="0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2</m:t>
                    </m:r>
                    <m:r>
                      <a:rPr lang="en-GB" i="1">
                        <a:latin typeface="Cambria Math"/>
                      </a:rPr>
                      <m:t>𝑏</m:t>
                    </m:r>
                    <m:r>
                      <a:rPr lang="en-GB" i="1">
                        <a:latin typeface="Cambria Math"/>
                      </a:rPr>
                      <m:t>+6)</m:t>
                    </m:r>
                  </m:oMath>
                </a14:m>
                <a:r>
                  <a:rPr lang="en-GB" baseline="0" dirty="0"/>
                  <a:t> this cannot be factorised completely as the terms inside the bracket have a common factor. Also: is there a point in placing the 1 outside the brackets? (no) </a:t>
                </a:r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 smtClean="0"/>
                  <a:t>This is designed as a whole class discussion.</a:t>
                </a:r>
                <a:r>
                  <a:rPr lang="en-GB" baseline="0" dirty="0" smtClean="0"/>
                  <a:t> Try and draw out that if we have something like </a:t>
                </a:r>
                <a:r>
                  <a:rPr lang="en-GB" b="0" i="0" smtClean="0">
                    <a:latin typeface="Cambria Math"/>
                  </a:rPr>
                  <a:t>3</a:t>
                </a:r>
                <a:r>
                  <a:rPr lang="en-GB" i="0">
                    <a:latin typeface="Cambria Math" charset="0"/>
                  </a:rPr>
                  <a:t>(</a:t>
                </a:r>
                <a:r>
                  <a:rPr lang="en-GB" b="0" i="0" smtClean="0">
                    <a:latin typeface="Cambria Math"/>
                  </a:rPr>
                  <a:t>2</a:t>
                </a:r>
                <a:r>
                  <a:rPr lang="en-GB" i="0">
                    <a:latin typeface="Cambria Math"/>
                  </a:rPr>
                  <a:t>𝑏+6)</a:t>
                </a:r>
                <a:r>
                  <a:rPr lang="en-GB" baseline="0" dirty="0" smtClean="0"/>
                  <a:t> this cannot be factorised completely as the terms inside the bracket have a common factor. Also: is there a point in placing the 1 outside the brackets? (no) 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2E32-FF0D-4444-9799-8E2C95D4193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296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 smtClean="0"/>
                  <a:t>This is designed as a whole class discussion.</a:t>
                </a:r>
                <a:r>
                  <a:rPr lang="en-GB" baseline="0" dirty="0" smtClean="0"/>
                  <a:t> Try and draw out that if we have something like </a:t>
                </a:r>
                <a:r>
                  <a:rPr lang="en-GB" b="0" i="0" smtClean="0">
                    <a:latin typeface="Cambria Math"/>
                  </a:rPr>
                  <a:t>3</a:t>
                </a:r>
                <a:r>
                  <a:rPr lang="en-GB" i="0">
                    <a:latin typeface="Cambria Math" charset="0"/>
                  </a:rPr>
                  <a:t>(</a:t>
                </a:r>
                <a:r>
                  <a:rPr lang="en-GB" b="0" i="0" smtClean="0">
                    <a:latin typeface="Cambria Math"/>
                  </a:rPr>
                  <a:t>2</a:t>
                </a:r>
                <a:r>
                  <a:rPr lang="en-GB" i="0">
                    <a:latin typeface="Cambria Math"/>
                  </a:rPr>
                  <a:t>𝑏+6)</a:t>
                </a:r>
                <a:r>
                  <a:rPr lang="en-GB" baseline="0" dirty="0" smtClean="0"/>
                  <a:t> this cannot be factorised completely as the terms inside the bracket have a common factor. Also: is there a point in placing the 1 outside the brackets? (no) 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2E32-FF0D-4444-9799-8E2C95D4193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296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 smtClean="0"/>
                  <a:t>This is designed as a whole class discussion.</a:t>
                </a:r>
                <a:r>
                  <a:rPr lang="en-GB" baseline="0" dirty="0" smtClean="0"/>
                  <a:t> Try and draw out that if we have something like </a:t>
                </a:r>
                <a:r>
                  <a:rPr lang="en-GB" b="0" i="0" smtClean="0">
                    <a:latin typeface="Cambria Math"/>
                  </a:rPr>
                  <a:t>3</a:t>
                </a:r>
                <a:r>
                  <a:rPr lang="en-GB" i="0">
                    <a:latin typeface="Cambria Math" charset="0"/>
                  </a:rPr>
                  <a:t>(</a:t>
                </a:r>
                <a:r>
                  <a:rPr lang="en-GB" b="0" i="0" smtClean="0">
                    <a:latin typeface="Cambria Math"/>
                  </a:rPr>
                  <a:t>2</a:t>
                </a:r>
                <a:r>
                  <a:rPr lang="en-GB" i="0">
                    <a:latin typeface="Cambria Math"/>
                  </a:rPr>
                  <a:t>𝑏+6)</a:t>
                </a:r>
                <a:r>
                  <a:rPr lang="en-GB" baseline="0" dirty="0" smtClean="0"/>
                  <a:t> this cannot be factorised completely as the terms inside the bracket have a common factor. Also: is there a point in placing the 1 outside the brackets? (no) 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2E32-FF0D-4444-9799-8E2C95D4193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06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34C6-9B54-4E9C-818D-8BDB72CE86EC}" type="datetimeFigureOut">
              <a:rPr lang="en-GB" smtClean="0"/>
              <a:pPr/>
              <a:t>25/04/2022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554-3A9A-4160-9838-17B4C9543A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84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34C6-9B54-4E9C-818D-8BDB72CE86EC}" type="datetimeFigureOut">
              <a:rPr lang="en-GB" smtClean="0"/>
              <a:pPr/>
              <a:t>25/04/2022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554-3A9A-4160-9838-17B4C9543A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43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34C6-9B54-4E9C-818D-8BDB72CE86EC}" type="datetimeFigureOut">
              <a:rPr lang="en-GB" smtClean="0"/>
              <a:pPr/>
              <a:t>25/04/2022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554-3A9A-4160-9838-17B4C9543A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69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34C6-9B54-4E9C-818D-8BDB72CE86EC}" type="datetimeFigureOut">
              <a:rPr lang="en-GB" smtClean="0"/>
              <a:pPr/>
              <a:t>25/04/2022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554-3A9A-4160-9838-17B4C9543A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87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34C6-9B54-4E9C-818D-8BDB72CE86EC}" type="datetimeFigureOut">
              <a:rPr lang="en-GB" smtClean="0"/>
              <a:pPr/>
              <a:t>25/04/2022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554-3A9A-4160-9838-17B4C9543A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51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34C6-9B54-4E9C-818D-8BDB72CE86EC}" type="datetimeFigureOut">
              <a:rPr lang="en-GB" smtClean="0"/>
              <a:pPr/>
              <a:t>25/04/2022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554-3A9A-4160-9838-17B4C9543A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34C6-9B54-4E9C-818D-8BDB72CE86EC}" type="datetimeFigureOut">
              <a:rPr lang="en-GB" smtClean="0"/>
              <a:pPr/>
              <a:t>25/04/2022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554-3A9A-4160-9838-17B4C9543A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38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34C6-9B54-4E9C-818D-8BDB72CE86EC}" type="datetimeFigureOut">
              <a:rPr lang="en-GB" smtClean="0"/>
              <a:pPr/>
              <a:t>25/04/2022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554-3A9A-4160-9838-17B4C9543A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62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34C6-9B54-4E9C-818D-8BDB72CE86EC}" type="datetimeFigureOut">
              <a:rPr lang="en-GB" smtClean="0"/>
              <a:pPr/>
              <a:t>25/04/2022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554-3A9A-4160-9838-17B4C9543A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77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34C6-9B54-4E9C-818D-8BDB72CE86EC}" type="datetimeFigureOut">
              <a:rPr lang="en-GB" smtClean="0"/>
              <a:pPr/>
              <a:t>25/04/2022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554-3A9A-4160-9838-17B4C9543A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8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34C6-9B54-4E9C-818D-8BDB72CE86EC}" type="datetimeFigureOut">
              <a:rPr lang="en-GB" smtClean="0"/>
              <a:pPr/>
              <a:t>25/04/2022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554-3A9A-4160-9838-17B4C9543A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61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34C6-9B54-4E9C-818D-8BDB72CE86EC}" type="datetimeFigureOut">
              <a:rPr lang="en-GB" smtClean="0"/>
              <a:pPr/>
              <a:t>25/04/2022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36554-3A9A-4160-9838-17B4C9543A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2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4.jpe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image" Target="../media/image36.png"/><Relationship Id="rId3" Type="http://schemas.openxmlformats.org/officeDocument/2006/relationships/tags" Target="../tags/tag14.xml"/><Relationship Id="rId21" Type="http://schemas.openxmlformats.org/officeDocument/2006/relationships/image" Target="../media/image33.png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tags" Target="../tags/tag29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image" Target="../media/image27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image" Target="../media/image35.png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tags" Target="../tags/tag25.xml"/><Relationship Id="rId10" Type="http://schemas.openxmlformats.org/officeDocument/2006/relationships/tags" Target="../tags/tag21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image" Target="../media/image41.png"/><Relationship Id="rId3" Type="http://schemas.openxmlformats.org/officeDocument/2006/relationships/tags" Target="../tags/tag32.xml"/><Relationship Id="rId21" Type="http://schemas.openxmlformats.org/officeDocument/2006/relationships/image" Target="../media/image27.png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image" Target="../media/image40.png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4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image" Target="../media/image39.png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31" Type="http://schemas.openxmlformats.org/officeDocument/2006/relationships/image" Target="../media/image46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s://pixabay.com/en/users/Eelffica-52436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Starter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5910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Find the highest common factor of…</a:t>
            </a:r>
          </a:p>
        </p:txBody>
      </p:sp>
      <p:sp>
        <p:nvSpPr>
          <p:cNvPr id="14" name="AutoShape 2" descr="https://static.pexels.com/photos/42498/pexels-photo-4249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0" y="1439599"/>
                <a:ext cx="9144000" cy="5165388"/>
              </a:xfrm>
              <a:prstGeom prst="rect">
                <a:avLst/>
              </a:prstGeom>
              <a:noFill/>
            </p:spPr>
            <p:txBody>
              <a:bodyPr wrap="square" numCol="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/>
                        </a:rPr>
                        <m:t>12</m:t>
                      </m:r>
                      <m:r>
                        <a:rPr lang="en-GB" sz="4000" b="0" i="1" smtClean="0">
                          <a:latin typeface="Cambria Math" charset="0"/>
                        </a:rPr>
                        <m:t> </m:t>
                      </m:r>
                      <m:r>
                        <a:rPr lang="en-GB" sz="4000" b="0" i="1" smtClean="0">
                          <a:latin typeface="Cambria Math" charset="0"/>
                        </a:rPr>
                        <m:t>𝑎𝑛𝑑</m:t>
                      </m:r>
                      <m:r>
                        <a:rPr lang="en-GB" sz="4000" b="0" i="1" smtClean="0">
                          <a:latin typeface="Cambria Math" charset="0"/>
                        </a:rPr>
                        <m:t> 20 4</m:t>
                      </m:r>
                    </m:oMath>
                  </m:oMathPara>
                </a14:m>
                <a:endParaRPr lang="en-GB" sz="4000" b="0" i="1" dirty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charset="0"/>
                        </a:rPr>
                        <m:t>24 </m:t>
                      </m:r>
                      <m:r>
                        <a:rPr lang="en-GB" sz="4000" b="0" i="1" smtClean="0">
                          <a:latin typeface="Cambria Math" charset="0"/>
                        </a:rPr>
                        <m:t>𝑎𝑛𝑑</m:t>
                      </m:r>
                      <m:r>
                        <a:rPr lang="en-GB" sz="4000" b="0" i="1" smtClean="0">
                          <a:latin typeface="Cambria Math" charset="0"/>
                        </a:rPr>
                        <m:t> 60 12</m:t>
                      </m:r>
                    </m:oMath>
                  </m:oMathPara>
                </a14:m>
                <a:endParaRPr lang="en-GB" sz="4000" b="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 charset="0"/>
                        </a:rPr>
                        <m:t>1</m:t>
                      </m:r>
                      <m:r>
                        <a:rPr lang="en-GB" sz="4000" b="0" i="1" smtClean="0">
                          <a:latin typeface="Cambria Math" charset="0"/>
                        </a:rPr>
                        <m:t>0, 12 </m:t>
                      </m:r>
                      <m:r>
                        <a:rPr lang="en-GB" sz="4000" b="0" i="1" smtClean="0">
                          <a:latin typeface="Cambria Math" charset="0"/>
                        </a:rPr>
                        <m:t>𝑎𝑛𝑑</m:t>
                      </m:r>
                      <m:r>
                        <a:rPr lang="en-GB" sz="4000" b="0" i="1" smtClean="0">
                          <a:latin typeface="Cambria Math" charset="0"/>
                        </a:rPr>
                        <m:t> 20 2</m:t>
                      </m:r>
                    </m:oMath>
                  </m:oMathPara>
                </a14:m>
                <a:endParaRPr lang="en-GB" sz="4000" b="0" dirty="0">
                  <a:latin typeface="Trebuchet MS" panose="020B0603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charset="0"/>
                        </a:rPr>
                        <m:t>15, 35, 60 5</m:t>
                      </m:r>
                    </m:oMath>
                  </m:oMathPara>
                </a14:m>
                <a:endParaRPr lang="en-GB" sz="4000" dirty="0">
                  <a:latin typeface="Trebuchet MS" panose="020B0603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 charset="0"/>
                        </a:rPr>
                        <m:t>1</m:t>
                      </m:r>
                      <m:r>
                        <a:rPr lang="en-GB" sz="4000" b="0" i="1" smtClean="0">
                          <a:latin typeface="Cambria Math" charset="0"/>
                        </a:rPr>
                        <m:t>2</m:t>
                      </m:r>
                      <m:r>
                        <a:rPr lang="en-GB" sz="4000" b="0" i="1" smtClean="0">
                          <a:latin typeface="Cambria Math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charset="0"/>
                        </a:rPr>
                        <m:t>, 11</m:t>
                      </m:r>
                      <m:r>
                        <a:rPr lang="en-GB" sz="4000" b="0" i="1" smtClean="0">
                          <a:latin typeface="Cambria Math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charset="0"/>
                        </a:rPr>
                        <m:t>, 5</m:t>
                      </m:r>
                      <m:r>
                        <a:rPr lang="en-GB" sz="4000" b="0" i="1" smtClean="0">
                          <a:latin typeface="Cambria Math" charset="0"/>
                        </a:rPr>
                        <m:t>𝑥</m:t>
                      </m:r>
                      <m:r>
                        <a:rPr lang="en-GB" sz="4000" i="1">
                          <a:latin typeface="Cambria Math" charset="0"/>
                        </a:rPr>
                        <m:t> </m:t>
                      </m:r>
                      <m:r>
                        <a:rPr lang="en-GB" sz="4000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GB" sz="4000" b="0" dirty="0">
                  <a:latin typeface="Trebuchet MS" panose="020B0603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charset="0"/>
                        </a:rPr>
                        <m:t>24</m:t>
                      </m:r>
                      <m:r>
                        <a:rPr lang="en-GB" sz="4000" b="0" i="1" smtClean="0">
                          <a:latin typeface="Cambria Math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charset="0"/>
                        </a:rPr>
                        <m:t>, 16</m:t>
                      </m:r>
                      <m:r>
                        <a:rPr lang="en-GB" sz="4000" b="0" i="1" smtClean="0">
                          <a:latin typeface="Cambria Math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charset="0"/>
                        </a:rPr>
                        <m:t>, 80</m:t>
                      </m:r>
                      <m:r>
                        <a:rPr lang="en-GB" sz="4000" b="0" i="1" smtClean="0">
                          <a:latin typeface="Cambria Math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charset="0"/>
                        </a:rPr>
                        <m:t> 8</m:t>
                      </m:r>
                      <m:r>
                        <a:rPr lang="en-GB" sz="4000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GB" sz="4000" dirty="0">
                  <a:latin typeface="Trebuchet MS" panose="020B0603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GB" sz="4000" b="0" i="1" smtClean="0">
                            <a:latin typeface="Cambria Math" charset="0"/>
                          </a:rPr>
                          <m:t>4</m:t>
                        </m:r>
                      </m:sup>
                    </m:sSup>
                    <m:r>
                      <a:rPr lang="en-GB" sz="4000" b="0" i="1" smtClean="0">
                        <a:latin typeface="Cambria Math" charset="0"/>
                      </a:rPr>
                      <m:t>, </m:t>
                    </m:r>
                    <m:sSup>
                      <m:sSup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GB" sz="4000" b="0" i="1" smtClean="0">
                            <a:latin typeface="Cambria Math" charset="0"/>
                          </a:rPr>
                          <m:t>5</m:t>
                        </m:r>
                      </m:sup>
                    </m:sSup>
                    <m:r>
                      <a:rPr lang="en-GB" sz="4000" b="0" i="1" smtClean="0">
                        <a:latin typeface="Cambria Math" charset="0"/>
                      </a:rPr>
                      <m:t>, </m:t>
                    </m:r>
                    <m:sSup>
                      <m:sSup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GB" sz="4000" b="0" i="1" smtClean="0">
                            <a:latin typeface="Cambria Math" charset="0"/>
                          </a:rPr>
                          <m:t>7</m:t>
                        </m:r>
                      </m:sup>
                    </m:sSup>
                    <m:r>
                      <a:rPr lang="en-GB" sz="4000" b="0" i="1" smtClean="0"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GB" sz="4000" b="0" i="1" smtClean="0">
                            <a:latin typeface="Cambria Math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sz="4000" dirty="0">
                    <a:latin typeface="Trebuchet MS" panose="020B0603020202020204" pitchFamily="34" charset="0"/>
                  </a:rPr>
                  <a:t> </a:t>
                </a:r>
              </a:p>
              <a:p>
                <a:endParaRPr lang="en-GB" sz="4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39599"/>
                <a:ext cx="9144000" cy="5165388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2411760" y="1629185"/>
            <a:ext cx="720080" cy="359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latin typeface="Trebuchet MS" pitchFamily="34" charset="0"/>
              </a:rPr>
              <a:t>?</a:t>
            </a:r>
            <a:endParaRPr lang="en-GB" sz="3600" dirty="0">
              <a:latin typeface="Trebuchet MS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83768" y="2204864"/>
            <a:ext cx="720080" cy="359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latin typeface="Trebuchet MS" pitchFamily="34" charset="0"/>
              </a:rPr>
              <a:t>?</a:t>
            </a:r>
            <a:endParaRPr lang="en-GB" sz="3600" dirty="0">
              <a:latin typeface="Trebuchet MS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3848" y="2852936"/>
            <a:ext cx="720080" cy="359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latin typeface="Trebuchet MS" pitchFamily="34" charset="0"/>
              </a:rPr>
              <a:t>?</a:t>
            </a:r>
            <a:endParaRPr lang="en-GB" sz="3600" dirty="0">
              <a:latin typeface="Trebuchet MS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67744" y="3447155"/>
            <a:ext cx="720080" cy="359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latin typeface="Trebuchet MS" pitchFamily="34" charset="0"/>
              </a:rPr>
              <a:t>?</a:t>
            </a:r>
            <a:endParaRPr lang="en-GB" sz="3600" dirty="0">
              <a:latin typeface="Trebuchet MS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45633" y="4022834"/>
            <a:ext cx="720080" cy="414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latin typeface="Trebuchet MS" pitchFamily="34" charset="0"/>
              </a:rPr>
              <a:t>?</a:t>
            </a:r>
            <a:endParaRPr lang="en-GB" sz="3600" dirty="0">
              <a:latin typeface="Trebuchet MS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31840" y="4641101"/>
            <a:ext cx="720080" cy="414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latin typeface="Trebuchet MS" pitchFamily="34" charset="0"/>
              </a:rPr>
              <a:t>?</a:t>
            </a:r>
            <a:endParaRPr lang="en-GB" sz="3600" dirty="0">
              <a:latin typeface="Trebuchet MS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23728" y="5247355"/>
            <a:ext cx="720080" cy="457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latin typeface="Trebuchet MS" pitchFamily="34" charset="0"/>
              </a:rPr>
              <a:t>?</a:t>
            </a:r>
            <a:endParaRPr lang="en-GB" sz="3600" dirty="0"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367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9122278"/>
                  </p:ext>
                </p:extLst>
              </p:nvPr>
            </p:nvGraphicFramePr>
            <p:xfrm>
              <a:off x="251520" y="1124744"/>
              <a:ext cx="8640960" cy="5328590"/>
            </p:xfrm>
            <a:graphic>
              <a:graphicData uri="http://schemas.openxmlformats.org/drawingml/2006/table">
                <a:tbl>
                  <a:tblPr bandRow="1">
                    <a:tableStyleId>{BC89EF96-8CEA-46FF-86C4-4CE0E7609802}</a:tableStyleId>
                  </a:tblPr>
                  <a:tblGrid>
                    <a:gridCol w="21602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0657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 5(2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 5(4+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 8(3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 5(3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−2)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657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 5(2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+3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𝑦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 3(4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𝑦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𝑔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 7(2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−3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𝑦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 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𝐶𝑎𝑛𝑛𝑜𝑡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𝑏𝑒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 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𝑓𝑎𝑐𝑜𝑡𝑟𝑖𝑠𝑒𝑑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657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 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(3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+5)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 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(3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+4)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 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(8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−5)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 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(9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+7)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6571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 2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𝑦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(2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𝑦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 5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𝑦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(3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𝑦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−2)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𝑜</m:t>
                                </m:r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) 5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b="0" i="1" smtClean="0">
                                    <a:latin typeface="Cambria Math" charset="0"/>
                                  </a:rPr>
                                  <m:t>(4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b="0" i="1" smtClean="0">
                                    <a:latin typeface="Cambria Math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) 3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2000" b="0" i="1" smtClean="0">
                                    <a:latin typeface="Cambria Math" charset="0"/>
                                  </a:rPr>
                                  <m:t>(3</m:t>
                                </m:r>
                                <m:r>
                                  <a:rPr lang="en-GB" sz="2000" b="0" i="1" smtClean="0">
                                    <a:latin typeface="Cambria Math" charset="0"/>
                                  </a:rPr>
                                  <m:t>𝑦</m:t>
                                </m:r>
                                <m:r>
                                  <a:rPr lang="en-GB" sz="2000" b="0" i="1" smtClean="0">
                                    <a:latin typeface="Cambria Math" charset="0"/>
                                  </a:rPr>
                                  <m:t>−2)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06571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) 2(5</m:t>
                                </m:r>
                                <m:r>
                                  <a:rPr lang="en-GB" sz="1800" b="0" i="1" smtClean="0"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latin typeface="Cambria Math" charset="0"/>
                                  </a:rPr>
                                  <m:t>+3</m:t>
                                </m:r>
                                <m:r>
                                  <a:rPr lang="en-GB" sz="1800" b="0" i="1" smtClean="0">
                                    <a:latin typeface="Cambria Math" charset="0"/>
                                  </a:rPr>
                                  <m:t>𝑦</m:t>
                                </m:r>
                                <m:r>
                                  <a:rPr lang="en-GB" sz="1800" b="0" i="1" smtClean="0">
                                    <a:latin typeface="Cambria Math" charset="0"/>
                                  </a:rPr>
                                  <m:t>+4)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) 5(3</m:t>
                                </m:r>
                                <m:r>
                                  <a:rPr lang="en-GB" sz="1800" b="0" i="1" smtClean="0"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latin typeface="Cambria Math" charset="0"/>
                                  </a:rPr>
                                  <m:t>+2</m:t>
                                </m:r>
                                <m:r>
                                  <a:rPr lang="en-GB" sz="1800" b="0" i="1" smtClean="0">
                                    <a:latin typeface="Cambria Math" charset="0"/>
                                  </a:rPr>
                                  <m:t>𝑦</m:t>
                                </m:r>
                                <m:r>
                                  <a:rPr lang="en-GB" sz="1800" b="0" i="1" smtClean="0">
                                    <a:latin typeface="Cambria Math" charset="0"/>
                                  </a:rPr>
                                  <m:t>−1)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) 4(5</m:t>
                                </m:r>
                                <m:r>
                                  <a:rPr lang="en-GB" sz="1800" b="0" i="1" smtClean="0"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GB" sz="1800" b="0" i="1" smtClean="0">
                                    <a:latin typeface="Cambria Math" charset="0"/>
                                  </a:rPr>
                                  <m:t>𝑦</m:t>
                                </m:r>
                                <m:r>
                                  <a:rPr lang="en-GB" sz="1800" b="0" i="1" smtClean="0">
                                    <a:latin typeface="Cambria Math" charset="0"/>
                                  </a:rPr>
                                  <m:t>−2)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) 3(6</m:t>
                                </m:r>
                                <m:r>
                                  <a:rPr lang="en-GB" sz="1800" b="0" i="1" smtClean="0"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latin typeface="Cambria Math" charset="0"/>
                                  </a:rPr>
                                  <m:t>+3−2)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059122278"/>
                  </p:ext>
                </p:extLst>
              </p:nvPr>
            </p:nvGraphicFramePr>
            <p:xfrm>
              <a:off x="251520" y="1124744"/>
              <a:ext cx="8640960" cy="5328590"/>
            </p:xfrm>
            <a:graphic>
              <a:graphicData uri="http://schemas.openxmlformats.org/drawingml/2006/table">
                <a:tbl>
                  <a:tblPr bandRow="1">
                    <a:tableStyleId>{BC89EF96-8CEA-46FF-86C4-4CE0E7609802}</a:tableStyleId>
                  </a:tblPr>
                  <a:tblGrid>
                    <a:gridCol w="2160240"/>
                    <a:gridCol w="2160240"/>
                    <a:gridCol w="2160240"/>
                    <a:gridCol w="2160240"/>
                  </a:tblGrid>
                  <a:tr h="10657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82" t="-16000" r="-300000" b="-409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565" t="-16000" r="-200847" b="-409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16000" r="-100282" b="-409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847" t="-16000" r="-565" b="-409143"/>
                          </a:stretch>
                        </a:blipFill>
                      </a:tcPr>
                    </a:tc>
                  </a:tr>
                  <a:tr h="10657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82" t="-116000" r="-300000" b="-309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565" t="-116000" r="-200847" b="-309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116000" r="-100282" b="-309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847" t="-116000" r="-565" b="-309143"/>
                          </a:stretch>
                        </a:blipFill>
                      </a:tcPr>
                    </a:tc>
                  </a:tr>
                  <a:tr h="10657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82" t="-216000" r="-300000" b="-209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565" t="-216000" r="-200847" b="-209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216000" r="-100282" b="-209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847" t="-216000" r="-565" b="-209143"/>
                          </a:stretch>
                        </a:blipFill>
                      </a:tcPr>
                    </a:tc>
                  </a:tr>
                  <a:tr h="10657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82" t="-316000" r="-300000" b="-109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565" t="-316000" r="-200847" b="-109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316000" r="-100282" b="-109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847" t="-316000" r="-565" b="-109143"/>
                          </a:stretch>
                        </a:blipFill>
                      </a:tcPr>
                    </a:tc>
                  </a:tr>
                  <a:tr h="10657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82" t="-416000" r="-300000" b="-9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565" t="-416000" r="-200847" b="-9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416000" r="-100282" b="-9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847" t="-416000" r="-565" b="-91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Factorising Expressions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36512" y="591071"/>
            <a:ext cx="9177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latin typeface="Trebuchet MS" pitchFamily="34" charset="0"/>
              </a:rPr>
              <a:t>Answers</a:t>
            </a:r>
            <a:endParaRPr lang="en-GB" b="0" dirty="0"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6255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19551" r="4326" b="35968"/>
          <a:stretch/>
        </p:blipFill>
        <p:spPr>
          <a:xfrm>
            <a:off x="19635" y="1684166"/>
            <a:ext cx="9124366" cy="386544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Factorising Expressions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2068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Ex3. Mark the work. Which is right. Which is wrong. Say why.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03848" y="2603568"/>
                <a:ext cx="1584176" cy="46166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charset="0"/>
                        </a:rPr>
                        <m:t>3</m:t>
                      </m:r>
                      <m:r>
                        <a:rPr lang="en-GB" sz="2400" b="0" i="1" smtClean="0">
                          <a:latin typeface="Cambria Math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charset="0"/>
                        </a:rPr>
                        <m:t>−2)</m:t>
                      </m:r>
                    </m:oMath>
                  </m:oMathPara>
                </a14:m>
                <a:endParaRPr lang="en-GB" sz="24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603568"/>
                <a:ext cx="1584176" cy="46166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b="-1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524328" y="2603567"/>
            <a:ext cx="144016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Trebuchet MS" pitchFamily="34" charset="0"/>
              </a:rPr>
              <a:t>Correct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13351" y="3266936"/>
                <a:ext cx="1756742" cy="46166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charset="0"/>
                            </a:rPr>
                            <m:t>𝑝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charset="0"/>
                        </a:rPr>
                        <m:t>𝑝</m:t>
                      </m:r>
                      <m:r>
                        <a:rPr lang="en-GB" sz="2400" b="0" i="1" smtClean="0">
                          <a:latin typeface="Cambria Math" charset="0"/>
                        </a:rPr>
                        <m:t>−5)</m:t>
                      </m:r>
                    </m:oMath>
                  </m:oMathPara>
                </a14:m>
                <a:endParaRPr lang="en-GB" sz="24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51" y="3266936"/>
                <a:ext cx="1756742" cy="461665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b="-1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74267" y="3266935"/>
                <a:ext cx="1769733" cy="46166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charset="0"/>
                        </a:rPr>
                        <m:t>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charset="0"/>
                            </a:rPr>
                            <m:t>𝑡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charset="0"/>
                        </a:rPr>
                        <m:t>𝑡</m:t>
                      </m:r>
                      <m:r>
                        <a:rPr lang="en-GB" sz="2400" b="0" i="1" smtClean="0">
                          <a:latin typeface="Cambria Math" charset="0"/>
                        </a:rPr>
                        <m:t>+2)</m:t>
                      </m:r>
                    </m:oMath>
                  </m:oMathPara>
                </a14:m>
                <a:endParaRPr lang="en-GB" sz="24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267" y="3266935"/>
                <a:ext cx="1769733" cy="461665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b="-1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59632" y="4601343"/>
                <a:ext cx="2280482" cy="46166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charset="0"/>
                        </a:rPr>
                        <m:t>6</m:t>
                      </m:r>
                      <m:r>
                        <a:rPr lang="en-GB" sz="2400" b="0" i="1" dirty="0" smtClean="0">
                          <a:latin typeface="Cambria Math" charset="0"/>
                        </a:rPr>
                        <m:t>𝑎</m:t>
                      </m:r>
                      <m:r>
                        <a:rPr lang="en-GB" sz="2400" b="0" i="1" dirty="0" smtClean="0">
                          <a:latin typeface="Cambria Math" charset="0"/>
                        </a:rPr>
                        <m:t>(3</m:t>
                      </m:r>
                      <m:r>
                        <a:rPr lang="en-GB" sz="2400" b="0" i="1" dirty="0" smtClean="0">
                          <a:latin typeface="Cambria Math" charset="0"/>
                        </a:rPr>
                        <m:t>𝑎</m:t>
                      </m:r>
                      <m:r>
                        <a:rPr lang="en-GB" sz="2400" b="0" i="1" dirty="0" smtClean="0">
                          <a:latin typeface="Cambria Math" charset="0"/>
                        </a:rPr>
                        <m:t>+2</m:t>
                      </m:r>
                      <m:r>
                        <a:rPr lang="en-GB" sz="2400" b="0" i="1" dirty="0" smtClean="0">
                          <a:latin typeface="Cambria Math" charset="0"/>
                        </a:rPr>
                        <m:t>𝑏</m:t>
                      </m:r>
                      <m:r>
                        <a:rPr lang="en-GB" sz="2400" b="0" i="1" dirty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601343"/>
                <a:ext cx="2280482" cy="461665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b="-1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96136" y="4595962"/>
                <a:ext cx="1994495" cy="46166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charset="0"/>
                        </a:rPr>
                        <m:t>4</m:t>
                      </m:r>
                      <m:r>
                        <a:rPr lang="en-GB" sz="2400" b="0" i="1" dirty="0" smtClean="0">
                          <a:latin typeface="Cambria Math" charset="0"/>
                        </a:rPr>
                        <m:t>𝑝</m:t>
                      </m:r>
                      <m:r>
                        <a:rPr lang="en-GB" sz="2400" b="0" i="1" dirty="0" smtClean="0">
                          <a:latin typeface="Cambria Math" charset="0"/>
                        </a:rPr>
                        <m:t>(4</m:t>
                      </m:r>
                      <m:r>
                        <a:rPr lang="en-GB" sz="2400" b="0" i="1" dirty="0" smtClean="0">
                          <a:latin typeface="Cambria Math" charset="0"/>
                        </a:rPr>
                        <m:t>𝑝</m:t>
                      </m:r>
                      <m:r>
                        <a:rPr lang="en-GB" sz="2400" b="0" i="1" dirty="0" smtClean="0">
                          <a:latin typeface="Cambria Math" charset="0"/>
                        </a:rPr>
                        <m:t>−3</m:t>
                      </m:r>
                      <m:r>
                        <a:rPr lang="en-GB" sz="2400" b="0" i="1" dirty="0" smtClean="0">
                          <a:latin typeface="Cambria Math" charset="0"/>
                        </a:rPr>
                        <m:t>𝑞</m:t>
                      </m:r>
                      <m:r>
                        <a:rPr lang="en-GB" sz="2400" b="0" i="1" dirty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595962"/>
                <a:ext cx="1994495" cy="461665"/>
              </a:xfrm>
              <a:prstGeom prst="rect">
                <a:avLst/>
              </a:prstGeom>
              <a:blipFill rotWithShape="0">
                <a:blip r:embed="rId8" cstate="print"/>
                <a:stretch>
                  <a:fillRect b="-1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907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Factorising Expressions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5" y="5589240"/>
            <a:ext cx="1352402" cy="120554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763688" y="5418504"/>
            <a:ext cx="6883827" cy="1178848"/>
          </a:xfrm>
          <a:prstGeom prst="wedgeRoundRectCallout">
            <a:avLst>
              <a:gd name="adj1" fmla="val -55559"/>
              <a:gd name="adj2" fmla="val -12079"/>
              <a:gd name="adj3" fmla="val 16667"/>
            </a:avLst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rebuchet MS" charset="0"/>
                <a:ea typeface="Trebuchet MS" charset="0"/>
                <a:cs typeface="Trebuchet MS" charset="0"/>
              </a:rPr>
              <a:t>We can use previous methods to check each term.</a:t>
            </a:r>
            <a:endParaRPr lang="en-GB" dirty="0">
              <a:latin typeface="Trebuchet MS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AC99729-B588-B346-AE47-D6051FB97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553823"/>
              </p:ext>
            </p:extLst>
          </p:nvPr>
        </p:nvGraphicFramePr>
        <p:xfrm>
          <a:off x="72008" y="629971"/>
          <a:ext cx="8820472" cy="432048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438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8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3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093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Thoughts?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Your Turn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822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372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3528" y="1772816"/>
                <a:ext cx="29373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2400" i="1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sz="24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72816"/>
                <a:ext cx="2937343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487258" y="1772816"/>
                <a:ext cx="37652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𝑥</m:t>
                          </m:r>
                          <m:r>
                            <a:rPr lang="en-GB" sz="2400" i="1">
                              <a:latin typeface="Cambria Math"/>
                            </a:rPr>
                            <m:t>+4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𝑥</m:t>
                          </m:r>
                          <m:r>
                            <a:rPr lang="en-GB" sz="2400" i="1">
                              <a:latin typeface="Cambria Math"/>
                            </a:rPr>
                            <m:t>+4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sz="24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258" y="1772816"/>
                <a:ext cx="3765262" cy="461665"/>
              </a:xfrm>
              <a:prstGeom prst="rect">
                <a:avLst/>
              </a:prstGeom>
              <a:blipFill>
                <a:blip r:embed="rId2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E98B19A7-D6B9-4FAE-A25D-5049971314C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3528" y="1700808"/>
            <a:ext cx="1416774" cy="58219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83C5B8E-9374-44A5-86C4-C23EC94F07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835696" y="1757804"/>
            <a:ext cx="1520569" cy="51906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821AA9-510B-45B1-AC28-5B3A86CC7949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flipV="1">
            <a:off x="-756592" y="3389733"/>
            <a:ext cx="1079862" cy="5821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076A3EE-6B90-4F2D-8DA1-C8BA0020005F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78" y="2617995"/>
            <a:ext cx="16362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3600" dirty="0">
                <a:latin typeface="+mn-lt"/>
              </a:rPr>
              <a:t>5•(</a:t>
            </a:r>
            <a:r>
              <a:rPr lang="en-GB" altLang="en-US" sz="3600" dirty="0" err="1">
                <a:latin typeface="+mn-lt"/>
              </a:rPr>
              <a:t>a+b</a:t>
            </a:r>
            <a:r>
              <a:rPr lang="en-GB" altLang="en-US" sz="3600" dirty="0">
                <a:latin typeface="+mn-lt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A8F735-3985-417C-95F3-EE657CF25A3A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92199" y="2590943"/>
            <a:ext cx="16362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3600" dirty="0">
                <a:latin typeface="+mn-lt"/>
              </a:rPr>
              <a:t>v</a:t>
            </a:r>
            <a:r>
              <a:rPr lang="en-GB" altLang="en-US" sz="3600" dirty="0"/>
              <a:t>•</a:t>
            </a:r>
            <a:r>
              <a:rPr lang="en-GB" altLang="en-US" sz="3600" dirty="0">
                <a:latin typeface="+mn-lt"/>
              </a:rPr>
              <a:t>(</a:t>
            </a:r>
            <a:r>
              <a:rPr lang="en-GB" altLang="en-US" sz="3600" dirty="0" err="1">
                <a:latin typeface="+mn-lt"/>
              </a:rPr>
              <a:t>a+b</a:t>
            </a:r>
            <a:r>
              <a:rPr lang="en-GB" altLang="en-US" sz="3600" dirty="0">
                <a:latin typeface="+mn-lt"/>
              </a:rPr>
              <a:t>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99D2ED-0396-4CA0-B080-F5426D26DDA9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558480" y="2666514"/>
            <a:ext cx="901427" cy="5480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E7563C-D738-4F31-A9E0-1C120F6EE1EC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2286533" y="2657061"/>
            <a:ext cx="974338" cy="607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084165D-DEC1-48CA-9392-57644C324C23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07904" y="2204864"/>
            <a:ext cx="811857" cy="338554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1600" b="1" dirty="0">
                <a:latin typeface="+mn-lt"/>
              </a:rPr>
              <a:t>Term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4DAF78-8188-4F05-9D69-D0B8D2BF580A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 flipH="1" flipV="1">
            <a:off x="2982590" y="2199950"/>
            <a:ext cx="674153" cy="1681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36">
            <a:extLst>
              <a:ext uri="{FF2B5EF4-FFF2-40B4-BE49-F238E27FC236}">
                <a16:creationId xmlns:a16="http://schemas.microsoft.com/office/drawing/2014/main" id="{E8F40150-3C76-486B-BC31-485653110827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496" y="4183614"/>
            <a:ext cx="3320769" cy="646331"/>
          </a:xfrm>
          <a:prstGeom prst="rect">
            <a:avLst/>
          </a:prstGeom>
          <a:solidFill>
            <a:srgbClr val="8BF19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3600" dirty="0">
                <a:latin typeface="+mn-lt"/>
              </a:rPr>
              <a:t>= (</a:t>
            </a:r>
            <a:r>
              <a:rPr lang="en-GB" altLang="en-US" sz="3600" dirty="0" err="1">
                <a:latin typeface="+mn-lt"/>
              </a:rPr>
              <a:t>a+b</a:t>
            </a:r>
            <a:r>
              <a:rPr lang="en-GB" altLang="en-US" sz="3600" dirty="0">
                <a:latin typeface="+mn-lt"/>
              </a:rPr>
              <a:t>)(5+v)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66F6AAD-6F57-402B-9B47-AFB0466ECD22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487258" y="1700808"/>
            <a:ext cx="1848821" cy="58219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6ED7452-E289-49FF-A918-45071A9A8B4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431473" y="1757804"/>
            <a:ext cx="1636266" cy="51906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E37FE64-06F3-4495-9F87-518409B35B5D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730349" y="2657061"/>
                <a:ext cx="210659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a:rPr lang="en-GB" altLang="en-US" sz="3200" dirty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altLang="en-US" sz="32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3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altLang="en-US" sz="3200" dirty="0">
                    <a:latin typeface="+mn-lt"/>
                  </a:rPr>
                  <a:t>•(x+4y)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E37FE64-06F3-4495-9F87-518409B35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730349" y="2657061"/>
                <a:ext cx="2106596" cy="584775"/>
              </a:xfrm>
              <a:prstGeom prst="rect">
                <a:avLst/>
              </a:prstGeom>
              <a:blipFill>
                <a:blip r:embed="rId24"/>
                <a:stretch>
                  <a:fillRect t="-12500" r="-5780" b="-34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B319974F-43AF-489E-8AD1-942180FE0A99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965904" y="2673718"/>
            <a:ext cx="21065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3200" dirty="0">
                <a:latin typeface="+mn-lt"/>
              </a:rPr>
              <a:t>5y</a:t>
            </a:r>
            <a:r>
              <a:rPr lang="en-GB" altLang="en-US" sz="3200" dirty="0"/>
              <a:t>•</a:t>
            </a:r>
            <a:r>
              <a:rPr lang="en-GB" altLang="en-US" sz="3200" dirty="0">
                <a:latin typeface="+mn-lt"/>
              </a:rPr>
              <a:t>(x+4y)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EC9AD6C-15B1-4555-99E2-A71C65103020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>
          <a:xfrm>
            <a:off x="5722545" y="2665836"/>
            <a:ext cx="901427" cy="5480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4D13851-0E73-425C-9307-FFE50B66858B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>
          <a:xfrm>
            <a:off x="7829141" y="2569655"/>
            <a:ext cx="974338" cy="607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>
                <a:extLst>
                  <a:ext uri="{FF2B5EF4-FFF2-40B4-BE49-F238E27FC236}">
                    <a16:creationId xmlns:a16="http://schemas.microsoft.com/office/drawing/2014/main" id="{7BD544D0-E44B-44BC-BC6B-3E1265534A5A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53384" y="4261571"/>
                <a:ext cx="3464784" cy="584775"/>
              </a:xfrm>
              <a:prstGeom prst="rect">
                <a:avLst/>
              </a:prstGeom>
              <a:solidFill>
                <a:srgbClr val="8BF19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GB" altLang="en-US" sz="3200" dirty="0">
                    <a:latin typeface="+mn-lt"/>
                  </a:rPr>
                  <a:t>= (x+4y)(</a:t>
                </a:r>
                <a14:m>
                  <m:oMath xmlns:m="http://schemas.openxmlformats.org/officeDocument/2006/math">
                    <m:r>
                      <a:rPr lang="en-GB" altLang="en-US" sz="3200" dirty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altLang="en-US" sz="32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3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altLang="en-US" sz="32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altLang="en-US" sz="3200" i="0" dirty="0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alt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altLang="en-US" sz="32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36" name="Text Box 36">
                <a:extLst>
                  <a:ext uri="{FF2B5EF4-FFF2-40B4-BE49-F238E27FC236}">
                    <a16:creationId xmlns:a16="http://schemas.microsoft.com/office/drawing/2014/main" id="{7BD544D0-E44B-44BC-BC6B-3E1265534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653384" y="4261571"/>
                <a:ext cx="3464784" cy="584775"/>
              </a:xfrm>
              <a:prstGeom prst="rect">
                <a:avLst/>
              </a:prstGeom>
              <a:blipFill>
                <a:blip r:embed="rId26"/>
                <a:stretch>
                  <a:fillRect l="-1913" t="-8824" r="-1913" b="-29412"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5385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9" grpId="0" animBg="1"/>
      <p:bldP spid="11" grpId="0" animBg="1"/>
      <p:bldP spid="13" grpId="0"/>
      <p:bldP spid="14" grpId="0"/>
      <p:bldP spid="19" grpId="0" animBg="1"/>
      <p:bldP spid="25" grpId="0" animBg="1"/>
      <p:bldP spid="29" grpId="0" animBg="1"/>
      <p:bldP spid="30" grpId="0" animBg="1"/>
      <p:bldP spid="31" grpId="0"/>
      <p:bldP spid="32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Factorising Expressions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5" y="5589240"/>
            <a:ext cx="1352402" cy="120554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763688" y="5418504"/>
            <a:ext cx="6883827" cy="1178848"/>
          </a:xfrm>
          <a:prstGeom prst="wedgeRoundRectCallout">
            <a:avLst>
              <a:gd name="adj1" fmla="val -55559"/>
              <a:gd name="adj2" fmla="val -12079"/>
              <a:gd name="adj3" fmla="val 16667"/>
            </a:avLst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rebuchet MS" charset="0"/>
                <a:ea typeface="Trebuchet MS" charset="0"/>
                <a:cs typeface="Trebuchet MS" charset="0"/>
              </a:rPr>
              <a:t>Step 1: separate four terms into two groups;</a:t>
            </a:r>
          </a:p>
          <a:p>
            <a:pPr algn="ctr"/>
            <a:r>
              <a:rPr lang="en-US" dirty="0">
                <a:latin typeface="Trebuchet MS" charset="0"/>
              </a:rPr>
              <a:t>Step 2: factorizing each group;</a:t>
            </a:r>
          </a:p>
          <a:p>
            <a:pPr algn="ctr"/>
            <a:r>
              <a:rPr lang="en-US" dirty="0">
                <a:latin typeface="Trebuchet MS" charset="0"/>
              </a:rPr>
              <a:t>Step 3: use previous methods to </a:t>
            </a:r>
            <a:r>
              <a:rPr lang="en-US" dirty="0" err="1">
                <a:latin typeface="Trebuchet MS" charset="0"/>
              </a:rPr>
              <a:t>factorise</a:t>
            </a:r>
            <a:r>
              <a:rPr lang="en-US" dirty="0">
                <a:latin typeface="Trebuchet MS" charset="0"/>
              </a:rPr>
              <a:t> further.</a:t>
            </a:r>
            <a:endParaRPr lang="en-GB" dirty="0">
              <a:latin typeface="Trebuchet MS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AC99729-B588-B346-AE47-D6051FB97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75388"/>
              </p:ext>
            </p:extLst>
          </p:nvPr>
        </p:nvGraphicFramePr>
        <p:xfrm>
          <a:off x="72008" y="629971"/>
          <a:ext cx="8820472" cy="432048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438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8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3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093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Thoughts?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Your Turn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822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372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503145" y="2789470"/>
                <a:ext cx="35869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2400" dirty="0">
                  <a:latin typeface="Trebuchet MS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145" y="2789470"/>
                <a:ext cx="3586944" cy="461665"/>
              </a:xfrm>
              <a:prstGeom prst="rect">
                <a:avLst/>
              </a:prstGeom>
              <a:blipFill>
                <a:blip r:embed="rId2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E98B19A7-D6B9-4FAE-A25D-5049971314C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9360" y="2676301"/>
            <a:ext cx="1416774" cy="58219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83C5B8E-9374-44A5-86C4-C23EC94F07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850365" y="2747051"/>
            <a:ext cx="1520569" cy="51906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76A3EE-6B90-4F2D-8DA1-C8BA0020005F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34427" y="3455993"/>
            <a:ext cx="16362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3600" dirty="0">
                <a:latin typeface="+mn-lt"/>
              </a:rPr>
              <a:t>8•(</a:t>
            </a:r>
            <a:r>
              <a:rPr lang="en-GB" altLang="en-US" sz="3600" dirty="0" err="1">
                <a:latin typeface="+mn-lt"/>
              </a:rPr>
              <a:t>x+z</a:t>
            </a:r>
            <a:r>
              <a:rPr lang="en-GB" altLang="en-US" sz="3600" dirty="0">
                <a:latin typeface="+mn-lt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A8F735-3985-417C-95F3-EE657CF25A3A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353556" y="3447457"/>
                <a:ext cx="219202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GB" altLang="en-US" sz="3600" dirty="0">
                    <a:latin typeface="+mn-lt"/>
                  </a:rPr>
                  <a:t>2y</a:t>
                </a:r>
                <a:r>
                  <a:rPr lang="en-GB" altLang="en-US" sz="3600" dirty="0"/>
                  <a:t>•</a:t>
                </a:r>
                <a:r>
                  <a:rPr lang="en-GB" altLang="en-US" sz="3600" dirty="0">
                    <a:latin typeface="+mn-lt"/>
                  </a:rPr>
                  <a:t>(</a:t>
                </a:r>
                <a:r>
                  <a:rPr lang="en-GB" altLang="en-US" sz="3600" dirty="0" err="1">
                    <a:latin typeface="+mn-lt"/>
                  </a:rPr>
                  <a:t>x+z</a:t>
                </a:r>
                <a:r>
                  <a:rPr lang="en-GB" altLang="en-US" sz="3600" dirty="0">
                    <a:latin typeface="+mn-lt"/>
                  </a:rPr>
                  <a:t>)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A8F735-3985-417C-95F3-EE657CF25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353556" y="3447457"/>
                <a:ext cx="2192024" cy="646331"/>
              </a:xfrm>
              <a:prstGeom prst="rect">
                <a:avLst/>
              </a:prstGeom>
              <a:blipFill>
                <a:blip r:embed="rId23"/>
                <a:stretch>
                  <a:fillRect t="-16981" r="-6389" b="-358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99D2ED-0396-4CA0-B080-F5426D26DDA9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739517" y="3415015"/>
            <a:ext cx="901427" cy="5480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E7563C-D738-4F31-A9E0-1C120F6EE1EC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2649228" y="3591882"/>
            <a:ext cx="656259" cy="3589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084165D-DEC1-48CA-9392-57644C324C23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85812" y="3139760"/>
            <a:ext cx="811857" cy="338554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1600" b="1" dirty="0">
                <a:latin typeface="+mn-lt"/>
              </a:rPr>
              <a:t>Term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4DAF78-8188-4F05-9D69-D0B8D2BF580A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 flipH="1" flipV="1">
            <a:off x="3044652" y="3214875"/>
            <a:ext cx="674153" cy="1681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36">
            <a:extLst>
              <a:ext uri="{FF2B5EF4-FFF2-40B4-BE49-F238E27FC236}">
                <a16:creationId xmlns:a16="http://schemas.microsoft.com/office/drawing/2014/main" id="{E8F40150-3C76-486B-BC31-485653110827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496" y="4183614"/>
            <a:ext cx="3320769" cy="646331"/>
          </a:xfrm>
          <a:prstGeom prst="rect">
            <a:avLst/>
          </a:prstGeom>
          <a:solidFill>
            <a:srgbClr val="8BF19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3600" dirty="0">
                <a:latin typeface="+mn-lt"/>
              </a:rPr>
              <a:t>= (</a:t>
            </a:r>
            <a:r>
              <a:rPr lang="en-GB" altLang="en-US" sz="3600" dirty="0" err="1">
                <a:latin typeface="+mn-lt"/>
              </a:rPr>
              <a:t>x+z</a:t>
            </a:r>
            <a:r>
              <a:rPr lang="en-GB" altLang="en-US" sz="3600" dirty="0">
                <a:latin typeface="+mn-lt"/>
              </a:rPr>
              <a:t>)(8-2y)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66F6AAD-6F57-402B-9B47-AFB0466ECD2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536955" y="2731821"/>
            <a:ext cx="1848821" cy="58219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6ED7452-E289-49FF-A918-45071A9A8B4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7516141" y="2834566"/>
            <a:ext cx="1636266" cy="51906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E37FE64-06F3-4495-9F87-518409B35B5D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790233" y="3511049"/>
                <a:ext cx="210659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a:rPr lang="en-US" altLang="en-US" sz="3200" b="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altLang="en-US" sz="3200" dirty="0">
                    <a:latin typeface="+mn-lt"/>
                  </a:rPr>
                  <a:t>•(1+6y)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E37FE64-06F3-4495-9F87-518409B35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790233" y="3511049"/>
                <a:ext cx="2106596" cy="584775"/>
              </a:xfrm>
              <a:prstGeom prst="rect">
                <a:avLst/>
              </a:prstGeom>
              <a:blipFill>
                <a:blip r:embed="rId24"/>
                <a:stretch>
                  <a:fillRect t="-12500" r="-1739" b="-34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B319974F-43AF-489E-8AD1-942180FE0A99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51432" y="3447457"/>
            <a:ext cx="21065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3200" dirty="0">
                <a:latin typeface="+mn-lt"/>
              </a:rPr>
              <a:t>+3z</a:t>
            </a:r>
            <a:r>
              <a:rPr lang="en-GB" altLang="en-US" sz="3200" dirty="0"/>
              <a:t>•</a:t>
            </a:r>
            <a:r>
              <a:rPr lang="en-GB" altLang="en-US" sz="3200" dirty="0">
                <a:latin typeface="+mn-lt"/>
              </a:rPr>
              <a:t>(1+6y)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EC9AD6C-15B1-4555-99E2-A71C65103020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>
          <a:xfrm>
            <a:off x="5864853" y="3579975"/>
            <a:ext cx="901427" cy="5480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4D13851-0E73-425C-9307-FFE50B66858B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>
          <a:xfrm>
            <a:off x="7935115" y="3485993"/>
            <a:ext cx="974338" cy="607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 Box 36">
                <a:extLst>
                  <a:ext uri="{FF2B5EF4-FFF2-40B4-BE49-F238E27FC236}">
                    <a16:creationId xmlns:a16="http://schemas.microsoft.com/office/drawing/2014/main" id="{7BD544D0-E44B-44BC-BC6B-3E1265534A5A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53384" y="4261571"/>
                <a:ext cx="3464784" cy="584775"/>
              </a:xfrm>
              <a:prstGeom prst="rect">
                <a:avLst/>
              </a:prstGeom>
              <a:solidFill>
                <a:srgbClr val="8BF19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GB" altLang="en-US" sz="3200" dirty="0">
                    <a:latin typeface="+mn-lt"/>
                  </a:rPr>
                  <a:t>= (1+6y)(</a:t>
                </a:r>
                <a14:m>
                  <m:oMath xmlns:m="http://schemas.openxmlformats.org/officeDocument/2006/math">
                    <m:r>
                      <a:rPr lang="en-US" altLang="en-US" sz="32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32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200" b="0" i="1" dirty="0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en-US" sz="3200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altLang="en-US" sz="3200" dirty="0">
                    <a:latin typeface="+mn-lt"/>
                  </a:rPr>
                  <a:t>)</a:t>
                </a:r>
              </a:p>
            </p:txBody>
          </p:sp>
        </mc:Choice>
        <mc:Fallback>
          <p:sp>
            <p:nvSpPr>
              <p:cNvPr id="36" name="Text Box 36">
                <a:extLst>
                  <a:ext uri="{FF2B5EF4-FFF2-40B4-BE49-F238E27FC236}">
                    <a16:creationId xmlns:a16="http://schemas.microsoft.com/office/drawing/2014/main" id="{7BD544D0-E44B-44BC-BC6B-3E1265534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53384" y="4261571"/>
                <a:ext cx="3464784" cy="584775"/>
              </a:xfrm>
              <a:prstGeom prst="rect">
                <a:avLst/>
              </a:prstGeom>
              <a:blipFill>
                <a:blip r:embed="rId25"/>
                <a:stretch>
                  <a:fillRect t="-8824" b="-29412"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4F68182-7B03-486D-8961-1A7C631559A0}"/>
                  </a:ext>
                </a:extLst>
              </p:cNvPr>
              <p:cNvSpPr/>
              <p:nvPr/>
            </p:nvSpPr>
            <p:spPr>
              <a:xfrm>
                <a:off x="475928" y="1052736"/>
                <a:ext cx="30487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𝑦𝑧</m:t>
                      </m:r>
                    </m:oMath>
                  </m:oMathPara>
                </a14:m>
                <a:endParaRPr lang="en-GB" sz="2400" dirty="0">
                  <a:latin typeface="Trebuchet MS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4F68182-7B03-486D-8961-1A7C63155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28" y="1052736"/>
                <a:ext cx="3048783" cy="461665"/>
              </a:xfrm>
              <a:prstGeom prst="rect">
                <a:avLst/>
              </a:prstGeom>
              <a:blipFill>
                <a:blip r:embed="rId2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E1BD01-FF1F-4416-B98F-601CC1013085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>
          <a:xfrm flipH="1">
            <a:off x="1619672" y="980728"/>
            <a:ext cx="17751" cy="796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DD6A22F-80B1-4BCC-BF5E-381F0BA0A502}"/>
                  </a:ext>
                </a:extLst>
              </p:cNvPr>
              <p:cNvSpPr/>
              <p:nvPr/>
            </p:nvSpPr>
            <p:spPr>
              <a:xfrm>
                <a:off x="169360" y="1651964"/>
                <a:ext cx="45604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(8</m:t>
                      </m:r>
                      <m:r>
                        <m:rPr>
                          <m:nor/>
                        </m:rPr>
                        <a:rPr lang="en-GB" altLang="en-US" sz="2400" dirty="0"/>
                        <m:t>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GB" altLang="en-US" sz="2400" dirty="0"/>
                        <m:t>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)−(2</m:t>
                      </m:r>
                      <m:r>
                        <m:rPr>
                          <m:nor/>
                        </m:rPr>
                        <a:rPr lang="en-GB" altLang="en-US" sz="2400" dirty="0"/>
                        <m:t>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m:rPr>
                          <m:nor/>
                        </m:rPr>
                        <a:rPr lang="en-GB" altLang="en-US" sz="2400" dirty="0"/>
                        <m:t>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nor/>
                        </m:rPr>
                        <a:rPr lang="en-GB" altLang="en-US" sz="2400" dirty="0"/>
                        <m:t>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en-GB" altLang="en-US" sz="2400" dirty="0"/>
                        <m:t>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latin typeface="Trebuchet MS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DD6A22F-80B1-4BCC-BF5E-381F0BA0A5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60" y="1651964"/>
                <a:ext cx="4560416" cy="461665"/>
              </a:xfrm>
              <a:prstGeom prst="rect">
                <a:avLst/>
              </a:prstGeom>
              <a:blipFill>
                <a:blip r:embed="rId2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FE408AD-A482-4C3F-853F-9AE3C920BC0F}"/>
                  </a:ext>
                </a:extLst>
              </p:cNvPr>
              <p:cNvSpPr/>
              <p:nvPr/>
            </p:nvSpPr>
            <p:spPr>
              <a:xfrm>
                <a:off x="257565" y="2753030"/>
                <a:ext cx="30596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latin typeface="Trebuchet MS" pitchFamily="34" charset="0"/>
                </a:endParaRP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FE408AD-A482-4C3F-853F-9AE3C920BC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65" y="2753030"/>
                <a:ext cx="3059684" cy="461665"/>
              </a:xfrm>
              <a:prstGeom prst="rect">
                <a:avLst/>
              </a:prstGeom>
              <a:blipFill>
                <a:blip r:embed="rId28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5341AB8-C9DB-46E2-B04A-9FBCDA242A03}"/>
                  </a:ext>
                </a:extLst>
              </p:cNvPr>
              <p:cNvSpPr/>
              <p:nvPr/>
            </p:nvSpPr>
            <p:spPr>
              <a:xfrm>
                <a:off x="5490723" y="1084849"/>
                <a:ext cx="33886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2400" dirty="0">
                  <a:latin typeface="Trebuchet MS" pitchFamily="34" charset="0"/>
                </a:endParaRP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5341AB8-C9DB-46E2-B04A-9FBCDA242A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723" y="1084849"/>
                <a:ext cx="3388620" cy="461665"/>
              </a:xfrm>
              <a:prstGeom prst="rect">
                <a:avLst/>
              </a:prstGeom>
              <a:blipFill>
                <a:blip r:embed="rId29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A207C75-1069-4F68-B5BA-7AAB7D7C9F7B}"/>
                  </a:ext>
                </a:extLst>
              </p:cNvPr>
              <p:cNvSpPr/>
              <p:nvPr/>
            </p:nvSpPr>
            <p:spPr>
              <a:xfrm>
                <a:off x="5520833" y="1668290"/>
                <a:ext cx="33886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2400" dirty="0">
                  <a:latin typeface="Trebuchet MS" pitchFamily="34" charset="0"/>
                </a:endParaRPr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A207C75-1069-4F68-B5BA-7AAB7D7C9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833" y="1668290"/>
                <a:ext cx="3388620" cy="461665"/>
              </a:xfrm>
              <a:prstGeom prst="rect">
                <a:avLst/>
              </a:prstGeom>
              <a:blipFill>
                <a:blip r:embed="rId30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5CC98A6-3D71-4165-A09F-32EE6FC3780A}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>
          <a:xfrm flipH="1">
            <a:off x="7074529" y="1480868"/>
            <a:ext cx="17751" cy="796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01B76BF-D349-4877-BC45-9105CC4F75C6}"/>
                  </a:ext>
                </a:extLst>
              </p:cNvPr>
              <p:cNvSpPr/>
              <p:nvPr/>
            </p:nvSpPr>
            <p:spPr>
              <a:xfrm>
                <a:off x="4043347" y="2175051"/>
                <a:ext cx="51332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GB" altLang="en-US" sz="2400" dirty="0"/>
                            <m:t>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m:rPr>
                              <m:nor/>
                            </m:rPr>
                            <a:rPr lang="en-GB" altLang="en-US" sz="2400" dirty="0"/>
                            <m:t>•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en-GB" altLang="en-US" sz="2400" dirty="0"/>
                            <m:t>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GB" altLang="en-US" sz="2400" dirty="0"/>
                            <m:t>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+(3</m:t>
                      </m:r>
                      <m:r>
                        <m:rPr>
                          <m:nor/>
                        </m:rPr>
                        <a:rPr lang="en-GB" altLang="en-US" sz="2400" dirty="0"/>
                        <m:t>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GB" altLang="en-US" sz="2400" dirty="0"/>
                        <m:t>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en-GB" altLang="en-US" sz="2400" dirty="0"/>
                        <m:t>•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m:rPr>
                          <m:nor/>
                        </m:rPr>
                        <a:rPr lang="en-GB" altLang="en-US" sz="2400" dirty="0"/>
                        <m:t>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latin typeface="Trebuchet MS" pitchFamily="34" charset="0"/>
                </a:endParaRP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01B76BF-D349-4877-BC45-9105CC4F75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347" y="2175051"/>
                <a:ext cx="5133264" cy="461665"/>
              </a:xfrm>
              <a:prstGeom prst="rect">
                <a:avLst/>
              </a:prstGeom>
              <a:blipFill>
                <a:blip r:embed="rId31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0631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9" grpId="0" animBg="1"/>
      <p:bldP spid="11" grpId="0" animBg="1"/>
      <p:bldP spid="13" grpId="0"/>
      <p:bldP spid="14" grpId="0"/>
      <p:bldP spid="19" grpId="0" animBg="1"/>
      <p:bldP spid="25" grpId="0" animBg="1"/>
      <p:bldP spid="29" grpId="0" animBg="1"/>
      <p:bldP spid="30" grpId="0" animBg="1"/>
      <p:bldP spid="31" grpId="0"/>
      <p:bldP spid="32" grpId="0"/>
      <p:bldP spid="36" grpId="0" animBg="1"/>
      <p:bldP spid="26" grpId="0"/>
      <p:bldP spid="35" grpId="0"/>
      <p:bldP spid="38" grpId="0"/>
      <p:bldP spid="39" grpId="0"/>
      <p:bldP spid="40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Factorising Expressions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15280" y="6320055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Timer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7505" y="764705"/>
            <a:ext cx="2736304" cy="468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Trebuchet MS" panose="020B0603020202020204" pitchFamily="34" charset="0"/>
              </a:rPr>
              <a:t>Question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3772" y="2132856"/>
                <a:ext cx="867645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/>
                        </a:rPr>
                        <m:t>5</m:t>
                      </m:r>
                      <m:r>
                        <a:rPr lang="en-GB" sz="7200" b="0" i="1" smtClean="0">
                          <a:latin typeface="Cambria Math" charset="0"/>
                        </a:rPr>
                        <m:t>𝑣</m:t>
                      </m:r>
                      <m:r>
                        <a:rPr lang="en-GB" sz="7200" b="0" i="1" smtClean="0">
                          <a:latin typeface="Cambria Math"/>
                        </a:rPr>
                        <m:t>+</m:t>
                      </m:r>
                      <m:r>
                        <a:rPr lang="en-GB" sz="7200" b="0" i="1" smtClean="0">
                          <a:latin typeface="Cambria Math" charset="0"/>
                        </a:rPr>
                        <m:t>10</m:t>
                      </m:r>
                    </m:oMath>
                  </m:oMathPara>
                </a14:m>
                <a:endParaRPr lang="en-GB" sz="72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72" y="2132856"/>
                <a:ext cx="8676456" cy="120032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-4412" y="15567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Trebuchet MS" panose="020B0603020202020204" pitchFamily="34" charset="0"/>
              </a:rPr>
              <a:t>Factorise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920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Factorising Expressions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15280" y="6320055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Timer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7505" y="764705"/>
            <a:ext cx="2736304" cy="468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Trebuchet MS" panose="020B0603020202020204" pitchFamily="34" charset="0"/>
              </a:rPr>
              <a:t>Question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412" y="15567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Trebuchet MS" panose="020B0603020202020204" pitchFamily="34" charset="0"/>
              </a:rPr>
              <a:t>Factorise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3772" y="2132856"/>
                <a:ext cx="867645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/>
                        </a:rPr>
                        <m:t>5</m:t>
                      </m:r>
                      <m:r>
                        <a:rPr lang="en-GB" sz="7200" b="0" i="1" smtClean="0">
                          <a:latin typeface="Cambria Math" charset="0"/>
                        </a:rPr>
                        <m:t>𝑥</m:t>
                      </m:r>
                      <m:r>
                        <a:rPr lang="en-GB" sz="7200" b="0" i="1" smtClean="0">
                          <a:latin typeface="Cambria Math" charset="0"/>
                        </a:rPr>
                        <m:t>+6</m:t>
                      </m:r>
                      <m:r>
                        <a:rPr lang="en-GB" sz="7200" b="0" i="1" smtClean="0">
                          <a:latin typeface="Cambria Math" charset="0"/>
                        </a:rPr>
                        <m:t>𝑥𝑦</m:t>
                      </m:r>
                    </m:oMath>
                  </m:oMathPara>
                </a14:m>
                <a:endParaRPr lang="en-GB" sz="72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72" y="2132856"/>
                <a:ext cx="8676456" cy="120032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6520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Factorising Expressions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15280" y="6320055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Timer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7505" y="764705"/>
            <a:ext cx="2736304" cy="468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Trebuchet MS" panose="020B0603020202020204" pitchFamily="34" charset="0"/>
              </a:rPr>
              <a:t>Question 3</a:t>
            </a:r>
          </a:p>
        </p:txBody>
      </p:sp>
      <p:sp>
        <p:nvSpPr>
          <p:cNvPr id="2" name="AutoShape 2" descr="Image result for inequality number 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inequality number l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-4412" y="15567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Trebuchet MS" panose="020B0603020202020204" pitchFamily="34" charset="0"/>
              </a:rPr>
              <a:t>Factorise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3772" y="2132856"/>
                <a:ext cx="867645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charset="0"/>
                        </a:rPr>
                        <m:t>2</m:t>
                      </m:r>
                      <m:sSup>
                        <m:sSupPr>
                          <m:ctrlPr>
                            <a:rPr lang="en-GB" sz="7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7200" b="0" i="1" smtClean="0">
                              <a:latin typeface="Cambria Math" charset="0"/>
                            </a:rPr>
                            <m:t>𝑡</m:t>
                          </m:r>
                        </m:e>
                        <m:sup>
                          <m:r>
                            <a:rPr lang="en-GB" sz="72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GB" sz="7200" b="0" i="1" smtClean="0">
                          <a:latin typeface="Cambria Math" charset="0"/>
                        </a:rPr>
                        <m:t>+</m:t>
                      </m:r>
                      <m:r>
                        <a:rPr lang="en-GB" sz="7200" b="0" i="1" smtClean="0">
                          <a:latin typeface="Cambria Math" charset="0"/>
                        </a:rPr>
                        <m:t>𝑡</m:t>
                      </m:r>
                    </m:oMath>
                  </m:oMathPara>
                </a14:m>
                <a:endParaRPr lang="en-GB" sz="72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72" y="2132856"/>
                <a:ext cx="8676456" cy="120032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0269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Factorising Linear Expressions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15280" y="6320055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Timer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7505" y="764705"/>
            <a:ext cx="2736304" cy="468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Trebuchet MS" panose="020B0603020202020204" pitchFamily="34" charset="0"/>
              </a:rPr>
              <a:t>Question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412" y="15567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Trebuchet MS" panose="020B0603020202020204" pitchFamily="34" charset="0"/>
              </a:rPr>
              <a:t>Factorise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3772" y="2132856"/>
                <a:ext cx="867645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i="1" smtClean="0">
                          <a:latin typeface="Cambria Math" charset="0"/>
                        </a:rPr>
                        <m:t>2</m:t>
                      </m:r>
                      <m:sSup>
                        <m:sSup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7200" i="1">
                              <a:latin typeface="Cambria Math" charset="0"/>
                            </a:rPr>
                            <m:t>𝑡</m:t>
                          </m:r>
                        </m:e>
                        <m:sup>
                          <m:r>
                            <a:rPr lang="en-GB" sz="72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GB" sz="7200" b="0" i="1" smtClean="0">
                          <a:latin typeface="Cambria Math" charset="0"/>
                        </a:rPr>
                        <m:t>−14</m:t>
                      </m:r>
                      <m:r>
                        <a:rPr lang="en-GB" sz="7200" i="1">
                          <a:latin typeface="Cambria Math" charset="0"/>
                        </a:rPr>
                        <m:t>𝑡</m:t>
                      </m:r>
                      <m:r>
                        <a:rPr lang="en-GB" sz="7200" b="0" i="1" smtClean="0">
                          <a:latin typeface="Cambria Math" charset="0"/>
                        </a:rPr>
                        <m:t>+8</m:t>
                      </m:r>
                    </m:oMath>
                  </m:oMathPara>
                </a14:m>
                <a:endParaRPr lang="en-GB" sz="72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72" y="2132856"/>
                <a:ext cx="8676456" cy="120032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078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Factorising Expressions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15280" y="6320055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Helvetica" pitchFamily="34" charset="0"/>
              </a:rPr>
              <a:t>Timer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7505" y="764705"/>
            <a:ext cx="2736304" cy="468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Trebuchet MS" panose="020B0603020202020204" pitchFamily="34" charset="0"/>
              </a:rPr>
              <a:t>Question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4412" y="15567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Trebuchet MS" panose="020B0603020202020204" pitchFamily="34" charset="0"/>
              </a:rPr>
              <a:t>Factorise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3772" y="2132856"/>
                <a:ext cx="867645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i="1" smtClean="0">
                          <a:latin typeface="Cambria Math" charset="0"/>
                        </a:rPr>
                        <m:t>2</m:t>
                      </m:r>
                      <m:r>
                        <a:rPr lang="en-GB" sz="7200" b="0" i="1" smtClean="0">
                          <a:latin typeface="Cambria Math" charset="0"/>
                        </a:rPr>
                        <m:t>4</m:t>
                      </m:r>
                      <m:sSup>
                        <m:sSupPr>
                          <m:ctrlPr>
                            <a:rPr lang="en-GB" sz="7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72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r>
                            <a:rPr lang="en-GB" sz="72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GB" sz="7200" b="0" i="1" smtClean="0">
                          <a:latin typeface="Cambria Math" charset="0"/>
                        </a:rPr>
                        <m:t>𝑏</m:t>
                      </m:r>
                      <m:r>
                        <a:rPr lang="en-GB" sz="7200" b="0" i="1" smtClean="0">
                          <a:latin typeface="Cambria Math" charset="0"/>
                        </a:rPr>
                        <m:t>−8</m:t>
                      </m:r>
                      <m:sSup>
                        <m:sSupPr>
                          <m:ctrlPr>
                            <a:rPr lang="en-GB" sz="7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72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r>
                            <a:rPr lang="en-GB" sz="7200" b="0" i="1" smtClean="0">
                              <a:latin typeface="Cambria Math" charset="0"/>
                            </a:rPr>
                            <m:t>3</m:t>
                          </m:r>
                        </m:sup>
                      </m:sSup>
                      <m:r>
                        <a:rPr lang="en-GB" sz="7200" b="0" i="1" smtClean="0">
                          <a:latin typeface="Cambria Math" charset="0"/>
                        </a:rPr>
                        <m:t>+16</m:t>
                      </m:r>
                      <m:r>
                        <a:rPr lang="en-GB" sz="7200" b="0" i="1" smtClean="0">
                          <a:latin typeface="Cambria Math" charset="0"/>
                        </a:rPr>
                        <m:t>𝑎</m:t>
                      </m:r>
                    </m:oMath>
                  </m:oMathPara>
                </a14:m>
                <a:endParaRPr lang="en-GB" sz="72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72" y="2132856"/>
                <a:ext cx="8676456" cy="120032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496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Factorising Expressions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0" y="620688"/>
                <a:ext cx="9144000" cy="4854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Trebuchet MS" panose="020B0603020202020204" pitchFamily="34" charset="0"/>
                  </a:rPr>
                  <a:t>Your answers:</a:t>
                </a:r>
              </a:p>
              <a:p>
                <a:pPr algn="ctr"/>
                <a:endParaRPr lang="en-GB" sz="2800" b="0" i="1" dirty="0">
                  <a:latin typeface="Trebuchet MS" panose="020B0603020202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5</m:t>
                    </m:r>
                    <m:r>
                      <a:rPr lang="en-GB" sz="2800" b="0" i="1" smtClean="0">
                        <a:latin typeface="Cambria Math" charset="0"/>
                      </a:rPr>
                      <m:t>(</m:t>
                    </m:r>
                    <m:r>
                      <a:rPr lang="en-GB" sz="2800" b="0" i="1" smtClean="0">
                        <a:latin typeface="Cambria Math"/>
                      </a:rPr>
                      <m:t>𝑣</m:t>
                    </m:r>
                    <m:r>
                      <a:rPr lang="en-GB" sz="2800" b="0" i="1" smtClean="0">
                        <a:latin typeface="Cambria Math"/>
                      </a:rPr>
                      <m:t>+2)</m:t>
                    </m:r>
                  </m:oMath>
                </a14:m>
                <a:endParaRPr lang="en-GB" sz="2800" dirty="0">
                  <a:latin typeface="Trebuchet MS" panose="020B0603020202020204" pitchFamily="34" charset="0"/>
                </a:endParaRPr>
              </a:p>
              <a:p>
                <a:pPr marL="514350" indent="-514350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800" i="1" smtClean="0">
                        <a:latin typeface="Cambria Math" charset="0"/>
                      </a:rPr>
                      <m:t>𝑥</m:t>
                    </m:r>
                    <m:r>
                      <a:rPr lang="en-GB" sz="2800" b="0" i="1" smtClean="0">
                        <a:latin typeface="Cambria Math" charset="0"/>
                      </a:rPr>
                      <m:t>(5+6</m:t>
                    </m:r>
                    <m:r>
                      <a:rPr lang="en-GB" sz="2800" b="0" i="1" smtClean="0">
                        <a:latin typeface="Cambria Math" charset="0"/>
                      </a:rPr>
                      <m:t>𝑦</m:t>
                    </m:r>
                    <m:r>
                      <a:rPr lang="en-GB" sz="28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GB" sz="2800" i="1" dirty="0">
                  <a:latin typeface="Cambria Math" charset="0"/>
                </a:endParaRPr>
              </a:p>
              <a:p>
                <a:pPr marL="514350" indent="-514350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charset="0"/>
                      </a:rPr>
                      <m:t>𝑡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GB" sz="2800" b="0" i="1" smtClean="0">
                            <a:latin typeface="Cambria Math" charset="0"/>
                          </a:rPr>
                          <m:t>+1</m:t>
                        </m:r>
                      </m:e>
                    </m:d>
                  </m:oMath>
                </a14:m>
                <a:endParaRPr lang="en-GB" sz="2800" b="0" i="1" dirty="0">
                  <a:latin typeface="Cambria Math" charset="0"/>
                </a:endParaRPr>
              </a:p>
              <a:p>
                <a:pPr marL="514350" indent="-514350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charset="0"/>
                      </a:rPr>
                      <m:t>2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GB" sz="2800" i="1">
                            <a:latin typeface="Cambria Math" charset="0"/>
                          </a:rPr>
                          <m:t>𝑡</m:t>
                        </m:r>
                      </m:e>
                      <m:sup>
                        <m:r>
                          <a:rPr lang="en-GB" sz="28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latin typeface="Cambria Math" charset="0"/>
                      </a:rPr>
                      <m:t>−</m:t>
                    </m:r>
                    <m:r>
                      <a:rPr lang="en-GB" sz="2800" b="0" i="1" smtClean="0">
                        <a:latin typeface="Cambria Math" charset="0"/>
                      </a:rPr>
                      <m:t>7</m:t>
                    </m:r>
                    <m:r>
                      <a:rPr lang="en-GB" sz="2800" i="1">
                        <a:latin typeface="Cambria Math" charset="0"/>
                      </a:rPr>
                      <m:t>𝑡</m:t>
                    </m:r>
                    <m:r>
                      <a:rPr lang="en-GB" sz="2800" i="1">
                        <a:latin typeface="Cambria Math" charset="0"/>
                      </a:rPr>
                      <m:t>+4)</m:t>
                    </m:r>
                  </m:oMath>
                </a14:m>
                <a:endParaRPr lang="en-GB" sz="2800" dirty="0">
                  <a:latin typeface="Trebuchet MS" panose="020B0603020202020204" pitchFamily="34" charset="0"/>
                </a:endParaRPr>
              </a:p>
              <a:p>
                <a:pPr marL="514350" indent="-514350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charset="0"/>
                      </a:rPr>
                      <m:t>8</m:t>
                    </m:r>
                    <m:r>
                      <a:rPr lang="en-GB" sz="2800" b="0" i="1" smtClean="0">
                        <a:latin typeface="Cambria Math" charset="0"/>
                      </a:rPr>
                      <m:t>𝑎</m:t>
                    </m:r>
                    <m:r>
                      <a:rPr lang="en-GB" sz="2800" b="0" i="1" smtClean="0">
                        <a:latin typeface="Cambria Math" charset="0"/>
                      </a:rPr>
                      <m:t>(3</m:t>
                    </m:r>
                    <m:r>
                      <a:rPr lang="en-GB" sz="2800" b="0" i="1" smtClean="0">
                        <a:latin typeface="Cambria Math" charset="0"/>
                      </a:rPr>
                      <m:t>𝑎𝑏</m:t>
                    </m:r>
                    <m:r>
                      <a:rPr lang="en-GB" sz="2800" b="0" i="1" smtClean="0">
                        <a:latin typeface="Cambria Math" charset="0"/>
                      </a:rPr>
                      <m:t>−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charset="0"/>
                          </a:rPr>
                          <m:t>𝑎</m:t>
                        </m:r>
                      </m:e>
                      <m:sup>
                        <m:r>
                          <a:rPr lang="en-GB" sz="28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GB" sz="2800" b="0" i="0" smtClean="0">
                        <a:latin typeface="Cambria Math" charset="0"/>
                      </a:rPr>
                      <m:t>+2)</m:t>
                    </m:r>
                  </m:oMath>
                </a14:m>
                <a:endParaRPr lang="en-GB" sz="28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20688"/>
                <a:ext cx="9144000" cy="4854727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t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4746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72" y="0"/>
            <a:ext cx="9225028" cy="630857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62772" y="72008"/>
            <a:ext cx="9206772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F375DC67-23E0-4EF7-A9A6-FAA49A5CBADB}" type="datetime2">
              <a:rPr lang="en-GB" sz="3200" b="1" u="sng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algn="r"/>
              <a:t>Monday, 25 April 2022</a:t>
            </a:fld>
            <a:endParaRPr lang="en-GB" sz="3200" b="1" u="sng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8256" y="4941168"/>
            <a:ext cx="9180512" cy="19442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GB" sz="2400" u="sng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Objective</a:t>
            </a:r>
            <a:r>
              <a:rPr lang="en-GB" sz="2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: </a:t>
            </a:r>
          </a:p>
          <a:p>
            <a:pPr algn="l"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To factorise a linear expression</a:t>
            </a:r>
          </a:p>
          <a:p>
            <a:pPr algn="l"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To factorise an expression into a single set of brackets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8024" y="6498707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rgbClr val="FF0000"/>
                </a:solidFill>
              </a:rPr>
              <a:t>image © </a:t>
            </a:r>
            <a:r>
              <a:rPr lang="en-GB" sz="1400" dirty="0"/>
              <a:t> </a:t>
            </a:r>
            <a:r>
              <a:rPr lang="en-GB" sz="1400" dirty="0" err="1">
                <a:hlinkClick r:id="rId4"/>
              </a:rPr>
              <a:t>PIXAbay</a:t>
            </a:r>
            <a:r>
              <a:rPr lang="en-GB" sz="1400" dirty="0">
                <a:hlinkClick r:id="rId4"/>
              </a:rPr>
              <a:t>/</a:t>
            </a:r>
            <a:r>
              <a:rPr lang="en-GB" sz="1400" dirty="0" err="1">
                <a:hlinkClick r:id="rId4"/>
              </a:rPr>
              <a:t>Eelffica</a:t>
            </a:r>
            <a:endParaRPr lang="en-GB" sz="1400" dirty="0"/>
          </a:p>
          <a:p>
            <a:pPr algn="r"/>
            <a:r>
              <a:rPr lang="en-GB" sz="1400" dirty="0"/>
              <a:t> 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764704"/>
            <a:ext cx="9144000" cy="5760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Factorising Expressions</a:t>
            </a:r>
          </a:p>
        </p:txBody>
      </p:sp>
      <p:sp>
        <p:nvSpPr>
          <p:cNvPr id="2" name="AutoShape 4" descr="https://static.pexels.com/photos/23081/cold-fog-playgrou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https://static.pexels.com/photos/31263/pexels-photo-3126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https://static.pexels.com/photos/42498/pexels-photo-42498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48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Factorising Expressions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7298"/>
            <a:ext cx="1979712" cy="1730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ular Callout 7"/>
              <p:cNvSpPr/>
              <p:nvPr/>
            </p:nvSpPr>
            <p:spPr>
              <a:xfrm>
                <a:off x="2267744" y="5127298"/>
                <a:ext cx="6374606" cy="1470054"/>
              </a:xfrm>
              <a:prstGeom prst="wedgeRoundRectCallout">
                <a:avLst>
                  <a:gd name="adj1" fmla="val -59608"/>
                  <a:gd name="adj2" fmla="val 15849"/>
                  <a:gd name="adj3" fmla="val 16667"/>
                </a:avLst>
              </a:prstGeom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solidFill>
                      <a:schemeClr val="tx1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A term in an expression is part of an expression, separated by a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  <a:ea typeface="Trebuchet MS" charset="0"/>
                        <a:cs typeface="Trebuchet MS" charset="0"/>
                      </a:rPr>
                      <m:t>−</m:t>
                    </m:r>
                  </m:oMath>
                </a14:m>
                <a:r>
                  <a:rPr lang="en-US" sz="2000" dirty="0">
                    <a:latin typeface="Trebuchet MS" charset="0"/>
                    <a:ea typeface="Trebuchet MS" charset="0"/>
                    <a:cs typeface="Trebuchet MS" charset="0"/>
                  </a:rPr>
                  <a:t> or a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  <a:ea typeface="Trebuchet MS" charset="0"/>
                        <a:cs typeface="Trebuchet MS" charset="0"/>
                      </a:rPr>
                      <m:t>+</m:t>
                    </m:r>
                  </m:oMath>
                </a14:m>
                <a:r>
                  <a:rPr lang="en-US" sz="2000" dirty="0">
                    <a:latin typeface="Trebuchet MS" charset="0"/>
                    <a:ea typeface="Trebuchet MS" charset="0"/>
                    <a:cs typeface="Trebuchet MS" charset="0"/>
                  </a:rPr>
                  <a:t>. In this example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  <a:ea typeface="Trebuchet MS" charset="0"/>
                        <a:cs typeface="Trebuchet MS" charset="0"/>
                      </a:rPr>
                      <m:t>2</m:t>
                    </m:r>
                    <m:r>
                      <a:rPr lang="en-GB" sz="2000" b="0" i="1" smtClean="0">
                        <a:latin typeface="Cambria Math"/>
                        <a:ea typeface="Trebuchet MS" charset="0"/>
                        <a:cs typeface="Trebuchet MS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Trebuchet MS" charset="0"/>
                    <a:ea typeface="Trebuchet MS" charset="0"/>
                    <a:cs typeface="Trebuchet MS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charset="0"/>
                        <a:ea typeface="Trebuchet MS" charset="0"/>
                        <a:cs typeface="Trebuchet MS" charset="0"/>
                      </a:rPr>
                      <m:t>6</m:t>
                    </m:r>
                  </m:oMath>
                </a14:m>
                <a:r>
                  <a:rPr lang="en-US" sz="2000" dirty="0">
                    <a:latin typeface="Trebuchet MS" charset="0"/>
                    <a:ea typeface="Trebuchet MS" charset="0"/>
                    <a:cs typeface="Trebuchet MS" charset="0"/>
                  </a:rPr>
                  <a:t> are terms in the expression. </a:t>
                </a:r>
              </a:p>
            </p:txBody>
          </p:sp>
        </mc:Choice>
        <mc:Fallback xmlns="">
          <p:sp>
            <p:nvSpPr>
              <p:cNvPr id="8" name="Rounded 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127298"/>
                <a:ext cx="6374606" cy="1470054"/>
              </a:xfrm>
              <a:prstGeom prst="wedgeRoundRectCallout">
                <a:avLst>
                  <a:gd name="adj1" fmla="val -59608"/>
                  <a:gd name="adj2" fmla="val 15849"/>
                  <a:gd name="adj3" fmla="val 16667"/>
                </a:avLst>
              </a:prstGeom>
              <a:blipFill rotWithShape="0">
                <a:blip r:embed="rId4" cstate="print"/>
                <a:stretch>
                  <a:fillRect/>
                </a:stretch>
              </a:blip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AC99729-B588-B346-AE47-D6051FB97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575827"/>
              </p:ext>
            </p:extLst>
          </p:nvPr>
        </p:nvGraphicFramePr>
        <p:xfrm>
          <a:off x="323528" y="692696"/>
          <a:ext cx="8496945" cy="4342747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173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Thoughts?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Your Turn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6542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75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89855" y="3140968"/>
                <a:ext cx="17160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charset="0"/>
                        </a:rPr>
                        <m:t>24</m:t>
                      </m:r>
                      <m:r>
                        <a:rPr lang="en-GB" sz="2800" i="1" smtClean="0">
                          <a:latin typeface="Cambria Math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−</m:t>
                      </m:r>
                      <m:r>
                        <a:rPr lang="en-GB" sz="2800" i="1">
                          <a:latin typeface="Cambria Math" charset="0"/>
                        </a:rPr>
                        <m:t>60</m:t>
                      </m:r>
                    </m:oMath>
                  </m:oMathPara>
                </a14:m>
                <a:endParaRPr lang="en-GB" sz="28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55" y="3140968"/>
                <a:ext cx="1716047" cy="52322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444208" y="3140968"/>
                <a:ext cx="17160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24</m:t>
                      </m:r>
                      <m:r>
                        <a:rPr lang="en-GB" sz="2800" i="1">
                          <a:latin typeface="Cambria Math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−40</m:t>
                      </m:r>
                    </m:oMath>
                  </m:oMathPara>
                </a14:m>
                <a:endParaRPr lang="en-GB" sz="28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140968"/>
                <a:ext cx="1716047" cy="52322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113367" y="1412776"/>
                <a:ext cx="152214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5</m:t>
                      </m:r>
                      <m:r>
                        <a:rPr lang="en-GB" sz="2800" b="0" i="1" smtClean="0">
                          <a:latin typeface="Cambria Math"/>
                        </a:rPr>
                        <m:t>𝑦</m:t>
                      </m:r>
                      <m:r>
                        <a:rPr lang="en-GB" sz="2800" b="0" i="1" smtClean="0">
                          <a:latin typeface="Cambria Math"/>
                        </a:rPr>
                        <m:t>+20</m:t>
                      </m:r>
                    </m:oMath>
                  </m:oMathPara>
                </a14:m>
                <a:endParaRPr lang="en-GB" sz="28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367" y="1412776"/>
                <a:ext cx="1522148" cy="52322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444208" y="1404358"/>
                <a:ext cx="152214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/>
                        </a:rPr>
                        <m:t>7</m:t>
                      </m:r>
                      <m:r>
                        <a:rPr lang="en-GB" sz="2800" b="0" i="1" smtClean="0">
                          <a:latin typeface="Cambria Math"/>
                        </a:rPr>
                        <m:t>𝑦</m:t>
                      </m:r>
                      <m:r>
                        <a:rPr lang="en-GB" sz="2800" b="0" i="1" smtClean="0">
                          <a:latin typeface="Cambria Math"/>
                        </a:rPr>
                        <m:t>+21</m:t>
                      </m:r>
                    </m:oMath>
                  </m:oMathPara>
                </a14:m>
                <a:endParaRPr lang="en-GB" sz="28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404358"/>
                <a:ext cx="1522148" cy="52322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1990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Factorising Expressions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AC99729-B588-B346-AE47-D6051FB97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769096"/>
              </p:ext>
            </p:extLst>
          </p:nvPr>
        </p:nvGraphicFramePr>
        <p:xfrm>
          <a:off x="323528" y="692696"/>
          <a:ext cx="8496945" cy="4342747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173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Thoughts?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Your Turn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6542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75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2552" y="3147556"/>
                <a:ext cx="24688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charset="0"/>
                        </a:rPr>
                        <m:t>24</m:t>
                      </m:r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𝑏</m:t>
                      </m:r>
                      <m:r>
                        <a:rPr lang="en-GB" sz="2800" b="0" i="1" smtClean="0">
                          <a:latin typeface="Cambria Math"/>
                        </a:rPr>
                        <m:t>−60</m:t>
                      </m:r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52" y="3147556"/>
                <a:ext cx="2468881" cy="52322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094593" y="3140968"/>
                <a:ext cx="24688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24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𝑏</m:t>
                      </m:r>
                      <m:r>
                        <a:rPr lang="en-GB" sz="2800" b="0" i="1" smtClean="0">
                          <a:latin typeface="Cambria Math"/>
                        </a:rPr>
                        <m:t>−40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593" y="3140968"/>
                <a:ext cx="2468881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113367" y="1412776"/>
                <a:ext cx="19072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5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+20</m:t>
                      </m:r>
                      <m:r>
                        <a:rPr lang="en-GB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28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367" y="1412776"/>
                <a:ext cx="1907253" cy="52322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444208" y="1404358"/>
                <a:ext cx="17696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</a:rPr>
                      <m:t>7</m:t>
                    </m:r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/>
                      </a:rPr>
                      <m:t>+21</m:t>
                    </m:r>
                  </m:oMath>
                </a14:m>
                <a:r>
                  <a:rPr lang="en-GB" sz="2800" dirty="0">
                    <a:latin typeface="Trebuchet MS" pitchFamily="34" charset="0"/>
                  </a:rPr>
                  <a:t>y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404358"/>
                <a:ext cx="1769652" cy="52322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10465" r="-655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3576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Factorising Expressions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0" y="692696"/>
            <a:ext cx="8642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latin typeface="Trebuchet MS" pitchFamily="34" charset="0"/>
              </a:rPr>
              <a:t>A sometimes helpful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1484784"/>
                <a:ext cx="9144000" cy="714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4000" i="1" smtClean="0">
                          <a:latin typeface="Cambria Math"/>
                        </a:rPr>
                        <m:t>+6</m:t>
                      </m:r>
                      <m:sSup>
                        <m:sSup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4000" b="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84784"/>
                <a:ext cx="9144000" cy="71487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-34280" y="2426092"/>
                <a:ext cx="91440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>
                          <a:latin typeface="Cambria Math"/>
                        </a:rPr>
                        <m:t>4</m:t>
                      </m:r>
                      <m:r>
                        <a:rPr lang="en-GB" sz="4000" b="0" i="1" smtClean="0">
                          <a:latin typeface="Cambria Math"/>
                        </a:rPr>
                        <m:t>𝑥𝑥𝑥𝑥</m:t>
                      </m:r>
                      <m:r>
                        <a:rPr lang="en-GB" sz="4000" i="1" smtClean="0">
                          <a:latin typeface="Cambria Math"/>
                        </a:rPr>
                        <m:t>+6</m:t>
                      </m:r>
                      <m:r>
                        <a:rPr lang="en-GB" sz="4000" b="0" i="1" smtClean="0">
                          <a:latin typeface="Cambria Math"/>
                        </a:rPr>
                        <m:t>𝑥𝑥𝑥𝑥𝑥</m:t>
                      </m:r>
                    </m:oMath>
                  </m:oMathPara>
                </a14:m>
                <a:endParaRPr lang="en-GB" sz="4000" b="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280" y="2426092"/>
                <a:ext cx="9144000" cy="70788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2699792" y="2636912"/>
            <a:ext cx="360040" cy="36004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44008" y="2636912"/>
            <a:ext cx="360040" cy="36004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9512" y="2595369"/>
                <a:ext cx="15290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2 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𝑖𝑠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𝑓𝑎𝑐𝑡𝑜𝑟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595369"/>
                <a:ext cx="1529008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712416" y="2187352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416" y="2187352"/>
                <a:ext cx="365805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36790" y="2267580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790" y="2267580"/>
                <a:ext cx="365805" cy="36933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-34280" y="3284984"/>
                <a:ext cx="9144000" cy="714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/>
                        </a:rPr>
                        <m:t>2</m:t>
                      </m:r>
                      <m:r>
                        <a:rPr lang="en-GB" sz="4000" b="0" i="1" smtClean="0">
                          <a:latin typeface="Cambria Math"/>
                        </a:rPr>
                        <m:t>(2</m:t>
                      </m:r>
                      <m:r>
                        <a:rPr lang="en-GB" sz="4000" b="0" i="1" smtClean="0">
                          <a:latin typeface="Cambria Math"/>
                        </a:rPr>
                        <m:t>𝑥𝑥𝑥𝑥</m:t>
                      </m:r>
                      <m:r>
                        <a:rPr lang="en-GB" sz="4000" b="0" i="1" smtClean="0">
                          <a:latin typeface="Cambria Math"/>
                        </a:rPr>
                        <m:t>+3</m:t>
                      </m:r>
                      <m:r>
                        <a:rPr lang="en-GB" sz="4000" b="0" i="1" smtClean="0">
                          <a:latin typeface="Cambria Math"/>
                        </a:rPr>
                        <m:t>𝑥𝑥𝑥𝑥𝑥</m:t>
                      </m:r>
                      <m:r>
                        <a:rPr lang="en-GB" sz="4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4000" b="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280" y="3284984"/>
                <a:ext cx="9144000" cy="714876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3059832" y="3501008"/>
            <a:ext cx="360040" cy="36004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76056" y="3501008"/>
            <a:ext cx="360040" cy="36004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347864" y="3501008"/>
            <a:ext cx="360040" cy="36004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364088" y="3501008"/>
            <a:ext cx="360040" cy="36004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35896" y="3501008"/>
            <a:ext cx="360040" cy="36004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580112" y="3504374"/>
            <a:ext cx="360040" cy="36004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23928" y="3501008"/>
            <a:ext cx="360040" cy="36004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868144" y="3501008"/>
            <a:ext cx="360040" cy="36004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-34280" y="4221088"/>
                <a:ext cx="91440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/>
                        </a:rPr>
                        <m:t>2</m:t>
                      </m:r>
                      <m:r>
                        <a:rPr lang="en-GB" sz="4000" b="0" i="1" smtClean="0">
                          <a:latin typeface="Cambria Math"/>
                        </a:rPr>
                        <m:t>𝑥𝑥𝑥𝑥</m:t>
                      </m:r>
                      <m:r>
                        <a:rPr lang="en-GB" sz="4000" b="0" i="1" smtClean="0">
                          <a:latin typeface="Cambria Math"/>
                        </a:rPr>
                        <m:t>(2+3</m:t>
                      </m:r>
                      <m:r>
                        <a:rPr lang="en-GB" sz="4000" b="0" i="1" smtClean="0">
                          <a:latin typeface="Cambria Math"/>
                        </a:rPr>
                        <m:t>𝑥</m:t>
                      </m:r>
                      <m:r>
                        <a:rPr lang="en-GB" sz="4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4000" b="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280" y="4221088"/>
                <a:ext cx="9144000" cy="707886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-34280" y="5301208"/>
                <a:ext cx="91440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4000" b="0" i="1" smtClean="0">
                          <a:latin typeface="Cambria Math"/>
                        </a:rPr>
                        <m:t>(2+3</m:t>
                      </m:r>
                      <m:r>
                        <a:rPr lang="en-GB" sz="4000" b="0" i="1" smtClean="0">
                          <a:latin typeface="Cambria Math"/>
                        </a:rPr>
                        <m:t>𝑥</m:t>
                      </m:r>
                      <m:r>
                        <a:rPr lang="en-GB" sz="4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4000" b="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280" y="5301208"/>
                <a:ext cx="9144000" cy="707886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644008" y="2267580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267580"/>
                <a:ext cx="365805" cy="369332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1760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 build="p"/>
      <p:bldP spid="11" grpId="0" build="p"/>
      <p:bldP spid="10" grpId="0" animBg="1"/>
      <p:bldP spid="17" grpId="0" animBg="1"/>
      <p:bldP spid="18" grpId="0" animBg="1"/>
      <p:bldP spid="21" grpId="0" build="p"/>
      <p:bldP spid="35" grpId="0" build="p"/>
      <p:bldP spid="36" grpId="0" build="p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Factorising Expressions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0" y="548680"/>
                <a:ext cx="9144000" cy="5262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rgbClr val="010066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rgbClr val="010066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rgbClr val="010066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rgbClr val="010066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rgbClr val="010066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GB" dirty="0">
                    <a:solidFill>
                      <a:schemeClr val="tx1"/>
                    </a:solidFill>
                    <a:latin typeface="Trebuchet MS" pitchFamily="34" charset="0"/>
                  </a:rPr>
                  <a:t>Has each question been factorised properly? If not, why not? How can you tell if it has been factorised properly or not? </a:t>
                </a:r>
              </a:p>
              <a:p>
                <a:endParaRPr lang="en-GB" dirty="0">
                  <a:solidFill>
                    <a:schemeClr val="tx1"/>
                  </a:solidFill>
                  <a:latin typeface="Trebuchet MS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7</m:t>
                      </m:r>
                      <m:r>
                        <a:rPr lang="en-GB" b="0" i="1" smtClean="0">
                          <a:latin typeface="Cambria Math"/>
                        </a:rPr>
                        <m:t>𝑎</m:t>
                      </m:r>
                      <m:r>
                        <a:rPr lang="en-GB" b="0" i="1" smtClean="0">
                          <a:latin typeface="Cambria Math" charset="0"/>
                        </a:rPr>
                        <m:t>−</m:t>
                      </m:r>
                      <m:r>
                        <a:rPr lang="en-GB" b="0" i="1" smtClean="0">
                          <a:latin typeface="Cambria Math"/>
                        </a:rPr>
                        <m:t>21</m:t>
                      </m:r>
                      <m:r>
                        <a:rPr lang="en-GB" i="1" dirty="0">
                          <a:latin typeface="Cambria Math" charset="0"/>
                          <a:ea typeface="Cambria Math"/>
                        </a:rPr>
                        <m:t>≡</m:t>
                      </m:r>
                      <m:r>
                        <a:rPr lang="en-GB" b="0" i="1" dirty="0" smtClean="0">
                          <a:latin typeface="Cambria Math"/>
                          <a:ea typeface="Cambria Math"/>
                        </a:rPr>
                        <m:t>7</m:t>
                      </m:r>
                      <m:r>
                        <a:rPr lang="en-GB" b="0" i="1" smtClean="0">
                          <a:latin typeface="Cambria Math" charset="0"/>
                        </a:rPr>
                        <m:t>(</m:t>
                      </m:r>
                      <m:r>
                        <a:rPr lang="en-GB" b="0" i="1" smtClean="0">
                          <a:latin typeface="Cambria Math"/>
                        </a:rPr>
                        <m:t>𝑎</m:t>
                      </m:r>
                      <m:r>
                        <a:rPr lang="en-GB" i="1">
                          <a:latin typeface="Cambria Math" charset="0"/>
                        </a:rPr>
                        <m:t>−</m:t>
                      </m:r>
                      <m:r>
                        <a:rPr lang="en-GB" b="0" i="1" smtClean="0">
                          <a:latin typeface="Cambria Math"/>
                        </a:rPr>
                        <m:t>3</m:t>
                      </m:r>
                      <m:r>
                        <a:rPr lang="en-GB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GB" i="1" dirty="0">
                  <a:latin typeface="Trebuchet MS" pitchFamily="34" charset="0"/>
                </a:endParaRPr>
              </a:p>
              <a:p>
                <a:endParaRPr lang="en-GB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4</m:t>
                      </m:r>
                      <m:r>
                        <a:rPr lang="en-GB" b="0" i="1" smtClean="0">
                          <a:latin typeface="Cambria Math"/>
                        </a:rPr>
                        <m:t>𝑏</m:t>
                      </m:r>
                      <m:r>
                        <a:rPr lang="en-GB" b="0" i="1" smtClean="0">
                          <a:latin typeface="Cambria Math"/>
                        </a:rPr>
                        <m:t>+20≡4(</m:t>
                      </m:r>
                      <m:r>
                        <a:rPr lang="en-GB" b="0" i="1" smtClean="0">
                          <a:latin typeface="Cambria Math"/>
                        </a:rPr>
                        <m:t>𝑏</m:t>
                      </m:r>
                      <m:r>
                        <a:rPr lang="en-GB" b="0" i="1" smtClean="0">
                          <a:latin typeface="Cambria Math"/>
                        </a:rPr>
                        <m:t>+20)</m:t>
                      </m:r>
                    </m:oMath>
                  </m:oMathPara>
                </a14:m>
                <a:endParaRPr lang="en-GB" i="1" dirty="0">
                  <a:latin typeface="Trebuchet MS" pitchFamily="34" charset="0"/>
                </a:endParaRPr>
              </a:p>
              <a:p>
                <a:endParaRPr lang="en-GB" i="1" dirty="0">
                  <a:latin typeface="Trebuchet MS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6</m:t>
                      </m:r>
                      <m:r>
                        <a:rPr lang="en-GB" b="0" i="1" smtClean="0">
                          <a:latin typeface="Cambria Math"/>
                        </a:rPr>
                        <m:t>𝑐</m:t>
                      </m:r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latin typeface="Cambria Math"/>
                        </a:rPr>
                        <m:t>18</m:t>
                      </m:r>
                      <m:r>
                        <a:rPr lang="en-GB" i="1">
                          <a:latin typeface="Cambria Math"/>
                        </a:rPr>
                        <m:t>≡</m:t>
                      </m:r>
                      <m:r>
                        <a:rPr lang="en-GB" b="0" i="1" smtClean="0">
                          <a:latin typeface="Cambria Math"/>
                        </a:rPr>
                        <m:t>3</m:t>
                      </m:r>
                      <m:r>
                        <a:rPr lang="en-GB" i="1">
                          <a:latin typeface="Cambria Math" charset="0"/>
                        </a:rPr>
                        <m:t>(</m:t>
                      </m:r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  <m:r>
                        <a:rPr lang="en-GB" b="0" i="1" smtClean="0">
                          <a:latin typeface="Cambria Math"/>
                        </a:rPr>
                        <m:t>𝑐</m:t>
                      </m:r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latin typeface="Cambria Math"/>
                        </a:rPr>
                        <m:t>6</m:t>
                      </m:r>
                      <m:r>
                        <a:rPr lang="en-GB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i="1" dirty="0">
                  <a:latin typeface="Trebuchet MS" pitchFamily="34" charset="0"/>
                </a:endParaRPr>
              </a:p>
              <a:p>
                <a:endParaRPr lang="en-GB" i="1" dirty="0">
                  <a:latin typeface="Trebuchet MS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6</m:t>
                      </m:r>
                      <m:r>
                        <a:rPr lang="en-GB" b="0" i="1" smtClean="0">
                          <a:latin typeface="Cambria Math"/>
                        </a:rPr>
                        <m:t>𝑒</m:t>
                      </m:r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latin typeface="Cambria Math"/>
                        </a:rPr>
                        <m:t>5</m:t>
                      </m:r>
                      <m:r>
                        <a:rPr lang="en-GB" i="1">
                          <a:latin typeface="Cambria Math"/>
                        </a:rPr>
                        <m:t>≡</m:t>
                      </m:r>
                      <m:r>
                        <a:rPr lang="en-GB" b="0" i="1" smtClean="0">
                          <a:latin typeface="Cambria Math"/>
                        </a:rPr>
                        <m:t>1</m:t>
                      </m:r>
                      <m:r>
                        <a:rPr lang="en-GB" i="1">
                          <a:latin typeface="Cambria Math" charset="0"/>
                        </a:rPr>
                        <m:t>(</m:t>
                      </m:r>
                      <m:r>
                        <a:rPr lang="en-GB" b="0" i="1" smtClean="0">
                          <a:latin typeface="Cambria Math"/>
                        </a:rPr>
                        <m:t>6</m:t>
                      </m:r>
                      <m:r>
                        <a:rPr lang="en-GB" b="0" i="1" smtClean="0">
                          <a:latin typeface="Cambria Math"/>
                        </a:rPr>
                        <m:t>𝑒</m:t>
                      </m:r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latin typeface="Cambria Math"/>
                        </a:rPr>
                        <m:t>5</m:t>
                      </m:r>
                      <m:r>
                        <a:rPr lang="en-GB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i="1" dirty="0">
                  <a:latin typeface="Trebuchet MS" pitchFamily="34" charset="0"/>
                </a:endParaRPr>
              </a:p>
              <a:p>
                <a:endParaRPr lang="en-GB" i="1" dirty="0">
                  <a:latin typeface="Trebuchet MS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6</m:t>
                      </m:r>
                      <m:sSup>
                        <m:sSupPr>
                          <m:ctrlPr>
                            <a:rPr lang="en-GB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latin typeface="Cambria Math"/>
                        </a:rPr>
                        <m:t>9</m:t>
                      </m:r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r>
                        <a:rPr lang="en-GB" i="1">
                          <a:latin typeface="Cambria Math"/>
                        </a:rPr>
                        <m:t>≡</m:t>
                      </m:r>
                      <m:r>
                        <a:rPr lang="en-GB" b="0" i="1" smtClean="0">
                          <a:latin typeface="Cambria Math"/>
                        </a:rPr>
                        <m:t>3</m:t>
                      </m:r>
                      <m:r>
                        <a:rPr lang="en-GB" i="1">
                          <a:latin typeface="Cambria Math" charset="0"/>
                        </a:rPr>
                        <m:t>(</m:t>
                      </m:r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latin typeface="Cambria Math"/>
                        </a:rPr>
                        <m:t>3</m:t>
                      </m:r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r>
                        <a:rPr lang="en-GB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i="1" dirty="0">
                  <a:latin typeface="Trebuchet MS" pitchFamily="34" charset="0"/>
                </a:endParaRPr>
              </a:p>
              <a:p>
                <a:endParaRPr lang="en-GB" dirty="0">
                  <a:latin typeface="Trebuchet MS" pitchFamily="34" charset="0"/>
                </a:endParaRPr>
              </a:p>
              <a:p>
                <a:endParaRPr lang="en-GB" b="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48680"/>
                <a:ext cx="9144000" cy="526297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000" t="-9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0894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Factorising Expressions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5F84AFE-8D2F-B24C-A5D9-D09519F3EB7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80903"/>
            <a:ext cx="9144000" cy="54961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369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Factorising Expressions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4535C70-9A3A-AC46-A66B-C6E81B9441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36712"/>
            <a:ext cx="9144000" cy="56383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875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9516441"/>
                  </p:ext>
                </p:extLst>
              </p:nvPr>
            </p:nvGraphicFramePr>
            <p:xfrm>
              <a:off x="251520" y="1340770"/>
              <a:ext cx="8640960" cy="5328590"/>
            </p:xfrm>
            <a:graphic>
              <a:graphicData uri="http://schemas.openxmlformats.org/drawingml/2006/table">
                <a:tbl>
                  <a:tblPr bandRow="1">
                    <a:tableStyleId>{BC89EF96-8CEA-46FF-86C4-4CE0E7609802}</a:tableStyleId>
                  </a:tblPr>
                  <a:tblGrid>
                    <a:gridCol w="21602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0657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 10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+5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 20+5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 24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+16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 15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−10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657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 10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+15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 12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+3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𝑔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 14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−21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 8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+5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6571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 3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+5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 3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+4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 8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−5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 9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+7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6571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 4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+2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 15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−10</m:t>
                                </m:r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𝑜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 20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+5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) 9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−6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06571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) 10</m:t>
                                </m:r>
                                <m:r>
                                  <a:rPr lang="en-GB" sz="1800" b="0" i="1" smtClean="0"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latin typeface="Cambria Math" charset="0"/>
                                  </a:rPr>
                                  <m:t>+6</m:t>
                                </m:r>
                                <m:r>
                                  <a:rPr lang="en-GB" sz="1800" b="0" i="1" smtClean="0">
                                    <a:latin typeface="Cambria Math" charset="0"/>
                                  </a:rPr>
                                  <m:t>𝑦</m:t>
                                </m:r>
                                <m:r>
                                  <a:rPr lang="en-GB" sz="1800" b="0" i="1" smtClean="0">
                                    <a:latin typeface="Cambria Math" charset="0"/>
                                  </a:rPr>
                                  <m:t>+8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) 15</m:t>
                                </m:r>
                                <m:r>
                                  <a:rPr lang="en-GB" sz="1800" b="0" i="1" smtClean="0"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latin typeface="Cambria Math" charset="0"/>
                                  </a:rPr>
                                  <m:t>+10</m:t>
                                </m:r>
                                <m:r>
                                  <a:rPr lang="en-GB" sz="1800" b="0" i="1" smtClean="0">
                                    <a:latin typeface="Cambria Math" charset="0"/>
                                  </a:rPr>
                                  <m:t>𝑦</m:t>
                                </m:r>
                                <m:r>
                                  <a:rPr lang="en-GB" sz="1800" b="0" i="1" smtClean="0">
                                    <a:latin typeface="Cambria Math" charset="0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) 20</m:t>
                                </m:r>
                                <m:r>
                                  <a:rPr lang="en-GB" sz="1800" b="0" i="1" smtClean="0"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latin typeface="Cambria Math" charset="0"/>
                                  </a:rPr>
                                  <m:t>−4</m:t>
                                </m:r>
                                <m:r>
                                  <a:rPr lang="en-GB" sz="1800" b="0" i="1" smtClean="0">
                                    <a:latin typeface="Cambria Math" charset="0"/>
                                  </a:rPr>
                                  <m:t>𝑦</m:t>
                                </m:r>
                                <m:r>
                                  <a:rPr lang="en-GB" sz="1800" b="0" i="1" smtClean="0">
                                    <a:latin typeface="Cambria Math" charset="0"/>
                                  </a:rPr>
                                  <m:t>−8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) 18</m:t>
                                </m:r>
                                <m:r>
                                  <a:rPr lang="en-GB" sz="1800" b="0" i="1" smtClean="0"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latin typeface="Cambria Math" charset="0"/>
                                  </a:rPr>
                                  <m:t>+9</m:t>
                                </m:r>
                                <m:r>
                                  <a:rPr lang="en-GB" sz="1800" b="0" i="1" smtClean="0">
                                    <a:latin typeface="Cambria Math" charset="0"/>
                                  </a:rPr>
                                  <m:t>𝑦</m:t>
                                </m:r>
                                <m:r>
                                  <a:rPr lang="en-GB" sz="1800" b="0" i="1" smtClean="0">
                                    <a:latin typeface="Cambria Math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89516441"/>
                  </p:ext>
                </p:extLst>
              </p:nvPr>
            </p:nvGraphicFramePr>
            <p:xfrm>
              <a:off x="251520" y="1340770"/>
              <a:ext cx="8640960" cy="5328590"/>
            </p:xfrm>
            <a:graphic>
              <a:graphicData uri="http://schemas.openxmlformats.org/drawingml/2006/table">
                <a:tbl>
                  <a:tblPr bandRow="1">
                    <a:tableStyleId>{BC89EF96-8CEA-46FF-86C4-4CE0E7609802}</a:tableStyleId>
                  </a:tblPr>
                  <a:tblGrid>
                    <a:gridCol w="2160240"/>
                    <a:gridCol w="2160240"/>
                    <a:gridCol w="2160240"/>
                    <a:gridCol w="2160240"/>
                  </a:tblGrid>
                  <a:tr h="10657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82" t="-16000" r="-300000" b="-409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565" t="-16000" r="-200847" b="-409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16000" r="-100282" b="-409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847" t="-16000" r="-565" b="-409714"/>
                          </a:stretch>
                        </a:blipFill>
                      </a:tcPr>
                    </a:tc>
                  </a:tr>
                  <a:tr h="10657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82" t="-116000" r="-300000" b="-309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565" t="-116000" r="-200847" b="-309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116000" r="-100282" b="-309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847" t="-116000" r="-565" b="-309714"/>
                          </a:stretch>
                        </a:blipFill>
                      </a:tcPr>
                    </a:tc>
                  </a:tr>
                  <a:tr h="10657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82" t="-214773" r="-300000" b="-207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565" t="-214773" r="-200847" b="-207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214773" r="-100282" b="-207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847" t="-214773" r="-565" b="-207955"/>
                          </a:stretch>
                        </a:blipFill>
                      </a:tcPr>
                    </a:tc>
                  </a:tr>
                  <a:tr h="10657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82" t="-316571" r="-300000" b="-109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565" t="-316571" r="-200847" b="-109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316571" r="-100282" b="-109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847" t="-316571" r="-565" b="-109143"/>
                          </a:stretch>
                        </a:blipFill>
                      </a:tcPr>
                    </a:tc>
                  </a:tr>
                  <a:tr h="10657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82" t="-416571" r="-300000" b="-9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565" t="-416571" r="-200847" b="-9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416571" r="-100282" b="-9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847" t="-416571" r="-565" b="-91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0" y="2382"/>
            <a:ext cx="9144000" cy="5463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Factorising Expressions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36512" y="591071"/>
            <a:ext cx="91776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000" dirty="0">
                <a:solidFill>
                  <a:schemeClr val="tx1"/>
                </a:solidFill>
                <a:latin typeface="Trebuchet MS" pitchFamily="34" charset="0"/>
              </a:rPr>
              <a:t>Ex2. Factorise the expressions. Why have they been grouped in rows like this? Could there be any other groups? </a:t>
            </a:r>
            <a:endParaRPr lang="en-GB" sz="2000" b="0" dirty="0"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41158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23977</TotalTime>
  <Words>1119</Words>
  <Application>Microsoft Office PowerPoint</Application>
  <PresentationFormat>On-screen Show (4:3)</PresentationFormat>
  <Paragraphs>191</Paragraphs>
  <Slides>19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 Machines</dc:title>
  <dc:creator>Richard Tock</dc:creator>
  <cp:lastModifiedBy>Lyn ZHANG</cp:lastModifiedBy>
  <cp:revision>214</cp:revision>
  <cp:lastPrinted>2017-01-18T10:16:52Z</cp:lastPrinted>
  <dcterms:created xsi:type="dcterms:W3CDTF">2015-10-02T09:03:04Z</dcterms:created>
  <dcterms:modified xsi:type="dcterms:W3CDTF">2022-04-25T01:06:24Z</dcterms:modified>
</cp:coreProperties>
</file>