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75" r:id="rId3"/>
    <p:sldId id="276" r:id="rId4"/>
    <p:sldId id="277" r:id="rId5"/>
    <p:sldId id="265" r:id="rId6"/>
    <p:sldId id="262" r:id="rId7"/>
    <p:sldId id="270" r:id="rId8"/>
    <p:sldId id="259" r:id="rId9"/>
    <p:sldId id="264" r:id="rId10"/>
    <p:sldId id="274" r:id="rId11"/>
    <p:sldId id="261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9144000" cy="6858000" type="screen4x3"/>
  <p:notesSz cx="6858000" cy="9144000"/>
  <p:custShowLst>
    <p:custShow name="Custom Show 1" id="0">
      <p:sldLst>
        <p:sld r:id="rId2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6600"/>
    <a:srgbClr val="FF0000"/>
    <a:srgbClr val="00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40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35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38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42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4D15D57-DB2E-4F82-B260-3E1C20B41C8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94D86A68-6F8B-4B35-BC97-F8806FB7D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F92A4BCD-0162-434B-9C03-48B31810EFB6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89E06C72-2623-4182-B9A5-ABF89F0E85DC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AD51F54D-2A4C-4B2B-BE04-026297C1810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3C16F950-2540-4E2B-853D-55FCA1EDD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1FE2A20-F67C-4961-9B2F-3CFCCD344B7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332E67C-7DB9-4952-94A4-EDF3CFD0FA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7BFA0C9-1A63-421A-8FD5-CDD24E3DF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44FA670-15D2-4192-BD11-BBE8A31E0D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18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FB29F38-F394-46AC-9102-E330CE9DE3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BBF31C2-02FC-4934-816F-8E4D198055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74E7E02-CB79-49B6-826C-B63E3A0C5A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5236-3F4B-4747-A8B8-57F1CBAB6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21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18CE0E1-9A77-47D9-AD0F-97B1B1D56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06E7DB4-1E92-4EFF-A3E9-C5883C371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DD4BED2-3B8B-4B67-981F-D14FC015C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67E7A-BD82-4029-A8FE-1993683800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10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D4D0801-B3CE-42FB-A1AD-2EE1F0376B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B6623A1-F8C8-4112-93A8-F406837C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6EEF62E-9295-4158-93CF-89825BE9AE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0C3E0-F8F9-4DD5-917B-C3E4DCBB2E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78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345D1FC-4953-44EA-A90C-396818826F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6229136-7EAD-4C5C-A133-0DC6EB1BCF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BD7C6A7-CF34-45A8-9B05-141E46881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B4A9A-102A-442A-A5AF-BEDFB7B7EF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11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431B682-DDB6-4DE6-920E-C4CE5E708E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F533BB7-B82B-495F-B5F2-C76BEDD908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D56C5C2-909F-44ED-A6B5-22EE24908D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E68A7-8C1D-479A-B45F-00B6726686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78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DD7179B-9AC2-4363-A290-59D7A6036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7B0A8CB-3F68-43C9-8975-8B01261CB7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2C799A6-13D5-45CD-B9FB-0B4C709E4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2EE1F-6B35-4134-8F76-B7F4A67A33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89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6E8D318D-0C6A-472E-8A15-5E4307CC99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9A75A0E-3AEA-4ADE-AAC7-D626B8E4D5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D7AB403-8291-4820-A0CF-CD42A39633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85A1A-79D5-426D-96EF-5921C55596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73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EC3A4333-A042-4026-A344-69A0E4F21B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C72F9DE-8256-42B2-BE13-96EBAFE268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73085EA-FA92-45F8-B859-6DE6A58F2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DC486-52BE-40B3-985E-DBDE66CF71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39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F825C88-4600-47D6-90D8-8C59FE478A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5F6AB97-DF13-4478-B383-A1DB403BF5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87322D9-4AC9-48A5-9F96-6ED07E5E07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D3DF9-F002-47BC-B4E6-F0CE7A3B8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28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676206D-2793-43DB-B8AD-B6F0751A6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4E503E2-31E2-494A-8B7A-B2FD7CDF20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95E3F7F-2570-45F7-9E27-9E13EBBE66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7A7A4-DCF2-486E-914A-29F8A28C6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85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0E064B78-3154-48CB-BB9B-9883404B61A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6EE911D6-3E7E-40DC-A5F8-C452F1B6374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>
                <a:extLst>
                  <a:ext uri="{FF2B5EF4-FFF2-40B4-BE49-F238E27FC236}">
                    <a16:creationId xmlns:a16="http://schemas.microsoft.com/office/drawing/2014/main" id="{B24D4A2C-F765-4398-9D86-33F85B045F4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783A2A54-D729-403A-B4A1-7821A648F87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AU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612CB77D-6457-4ED8-85ED-EEDFB87B88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>
                <a:extLst>
                  <a:ext uri="{FF2B5EF4-FFF2-40B4-BE49-F238E27FC236}">
                    <a16:creationId xmlns:a16="http://schemas.microsoft.com/office/drawing/2014/main" id="{4A6C88AC-D60B-4324-99C0-A3CD2954F8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35" name="AutoShape 8">
                <a:extLst>
                  <a:ext uri="{FF2B5EF4-FFF2-40B4-BE49-F238E27FC236}">
                    <a16:creationId xmlns:a16="http://schemas.microsoft.com/office/drawing/2014/main" id="{03560509-8807-4EA5-8CDD-900027B864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</p:grpSp>
      <p:sp>
        <p:nvSpPr>
          <p:cNvPr id="1027" name="AutoShape 9">
            <a:extLst>
              <a:ext uri="{FF2B5EF4-FFF2-40B4-BE49-F238E27FC236}">
                <a16:creationId xmlns:a16="http://schemas.microsoft.com/office/drawing/2014/main" id="{FDB61B14-D397-4329-9C33-2C80E6779D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4E54BBE6-A31C-418B-809B-5E140C882C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491" name="Rectangle 11">
            <a:extLst>
              <a:ext uri="{FF2B5EF4-FFF2-40B4-BE49-F238E27FC236}">
                <a16:creationId xmlns:a16="http://schemas.microsoft.com/office/drawing/2014/main" id="{E1D93C44-D1FC-49E5-9675-2A0C5C10BD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2" name="Rectangle 12">
            <a:extLst>
              <a:ext uri="{FF2B5EF4-FFF2-40B4-BE49-F238E27FC236}">
                <a16:creationId xmlns:a16="http://schemas.microsoft.com/office/drawing/2014/main" id="{B5FEB283-18D5-487E-90B4-C5663E9BDB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3" name="Rectangle 13">
            <a:extLst>
              <a:ext uri="{FF2B5EF4-FFF2-40B4-BE49-F238E27FC236}">
                <a16:creationId xmlns:a16="http://schemas.microsoft.com/office/drawing/2014/main" id="{2A019253-A17C-456F-B884-CBF30E946D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F98A74-F779-4CFD-99C4-881698D6F9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3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51.bin"/><Relationship Id="rId18" Type="http://schemas.openxmlformats.org/officeDocument/2006/relationships/oleObject" Target="../embeddings/oleObject54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0.wmf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image" Target="../media/image51.wmf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9.bin"/><Relationship Id="rId14" Type="http://schemas.openxmlformats.org/officeDocument/2006/relationships/oleObject" Target="../embeddings/oleObject5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4.wmf"/><Relationship Id="rId26" Type="http://schemas.openxmlformats.org/officeDocument/2006/relationships/oleObject" Target="../embeddings/oleObject12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5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1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6.wmf"/><Relationship Id="rId28" Type="http://schemas.openxmlformats.org/officeDocument/2006/relationships/oleObject" Target="../embeddings/oleObject13.bin"/><Relationship Id="rId10" Type="http://schemas.openxmlformats.org/officeDocument/2006/relationships/image" Target="../media/image10.wmf"/><Relationship Id="rId19" Type="http://schemas.openxmlformats.org/officeDocument/2006/relationships/image" Target="../media/image20.jpeg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>
            <a:extLst>
              <a:ext uri="{FF2B5EF4-FFF2-40B4-BE49-F238E27FC236}">
                <a16:creationId xmlns:a16="http://schemas.microsoft.com/office/drawing/2014/main" id="{2FA288A4-8234-412B-AD75-BA21F1159F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Completing the Square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4FA86C3-33CC-4316-9D01-BD481F7167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2743200"/>
            <a:ext cx="4470400" cy="2006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b="1"/>
              <a:t>Solving Quadratics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b="1"/>
              <a:t>By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b="1"/>
              <a:t>Completing the Square</a:t>
            </a:r>
          </a:p>
        </p:txBody>
      </p:sp>
      <p:sp>
        <p:nvSpPr>
          <p:cNvPr id="3076" name="AutoShape 4">
            <a:extLst>
              <a:ext uri="{FF2B5EF4-FFF2-40B4-BE49-F238E27FC236}">
                <a16:creationId xmlns:a16="http://schemas.microsoft.com/office/drawing/2014/main" id="{30D78E0D-A466-450C-B05C-5F8BC2158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0"/>
            <a:ext cx="1600200" cy="1676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077" name="Rectangle 6">
            <a:extLst>
              <a:ext uri="{FF2B5EF4-FFF2-40B4-BE49-F238E27FC236}">
                <a16:creationId xmlns:a16="http://schemas.microsoft.com/office/drawing/2014/main" id="{AF3C208D-18E3-4EFF-8DB1-6971DCE25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5562600" cy="381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078" name="AutoShape 7">
            <a:extLst>
              <a:ext uri="{FF2B5EF4-FFF2-40B4-BE49-F238E27FC236}">
                <a16:creationId xmlns:a16="http://schemas.microsoft.com/office/drawing/2014/main" id="{2CD54990-E7A1-434C-8881-3452FAF8C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733800"/>
            <a:ext cx="2057400" cy="1905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Must be 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perfect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Square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>
            <a:extLst>
              <a:ext uri="{FF2B5EF4-FFF2-40B4-BE49-F238E27FC236}">
                <a16:creationId xmlns:a16="http://schemas.microsoft.com/office/drawing/2014/main" id="{F70E1132-C742-4558-97CF-CA0372E76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Factor this Perfect square trinomial</a:t>
            </a:r>
          </a:p>
        </p:txBody>
      </p:sp>
      <p:graphicFrame>
        <p:nvGraphicFramePr>
          <p:cNvPr id="12291" name="Object 3">
            <a:extLst>
              <a:ext uri="{FF2B5EF4-FFF2-40B4-BE49-F238E27FC236}">
                <a16:creationId xmlns:a16="http://schemas.microsoft.com/office/drawing/2014/main" id="{B8AC3EE8-3D05-476B-99C9-10745DACB3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0263" y="1981200"/>
          <a:ext cx="226536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3" imgW="660113" imgH="203112" progId="Equation.DSMT4">
                  <p:embed/>
                </p:oleObj>
              </mc:Choice>
              <mc:Fallback>
                <p:oleObj name="Equation" r:id="rId3" imgW="660113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1981200"/>
                        <a:ext cx="2265362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AutoShape 4">
            <a:extLst>
              <a:ext uri="{FF2B5EF4-FFF2-40B4-BE49-F238E27FC236}">
                <a16:creationId xmlns:a16="http://schemas.microsoft.com/office/drawing/2014/main" id="{6261DEB7-16FB-4F9A-81D0-ECD29D42A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667000"/>
            <a:ext cx="1752600" cy="1752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is the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Square root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of x</a:t>
            </a:r>
            <a:r>
              <a:rPr lang="en-US" altLang="en-US" sz="1800" baseline="30000"/>
              <a:t>2</a:t>
            </a:r>
          </a:p>
        </p:txBody>
      </p:sp>
      <p:graphicFrame>
        <p:nvGraphicFramePr>
          <p:cNvPr id="49157" name="Object 5">
            <a:extLst>
              <a:ext uri="{FF2B5EF4-FFF2-40B4-BE49-F238E27FC236}">
                <a16:creationId xmlns:a16="http://schemas.microsoft.com/office/drawing/2014/main" id="{93A9D7D4-1DBD-4AE9-9D52-F54510A31C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89025" y="4529138"/>
          <a:ext cx="361473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5" imgW="1054100" imgH="228600" progId="Equation.DSMT4">
                  <p:embed/>
                </p:oleObj>
              </mc:Choice>
              <mc:Fallback>
                <p:oleObj name="Equation" r:id="rId5" imgW="10541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4529138"/>
                        <a:ext cx="3614738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>
            <a:extLst>
              <a:ext uri="{FF2B5EF4-FFF2-40B4-BE49-F238E27FC236}">
                <a16:creationId xmlns:a16="http://schemas.microsoft.com/office/drawing/2014/main" id="{F874F733-83C1-4556-9648-E64FDE9062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4724400"/>
          <a:ext cx="4349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7" imgW="126835" imgH="139518" progId="Equation.DSMT4">
                  <p:embed/>
                </p:oleObj>
              </mc:Choice>
              <mc:Fallback>
                <p:oleObj name="Equation" r:id="rId7" imgW="126835" imgH="13951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724400"/>
                        <a:ext cx="43497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" name="AutoShape 7">
            <a:extLst>
              <a:ext uri="{FF2B5EF4-FFF2-40B4-BE49-F238E27FC236}">
                <a16:creationId xmlns:a16="http://schemas.microsoft.com/office/drawing/2014/main" id="{1EB5417E-BB92-48DF-A086-663C423C9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590800"/>
            <a:ext cx="762000" cy="2133600"/>
          </a:xfrm>
          <a:prstGeom prst="downArrow">
            <a:avLst>
              <a:gd name="adj1" fmla="val 50000"/>
              <a:gd name="adj2" fmla="val 7000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Bring down sign</a:t>
            </a:r>
          </a:p>
        </p:txBody>
      </p:sp>
      <p:graphicFrame>
        <p:nvGraphicFramePr>
          <p:cNvPr id="49160" name="Object 8">
            <a:extLst>
              <a:ext uri="{FF2B5EF4-FFF2-40B4-BE49-F238E27FC236}">
                <a16:creationId xmlns:a16="http://schemas.microsoft.com/office/drawing/2014/main" id="{80BE8059-606E-4BFF-913E-8FF5674F10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14613" y="4789488"/>
          <a:ext cx="43338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9" imgW="126780" imgH="101424" progId="Equation.DSMT4">
                  <p:embed/>
                </p:oleObj>
              </mc:Choice>
              <mc:Fallback>
                <p:oleObj name="Equation" r:id="rId9" imgW="126780" imgH="101424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4789488"/>
                        <a:ext cx="433387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1" name="Object 9">
            <a:extLst>
              <a:ext uri="{FF2B5EF4-FFF2-40B4-BE49-F238E27FC236}">
                <a16:creationId xmlns:a16="http://schemas.microsoft.com/office/drawing/2014/main" id="{6258DB2E-1586-4E47-95B2-1A30E88130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4450" y="4670425"/>
          <a:ext cx="3048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11" imgW="88707" imgH="164742" progId="Equation.DSMT4">
                  <p:embed/>
                </p:oleObj>
              </mc:Choice>
              <mc:Fallback>
                <p:oleObj name="Equation" r:id="rId11" imgW="88707" imgH="16474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450" y="4670425"/>
                        <a:ext cx="304800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2" name="AutoShape 10">
            <a:extLst>
              <a:ext uri="{FF2B5EF4-FFF2-40B4-BE49-F238E27FC236}">
                <a16:creationId xmlns:a16="http://schemas.microsoft.com/office/drawing/2014/main" id="{51F9375B-F46D-44B2-B37F-BE525A2FA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743200"/>
            <a:ext cx="1752600" cy="1752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is the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Square root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of 9</a:t>
            </a:r>
            <a:endParaRPr lang="en-US" altLang="en-US" sz="1800" baseline="30000"/>
          </a:p>
        </p:txBody>
      </p:sp>
      <p:graphicFrame>
        <p:nvGraphicFramePr>
          <p:cNvPr id="49163" name="Object 11">
            <a:extLst>
              <a:ext uri="{FF2B5EF4-FFF2-40B4-BE49-F238E27FC236}">
                <a16:creationId xmlns:a16="http://schemas.microsoft.com/office/drawing/2014/main" id="{74B043B3-B871-4229-9C8A-911DD7227B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19325" y="5595938"/>
          <a:ext cx="1566863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13" imgW="457200" imgH="228600" progId="Equation.DSMT4">
                  <p:embed/>
                </p:oleObj>
              </mc:Choice>
              <mc:Fallback>
                <p:oleObj name="Equation" r:id="rId13" imgW="4572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325" y="5595938"/>
                        <a:ext cx="1566863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4" name="AutoShape 1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579C0114-9FE3-4D64-8E42-AD46DFEB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181600"/>
            <a:ext cx="1676400" cy="11430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A864970F-F3AF-4290-96E5-B23424392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0"/>
            <a:ext cx="6096000" cy="762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9166" name="WordArt 14">
            <a:extLst>
              <a:ext uri="{FF2B5EF4-FFF2-40B4-BE49-F238E27FC236}">
                <a16:creationId xmlns:a16="http://schemas.microsoft.com/office/drawing/2014/main" id="{FDB9EE79-438B-4955-8668-2314CE1B50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8100"/>
            <a:ext cx="32004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Short cut!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91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9" grpId="0" animBg="1"/>
      <p:bldP spid="49162" grpId="0" animBg="1"/>
      <p:bldP spid="491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>
            <a:extLst>
              <a:ext uri="{FF2B5EF4-FFF2-40B4-BE49-F238E27FC236}">
                <a16:creationId xmlns:a16="http://schemas.microsoft.com/office/drawing/2014/main" id="{0AD6CD25-8DDC-40A4-B249-5F2EC05B52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990600"/>
            <a:ext cx="7924800" cy="1524000"/>
          </a:xfrm>
        </p:spPr>
        <p:txBody>
          <a:bodyPr/>
          <a:lstStyle/>
          <a:p>
            <a:pPr eaLnBrk="1" hangingPunct="1"/>
            <a:r>
              <a:rPr lang="en-US" altLang="en-US" sz="3200"/>
              <a:t>In a perfect square, there is a relationship between the coefficient of the middle term and the constant term.</a:t>
            </a:r>
          </a:p>
        </p:txBody>
      </p:sp>
      <p:graphicFrame>
        <p:nvGraphicFramePr>
          <p:cNvPr id="13315" name="Object 4">
            <a:extLst>
              <a:ext uri="{FF2B5EF4-FFF2-40B4-BE49-F238E27FC236}">
                <a16:creationId xmlns:a16="http://schemas.microsoft.com/office/drawing/2014/main" id="{7C2B7B03-A135-4A99-9A4A-DB11F76DCB60}"/>
              </a:ext>
            </a:extLst>
          </p:cNvPr>
          <p:cNvGraphicFramePr>
            <a:graphicFrameLocks noChangeAspect="1"/>
          </p:cNvGraphicFramePr>
          <p:nvPr>
            <p:ph sz="half" idx="4294967295"/>
          </p:nvPr>
        </p:nvGraphicFramePr>
        <p:xfrm>
          <a:off x="663575" y="2209800"/>
          <a:ext cx="3375025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3" imgW="622030" imgH="228501" progId="Equation.DSMT4">
                  <p:embed/>
                </p:oleObj>
              </mc:Choice>
              <mc:Fallback>
                <p:oleObj name="Equation" r:id="rId3" imgW="622030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209800"/>
                        <a:ext cx="3375025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AutoShape 6">
            <a:extLst>
              <a:ext uri="{FF2B5EF4-FFF2-40B4-BE49-F238E27FC236}">
                <a16:creationId xmlns:a16="http://schemas.microsoft.com/office/drawing/2014/main" id="{A4786617-4082-48C6-AB58-4B877171D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200400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1751" name="Object 7">
            <a:extLst>
              <a:ext uri="{FF2B5EF4-FFF2-40B4-BE49-F238E27FC236}">
                <a16:creationId xmlns:a16="http://schemas.microsoft.com/office/drawing/2014/main" id="{CABEBA49-2CB8-4E31-85D8-A0F82CE343C6}"/>
              </a:ext>
            </a:extLst>
          </p:cNvPr>
          <p:cNvGraphicFramePr>
            <a:graphicFrameLocks noChangeAspect="1"/>
          </p:cNvGraphicFramePr>
          <p:nvPr>
            <p:ph sz="half" idx="4294967295"/>
          </p:nvPr>
        </p:nvGraphicFramePr>
        <p:xfrm>
          <a:off x="1752600" y="4038600"/>
          <a:ext cx="7397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5" imgW="126725" imgH="177415" progId="Equation.DSMT4">
                  <p:embed/>
                </p:oleObj>
              </mc:Choice>
              <mc:Fallback>
                <p:oleObj name="Equation" r:id="rId5" imgW="126725" imgH="17741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038600"/>
                        <a:ext cx="73977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>
            <a:extLst>
              <a:ext uri="{FF2B5EF4-FFF2-40B4-BE49-F238E27FC236}">
                <a16:creationId xmlns:a16="http://schemas.microsoft.com/office/drawing/2014/main" id="{00317622-AC62-4F30-A08A-0013719F17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4222750"/>
          <a:ext cx="7397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7" imgW="126780" imgH="114102" progId="Equation.DSMT4">
                  <p:embed/>
                </p:oleObj>
              </mc:Choice>
              <mc:Fallback>
                <p:oleObj name="Equation" r:id="rId7" imgW="126780" imgH="11410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222750"/>
                        <a:ext cx="73977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4" name="Object 10">
            <a:extLst>
              <a:ext uri="{FF2B5EF4-FFF2-40B4-BE49-F238E27FC236}">
                <a16:creationId xmlns:a16="http://schemas.microsoft.com/office/drawing/2014/main" id="{211B0849-E16F-4BA1-9F47-0A29BEC003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3429000"/>
          <a:ext cx="205740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9" imgW="406048" imgH="393359" progId="Equation.DSMT4">
                  <p:embed/>
                </p:oleObj>
              </mc:Choice>
              <mc:Fallback>
                <p:oleObj name="Equation" r:id="rId9" imgW="406048" imgH="39335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429000"/>
                        <a:ext cx="205740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5" name="AutoShape 11">
            <a:extLst>
              <a:ext uri="{FF2B5EF4-FFF2-40B4-BE49-F238E27FC236}">
                <a16:creationId xmlns:a16="http://schemas.microsoft.com/office/drawing/2014/main" id="{08981672-093E-4584-AF3C-D6EAD5C59187}"/>
              </a:ext>
            </a:extLst>
          </p:cNvPr>
          <p:cNvSpPr>
            <a:spLocks noChangeArrowheads="1"/>
          </p:cNvSpPr>
          <p:nvPr/>
        </p:nvSpPr>
        <p:spPr bwMode="auto">
          <a:xfrm rot="2522780">
            <a:off x="5334000" y="3200400"/>
            <a:ext cx="457200" cy="914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1756" name="AutoShape 12">
            <a:extLst>
              <a:ext uri="{FF2B5EF4-FFF2-40B4-BE49-F238E27FC236}">
                <a16:creationId xmlns:a16="http://schemas.microsoft.com/office/drawing/2014/main" id="{F710FE11-7331-4535-92F5-8750068D958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762500" y="5600700"/>
            <a:ext cx="609600" cy="990600"/>
          </a:xfrm>
          <a:prstGeom prst="downArrow">
            <a:avLst>
              <a:gd name="adj1" fmla="val 50000"/>
              <a:gd name="adj2" fmla="val 4062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1757" name="Object 13">
            <a:extLst>
              <a:ext uri="{FF2B5EF4-FFF2-40B4-BE49-F238E27FC236}">
                <a16:creationId xmlns:a16="http://schemas.microsoft.com/office/drawing/2014/main" id="{CCB15E71-CF54-45B0-9E3C-06DBBA92B8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5334000"/>
          <a:ext cx="103505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11" imgW="177569" imgH="202936" progId="Equation.DSMT4">
                  <p:embed/>
                </p:oleObj>
              </mc:Choice>
              <mc:Fallback>
                <p:oleObj name="Equation" r:id="rId11" imgW="177569" imgH="202936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334000"/>
                        <a:ext cx="1035050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8" name="Object 14">
            <a:extLst>
              <a:ext uri="{FF2B5EF4-FFF2-40B4-BE49-F238E27FC236}">
                <a16:creationId xmlns:a16="http://schemas.microsoft.com/office/drawing/2014/main" id="{A6B2F08E-36AF-4DDA-95D2-9485DDCD15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5638800"/>
          <a:ext cx="7397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13" imgW="126780" imgH="114102" progId="Equation.DSMT4">
                  <p:embed/>
                </p:oleObj>
              </mc:Choice>
              <mc:Fallback>
                <p:oleObj name="Equation" r:id="rId13" imgW="126780" imgH="11410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638800"/>
                        <a:ext cx="73977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9" name="Object 15">
            <a:extLst>
              <a:ext uri="{FF2B5EF4-FFF2-40B4-BE49-F238E27FC236}">
                <a16:creationId xmlns:a16="http://schemas.microsoft.com/office/drawing/2014/main" id="{E9CAADD2-1E47-4DEC-AB44-5E960121F0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7600" y="5410200"/>
          <a:ext cx="1184275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14" imgW="202936" imgH="177569" progId="Equation.DSMT4">
                  <p:embed/>
                </p:oleObj>
              </mc:Choice>
              <mc:Fallback>
                <p:oleObj name="Equation" r:id="rId14" imgW="202936" imgH="17756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410200"/>
                        <a:ext cx="1184275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0" name="AutoShape 16">
            <a:extLst>
              <a:ext uri="{FF2B5EF4-FFF2-40B4-BE49-F238E27FC236}">
                <a16:creationId xmlns:a16="http://schemas.microsoft.com/office/drawing/2014/main" id="{970C7D84-8FDB-4BD0-9876-FDCC518A8203}"/>
              </a:ext>
            </a:extLst>
          </p:cNvPr>
          <p:cNvSpPr>
            <a:spLocks noChangeArrowheads="1"/>
          </p:cNvSpPr>
          <p:nvPr/>
        </p:nvSpPr>
        <p:spPr bwMode="auto">
          <a:xfrm rot="-134921">
            <a:off x="7339013" y="3187700"/>
            <a:ext cx="1270000" cy="2224088"/>
          </a:xfrm>
          <a:prstGeom prst="downArrow">
            <a:avLst>
              <a:gd name="adj1" fmla="val 50000"/>
              <a:gd name="adj2" fmla="val 4378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1761" name="Object 17">
            <a:extLst>
              <a:ext uri="{FF2B5EF4-FFF2-40B4-BE49-F238E27FC236}">
                <a16:creationId xmlns:a16="http://schemas.microsoft.com/office/drawing/2014/main" id="{34E3279C-36B0-4418-A245-1FA02ECA90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59238" y="2209800"/>
          <a:ext cx="4475162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16" imgW="825500" imgH="203200" progId="Equation.DSMT4">
                  <p:embed/>
                </p:oleObj>
              </mc:Choice>
              <mc:Fallback>
                <p:oleObj name="Equation" r:id="rId16" imgW="825500" imgH="203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238" y="2209800"/>
                        <a:ext cx="4475162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2" name="Object 18">
            <a:extLst>
              <a:ext uri="{FF2B5EF4-FFF2-40B4-BE49-F238E27FC236}">
                <a16:creationId xmlns:a16="http://schemas.microsoft.com/office/drawing/2014/main" id="{3B862FA3-2C1A-408B-B883-E0739B4A82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5562600"/>
          <a:ext cx="7397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18" imgW="126725" imgH="177415" progId="Equation.DSMT4">
                  <p:embed/>
                </p:oleObj>
              </mc:Choice>
              <mc:Fallback>
                <p:oleObj name="Equation" r:id="rId18" imgW="126725" imgH="177415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562600"/>
                        <a:ext cx="73977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3" name="Line 19">
            <a:extLst>
              <a:ext uri="{FF2B5EF4-FFF2-40B4-BE49-F238E27FC236}">
                <a16:creationId xmlns:a16="http://schemas.microsoft.com/office/drawing/2014/main" id="{9F35BAEE-A4FE-4DB8-A980-75890A118C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905000"/>
            <a:ext cx="24384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4" name="Line 20">
            <a:extLst>
              <a:ext uri="{FF2B5EF4-FFF2-40B4-BE49-F238E27FC236}">
                <a16:creationId xmlns:a16="http://schemas.microsoft.com/office/drawing/2014/main" id="{9E55736B-5AD6-41A5-9049-E94484F3A0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362200"/>
            <a:ext cx="24384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5" name="Line 21">
            <a:extLst>
              <a:ext uri="{FF2B5EF4-FFF2-40B4-BE49-F238E27FC236}">
                <a16:creationId xmlns:a16="http://schemas.microsoft.com/office/drawing/2014/main" id="{12CBA8AA-EF8F-4A95-A29B-651173706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362200"/>
            <a:ext cx="25908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31" name="Rectangle 22">
            <a:extLst>
              <a:ext uri="{FF2B5EF4-FFF2-40B4-BE49-F238E27FC236}">
                <a16:creationId xmlns:a16="http://schemas.microsoft.com/office/drawing/2014/main" id="{F472F249-4370-4C62-AD67-34D67E536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0"/>
            <a:ext cx="6096000" cy="762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99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17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317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317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900" decel="100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50" grpId="0" animBg="1"/>
      <p:bldP spid="31755" grpId="0" animBg="1"/>
      <p:bldP spid="31756" grpId="0" animBg="1"/>
      <p:bldP spid="317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6EC91CA-9843-41C8-850F-440787629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Difference of Squares</a:t>
            </a:r>
            <a:endParaRPr lang="en-AU" altLang="en-US"/>
          </a:p>
        </p:txBody>
      </p:sp>
      <p:pic>
        <p:nvPicPr>
          <p:cNvPr id="14339" name="Picture 2" descr="Factoring The Difference Of Squares - Lessons - Blendspace">
            <a:extLst>
              <a:ext uri="{FF2B5EF4-FFF2-40B4-BE49-F238E27FC236}">
                <a16:creationId xmlns:a16="http://schemas.microsoft.com/office/drawing/2014/main" id="{04DAE9C2-9164-4788-89F5-3E711696E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1882775"/>
            <a:ext cx="75120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E6841D1-94B4-4AC1-AF5A-2E5044DF6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Factorising Difference of Squares</a:t>
            </a:r>
            <a:endParaRPr lang="en-AU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B5ABDB-04BA-4859-8D17-D9FBAAD93C7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47751" y="2286000"/>
            <a:ext cx="3791102" cy="2462213"/>
          </a:xfrm>
          <a:prstGeom prst="rect">
            <a:avLst/>
          </a:prstGeom>
          <a:blipFill>
            <a:blip r:embed="rId2"/>
            <a:stretch>
              <a:fillRect l="-8199" r="-6592" b="-11386"/>
            </a:stretch>
          </a:blipFill>
        </p:spPr>
        <p:txBody>
          <a:bodyPr/>
          <a:lstStyle/>
          <a:p>
            <a:pPr>
              <a:defRPr/>
            </a:pPr>
            <a:r>
              <a:rPr lang="en-AU" dirty="0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3741C3A-3628-4DC0-9134-29762B399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229600" cy="1143000"/>
          </a:xfrm>
        </p:spPr>
        <p:txBody>
          <a:bodyPr/>
          <a:lstStyle/>
          <a:p>
            <a:r>
              <a:rPr lang="en-AU" altLang="en-US"/>
              <a:t>Number games: what are two numbers?</a:t>
            </a:r>
          </a:p>
        </p:txBody>
      </p:sp>
      <p:grpSp>
        <p:nvGrpSpPr>
          <p:cNvPr id="16387" name="Group 267">
            <a:extLst>
              <a:ext uri="{FF2B5EF4-FFF2-40B4-BE49-F238E27FC236}">
                <a16:creationId xmlns:a16="http://schemas.microsoft.com/office/drawing/2014/main" id="{6B7B703C-EE13-41B0-8F0F-291FC091745B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905000"/>
            <a:ext cx="5510213" cy="4178300"/>
            <a:chOff x="8679" y="1891"/>
            <a:chExt cx="787" cy="738"/>
          </a:xfrm>
        </p:grpSpPr>
        <p:sp>
          <p:nvSpPr>
            <p:cNvPr id="16392" name="Line 269">
              <a:extLst>
                <a:ext uri="{FF2B5EF4-FFF2-40B4-BE49-F238E27FC236}">
                  <a16:creationId xmlns:a16="http://schemas.microsoft.com/office/drawing/2014/main" id="{05F3AFA2-4C52-4AFE-A4E8-BEF626B2EB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393" name="Line 268">
              <a:extLst>
                <a:ext uri="{FF2B5EF4-FFF2-40B4-BE49-F238E27FC236}">
                  <a16:creationId xmlns:a16="http://schemas.microsoft.com/office/drawing/2014/main" id="{C03152E8-E46A-4859-BB79-A8D5AF364EA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6388" name="Text Box 271">
            <a:extLst>
              <a:ext uri="{FF2B5EF4-FFF2-40B4-BE49-F238E27FC236}">
                <a16:creationId xmlns:a16="http://schemas.microsoft.com/office/drawing/2014/main" id="{AA732BCB-6AEC-4D01-8CA1-E2EEAED3E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3" y="4456113"/>
            <a:ext cx="380206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49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Product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389" name="Text Box 272">
            <a:extLst>
              <a:ext uri="{FF2B5EF4-FFF2-40B4-BE49-F238E27FC236}">
                <a16:creationId xmlns:a16="http://schemas.microsoft.com/office/drawing/2014/main" id="{0A89D15D-7270-4948-8D41-E072E8B74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1982788"/>
            <a:ext cx="3954462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Summary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390" name="Text Box 273">
            <a:extLst>
              <a:ext uri="{FF2B5EF4-FFF2-40B4-BE49-F238E27FC236}">
                <a16:creationId xmlns:a16="http://schemas.microsoft.com/office/drawing/2014/main" id="{6E7612F2-7A59-41B1-88EA-3F844317D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513" y="3492500"/>
            <a:ext cx="77311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391" name="Text Box 273">
            <a:extLst>
              <a:ext uri="{FF2B5EF4-FFF2-40B4-BE49-F238E27FC236}">
                <a16:creationId xmlns:a16="http://schemas.microsoft.com/office/drawing/2014/main" id="{A2189437-A3CD-4350-9834-66C2E770C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113" y="3556000"/>
            <a:ext cx="10302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ea typeface="ヒラギノ角ゴ Pro W3" charset="-128"/>
              </a:rPr>
              <a:t>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44CF2A4-9B07-4A42-944B-80A6C2B38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229600" cy="1143000"/>
          </a:xfrm>
        </p:spPr>
        <p:txBody>
          <a:bodyPr/>
          <a:lstStyle/>
          <a:p>
            <a:r>
              <a:rPr lang="en-AU" altLang="en-US"/>
              <a:t>Number games: what are two numbers?</a:t>
            </a:r>
          </a:p>
        </p:txBody>
      </p:sp>
      <p:grpSp>
        <p:nvGrpSpPr>
          <p:cNvPr id="17411" name="Group 267">
            <a:extLst>
              <a:ext uri="{FF2B5EF4-FFF2-40B4-BE49-F238E27FC236}">
                <a16:creationId xmlns:a16="http://schemas.microsoft.com/office/drawing/2014/main" id="{6F156279-8524-45EC-B276-4500B34613FE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905000"/>
            <a:ext cx="5510213" cy="4178300"/>
            <a:chOff x="8679" y="1891"/>
            <a:chExt cx="787" cy="738"/>
          </a:xfrm>
        </p:grpSpPr>
        <p:sp>
          <p:nvSpPr>
            <p:cNvPr id="17416" name="Line 269">
              <a:extLst>
                <a:ext uri="{FF2B5EF4-FFF2-40B4-BE49-F238E27FC236}">
                  <a16:creationId xmlns:a16="http://schemas.microsoft.com/office/drawing/2014/main" id="{DE2AD975-0722-4134-8B04-D2EB8AB06D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17" name="Line 268">
              <a:extLst>
                <a:ext uri="{FF2B5EF4-FFF2-40B4-BE49-F238E27FC236}">
                  <a16:creationId xmlns:a16="http://schemas.microsoft.com/office/drawing/2014/main" id="{1325E76D-3E89-4537-A2AC-99B46C7A8F7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7412" name="Text Box 271">
            <a:extLst>
              <a:ext uri="{FF2B5EF4-FFF2-40B4-BE49-F238E27FC236}">
                <a16:creationId xmlns:a16="http://schemas.microsoft.com/office/drawing/2014/main" id="{43296C02-E0FC-42B4-A08C-7C01DDF18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3" y="4456113"/>
            <a:ext cx="380206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25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Product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413" name="Text Box 272">
            <a:extLst>
              <a:ext uri="{FF2B5EF4-FFF2-40B4-BE49-F238E27FC236}">
                <a16:creationId xmlns:a16="http://schemas.microsoft.com/office/drawing/2014/main" id="{19B219D8-3DB5-4A25-8FDB-D0EF0492D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1982788"/>
            <a:ext cx="3954462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Summary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10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414" name="Text Box 273">
            <a:extLst>
              <a:ext uri="{FF2B5EF4-FFF2-40B4-BE49-F238E27FC236}">
                <a16:creationId xmlns:a16="http://schemas.microsoft.com/office/drawing/2014/main" id="{A094B787-1C05-428C-A41C-8666FE22B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513" y="3492500"/>
            <a:ext cx="77311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?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415" name="Text Box 273">
            <a:extLst>
              <a:ext uri="{FF2B5EF4-FFF2-40B4-BE49-F238E27FC236}">
                <a16:creationId xmlns:a16="http://schemas.microsoft.com/office/drawing/2014/main" id="{B46CBE34-98B1-4DD4-885B-19E149022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113" y="3556000"/>
            <a:ext cx="10302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ea typeface="ヒラギノ角ゴ Pro W3" charset="-128"/>
              </a:rPr>
              <a:t>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?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B11F82A7-6365-44AC-A4CB-02891B83BB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229600" cy="1143000"/>
          </a:xfrm>
        </p:spPr>
        <p:txBody>
          <a:bodyPr/>
          <a:lstStyle/>
          <a:p>
            <a:r>
              <a:rPr lang="en-AU" altLang="en-US"/>
              <a:t>Number games: what are two numbers?</a:t>
            </a:r>
          </a:p>
        </p:txBody>
      </p:sp>
      <p:grpSp>
        <p:nvGrpSpPr>
          <p:cNvPr id="18435" name="Group 267">
            <a:extLst>
              <a:ext uri="{FF2B5EF4-FFF2-40B4-BE49-F238E27FC236}">
                <a16:creationId xmlns:a16="http://schemas.microsoft.com/office/drawing/2014/main" id="{1A2C88AE-3849-4343-990B-B44F1B504CCB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905000"/>
            <a:ext cx="5510213" cy="4178300"/>
            <a:chOff x="8679" y="1891"/>
            <a:chExt cx="787" cy="738"/>
          </a:xfrm>
        </p:grpSpPr>
        <p:sp>
          <p:nvSpPr>
            <p:cNvPr id="18440" name="Line 269">
              <a:extLst>
                <a:ext uri="{FF2B5EF4-FFF2-40B4-BE49-F238E27FC236}">
                  <a16:creationId xmlns:a16="http://schemas.microsoft.com/office/drawing/2014/main" id="{71D27EEB-DF66-49A5-ADE4-0E917D4BC0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441" name="Line 268">
              <a:extLst>
                <a:ext uri="{FF2B5EF4-FFF2-40B4-BE49-F238E27FC236}">
                  <a16:creationId xmlns:a16="http://schemas.microsoft.com/office/drawing/2014/main" id="{A5BFECC9-994D-4F11-9D39-3ED947506B3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8436" name="Text Box 271">
            <a:extLst>
              <a:ext uri="{FF2B5EF4-FFF2-40B4-BE49-F238E27FC236}">
                <a16:creationId xmlns:a16="http://schemas.microsoft.com/office/drawing/2014/main" id="{2828A7D4-2347-4394-A444-5945C289B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3" y="4456113"/>
            <a:ext cx="380206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90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Product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437" name="Text Box 272">
            <a:extLst>
              <a:ext uri="{FF2B5EF4-FFF2-40B4-BE49-F238E27FC236}">
                <a16:creationId xmlns:a16="http://schemas.microsoft.com/office/drawing/2014/main" id="{E93EC8BE-FABE-4E08-9636-14F591E3C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200" y="1941513"/>
            <a:ext cx="3954463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Summary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19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438" name="Text Box 273">
            <a:extLst>
              <a:ext uri="{FF2B5EF4-FFF2-40B4-BE49-F238E27FC236}">
                <a16:creationId xmlns:a16="http://schemas.microsoft.com/office/drawing/2014/main" id="{4A7C3ABD-B536-4261-8FA5-BECDD897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513" y="3492500"/>
            <a:ext cx="77311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?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439" name="Text Box 273">
            <a:extLst>
              <a:ext uri="{FF2B5EF4-FFF2-40B4-BE49-F238E27FC236}">
                <a16:creationId xmlns:a16="http://schemas.microsoft.com/office/drawing/2014/main" id="{0E37445A-80AE-4408-A72D-7EAB3CAFF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113" y="3556000"/>
            <a:ext cx="10302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ea typeface="ヒラギノ角ゴ Pro W3" charset="-128"/>
              </a:rPr>
              <a:t>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?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04FA63B-7233-4C95-9EA7-42FA2237C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229600" cy="1143000"/>
          </a:xfrm>
        </p:spPr>
        <p:txBody>
          <a:bodyPr/>
          <a:lstStyle/>
          <a:p>
            <a:r>
              <a:rPr lang="en-AU" altLang="en-US"/>
              <a:t>Number games: what are two numbers?</a:t>
            </a:r>
          </a:p>
        </p:txBody>
      </p:sp>
      <p:grpSp>
        <p:nvGrpSpPr>
          <p:cNvPr id="19459" name="Group 267">
            <a:extLst>
              <a:ext uri="{FF2B5EF4-FFF2-40B4-BE49-F238E27FC236}">
                <a16:creationId xmlns:a16="http://schemas.microsoft.com/office/drawing/2014/main" id="{D363DB58-23C8-4139-8D25-07A623FD8CC5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905000"/>
            <a:ext cx="5510213" cy="4178300"/>
            <a:chOff x="8679" y="1891"/>
            <a:chExt cx="787" cy="738"/>
          </a:xfrm>
        </p:grpSpPr>
        <p:sp>
          <p:nvSpPr>
            <p:cNvPr id="19464" name="Line 269">
              <a:extLst>
                <a:ext uri="{FF2B5EF4-FFF2-40B4-BE49-F238E27FC236}">
                  <a16:creationId xmlns:a16="http://schemas.microsoft.com/office/drawing/2014/main" id="{F7ACFEC8-DE6C-4B36-9912-4255856878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465" name="Line 268">
              <a:extLst>
                <a:ext uri="{FF2B5EF4-FFF2-40B4-BE49-F238E27FC236}">
                  <a16:creationId xmlns:a16="http://schemas.microsoft.com/office/drawing/2014/main" id="{2BF67FCC-446C-4A4E-8DE8-F5C8EDA0333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9460" name="Text Box 271">
            <a:extLst>
              <a:ext uri="{FF2B5EF4-FFF2-40B4-BE49-F238E27FC236}">
                <a16:creationId xmlns:a16="http://schemas.microsoft.com/office/drawing/2014/main" id="{3B4141E6-5D99-44BD-B2CB-376564443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3" y="4456113"/>
            <a:ext cx="380206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24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Product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9461" name="Text Box 272">
            <a:extLst>
              <a:ext uri="{FF2B5EF4-FFF2-40B4-BE49-F238E27FC236}">
                <a16:creationId xmlns:a16="http://schemas.microsoft.com/office/drawing/2014/main" id="{E1731419-D7A5-4049-9E7E-B5F89A95B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200" y="1941513"/>
            <a:ext cx="3954463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Summary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10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9462" name="Text Box 273">
            <a:extLst>
              <a:ext uri="{FF2B5EF4-FFF2-40B4-BE49-F238E27FC236}">
                <a16:creationId xmlns:a16="http://schemas.microsoft.com/office/drawing/2014/main" id="{A87262B4-B2E1-4469-81AF-4309CE469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513" y="3492500"/>
            <a:ext cx="77311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?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9463" name="Text Box 273">
            <a:extLst>
              <a:ext uri="{FF2B5EF4-FFF2-40B4-BE49-F238E27FC236}">
                <a16:creationId xmlns:a16="http://schemas.microsoft.com/office/drawing/2014/main" id="{1C728945-2813-4379-86B1-09A6B29EF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113" y="3556000"/>
            <a:ext cx="10302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ea typeface="ヒラギノ角ゴ Pro W3" charset="-128"/>
              </a:rPr>
              <a:t>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?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6B4C585F-1094-4003-AC57-F10B860B8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229600" cy="1143000"/>
          </a:xfrm>
        </p:spPr>
        <p:txBody>
          <a:bodyPr/>
          <a:lstStyle/>
          <a:p>
            <a:r>
              <a:rPr lang="en-AU" altLang="en-US"/>
              <a:t>Number games: what are two numbers?</a:t>
            </a:r>
          </a:p>
        </p:txBody>
      </p:sp>
      <p:grpSp>
        <p:nvGrpSpPr>
          <p:cNvPr id="20483" name="Group 267">
            <a:extLst>
              <a:ext uri="{FF2B5EF4-FFF2-40B4-BE49-F238E27FC236}">
                <a16:creationId xmlns:a16="http://schemas.microsoft.com/office/drawing/2014/main" id="{E48D1899-7937-4ED4-A894-B50D10DAB492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1905000"/>
            <a:ext cx="5510213" cy="4178300"/>
            <a:chOff x="8679" y="1891"/>
            <a:chExt cx="787" cy="738"/>
          </a:xfrm>
        </p:grpSpPr>
        <p:sp>
          <p:nvSpPr>
            <p:cNvPr id="20488" name="Line 269">
              <a:extLst>
                <a:ext uri="{FF2B5EF4-FFF2-40B4-BE49-F238E27FC236}">
                  <a16:creationId xmlns:a16="http://schemas.microsoft.com/office/drawing/2014/main" id="{77362DE3-2A85-4819-95B1-652D4B2A42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489" name="Line 268">
              <a:extLst>
                <a:ext uri="{FF2B5EF4-FFF2-40B4-BE49-F238E27FC236}">
                  <a16:creationId xmlns:a16="http://schemas.microsoft.com/office/drawing/2014/main" id="{F8514756-94BE-4F26-A3FA-AA99D5EB3AF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0484" name="Text Box 271">
            <a:extLst>
              <a:ext uri="{FF2B5EF4-FFF2-40B4-BE49-F238E27FC236}">
                <a16:creationId xmlns:a16="http://schemas.microsoft.com/office/drawing/2014/main" id="{36BB0318-44F0-4F88-8E56-858EB1AE6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413" y="4456113"/>
            <a:ext cx="380206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-63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Product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485" name="Text Box 272">
            <a:extLst>
              <a:ext uri="{FF2B5EF4-FFF2-40B4-BE49-F238E27FC236}">
                <a16:creationId xmlns:a16="http://schemas.microsoft.com/office/drawing/2014/main" id="{5E6C2115-B58D-4FE2-8A93-FF8B0EE94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200" y="1941513"/>
            <a:ext cx="3954463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Summary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486" name="Text Box 273">
            <a:extLst>
              <a:ext uri="{FF2B5EF4-FFF2-40B4-BE49-F238E27FC236}">
                <a16:creationId xmlns:a16="http://schemas.microsoft.com/office/drawing/2014/main" id="{1EF01BEC-0CBB-4E6F-B8A2-BA4747FB0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513" y="3492500"/>
            <a:ext cx="77311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?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487" name="Text Box 273">
            <a:extLst>
              <a:ext uri="{FF2B5EF4-FFF2-40B4-BE49-F238E27FC236}">
                <a16:creationId xmlns:a16="http://schemas.microsoft.com/office/drawing/2014/main" id="{2267676D-9CD2-445B-A3CC-B85D6C0AD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113" y="3556000"/>
            <a:ext cx="10302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ea typeface="ヒラギノ角ゴ Pro W3" charset="-128"/>
              </a:rPr>
              <a:t> </a:t>
            </a:r>
            <a:r>
              <a:rPr lang="en-US" altLang="en-US" sz="4000">
                <a:solidFill>
                  <a:srgbClr val="0000FF"/>
                </a:solidFill>
                <a:latin typeface="Times New Roman" panose="02020603050405020304" pitchFamily="18" charset="0"/>
                <a:ea typeface="ヒラギノ角ゴ Pro W3" charset="-128"/>
                <a:cs typeface="Times New Roman" panose="02020603050405020304" pitchFamily="18" charset="0"/>
              </a:rPr>
              <a:t>?</a:t>
            </a:r>
            <a:endParaRPr lang="en-US" altLang="en-US" sz="4000"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erfect Squares | Definition, List, Chart and Examples">
            <a:extLst>
              <a:ext uri="{FF2B5EF4-FFF2-40B4-BE49-F238E27FC236}">
                <a16:creationId xmlns:a16="http://schemas.microsoft.com/office/drawing/2014/main" id="{FFEEC8E5-B366-42DE-A0AD-E73D04C18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592638"/>
            <a:ext cx="3930650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">
            <a:extLst>
              <a:ext uri="{FF2B5EF4-FFF2-40B4-BE49-F238E27FC236}">
                <a16:creationId xmlns:a16="http://schemas.microsoft.com/office/drawing/2014/main" id="{F46F52D5-8076-4F85-ACFE-DAE006326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6450" y="1219200"/>
            <a:ext cx="7924800" cy="1143000"/>
          </a:xfrm>
        </p:spPr>
        <p:txBody>
          <a:bodyPr/>
          <a:lstStyle/>
          <a:p>
            <a:r>
              <a:rPr lang="en-US" altLang="en-US"/>
              <a:t>Perfect Squares Numbers</a:t>
            </a:r>
            <a:br>
              <a:rPr lang="en-US" altLang="en-US"/>
            </a:br>
            <a:r>
              <a:rPr lang="en-US" altLang="zh-CN">
                <a:ea typeface="宋体" panose="02010600030101010101" pitchFamily="2" charset="-122"/>
              </a:rPr>
              <a:t>Perfect </a:t>
            </a:r>
            <a:r>
              <a:rPr lang="en-AU" altLang="zh-CN">
                <a:ea typeface="宋体" panose="02010600030101010101" pitchFamily="2" charset="-122"/>
              </a:rPr>
              <a:t>Quadratic Squares</a:t>
            </a:r>
            <a:br>
              <a:rPr lang="en-AU" altLang="zh-CN">
                <a:ea typeface="宋体" panose="02010600030101010101" pitchFamily="2" charset="-122"/>
              </a:rPr>
            </a:br>
            <a:r>
              <a:rPr lang="en-AU" altLang="zh-CN">
                <a:ea typeface="宋体" panose="02010600030101010101" pitchFamily="2" charset="-122"/>
              </a:rPr>
              <a:t>Perfect Square Trinomials</a:t>
            </a:r>
            <a:endParaRPr lang="en-AU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28B74-FAE3-40F6-97CD-49CB23A75C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838200" y="2362200"/>
            <a:ext cx="8153400" cy="3724275"/>
          </a:xfrm>
          <a:blipFill>
            <a:blip r:embed="rId3"/>
            <a:stretch>
              <a:fillRect l="-1272" t="-2623"/>
            </a:stretch>
          </a:blipFill>
        </p:spPr>
        <p:txBody>
          <a:bodyPr/>
          <a:lstStyle/>
          <a:p>
            <a:pPr>
              <a:defRPr/>
            </a:pPr>
            <a:r>
              <a:rPr lang="en-AU" dirty="0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2930C0E-4A06-4933-AD27-443476EF7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19138"/>
            <a:ext cx="7924800" cy="1143000"/>
          </a:xfrm>
        </p:spPr>
        <p:txBody>
          <a:bodyPr/>
          <a:lstStyle/>
          <a:p>
            <a:r>
              <a:rPr lang="en-US" altLang="en-US"/>
              <a:t>Perfect Quadratic Squares</a:t>
            </a:r>
            <a:endParaRPr lang="en-AU" altLang="en-US"/>
          </a:p>
        </p:txBody>
      </p:sp>
      <p:pic>
        <p:nvPicPr>
          <p:cNvPr id="5123" name="Picture 2" descr="Who came up with the quadratic formula? - Quora">
            <a:extLst>
              <a:ext uri="{FF2B5EF4-FFF2-40B4-BE49-F238E27FC236}">
                <a16:creationId xmlns:a16="http://schemas.microsoft.com/office/drawing/2014/main" id="{2BF6AAC1-1F53-4F1D-BD72-47BA7CC5D2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2106613"/>
            <a:ext cx="4191000" cy="4006850"/>
          </a:xfr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7FABE8-BBEF-4933-AC2A-704F3C429D7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62600" y="3433796"/>
            <a:ext cx="3429000" cy="135223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AU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5515FC6-7E4B-4560-A4CE-761D221C9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Perfect Quadratic Squares</a:t>
            </a:r>
            <a:endParaRPr lang="en-AU" altLang="en-US"/>
          </a:p>
        </p:txBody>
      </p:sp>
      <p:pic>
        <p:nvPicPr>
          <p:cNvPr id="6147" name="Picture 2" descr="A Geometrical Approach to Completing the Square">
            <a:extLst>
              <a:ext uri="{FF2B5EF4-FFF2-40B4-BE49-F238E27FC236}">
                <a16:creationId xmlns:a16="http://schemas.microsoft.com/office/drawing/2014/main" id="{27FB3BDB-8FBB-4026-A243-A598C39CF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57400"/>
            <a:ext cx="436245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A80FFE-F9A8-449A-B78A-D6A91AC4FD1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62600" y="3433796"/>
            <a:ext cx="3429000" cy="20273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AU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">
            <a:extLst>
              <a:ext uri="{FF2B5EF4-FFF2-40B4-BE49-F238E27FC236}">
                <a16:creationId xmlns:a16="http://schemas.microsoft.com/office/drawing/2014/main" id="{7E833E4D-4A00-4B9D-A302-341E65CF77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219200"/>
          <a:ext cx="300672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3" imgW="622030" imgH="228501" progId="Equation.DSMT4">
                  <p:embed/>
                </p:oleObj>
              </mc:Choice>
              <mc:Fallback>
                <p:oleObj name="Equation" r:id="rId3" imgW="622030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19200"/>
                        <a:ext cx="3006725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>
            <a:extLst>
              <a:ext uri="{FF2B5EF4-FFF2-40B4-BE49-F238E27FC236}">
                <a16:creationId xmlns:a16="http://schemas.microsoft.com/office/drawing/2014/main" id="{ADCFB26A-F525-42B8-BE3A-2D5A11F131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5613" y="1279525"/>
          <a:ext cx="3271837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5" imgW="685800" imgH="203200" progId="Equation.DSMT4">
                  <p:embed/>
                </p:oleObj>
              </mc:Choice>
              <mc:Fallback>
                <p:oleObj name="Equation" r:id="rId5" imgW="685800" imgH="203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1279525"/>
                        <a:ext cx="3271837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WordArt 6">
            <a:extLst>
              <a:ext uri="{FF2B5EF4-FFF2-40B4-BE49-F238E27FC236}">
                <a16:creationId xmlns:a16="http://schemas.microsoft.com/office/drawing/2014/main" id="{4DBB44B6-06ED-4263-8FB4-4E5E9CA932E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81400" y="0"/>
            <a:ext cx="2286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Short Cut</a:t>
            </a:r>
          </a:p>
        </p:txBody>
      </p:sp>
      <p:sp>
        <p:nvSpPr>
          <p:cNvPr id="7173" name="Text Box 7">
            <a:extLst>
              <a:ext uri="{FF2B5EF4-FFF2-40B4-BE49-F238E27FC236}">
                <a16:creationId xmlns:a16="http://schemas.microsoft.com/office/drawing/2014/main" id="{051573AE-9078-40CB-8D67-D48F0AF77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5405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/>
              <a:t>To expand a </a:t>
            </a:r>
            <a:r>
              <a:rPr lang="en-US" altLang="en-US" sz="3600" b="1" u="sng"/>
              <a:t>perfect square binomial:</a:t>
            </a:r>
          </a:p>
        </p:txBody>
      </p:sp>
      <p:graphicFrame>
        <p:nvGraphicFramePr>
          <p:cNvPr id="38920" name="Object 8">
            <a:extLst>
              <a:ext uri="{FF2B5EF4-FFF2-40B4-BE49-F238E27FC236}">
                <a16:creationId xmlns:a16="http://schemas.microsoft.com/office/drawing/2014/main" id="{280FE2E4-CEF7-4545-8A85-E468C0ABD4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03588" y="1981200"/>
          <a:ext cx="5154612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7" imgW="939392" imgH="203112" progId="Equation.DSMT4">
                  <p:embed/>
                </p:oleObj>
              </mc:Choice>
              <mc:Fallback>
                <p:oleObj name="Equation" r:id="rId7" imgW="939392" imgH="20311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588" y="1981200"/>
                        <a:ext cx="5154612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>
            <a:extLst>
              <a:ext uri="{FF2B5EF4-FFF2-40B4-BE49-F238E27FC236}">
                <a16:creationId xmlns:a16="http://schemas.microsoft.com/office/drawing/2014/main" id="{100907FB-D006-4057-BC0E-33B7EFC2E8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1311275"/>
          <a:ext cx="9398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9" imgW="202936" imgH="177569" progId="Equation.DSMT4">
                  <p:embed/>
                </p:oleObj>
              </mc:Choice>
              <mc:Fallback>
                <p:oleObj name="Equation" r:id="rId9" imgW="202936" imgH="17756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311275"/>
                        <a:ext cx="93980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2" name="Object 10">
            <a:extLst>
              <a:ext uri="{FF2B5EF4-FFF2-40B4-BE49-F238E27FC236}">
                <a16:creationId xmlns:a16="http://schemas.microsoft.com/office/drawing/2014/main" id="{00DC3022-3D1C-47C3-B5F9-BDB88FA33E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0" y="1295400"/>
          <a:ext cx="800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11" imgW="177569" imgH="202936" progId="Equation.DSMT4">
                  <p:embed/>
                </p:oleObj>
              </mc:Choice>
              <mc:Fallback>
                <p:oleObj name="Equation" r:id="rId11" imgW="177569" imgH="20293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1295400"/>
                        <a:ext cx="8001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3" name="Text Box 11">
            <a:extLst>
              <a:ext uri="{FF2B5EF4-FFF2-40B4-BE49-F238E27FC236}">
                <a16:creationId xmlns:a16="http://schemas.microsoft.com/office/drawing/2014/main" id="{E403C650-2C11-4CBF-B744-A984FC545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971800"/>
            <a:ext cx="8382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We can use these relations to find the </a:t>
            </a:r>
            <a:r>
              <a:rPr lang="en-US" altLang="en-US" sz="2400">
                <a:solidFill>
                  <a:srgbClr val="FF0000"/>
                </a:solidFill>
              </a:rPr>
              <a:t>missing term</a:t>
            </a:r>
            <a:r>
              <a:rPr lang="en-US" altLang="en-US" sz="2400"/>
              <a:t>….To make it a </a:t>
            </a:r>
            <a:r>
              <a:rPr lang="en-US" altLang="en-US" sz="2400">
                <a:solidFill>
                  <a:schemeClr val="tx2"/>
                </a:solidFill>
              </a:rPr>
              <a:t>perfect square trinomial</a:t>
            </a:r>
            <a:r>
              <a:rPr lang="en-US" altLang="en-US" sz="2400"/>
              <a:t> that can be factored into a </a:t>
            </a:r>
            <a:r>
              <a:rPr lang="en-US" altLang="en-US" sz="2400">
                <a:solidFill>
                  <a:srgbClr val="FF6600"/>
                </a:solidFill>
              </a:rPr>
              <a:t>perfect square binomial</a:t>
            </a:r>
            <a:r>
              <a:rPr lang="en-US" altLang="en-US" sz="2400"/>
              <a:t>.</a:t>
            </a:r>
          </a:p>
        </p:txBody>
      </p:sp>
      <p:graphicFrame>
        <p:nvGraphicFramePr>
          <p:cNvPr id="38924" name="Object 12">
            <a:extLst>
              <a:ext uri="{FF2B5EF4-FFF2-40B4-BE49-F238E27FC236}">
                <a16:creationId xmlns:a16="http://schemas.microsoft.com/office/drawing/2014/main" id="{A42E7360-B4E9-4E33-A1CE-30974AB4B5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962400"/>
          <a:ext cx="5014913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13" imgW="914400" imgH="228600" progId="Equation.DSMT4">
                  <p:embed/>
                </p:oleObj>
              </mc:Choice>
              <mc:Fallback>
                <p:oleObj name="Equation" r:id="rId13" imgW="9144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962400"/>
                        <a:ext cx="5014913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5" name="Object 13">
            <a:extLst>
              <a:ext uri="{FF2B5EF4-FFF2-40B4-BE49-F238E27FC236}">
                <a16:creationId xmlns:a16="http://schemas.microsoft.com/office/drawing/2014/main" id="{D641FAC0-E656-4781-B226-131315E46C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5181600"/>
          <a:ext cx="21590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15" imgW="393359" imgH="164957" progId="Equation.DSMT4">
                  <p:embed/>
                </p:oleObj>
              </mc:Choice>
              <mc:Fallback>
                <p:oleObj name="Equation" r:id="rId15" imgW="393359" imgH="164957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81600"/>
                        <a:ext cx="215900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6" name="Object 14">
            <a:extLst>
              <a:ext uri="{FF2B5EF4-FFF2-40B4-BE49-F238E27FC236}">
                <a16:creationId xmlns:a16="http://schemas.microsoft.com/office/drawing/2014/main" id="{828FF55B-67C8-4EF4-8A41-261D2FD54B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5105400"/>
          <a:ext cx="13239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17" imgW="241091" imgH="177646" progId="Equation.DSMT4">
                  <p:embed/>
                </p:oleObj>
              </mc:Choice>
              <mc:Fallback>
                <p:oleObj name="Equation" r:id="rId17" imgW="241091" imgH="17764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05400"/>
                        <a:ext cx="13239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7" name="WordArt 15" descr="Paper bag">
            <a:extLst>
              <a:ext uri="{FF2B5EF4-FFF2-40B4-BE49-F238E27FC236}">
                <a16:creationId xmlns:a16="http://schemas.microsoft.com/office/drawing/2014/main" id="{A85A204B-6499-441F-8763-18AE2B52B0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95800" y="5638800"/>
            <a:ext cx="1247775" cy="9921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2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AU" sz="3600" kern="10">
                <a:ln w="9525">
                  <a:round/>
                  <a:headEnd/>
                  <a:tailEnd/>
                </a:ln>
                <a:blipFill dpi="0" rotWithShape="0">
                  <a:blip r:embed="rId19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Then</a:t>
            </a:r>
          </a:p>
        </p:txBody>
      </p:sp>
      <p:graphicFrame>
        <p:nvGraphicFramePr>
          <p:cNvPr id="38928" name="Object 16">
            <a:extLst>
              <a:ext uri="{FF2B5EF4-FFF2-40B4-BE49-F238E27FC236}">
                <a16:creationId xmlns:a16="http://schemas.microsoft.com/office/drawing/2014/main" id="{067CC642-7D35-4F80-A34E-8F627E4B44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57925" y="5257800"/>
          <a:ext cx="6953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20" imgW="126725" imgH="177415" progId="Equation.DSMT4">
                  <p:embed/>
                </p:oleObj>
              </mc:Choice>
              <mc:Fallback>
                <p:oleObj name="Equation" r:id="rId20" imgW="126725" imgH="17741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5257800"/>
                        <a:ext cx="69532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9" name="Object 17">
            <a:extLst>
              <a:ext uri="{FF2B5EF4-FFF2-40B4-BE49-F238E27FC236}">
                <a16:creationId xmlns:a16="http://schemas.microsoft.com/office/drawing/2014/main" id="{09FF7B27-1F05-4A62-BA5E-C98C7012E0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64275" y="5130800"/>
          <a:ext cx="9747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22" imgW="177569" imgH="202936" progId="Equation.DSMT4">
                  <p:embed/>
                </p:oleObj>
              </mc:Choice>
              <mc:Fallback>
                <p:oleObj name="Equation" r:id="rId22" imgW="177569" imgH="202936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4275" y="5130800"/>
                        <a:ext cx="97472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0" name="Object 18">
            <a:extLst>
              <a:ext uri="{FF2B5EF4-FFF2-40B4-BE49-F238E27FC236}">
                <a16:creationId xmlns:a16="http://schemas.microsoft.com/office/drawing/2014/main" id="{883BE4EC-AF0D-494A-9DAB-D492532630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0400" y="5257800"/>
          <a:ext cx="173831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24" imgW="317087" imgH="177569" progId="Equation.DSMT4">
                  <p:embed/>
                </p:oleObj>
              </mc:Choice>
              <mc:Fallback>
                <p:oleObj name="Equation" r:id="rId24" imgW="317087" imgH="17756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257800"/>
                        <a:ext cx="173831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2" name="Object 20">
            <a:extLst>
              <a:ext uri="{FF2B5EF4-FFF2-40B4-BE49-F238E27FC236}">
                <a16:creationId xmlns:a16="http://schemas.microsoft.com/office/drawing/2014/main" id="{A7628E9E-0468-4A08-B707-5F49AA54B2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48263" y="4038600"/>
          <a:ext cx="104298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26" imgW="190335" imgH="177646" progId="Equation.DSMT4">
                  <p:embed/>
                </p:oleObj>
              </mc:Choice>
              <mc:Fallback>
                <p:oleObj name="Equation" r:id="rId26" imgW="190335" imgH="177646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038600"/>
                        <a:ext cx="1042987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3" name="AutoShape 21">
            <a:extLst>
              <a:ext uri="{FF2B5EF4-FFF2-40B4-BE49-F238E27FC236}">
                <a16:creationId xmlns:a16="http://schemas.microsoft.com/office/drawing/2014/main" id="{B231819B-D51E-4759-918A-4240881FEC8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172200" y="4191000"/>
            <a:ext cx="1905000" cy="11430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38934" name="Object 22">
            <a:extLst>
              <a:ext uri="{FF2B5EF4-FFF2-40B4-BE49-F238E27FC236}">
                <a16:creationId xmlns:a16="http://schemas.microsoft.com/office/drawing/2014/main" id="{CB380F19-3457-45B6-8B1C-19C9B5B8F1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1143000"/>
          <a:ext cx="8667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28" imgW="177569" imgH="202936" progId="Equation.DSMT4">
                  <p:embed/>
                </p:oleObj>
              </mc:Choice>
              <mc:Fallback>
                <p:oleObj name="Equation" r:id="rId28" imgW="177569" imgH="202936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143000"/>
                        <a:ext cx="8667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5" name="AutoShape 23">
            <a:extLst>
              <a:ext uri="{FF2B5EF4-FFF2-40B4-BE49-F238E27FC236}">
                <a16:creationId xmlns:a16="http://schemas.microsoft.com/office/drawing/2014/main" id="{887226B2-38A8-4524-9D94-4FAF46B6EEB6}"/>
              </a:ext>
            </a:extLst>
          </p:cNvPr>
          <p:cNvSpPr>
            <a:spLocks noChangeArrowheads="1"/>
          </p:cNvSpPr>
          <p:nvPr/>
        </p:nvSpPr>
        <p:spPr bwMode="auto">
          <a:xfrm rot="3653157">
            <a:off x="2083594" y="4393406"/>
            <a:ext cx="490538" cy="1304925"/>
          </a:xfrm>
          <a:prstGeom prst="downArrow">
            <a:avLst>
              <a:gd name="adj1" fmla="val 50000"/>
              <a:gd name="adj2" fmla="val 665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89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89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89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99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6" dur="20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0" dur="20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>
            <a:extLst>
              <a:ext uri="{FF2B5EF4-FFF2-40B4-BE49-F238E27FC236}">
                <a16:creationId xmlns:a16="http://schemas.microsoft.com/office/drawing/2014/main" id="{4EFBBE0E-F990-4AAC-B64D-BF044CD46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514600"/>
            <a:ext cx="8153400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2"/>
                </a:solidFill>
              </a:rPr>
              <a:t> Take ½ middle term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2"/>
                </a:solidFill>
              </a:rPr>
              <a:t> Then square it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2"/>
                </a:solidFill>
              </a:rPr>
              <a:t>The resulting trinomial is called a </a:t>
            </a:r>
            <a:r>
              <a:rPr lang="en-US" altLang="en-US">
                <a:solidFill>
                  <a:srgbClr val="FF6600"/>
                </a:solidFill>
              </a:rPr>
              <a:t>perfect square trinomial</a:t>
            </a:r>
            <a:r>
              <a:rPr lang="en-US" altLang="en-US">
                <a:solidFill>
                  <a:schemeClr val="tx2"/>
                </a:solidFill>
              </a:rPr>
              <a:t>, 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2"/>
                </a:solidFill>
              </a:rPr>
              <a:t>which can  be factored into a </a:t>
            </a:r>
            <a:r>
              <a:rPr lang="en-US" altLang="en-US">
                <a:solidFill>
                  <a:schemeClr val="folHlink"/>
                </a:solidFill>
              </a:rPr>
              <a:t>perfect square binomial.</a:t>
            </a:r>
          </a:p>
        </p:txBody>
      </p:sp>
      <p:graphicFrame>
        <p:nvGraphicFramePr>
          <p:cNvPr id="35845" name="Object 5">
            <a:extLst>
              <a:ext uri="{FF2B5EF4-FFF2-40B4-BE49-F238E27FC236}">
                <a16:creationId xmlns:a16="http://schemas.microsoft.com/office/drawing/2014/main" id="{B364658D-96F9-4399-889C-BEC6A8CE89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6825" y="911225"/>
          <a:ext cx="43148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990600" imgH="228600" progId="Equation.DSMT4">
                  <p:embed/>
                </p:oleObj>
              </mc:Choice>
              <mc:Fallback>
                <p:oleObj name="Equation" r:id="rId3" imgW="9906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911225"/>
                        <a:ext cx="4314825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6">
            <a:extLst>
              <a:ext uri="{FF2B5EF4-FFF2-40B4-BE49-F238E27FC236}">
                <a16:creationId xmlns:a16="http://schemas.microsoft.com/office/drawing/2014/main" id="{3CAC2165-B3B8-4C50-86C2-2FF593644F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2514600"/>
          <a:ext cx="11874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5" imgW="393359" imgH="177646" progId="Equation.DSMT4">
                  <p:embed/>
                </p:oleObj>
              </mc:Choice>
              <mc:Fallback>
                <p:oleObj name="Equation" r:id="rId5" imgW="393359" imgH="17764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514600"/>
                        <a:ext cx="11874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>
            <a:extLst>
              <a:ext uri="{FF2B5EF4-FFF2-40B4-BE49-F238E27FC236}">
                <a16:creationId xmlns:a16="http://schemas.microsoft.com/office/drawing/2014/main" id="{C3C5291E-D1F3-41CE-9E2C-D6A06D5BD6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9800" y="2514600"/>
          <a:ext cx="7270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7" imgW="241091" imgH="177646" progId="Equation.DSMT4">
                  <p:embed/>
                </p:oleObj>
              </mc:Choice>
              <mc:Fallback>
                <p:oleObj name="Equation" r:id="rId7" imgW="241091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14600"/>
                        <a:ext cx="7270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8">
            <a:extLst>
              <a:ext uri="{FF2B5EF4-FFF2-40B4-BE49-F238E27FC236}">
                <a16:creationId xmlns:a16="http://schemas.microsoft.com/office/drawing/2014/main" id="{C2638089-9161-413E-AABF-9A265C251A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05250" y="3048000"/>
          <a:ext cx="8413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9" imgW="279400" imgH="228600" progId="Equation.DSMT4">
                  <p:embed/>
                </p:oleObj>
              </mc:Choice>
              <mc:Fallback>
                <p:oleObj name="Equation" r:id="rId9" imgW="2794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0" y="3048000"/>
                        <a:ext cx="841375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9">
            <a:extLst>
              <a:ext uri="{FF2B5EF4-FFF2-40B4-BE49-F238E27FC236}">
                <a16:creationId xmlns:a16="http://schemas.microsoft.com/office/drawing/2014/main" id="{03CB37DA-16B4-438E-A548-2FD728542A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81550" y="3124200"/>
          <a:ext cx="9191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11" imgW="304404" imgH="177569" progId="Equation.DSMT4">
                  <p:embed/>
                </p:oleObj>
              </mc:Choice>
              <mc:Fallback>
                <p:oleObj name="Equation" r:id="rId11" imgW="304404" imgH="17756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1550" y="3124200"/>
                        <a:ext cx="91916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10">
            <a:extLst>
              <a:ext uri="{FF2B5EF4-FFF2-40B4-BE49-F238E27FC236}">
                <a16:creationId xmlns:a16="http://schemas.microsoft.com/office/drawing/2014/main" id="{353B85BB-674A-4C70-B9DD-92C9008FAC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1066800"/>
          <a:ext cx="723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13" imgW="177492" imgH="177492" progId="Equation.DSMT4">
                  <p:embed/>
                </p:oleObj>
              </mc:Choice>
              <mc:Fallback>
                <p:oleObj name="Equation" r:id="rId13" imgW="177492" imgH="17749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066800"/>
                        <a:ext cx="7239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2" name="Object 12">
            <a:extLst>
              <a:ext uri="{FF2B5EF4-FFF2-40B4-BE49-F238E27FC236}">
                <a16:creationId xmlns:a16="http://schemas.microsoft.com/office/drawing/2014/main" id="{1C12D149-70A8-4D09-8B26-74DB6E5246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1066800"/>
          <a:ext cx="20574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15" imgW="482391" imgH="228501" progId="Equation.DSMT4">
                  <p:embed/>
                </p:oleObj>
              </mc:Choice>
              <mc:Fallback>
                <p:oleObj name="Equation" r:id="rId15" imgW="482391" imgH="228501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066800"/>
                        <a:ext cx="2057400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3" name="Object 13">
            <a:extLst>
              <a:ext uri="{FF2B5EF4-FFF2-40B4-BE49-F238E27FC236}">
                <a16:creationId xmlns:a16="http://schemas.microsoft.com/office/drawing/2014/main" id="{F7D345B3-6468-4B8C-AA12-B0181C6D0F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1143000"/>
          <a:ext cx="56197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17" imgW="126780" imgH="114102" progId="Equation.DSMT4">
                  <p:embed/>
                </p:oleObj>
              </mc:Choice>
              <mc:Fallback>
                <p:oleObj name="Equation" r:id="rId17" imgW="126780" imgH="11410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143000"/>
                        <a:ext cx="561975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4">
            <a:extLst>
              <a:ext uri="{FF2B5EF4-FFF2-40B4-BE49-F238E27FC236}">
                <a16:creationId xmlns:a16="http://schemas.microsoft.com/office/drawing/2014/main" id="{02D397D0-2397-4AAE-9F4B-CB55B8A8D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0"/>
            <a:ext cx="6096000" cy="762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5855" name="AutoShape 15">
            <a:extLst>
              <a:ext uri="{FF2B5EF4-FFF2-40B4-BE49-F238E27FC236}">
                <a16:creationId xmlns:a16="http://schemas.microsoft.com/office/drawing/2014/main" id="{447015CC-B13C-4F6B-BA03-B72AE6C631D8}"/>
              </a:ext>
            </a:extLst>
          </p:cNvPr>
          <p:cNvSpPr>
            <a:spLocks noChangeArrowheads="1"/>
          </p:cNvSpPr>
          <p:nvPr/>
        </p:nvSpPr>
        <p:spPr bwMode="auto">
          <a:xfrm rot="760689" flipH="1">
            <a:off x="5562600" y="1524000"/>
            <a:ext cx="1752600" cy="1981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8205" name="WordArt 16">
            <a:extLst>
              <a:ext uri="{FF2B5EF4-FFF2-40B4-BE49-F238E27FC236}">
                <a16:creationId xmlns:a16="http://schemas.microsoft.com/office/drawing/2014/main" id="{C61B1115-CBC3-4A78-88C1-1D5D967BAD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76200"/>
            <a:ext cx="7543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2500">
                      <a:srgbClr val="01A78F"/>
                    </a:gs>
                    <a:gs pos="25000">
                      <a:srgbClr val="FFFF00"/>
                    </a:gs>
                    <a:gs pos="37500">
                      <a:srgbClr val="FF6633"/>
                    </a:gs>
                    <a:gs pos="50000">
                      <a:srgbClr val="FF3399"/>
                    </a:gs>
                    <a:gs pos="62500">
                      <a:srgbClr val="FF6633"/>
                    </a:gs>
                    <a:gs pos="75000">
                      <a:srgbClr val="FFFF00"/>
                    </a:gs>
                    <a:gs pos="875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Make this a perfect square trinomial</a:t>
            </a:r>
            <a:endParaRPr lang="en-AU" sz="28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366FF"/>
                  </a:gs>
                  <a:gs pos="12500">
                    <a:srgbClr val="01A78F"/>
                  </a:gs>
                  <a:gs pos="25000">
                    <a:srgbClr val="FFFF00"/>
                  </a:gs>
                  <a:gs pos="37500">
                    <a:srgbClr val="FF6633"/>
                  </a:gs>
                  <a:gs pos="50000">
                    <a:srgbClr val="FF3399"/>
                  </a:gs>
                  <a:gs pos="62500">
                    <a:srgbClr val="FF6633"/>
                  </a:gs>
                  <a:gs pos="75000">
                    <a:srgbClr val="FFFF00"/>
                  </a:gs>
                  <a:gs pos="87500">
                    <a:srgbClr val="01A78F"/>
                  </a:gs>
                  <a:gs pos="100000">
                    <a:srgbClr val="3366FF"/>
                  </a:gs>
                </a:gsLst>
                <a:lin ang="1890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1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99" dur="1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00" dur="1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1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C5E70BF2-E699-47FD-B6CA-A5A1E6735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Factor this Perfect square trinomial</a:t>
            </a:r>
          </a:p>
        </p:txBody>
      </p:sp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CFBC860A-D371-43B6-9265-8FFED0E37A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41488" y="1981200"/>
          <a:ext cx="283051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3" imgW="825500" imgH="203200" progId="Equation.DSMT4">
                  <p:embed/>
                </p:oleObj>
              </mc:Choice>
              <mc:Fallback>
                <p:oleObj name="Equation" r:id="rId3" imgW="825500" imgH="203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1981200"/>
                        <a:ext cx="2830512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AutoShape 4">
            <a:extLst>
              <a:ext uri="{FF2B5EF4-FFF2-40B4-BE49-F238E27FC236}">
                <a16:creationId xmlns:a16="http://schemas.microsoft.com/office/drawing/2014/main" id="{FDD7DDB4-8CAD-47EB-BC7B-AF9CA9AAE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667000"/>
            <a:ext cx="1752600" cy="1752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is the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Square root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of x</a:t>
            </a:r>
            <a:r>
              <a:rPr lang="en-US" altLang="en-US" sz="1800" baseline="30000"/>
              <a:t>2</a:t>
            </a:r>
          </a:p>
        </p:txBody>
      </p:sp>
      <p:graphicFrame>
        <p:nvGraphicFramePr>
          <p:cNvPr id="44037" name="Object 5">
            <a:extLst>
              <a:ext uri="{FF2B5EF4-FFF2-40B4-BE49-F238E27FC236}">
                <a16:creationId xmlns:a16="http://schemas.microsoft.com/office/drawing/2014/main" id="{BC3750F7-F69A-43A8-A3F8-53BE3FAB1B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89025" y="4529138"/>
          <a:ext cx="361473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5" imgW="1054100" imgH="228600" progId="Equation.DSMT4">
                  <p:embed/>
                </p:oleObj>
              </mc:Choice>
              <mc:Fallback>
                <p:oleObj name="Equation" r:id="rId5" imgW="10541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4529138"/>
                        <a:ext cx="3614738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6">
            <a:extLst>
              <a:ext uri="{FF2B5EF4-FFF2-40B4-BE49-F238E27FC236}">
                <a16:creationId xmlns:a16="http://schemas.microsoft.com/office/drawing/2014/main" id="{72CCA7B5-5464-4498-A11A-9D387731B5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4724400"/>
          <a:ext cx="4349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7" imgW="126835" imgH="139518" progId="Equation.DSMT4">
                  <p:embed/>
                </p:oleObj>
              </mc:Choice>
              <mc:Fallback>
                <p:oleObj name="Equation" r:id="rId7" imgW="126835" imgH="13951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724400"/>
                        <a:ext cx="43497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AutoShape 7">
            <a:extLst>
              <a:ext uri="{FF2B5EF4-FFF2-40B4-BE49-F238E27FC236}">
                <a16:creationId xmlns:a16="http://schemas.microsoft.com/office/drawing/2014/main" id="{1DD5CAB4-8DA9-4755-9B56-7D40B6E7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90800"/>
            <a:ext cx="762000" cy="2133600"/>
          </a:xfrm>
          <a:prstGeom prst="downArrow">
            <a:avLst>
              <a:gd name="adj1" fmla="val 50000"/>
              <a:gd name="adj2" fmla="val 7000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Bring down sign</a:t>
            </a:r>
          </a:p>
        </p:txBody>
      </p:sp>
      <p:graphicFrame>
        <p:nvGraphicFramePr>
          <p:cNvPr id="44040" name="Object 8">
            <a:extLst>
              <a:ext uri="{FF2B5EF4-FFF2-40B4-BE49-F238E27FC236}">
                <a16:creationId xmlns:a16="http://schemas.microsoft.com/office/drawing/2014/main" id="{660F481D-5DAB-4FF1-9BD4-BFAEE12E32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4724400"/>
          <a:ext cx="4794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9" imgW="139700" imgH="139700" progId="Equation.DSMT4">
                  <p:embed/>
                </p:oleObj>
              </mc:Choice>
              <mc:Fallback>
                <p:oleObj name="Equation" r:id="rId9" imgW="139700" imgH="139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724400"/>
                        <a:ext cx="47942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1" name="Object 9">
            <a:extLst>
              <a:ext uri="{FF2B5EF4-FFF2-40B4-BE49-F238E27FC236}">
                <a16:creationId xmlns:a16="http://schemas.microsoft.com/office/drawing/2014/main" id="{96E6065B-B06D-455E-B4FC-10AD21752A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9363" y="4648200"/>
          <a:ext cx="434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11" imgW="126725" imgH="177415" progId="Equation.DSMT4">
                  <p:embed/>
                </p:oleObj>
              </mc:Choice>
              <mc:Fallback>
                <p:oleObj name="Equation" r:id="rId11" imgW="126725" imgH="177415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363" y="4648200"/>
                        <a:ext cx="4349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2" name="AutoShape 10">
            <a:extLst>
              <a:ext uri="{FF2B5EF4-FFF2-40B4-BE49-F238E27FC236}">
                <a16:creationId xmlns:a16="http://schemas.microsoft.com/office/drawing/2014/main" id="{82063657-2FD7-4CE9-AC63-02335C841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743200"/>
            <a:ext cx="1752600" cy="1752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is the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Square root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of 36</a:t>
            </a:r>
            <a:endParaRPr lang="en-US" altLang="en-US" sz="1800" baseline="30000"/>
          </a:p>
        </p:txBody>
      </p:sp>
      <p:graphicFrame>
        <p:nvGraphicFramePr>
          <p:cNvPr id="44043" name="Object 11">
            <a:extLst>
              <a:ext uri="{FF2B5EF4-FFF2-40B4-BE49-F238E27FC236}">
                <a16:creationId xmlns:a16="http://schemas.microsoft.com/office/drawing/2014/main" id="{0E8DDEC8-1748-45B2-BF41-7034D0EE01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4238" y="5595938"/>
          <a:ext cx="16986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13" imgW="495085" imgH="228501" progId="Equation.DSMT4">
                  <p:embed/>
                </p:oleObj>
              </mc:Choice>
              <mc:Fallback>
                <p:oleObj name="Equation" r:id="rId13" imgW="495085" imgH="22850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5595938"/>
                        <a:ext cx="169862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4" name="AutoShape 1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DEDB1BE-5CF4-4040-9075-BA0AF1DD0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181600"/>
            <a:ext cx="1676400" cy="11430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10ACFD17-D2F7-4A80-8A29-53859F494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0"/>
            <a:ext cx="6096000" cy="762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4046" name="WordArt 14">
            <a:extLst>
              <a:ext uri="{FF2B5EF4-FFF2-40B4-BE49-F238E27FC236}">
                <a16:creationId xmlns:a16="http://schemas.microsoft.com/office/drawing/2014/main" id="{6B320DA6-A223-4930-AF5F-7095126677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8100"/>
            <a:ext cx="32004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Short cut!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40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9" grpId="0" animBg="1"/>
      <p:bldP spid="44042" grpId="0" animBg="1"/>
      <p:bldP spid="440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82490CA1-58C1-4E5A-A6BD-F24A0F39FE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Factor this Perfect square trinomial</a:t>
            </a:r>
          </a:p>
        </p:txBody>
      </p:sp>
      <p:graphicFrame>
        <p:nvGraphicFramePr>
          <p:cNvPr id="10243" name="Object 4">
            <a:extLst>
              <a:ext uri="{FF2B5EF4-FFF2-40B4-BE49-F238E27FC236}">
                <a16:creationId xmlns:a16="http://schemas.microsoft.com/office/drawing/2014/main" id="{E5E2DB80-83FC-430B-B09A-3B4022FE43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1981200"/>
          <a:ext cx="2351088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3" imgW="685800" imgH="203200" progId="Equation.DSMT4">
                  <p:embed/>
                </p:oleObj>
              </mc:Choice>
              <mc:Fallback>
                <p:oleObj name="Equation" r:id="rId3" imgW="685800" imgH="203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81200"/>
                        <a:ext cx="2351088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AutoShape 5">
            <a:extLst>
              <a:ext uri="{FF2B5EF4-FFF2-40B4-BE49-F238E27FC236}">
                <a16:creationId xmlns:a16="http://schemas.microsoft.com/office/drawing/2014/main" id="{DF1A1A67-63E9-4F9A-A583-1D094633C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667000"/>
            <a:ext cx="1752600" cy="1752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is the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Square root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of x</a:t>
            </a:r>
            <a:r>
              <a:rPr lang="en-US" altLang="en-US" sz="1800" baseline="30000"/>
              <a:t>2</a:t>
            </a:r>
          </a:p>
        </p:txBody>
      </p:sp>
      <p:graphicFrame>
        <p:nvGraphicFramePr>
          <p:cNvPr id="27654" name="Object 6">
            <a:extLst>
              <a:ext uri="{FF2B5EF4-FFF2-40B4-BE49-F238E27FC236}">
                <a16:creationId xmlns:a16="http://schemas.microsoft.com/office/drawing/2014/main" id="{94C3960F-35E7-4DD3-9015-5F11895D3F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89025" y="4529138"/>
          <a:ext cx="361473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5" imgW="1054100" imgH="228600" progId="Equation.DSMT4">
                  <p:embed/>
                </p:oleObj>
              </mc:Choice>
              <mc:Fallback>
                <p:oleObj name="Equation" r:id="rId5" imgW="10541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4529138"/>
                        <a:ext cx="3614738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>
            <a:extLst>
              <a:ext uri="{FF2B5EF4-FFF2-40B4-BE49-F238E27FC236}">
                <a16:creationId xmlns:a16="http://schemas.microsoft.com/office/drawing/2014/main" id="{C950F82A-AB21-4FC6-8695-394F3B4FA4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4724400"/>
          <a:ext cx="4349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7" imgW="126835" imgH="139518" progId="Equation.DSMT4">
                  <p:embed/>
                </p:oleObj>
              </mc:Choice>
              <mc:Fallback>
                <p:oleObj name="Equation" r:id="rId7" imgW="126835" imgH="13951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724400"/>
                        <a:ext cx="43497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AutoShape 8">
            <a:extLst>
              <a:ext uri="{FF2B5EF4-FFF2-40B4-BE49-F238E27FC236}">
                <a16:creationId xmlns:a16="http://schemas.microsoft.com/office/drawing/2014/main" id="{04054205-74D8-4B84-91D6-3A57BE7E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590800"/>
            <a:ext cx="762000" cy="2133600"/>
          </a:xfrm>
          <a:prstGeom prst="downArrow">
            <a:avLst>
              <a:gd name="adj1" fmla="val 50000"/>
              <a:gd name="adj2" fmla="val 7000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Bring down sign</a:t>
            </a:r>
          </a:p>
        </p:txBody>
      </p:sp>
      <p:graphicFrame>
        <p:nvGraphicFramePr>
          <p:cNvPr id="27657" name="Object 9">
            <a:extLst>
              <a:ext uri="{FF2B5EF4-FFF2-40B4-BE49-F238E27FC236}">
                <a16:creationId xmlns:a16="http://schemas.microsoft.com/office/drawing/2014/main" id="{2D937A55-1017-419C-B573-96A61EA259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724400"/>
          <a:ext cx="4794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9" imgW="139700" imgH="139700" progId="Equation.DSMT4">
                  <p:embed/>
                </p:oleObj>
              </mc:Choice>
              <mc:Fallback>
                <p:oleObj name="Equation" r:id="rId9" imgW="139700" imgH="139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0"/>
                        <a:ext cx="47942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10">
            <a:extLst>
              <a:ext uri="{FF2B5EF4-FFF2-40B4-BE49-F238E27FC236}">
                <a16:creationId xmlns:a16="http://schemas.microsoft.com/office/drawing/2014/main" id="{653055C9-C9E8-4FF3-909F-AA93E06491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4648200"/>
          <a:ext cx="3921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11" imgW="114102" imgH="177492" progId="Equation.DSMT4">
                  <p:embed/>
                </p:oleObj>
              </mc:Choice>
              <mc:Fallback>
                <p:oleObj name="Equation" r:id="rId11" imgW="114102" imgH="17749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648200"/>
                        <a:ext cx="3921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AutoShape 11">
            <a:extLst>
              <a:ext uri="{FF2B5EF4-FFF2-40B4-BE49-F238E27FC236}">
                <a16:creationId xmlns:a16="http://schemas.microsoft.com/office/drawing/2014/main" id="{15A44E00-7734-4278-9FD8-71B13317A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743200"/>
            <a:ext cx="1752600" cy="1752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is the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Square root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of 9</a:t>
            </a:r>
            <a:endParaRPr lang="en-US" altLang="en-US" sz="1800" baseline="30000"/>
          </a:p>
        </p:txBody>
      </p:sp>
      <p:graphicFrame>
        <p:nvGraphicFramePr>
          <p:cNvPr id="27660" name="Object 12">
            <a:extLst>
              <a:ext uri="{FF2B5EF4-FFF2-40B4-BE49-F238E27FC236}">
                <a16:creationId xmlns:a16="http://schemas.microsoft.com/office/drawing/2014/main" id="{5356CD32-E20C-4A48-A36F-77BAEECBE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6463" y="5595938"/>
          <a:ext cx="16541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13" imgW="482391" imgH="228501" progId="Equation.DSMT4">
                  <p:embed/>
                </p:oleObj>
              </mc:Choice>
              <mc:Fallback>
                <p:oleObj name="Equation" r:id="rId13" imgW="482391" imgH="228501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5595938"/>
                        <a:ext cx="16541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2" name="AutoShape 14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02DE9687-FAFF-4D59-A4CE-F08A77344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181600"/>
            <a:ext cx="1676400" cy="11430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0253" name="Rectangle 15">
            <a:extLst>
              <a:ext uri="{FF2B5EF4-FFF2-40B4-BE49-F238E27FC236}">
                <a16:creationId xmlns:a16="http://schemas.microsoft.com/office/drawing/2014/main" id="{3F31DDD2-7934-41E0-A042-5C9EDDB90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0"/>
            <a:ext cx="6096000" cy="762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7661" name="WordArt 13">
            <a:extLst>
              <a:ext uri="{FF2B5EF4-FFF2-40B4-BE49-F238E27FC236}">
                <a16:creationId xmlns:a16="http://schemas.microsoft.com/office/drawing/2014/main" id="{08C622EA-9AF5-4B39-9EE0-535B2BD4A5B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8100"/>
            <a:ext cx="32004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Short cut!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76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6" grpId="0" animBg="1"/>
      <p:bldP spid="27659" grpId="0" animBg="1"/>
      <p:bldP spid="276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089A6AB9-42E2-4F7B-AE7E-D193FE2C3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Factor this Perfect square trinomial</a:t>
            </a:r>
          </a:p>
        </p:txBody>
      </p:sp>
      <p:graphicFrame>
        <p:nvGraphicFramePr>
          <p:cNvPr id="11267" name="Object 3">
            <a:extLst>
              <a:ext uri="{FF2B5EF4-FFF2-40B4-BE49-F238E27FC236}">
                <a16:creationId xmlns:a16="http://schemas.microsoft.com/office/drawing/2014/main" id="{E2561611-69C7-41ED-B9A2-CBD2C7E7FF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47863" y="1981200"/>
          <a:ext cx="257016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3" y="1981200"/>
                        <a:ext cx="2570162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2" name="AutoShape 4">
            <a:extLst>
              <a:ext uri="{FF2B5EF4-FFF2-40B4-BE49-F238E27FC236}">
                <a16:creationId xmlns:a16="http://schemas.microsoft.com/office/drawing/2014/main" id="{FEF00474-80DE-4845-8FA2-158CE5A2C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667000"/>
            <a:ext cx="1752600" cy="1752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is the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Square root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of x</a:t>
            </a:r>
            <a:r>
              <a:rPr lang="en-US" altLang="en-US" sz="1800" baseline="30000"/>
              <a:t>2</a:t>
            </a:r>
          </a:p>
        </p:txBody>
      </p:sp>
      <p:graphicFrame>
        <p:nvGraphicFramePr>
          <p:cNvPr id="37893" name="Object 5">
            <a:extLst>
              <a:ext uri="{FF2B5EF4-FFF2-40B4-BE49-F238E27FC236}">
                <a16:creationId xmlns:a16="http://schemas.microsoft.com/office/drawing/2014/main" id="{D7D9DDAE-9ADD-4BC7-9B94-E3466553BB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89025" y="4529138"/>
          <a:ext cx="361473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5" imgW="1054100" imgH="228600" progId="Equation.DSMT4">
                  <p:embed/>
                </p:oleObj>
              </mc:Choice>
              <mc:Fallback>
                <p:oleObj name="Equation" r:id="rId5" imgW="10541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4529138"/>
                        <a:ext cx="3614738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>
            <a:extLst>
              <a:ext uri="{FF2B5EF4-FFF2-40B4-BE49-F238E27FC236}">
                <a16:creationId xmlns:a16="http://schemas.microsoft.com/office/drawing/2014/main" id="{C586CEB7-FB21-4E3F-B940-837A01E013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4724400"/>
          <a:ext cx="4349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7" imgW="126835" imgH="139518" progId="Equation.DSMT4">
                  <p:embed/>
                </p:oleObj>
              </mc:Choice>
              <mc:Fallback>
                <p:oleObj name="Equation" r:id="rId7" imgW="126835" imgH="13951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724400"/>
                        <a:ext cx="43497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5" name="AutoShape 7">
            <a:extLst>
              <a:ext uri="{FF2B5EF4-FFF2-40B4-BE49-F238E27FC236}">
                <a16:creationId xmlns:a16="http://schemas.microsoft.com/office/drawing/2014/main" id="{345D09A9-90D6-492C-BE29-8F3655AEA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590800"/>
            <a:ext cx="762000" cy="2133600"/>
          </a:xfrm>
          <a:prstGeom prst="downArrow">
            <a:avLst>
              <a:gd name="adj1" fmla="val 50000"/>
              <a:gd name="adj2" fmla="val 7000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Bring down sign</a:t>
            </a:r>
          </a:p>
        </p:txBody>
      </p:sp>
      <p:graphicFrame>
        <p:nvGraphicFramePr>
          <p:cNvPr id="37896" name="Object 8">
            <a:extLst>
              <a:ext uri="{FF2B5EF4-FFF2-40B4-BE49-F238E27FC236}">
                <a16:creationId xmlns:a16="http://schemas.microsoft.com/office/drawing/2014/main" id="{EB2B6B2E-EF97-4197-8B14-90A6BA6760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2388" y="4724400"/>
          <a:ext cx="477837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9" imgW="139700" imgH="139700" progId="Equation.DSMT4">
                  <p:embed/>
                </p:oleObj>
              </mc:Choice>
              <mc:Fallback>
                <p:oleObj name="Equation" r:id="rId9" imgW="139700" imgH="139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4724400"/>
                        <a:ext cx="477837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9">
            <a:extLst>
              <a:ext uri="{FF2B5EF4-FFF2-40B4-BE49-F238E27FC236}">
                <a16:creationId xmlns:a16="http://schemas.microsoft.com/office/drawing/2014/main" id="{FDDF6717-7A8A-4B95-A0A1-39A03AC75D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9363" y="4670425"/>
          <a:ext cx="4349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11" imgW="126780" imgH="164814" progId="Equation.DSMT4">
                  <p:embed/>
                </p:oleObj>
              </mc:Choice>
              <mc:Fallback>
                <p:oleObj name="Equation" r:id="rId11" imgW="126780" imgH="16481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363" y="4670425"/>
                        <a:ext cx="43497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8" name="AutoShape 10">
            <a:extLst>
              <a:ext uri="{FF2B5EF4-FFF2-40B4-BE49-F238E27FC236}">
                <a16:creationId xmlns:a16="http://schemas.microsoft.com/office/drawing/2014/main" id="{8C1B9AFC-A58E-4030-AE30-9AF21CDBC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743200"/>
            <a:ext cx="1752600" cy="1752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is the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Square root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 of 9</a:t>
            </a:r>
            <a:endParaRPr lang="en-US" altLang="en-US" sz="1800" baseline="30000"/>
          </a:p>
        </p:txBody>
      </p:sp>
      <p:graphicFrame>
        <p:nvGraphicFramePr>
          <p:cNvPr id="37899" name="Object 11">
            <a:extLst>
              <a:ext uri="{FF2B5EF4-FFF2-40B4-BE49-F238E27FC236}">
                <a16:creationId xmlns:a16="http://schemas.microsoft.com/office/drawing/2014/main" id="{AEECEB0B-8AB3-4A3F-BC07-201EEAB02A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4238" y="5595938"/>
          <a:ext cx="16986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13" imgW="495085" imgH="228501" progId="Equation.DSMT4">
                  <p:embed/>
                </p:oleObj>
              </mc:Choice>
              <mc:Fallback>
                <p:oleObj name="Equation" r:id="rId13" imgW="495085" imgH="22850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5595938"/>
                        <a:ext cx="169862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0" name="AutoShape 1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F8490F30-DF1D-4E59-BEDA-4008F7594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181600"/>
            <a:ext cx="1676400" cy="11430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9E1DFA14-F614-4630-8822-AF96FF4A0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0"/>
            <a:ext cx="6096000" cy="762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7902" name="WordArt 14">
            <a:extLst>
              <a:ext uri="{FF2B5EF4-FFF2-40B4-BE49-F238E27FC236}">
                <a16:creationId xmlns:a16="http://schemas.microsoft.com/office/drawing/2014/main" id="{42E3F5CC-533B-4385-AE6C-7C319D05D5C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8100"/>
            <a:ext cx="3200400" cy="87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Short cut!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79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5" grpId="0" animBg="1"/>
      <p:bldP spid="37898" grpId="0" animBg="1"/>
      <p:bldP spid="37900" grpId="0" animBg="1"/>
    </p:bldLst>
  </p:timing>
</p:sld>
</file>

<file path=ppt/theme/theme1.xml><?xml version="1.0" encoding="utf-8"?>
<a:theme xmlns:a="http://schemas.openxmlformats.org/drawingml/2006/main" name="Capsules">
  <a:themeElements>
    <a:clrScheme name="Capsules 15">
      <a:dk1>
        <a:srgbClr val="0033CC"/>
      </a:dk1>
      <a:lt1>
        <a:srgbClr val="FFFFFF"/>
      </a:lt1>
      <a:dk2>
        <a:srgbClr val="9900CC"/>
      </a:dk2>
      <a:lt2>
        <a:srgbClr val="006600"/>
      </a:lt2>
      <a:accent1>
        <a:srgbClr val="FFFF00"/>
      </a:accent1>
      <a:accent2>
        <a:srgbClr val="33CC33"/>
      </a:accent2>
      <a:accent3>
        <a:srgbClr val="FFFFFF"/>
      </a:accent3>
      <a:accent4>
        <a:srgbClr val="002AAE"/>
      </a:accent4>
      <a:accent5>
        <a:srgbClr val="FFFFAA"/>
      </a:accent5>
      <a:accent6>
        <a:srgbClr val="2DB92D"/>
      </a:accent6>
      <a:hlink>
        <a:srgbClr val="FFFFFF"/>
      </a:hlink>
      <a:folHlink>
        <a:srgbClr val="CC0066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3399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2D8A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2D8AE7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5CB9E7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FF00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E700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3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FFFF00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FFAA"/>
        </a:accent5>
        <a:accent6>
          <a:srgbClr val="2DB92D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FFFF00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FFAA"/>
        </a:accent5>
        <a:accent6>
          <a:srgbClr val="2DB92D"/>
        </a:accent6>
        <a:hlink>
          <a:srgbClr val="FFFF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5">
        <a:dk1>
          <a:srgbClr val="0033CC"/>
        </a:dk1>
        <a:lt1>
          <a:srgbClr val="FFFFFF"/>
        </a:lt1>
        <a:dk2>
          <a:srgbClr val="9900CC"/>
        </a:dk2>
        <a:lt2>
          <a:srgbClr val="006600"/>
        </a:lt2>
        <a:accent1>
          <a:srgbClr val="FFFF00"/>
        </a:accent1>
        <a:accent2>
          <a:srgbClr val="33CC33"/>
        </a:accent2>
        <a:accent3>
          <a:srgbClr val="FFFFFF"/>
        </a:accent3>
        <a:accent4>
          <a:srgbClr val="002AAE"/>
        </a:accent4>
        <a:accent5>
          <a:srgbClr val="FFFFAA"/>
        </a:accent5>
        <a:accent6>
          <a:srgbClr val="2DB92D"/>
        </a:accent6>
        <a:hlink>
          <a:srgbClr val="FFFF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1715</TotalTime>
  <Words>321</Words>
  <Application>Microsoft Office PowerPoint</Application>
  <PresentationFormat>On-screen Show (4:3)</PresentationFormat>
  <Paragraphs>97</Paragraphs>
  <Slides>18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  <vt:variant>
        <vt:lpstr>Custom Shows</vt:lpstr>
      </vt:variant>
      <vt:variant>
        <vt:i4>1</vt:i4>
      </vt:variant>
    </vt:vector>
  </HeadingPairs>
  <TitlesOfParts>
    <vt:vector size="26" baseType="lpstr">
      <vt:lpstr>Arial</vt:lpstr>
      <vt:lpstr>Wingdings</vt:lpstr>
      <vt:lpstr>Calibri</vt:lpstr>
      <vt:lpstr>Times New Roman</vt:lpstr>
      <vt:lpstr>ヒラギノ角ゴ Pro W3</vt:lpstr>
      <vt:lpstr>Capsules</vt:lpstr>
      <vt:lpstr>MathType 5.0 Equation</vt:lpstr>
      <vt:lpstr>Completing the Square</vt:lpstr>
      <vt:lpstr>Perfect Squares Numbers Perfect Quadratic Squares Perfect Square Trinomials</vt:lpstr>
      <vt:lpstr>Perfect Quadratic Squares</vt:lpstr>
      <vt:lpstr>Perfect Quadratic Squares</vt:lpstr>
      <vt:lpstr>PowerPoint Presentation</vt:lpstr>
      <vt:lpstr>PowerPoint Presentation</vt:lpstr>
      <vt:lpstr>Factor this Perfect square trinomial</vt:lpstr>
      <vt:lpstr>Factor this Perfect square trinomial</vt:lpstr>
      <vt:lpstr>Factor this Perfect square trinomial</vt:lpstr>
      <vt:lpstr>Factor this Perfect square trinomial</vt:lpstr>
      <vt:lpstr>In a perfect square, there is a relationship between the coefficient of the middle term and the constant term.</vt:lpstr>
      <vt:lpstr>Difference of Squares</vt:lpstr>
      <vt:lpstr>Factorising Difference of Squares</vt:lpstr>
      <vt:lpstr>Number games: what are two numbers?</vt:lpstr>
      <vt:lpstr>Number games: what are two numbers?</vt:lpstr>
      <vt:lpstr>Number games: what are two numbers?</vt:lpstr>
      <vt:lpstr>Number games: what are two numbers?</vt:lpstr>
      <vt:lpstr>Number games: what are two numbers?</vt:lpstr>
      <vt:lpstr>Custom Show 1</vt:lpstr>
    </vt:vector>
  </TitlesOfParts>
  <Company>TEACHER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the Square</dc:title>
  <dc:creator>KIMBERLY BRADSHAW</dc:creator>
  <cp:lastModifiedBy>Lyn ZHANG</cp:lastModifiedBy>
  <cp:revision>47</cp:revision>
  <dcterms:created xsi:type="dcterms:W3CDTF">2008-06-04T02:48:52Z</dcterms:created>
  <dcterms:modified xsi:type="dcterms:W3CDTF">2022-05-01T03:55:43Z</dcterms:modified>
</cp:coreProperties>
</file>