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0" r:id="rId2"/>
    <p:sldId id="256" r:id="rId3"/>
    <p:sldId id="263" r:id="rId4"/>
    <p:sldId id="264" r:id="rId5"/>
    <p:sldId id="266" r:id="rId6"/>
    <p:sldId id="267" r:id="rId7"/>
    <p:sldId id="268" r:id="rId8"/>
    <p:sldId id="269" r:id="rId9"/>
    <p:sldId id="258" r:id="rId10"/>
    <p:sldId id="281" r:id="rId11"/>
    <p:sldId id="259" r:id="rId12"/>
    <p:sldId id="27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800080"/>
    <a:srgbClr val="99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5" autoAdjust="0"/>
  </p:normalViewPr>
  <p:slideViewPr>
    <p:cSldViewPr>
      <p:cViewPr varScale="1">
        <p:scale>
          <a:sx n="49" d="100"/>
          <a:sy n="49" d="100"/>
        </p:scale>
        <p:origin x="84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11.xml"/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C64ACA6-8879-475C-97A8-EFED70302B21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3BC57C7-1959-42A6-BC96-7DB8E22531C0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-2" y="1562"/>
              <a:ext cx="5763" cy="640"/>
              <a:chOff x="-3" y="1562"/>
              <a:chExt cx="5763" cy="640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74DB2705-A239-406F-A20C-545EE9BC44C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5C867CF0-F904-432A-80D0-3F9E6BC93F2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CF33FC1E-52A9-42F6-A46E-6D85E5EE4A9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38ACA735-5427-4BDF-B77A-C1ED7A1039F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-58" y="1755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10D195D5-BA3B-499B-8208-3BE49F7BF96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3" name="Freeform 9">
                <a:extLst>
                  <a:ext uri="{FF2B5EF4-FFF2-40B4-BE49-F238E27FC236}">
                    <a16:creationId xmlns:a16="http://schemas.microsoft.com/office/drawing/2014/main" id="{A5AD5777-48F9-4DB9-8488-8E703C6AECC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4" name="Freeform 10">
                <a:extLst>
                  <a:ext uri="{FF2B5EF4-FFF2-40B4-BE49-F238E27FC236}">
                    <a16:creationId xmlns:a16="http://schemas.microsoft.com/office/drawing/2014/main" id="{0C162A4F-1D15-408E-A93D-18142E768B5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54" y="1729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E748D1D8-78F5-4084-A4E4-82014C6E855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209" y="1665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1D0A81DF-D0D0-44A3-A72E-98875DDB049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7" name="Freeform 13">
                <a:extLst>
                  <a:ext uri="{FF2B5EF4-FFF2-40B4-BE49-F238E27FC236}">
                    <a16:creationId xmlns:a16="http://schemas.microsoft.com/office/drawing/2014/main" id="{13A53E06-A1EE-43A9-BE3C-4643DAB6299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828" y="1750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8" name="Freeform 14">
                <a:extLst>
                  <a:ext uri="{FF2B5EF4-FFF2-40B4-BE49-F238E27FC236}">
                    <a16:creationId xmlns:a16="http://schemas.microsoft.com/office/drawing/2014/main" id="{7C07C385-4B74-4FFC-878C-723A5C9F8D7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9" name="Freeform 15">
                <a:extLst>
                  <a:ext uri="{FF2B5EF4-FFF2-40B4-BE49-F238E27FC236}">
                    <a16:creationId xmlns:a16="http://schemas.microsoft.com/office/drawing/2014/main" id="{2518559A-ACDE-4A14-9AA3-6119A92AE1B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328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0" name="Freeform 16">
                <a:extLst>
                  <a:ext uri="{FF2B5EF4-FFF2-40B4-BE49-F238E27FC236}">
                    <a16:creationId xmlns:a16="http://schemas.microsoft.com/office/drawing/2014/main" id="{81F0FE72-C2D2-4330-A8F0-C6EBA4A1EBE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1" name="Freeform 17">
                <a:extLst>
                  <a:ext uri="{FF2B5EF4-FFF2-40B4-BE49-F238E27FC236}">
                    <a16:creationId xmlns:a16="http://schemas.microsoft.com/office/drawing/2014/main" id="{8FC56128-F42C-46CE-B265-C72B292B12D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075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2" name="Freeform 18">
                <a:extLst>
                  <a:ext uri="{FF2B5EF4-FFF2-40B4-BE49-F238E27FC236}">
                    <a16:creationId xmlns:a16="http://schemas.microsoft.com/office/drawing/2014/main" id="{E068D592-BC5F-4C5E-BEA3-8A3BD99CE619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3" name="Freeform 19">
                <a:extLst>
                  <a:ext uri="{FF2B5EF4-FFF2-40B4-BE49-F238E27FC236}">
                    <a16:creationId xmlns:a16="http://schemas.microsoft.com/office/drawing/2014/main" id="{61F58DDA-E800-4B3C-86B0-C91B898785B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581" y="1750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4" name="Freeform 20">
                <a:extLst>
                  <a:ext uri="{FF2B5EF4-FFF2-40B4-BE49-F238E27FC236}">
                    <a16:creationId xmlns:a16="http://schemas.microsoft.com/office/drawing/2014/main" id="{9CA2AA22-967C-4008-AA21-2742C535AF5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5" name="Freeform 21">
                <a:extLst>
                  <a:ext uri="{FF2B5EF4-FFF2-40B4-BE49-F238E27FC236}">
                    <a16:creationId xmlns:a16="http://schemas.microsoft.com/office/drawing/2014/main" id="{ED873998-713C-4D6D-A18F-3EBD5396045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5081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" name="Freeform 22">
                <a:extLst>
                  <a:ext uri="{FF2B5EF4-FFF2-40B4-BE49-F238E27FC236}">
                    <a16:creationId xmlns:a16="http://schemas.microsoft.com/office/drawing/2014/main" id="{0F9935F8-B66E-4DCD-8393-78BA47A8BE5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6" name="Freeform 23">
              <a:extLst>
                <a:ext uri="{FF2B5EF4-FFF2-40B4-BE49-F238E27FC236}">
                  <a16:creationId xmlns:a16="http://schemas.microsoft.com/office/drawing/2014/main" id="{AE25FD2F-D95C-4FD7-871A-CE84E28EC879}"/>
                </a:ext>
              </a:extLst>
            </p:cNvPr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7" name="Freeform 24">
              <a:extLst>
                <a:ext uri="{FF2B5EF4-FFF2-40B4-BE49-F238E27FC236}">
                  <a16:creationId xmlns:a16="http://schemas.microsoft.com/office/drawing/2014/main" id="{BDF41C9B-5034-43A3-A2A6-2AC728376AEE}"/>
                </a:ext>
              </a:extLst>
            </p:cNvPr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D669A6CA-09B1-4E28-9C3D-A8E4C0FF0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306BA302-E0F0-4376-9F85-9693F1EEE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1F9A43E0-14F8-43C5-860E-86937743B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93F2DEB-2A2E-440F-8FAB-E3955AF20F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46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2A166A37-C49C-49BF-8215-CDD974F07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83C6BC9E-A579-4556-AF0A-9292EB51D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46FD27D1-A20C-425B-B996-30402B9BA6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AB93F-A602-4BE9-AEFB-CCFF81A46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76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F94A5691-1799-4F0C-8E42-7356AA4CB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E3F0D048-B948-4EC8-A4EA-86EF1B349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C7AB6472-5F66-4C3D-A533-412B971DE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D5F3F-CC52-4EB3-9231-A8E5622A9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19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278A556-D53C-4494-AA72-BD06E985CE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B4294D97-0004-4986-B7FA-AA60A0F36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19225F4E-9F5E-4152-A582-CB1A21108C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2D94F-2ABD-40FC-9022-7C0E0D3652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024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096CD939-D118-4D0D-BE34-19F71EC2A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F6772199-380B-4AA0-99E7-3B10E78584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AAA689C7-EED8-460F-87A3-555F80362B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074E1-82B4-43A1-A6CF-6F811968C2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81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211C518D-EE80-400D-BDF0-6BA6DC76B3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F805E714-FB32-4CFB-A2C4-E1DDD01854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292C1AEE-F435-420D-AA3D-A71BEB8BA7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C2CC5-6382-4A09-8B37-B8B0C2E0F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35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72CAB7CB-4B36-4D78-8FE7-3EF9A909BF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ACF7062B-96AF-4036-B0C2-562E8266AA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5C2170E2-2480-4C76-9B45-F0AD8B504A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BE8E-21CE-4A39-9DF8-DABC9DC72D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51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774E4129-CB0C-493B-91E4-778AC0A437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11A39F66-C4F8-43CF-B40D-48D31A95FB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E0E30112-8B9A-49CA-B6A9-CBC0DC0FA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2B957-43C5-4C6E-8870-83C38BE724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6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0DF8C23C-C31F-44F4-812B-0A7B0ADA4F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4A9171ED-C733-41B5-91C1-4F498BAF4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D4EF497F-B317-4759-A91D-CD1ABA237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A9C94-5AD5-496A-9D9E-4423022F9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501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79E67B88-7921-40F6-9917-891F534C5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86C12B4A-AC8D-424D-9369-5223D655D3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BCDDDFD5-0EEE-4491-BFCE-58EBA05E9A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B2108-F984-465A-87B4-BF4F9B4C6A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77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>
            <a:extLst>
              <a:ext uri="{FF2B5EF4-FFF2-40B4-BE49-F238E27FC236}">
                <a16:creationId xmlns:a16="http://schemas.microsoft.com/office/drawing/2014/main" id="{2A7D0A2F-D909-41BF-8852-42FE53249E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A340EA7E-A7FA-43F5-B066-5A6F171B50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>
            <a:extLst>
              <a:ext uri="{FF2B5EF4-FFF2-40B4-BE49-F238E27FC236}">
                <a16:creationId xmlns:a16="http://schemas.microsoft.com/office/drawing/2014/main" id="{9F094B74-9D58-4ED9-8E78-4FF2F764E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AFADC-F760-4309-8A89-D668EB4D90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66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7BCC61C5-D88B-45E7-BC81-1BC3776E5F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31AE2CE5-8438-4F36-88A7-89BC05C0EC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B47A9C8B-7423-4279-A90B-E38CAC2017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2C4E9-5197-4BF0-82DB-A25781F26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6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BC5F20C2-4AF7-4656-B1FE-A486AF8E28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5CB0A08E-2366-4FC1-9563-28CAE37DAB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6D7D7788-91AE-42DE-964B-32570E940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05B61-E195-4EC8-BFF5-6FFF72FDD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36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6C9BE88-3F37-4B53-95C2-4236F895D289}"/>
              </a:ext>
            </a:extLst>
          </p:cNvPr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5DBE8B90-9FDA-46FD-85F7-47634FC7E2E8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4">
                <a:extLst>
                  <a:ext uri="{FF2B5EF4-FFF2-40B4-BE49-F238E27FC236}">
                    <a16:creationId xmlns:a16="http://schemas.microsoft.com/office/drawing/2014/main" id="{633FA0AC-31D4-44CC-A04E-6260E4FFB2D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4" y="-990"/>
                <a:ext cx="624" cy="5746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6" name="Freeform 5">
                <a:extLst>
                  <a:ext uri="{FF2B5EF4-FFF2-40B4-BE49-F238E27FC236}">
                    <a16:creationId xmlns:a16="http://schemas.microsoft.com/office/drawing/2014/main" id="{B5F2C221-D314-4FC1-88E7-9AAB30C67EB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7" name="Freeform 6">
                <a:extLst>
                  <a:ext uri="{FF2B5EF4-FFF2-40B4-BE49-F238E27FC236}">
                    <a16:creationId xmlns:a16="http://schemas.microsoft.com/office/drawing/2014/main" id="{53D2BAAF-514C-4A7B-88DC-5C7E3884714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974" y="1672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8" name="Freeform 7">
                <a:extLst>
                  <a:ext uri="{FF2B5EF4-FFF2-40B4-BE49-F238E27FC236}">
                    <a16:creationId xmlns:a16="http://schemas.microsoft.com/office/drawing/2014/main" id="{EAAD126D-103E-4F77-8E86-44D870C6E9A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-65" y="1756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39" name="Freeform 8">
                <a:extLst>
                  <a:ext uri="{FF2B5EF4-FFF2-40B4-BE49-F238E27FC236}">
                    <a16:creationId xmlns:a16="http://schemas.microsoft.com/office/drawing/2014/main" id="{679F55B8-9118-4795-A196-F91B72429F8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0" name="Freeform 9">
                <a:extLst>
                  <a:ext uri="{FF2B5EF4-FFF2-40B4-BE49-F238E27FC236}">
                    <a16:creationId xmlns:a16="http://schemas.microsoft.com/office/drawing/2014/main" id="{CBCB3E86-4DBF-434A-88E2-69F75456951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38" y="1699"/>
                <a:ext cx="624" cy="364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1" name="Freeform 10">
                <a:extLst>
                  <a:ext uri="{FF2B5EF4-FFF2-40B4-BE49-F238E27FC236}">
                    <a16:creationId xmlns:a16="http://schemas.microsoft.com/office/drawing/2014/main" id="{E557EE23-D787-4F5B-96BE-C2160239858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51" y="1728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2" name="Freeform 11">
                <a:extLst>
                  <a:ext uri="{FF2B5EF4-FFF2-40B4-BE49-F238E27FC236}">
                    <a16:creationId xmlns:a16="http://schemas.microsoft.com/office/drawing/2014/main" id="{1D872439-7E47-417D-A8EA-2F71D720C23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200" y="1661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3" name="Freeform 12">
                <a:extLst>
                  <a:ext uri="{FF2B5EF4-FFF2-40B4-BE49-F238E27FC236}">
                    <a16:creationId xmlns:a16="http://schemas.microsoft.com/office/drawing/2014/main" id="{4A3367A8-2069-4975-B076-C6A2A29A38D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4" name="Freeform 13">
                <a:extLst>
                  <a:ext uri="{FF2B5EF4-FFF2-40B4-BE49-F238E27FC236}">
                    <a16:creationId xmlns:a16="http://schemas.microsoft.com/office/drawing/2014/main" id="{6D9FE005-50D2-4193-B421-5160F4239A3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5" name="Freeform 14">
                <a:extLst>
                  <a:ext uri="{FF2B5EF4-FFF2-40B4-BE49-F238E27FC236}">
                    <a16:creationId xmlns:a16="http://schemas.microsoft.com/office/drawing/2014/main" id="{16A488D6-8621-4A53-B47B-085E43027FA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46" y="1729"/>
                <a:ext cx="624" cy="29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6" name="Freeform 15">
                <a:extLst>
                  <a:ext uri="{FF2B5EF4-FFF2-40B4-BE49-F238E27FC236}">
                    <a16:creationId xmlns:a16="http://schemas.microsoft.com/office/drawing/2014/main" id="{99C2FD7F-7738-4036-8F80-0C1DD0A0459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7" name="Freeform 16">
                <a:extLst>
                  <a:ext uri="{FF2B5EF4-FFF2-40B4-BE49-F238E27FC236}">
                    <a16:creationId xmlns:a16="http://schemas.microsoft.com/office/drawing/2014/main" id="{08A0F3C5-C06B-47E4-A7A7-F01917A25C2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038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8" name="Freeform 17">
                <a:extLst>
                  <a:ext uri="{FF2B5EF4-FFF2-40B4-BE49-F238E27FC236}">
                    <a16:creationId xmlns:a16="http://schemas.microsoft.com/office/drawing/2014/main" id="{03AE1316-8D19-40B8-B2A9-399A85A947A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068" y="1663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49" name="Freeform 18">
                <a:extLst>
                  <a:ext uri="{FF2B5EF4-FFF2-40B4-BE49-F238E27FC236}">
                    <a16:creationId xmlns:a16="http://schemas.microsoft.com/office/drawing/2014/main" id="{E0F9C1E8-3CDE-40CD-9504-C7F6D711576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721" y="1665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0" name="Freeform 19">
                <a:extLst>
                  <a:ext uri="{FF2B5EF4-FFF2-40B4-BE49-F238E27FC236}">
                    <a16:creationId xmlns:a16="http://schemas.microsoft.com/office/drawing/2014/main" id="{2B0C57E6-CFE8-41D7-B557-425C04E8AD8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568" y="1744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1" name="Freeform 20">
                <a:extLst>
                  <a:ext uri="{FF2B5EF4-FFF2-40B4-BE49-F238E27FC236}">
                    <a16:creationId xmlns:a16="http://schemas.microsoft.com/office/drawing/2014/main" id="{2C05B839-987D-4E4D-A8DC-F00D172C4E4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469" y="1559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2" name="Freeform 21">
                <a:extLst>
                  <a:ext uri="{FF2B5EF4-FFF2-40B4-BE49-F238E27FC236}">
                    <a16:creationId xmlns:a16="http://schemas.microsoft.com/office/drawing/2014/main" id="{5F978162-1574-478A-AE62-F3C5F802C9E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5073" y="1688"/>
                <a:ext cx="624" cy="360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1053" name="Freeform 22">
                <a:extLst>
                  <a:ext uri="{FF2B5EF4-FFF2-40B4-BE49-F238E27FC236}">
                    <a16:creationId xmlns:a16="http://schemas.microsoft.com/office/drawing/2014/main" id="{6DBE7BBA-2933-4D13-8855-9DB60ED8C6E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786" y="1714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1033" name="Freeform 23">
              <a:extLst>
                <a:ext uri="{FF2B5EF4-FFF2-40B4-BE49-F238E27FC236}">
                  <a16:creationId xmlns:a16="http://schemas.microsoft.com/office/drawing/2014/main" id="{3B1E4DE2-C1A6-45A5-815D-204A9EEF2D0B}"/>
                </a:ext>
              </a:extLst>
            </p:cNvPr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034" name="Freeform 24">
              <a:extLst>
                <a:ext uri="{FF2B5EF4-FFF2-40B4-BE49-F238E27FC236}">
                  <a16:creationId xmlns:a16="http://schemas.microsoft.com/office/drawing/2014/main" id="{AB4EC9E5-4514-4FAF-906E-BACDD759C94F}"/>
                </a:ext>
              </a:extLst>
            </p:cNvPr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1027" name="Rectangle 25">
            <a:extLst>
              <a:ext uri="{FF2B5EF4-FFF2-40B4-BE49-F238E27FC236}">
                <a16:creationId xmlns:a16="http://schemas.microsoft.com/office/drawing/2014/main" id="{03B9435B-35B2-4783-B5C6-FBC050B3C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26">
            <a:extLst>
              <a:ext uri="{FF2B5EF4-FFF2-40B4-BE49-F238E27FC236}">
                <a16:creationId xmlns:a16="http://schemas.microsoft.com/office/drawing/2014/main" id="{22455B01-8FC4-48DE-BE65-F57D9EAD3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CEA18634-9A7F-4EB6-8A2E-6C17C9F39DF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0" name="Rectangle 28">
            <a:extLst>
              <a:ext uri="{FF2B5EF4-FFF2-40B4-BE49-F238E27FC236}">
                <a16:creationId xmlns:a16="http://schemas.microsoft.com/office/drawing/2014/main" id="{AE64A9E5-91DD-402A-B5DB-A0D971FA75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1" name="Rectangle 29">
            <a:extLst>
              <a:ext uri="{FF2B5EF4-FFF2-40B4-BE49-F238E27FC236}">
                <a16:creationId xmlns:a16="http://schemas.microsoft.com/office/drawing/2014/main" id="{FAA3D812-E7A7-4607-80F4-D62B93FDDA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0DE124-4DAC-48F2-A6D3-902D608C27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6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png"/><Relationship Id="rId4" Type="http://schemas.openxmlformats.org/officeDocument/2006/relationships/image" Target="../media/image6.wmf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68A68A5-720D-47A6-98A7-0CA01FFD56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>
                <a:latin typeface="Comic Sans MS" panose="030F0702030302020204" pitchFamily="66" charset="0"/>
              </a:rPr>
              <a:t>5F Solving quadratic equations using factorisation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881B7F5-B40B-4E87-A57D-490BD3734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6000"/>
              <a:t>Square Roots </a:t>
            </a:r>
            <a:r>
              <a:rPr lang="en-US" altLang="en-US" sz="6000">
                <a:sym typeface="Wingdings" panose="05000000000000000000" pitchFamily="2" charset="2"/>
              </a:rPr>
              <a:t></a:t>
            </a:r>
            <a:r>
              <a:rPr lang="en-US" altLang="en-US" sz="6000"/>
              <a:t>Perfect Square Trinomials</a:t>
            </a:r>
          </a:p>
          <a:p>
            <a:pPr eaLnBrk="1" hangingPunct="1"/>
            <a:endParaRPr lang="en-US" altLang="en-US" sz="6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231E1686-F9A8-4483-8B12-D135A7631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5057" y="27596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Century Gothic" panose="020B0502020202020204" pitchFamily="34" charset="0"/>
              </a:rPr>
              <a:t>TRY THIS: Use surds if we have to</a:t>
            </a:r>
          </a:p>
        </p:txBody>
      </p:sp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76BC9E90-96E3-437C-90EE-FEEB6913E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914400"/>
            <a:ext cx="7772400" cy="5715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4" name="Object 1029">
                <a:extLst>
                  <a:ext uri="{FF2B5EF4-FFF2-40B4-BE49-F238E27FC236}">
                    <a16:creationId xmlns:a16="http://schemas.microsoft.com/office/drawing/2014/main" id="{325AACA5-9846-47B6-991B-3156EC1E6518}"/>
                  </a:ext>
                </a:extLst>
              </p:cNvPr>
              <p:cNvSpPr txBox="1"/>
              <p:nvPr/>
            </p:nvSpPr>
            <p:spPr bwMode="auto">
              <a:xfrm>
                <a:off x="1410995" y="504251"/>
                <a:ext cx="285044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+3)=0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5364" name="Object 1029">
                <a:extLst>
                  <a:ext uri="{FF2B5EF4-FFF2-40B4-BE49-F238E27FC236}">
                    <a16:creationId xmlns:a16="http://schemas.microsoft.com/office/drawing/2014/main" id="{325AACA5-9846-47B6-991B-3156EC1E6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0995" y="504251"/>
                <a:ext cx="2850440" cy="685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5AAA24-3F0E-436F-BF6E-296EB1082B38}"/>
                  </a:ext>
                </a:extLst>
              </p:cNvPr>
              <p:cNvSpPr txBox="1"/>
              <p:nvPr/>
            </p:nvSpPr>
            <p:spPr>
              <a:xfrm>
                <a:off x="1297101" y="1150019"/>
                <a:ext cx="41700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  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AU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5AAA24-3F0E-436F-BF6E-296EB1082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101" y="1150019"/>
                <a:ext cx="4170093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bject 1029">
                <a:extLst>
                  <a:ext uri="{FF2B5EF4-FFF2-40B4-BE49-F238E27FC236}">
                    <a16:creationId xmlns:a16="http://schemas.microsoft.com/office/drawing/2014/main" id="{321F1E6E-CDF2-4FA2-9507-6E90550A7621}"/>
                  </a:ext>
                </a:extLst>
              </p:cNvPr>
              <p:cNvSpPr txBox="1"/>
              <p:nvPr/>
            </p:nvSpPr>
            <p:spPr bwMode="auto">
              <a:xfrm>
                <a:off x="6248374" y="507997"/>
                <a:ext cx="30861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AU" sz="36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AU" sz="36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sz="36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AU" sz="360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AU" sz="36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AU" sz="36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sz="36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36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AU" sz="360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3600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2" name="Object 1029">
                <a:extLst>
                  <a:ext uri="{FF2B5EF4-FFF2-40B4-BE49-F238E27FC236}">
                    <a16:creationId xmlns:a16="http://schemas.microsoft.com/office/drawing/2014/main" id="{321F1E6E-CDF2-4FA2-9507-6E90550A76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8374" y="507997"/>
                <a:ext cx="3086100" cy="685800"/>
              </a:xfrm>
              <a:prstGeom prst="rect">
                <a:avLst/>
              </a:prstGeom>
              <a:blipFill>
                <a:blip r:embed="rId4"/>
                <a:stretch>
                  <a:fillRect b="-8495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ject 1029">
                <a:extLst>
                  <a:ext uri="{FF2B5EF4-FFF2-40B4-BE49-F238E27FC236}">
                    <a16:creationId xmlns:a16="http://schemas.microsoft.com/office/drawing/2014/main" id="{C8C20EE6-C898-4A59-A942-044099D830DE}"/>
                  </a:ext>
                </a:extLst>
              </p:cNvPr>
              <p:cNvSpPr txBox="1"/>
              <p:nvPr/>
            </p:nvSpPr>
            <p:spPr bwMode="auto">
              <a:xfrm>
                <a:off x="1165057" y="2289550"/>
                <a:ext cx="5675672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−17)(2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)=0 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4" name="Object 1029">
                <a:extLst>
                  <a:ext uri="{FF2B5EF4-FFF2-40B4-BE49-F238E27FC236}">
                    <a16:creationId xmlns:a16="http://schemas.microsoft.com/office/drawing/2014/main" id="{C8C20EE6-C898-4A59-A942-044099D83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5057" y="2289550"/>
                <a:ext cx="5675672" cy="685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183A3-680D-4456-AA1F-49557B9D75B9}"/>
                  </a:ext>
                </a:extLst>
              </p:cNvPr>
              <p:cNvSpPr txBox="1"/>
              <p:nvPr/>
            </p:nvSpPr>
            <p:spPr>
              <a:xfrm>
                <a:off x="784252" y="3041563"/>
                <a:ext cx="66195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−17=0  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  2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183A3-680D-4456-AA1F-49557B9D7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52" y="3041563"/>
                <a:ext cx="661954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1DF1D1-DF97-4559-94B4-804FCE89A767}"/>
                  </a:ext>
                </a:extLst>
              </p:cNvPr>
              <p:cNvSpPr txBox="1"/>
              <p:nvPr/>
            </p:nvSpPr>
            <p:spPr>
              <a:xfrm>
                <a:off x="6496062" y="5094789"/>
                <a:ext cx="2544763" cy="1757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AU" sz="2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AU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AU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sz="24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num>
                                  <m:den>
                                    <m:r>
                                      <a:rPr lang="en-AU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n-AU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=5</m:t>
                                </m:r>
                                <m:f>
                                  <m:fPr>
                                    <m:ctrlPr>
                                      <a:rPr lang="en-AU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AU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AU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AU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AU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1DF1D1-DF97-4559-94B4-804FCE89A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062" y="5094789"/>
                <a:ext cx="2544763" cy="17571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61915778-30D6-4222-90AD-6F8991AE1862}"/>
              </a:ext>
            </a:extLst>
          </p:cNvPr>
          <p:cNvSpPr txBox="1"/>
          <p:nvPr/>
        </p:nvSpPr>
        <p:spPr>
          <a:xfrm>
            <a:off x="2205847" y="3687243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+17        +17</a:t>
            </a:r>
            <a:endParaRPr lang="en-A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9C76B9C-358D-4F1D-99C6-3329E67DD6FF}"/>
                  </a:ext>
                </a:extLst>
              </p:cNvPr>
              <p:cNvSpPr txBox="1"/>
              <p:nvPr/>
            </p:nvSpPr>
            <p:spPr>
              <a:xfrm>
                <a:off x="1430465" y="4032740"/>
                <a:ext cx="31170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      =17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9C76B9C-358D-4F1D-99C6-3329E67DD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465" y="4032740"/>
                <a:ext cx="3117057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241621F9-1672-4DBE-B97D-1CFFC7D28D4F}"/>
              </a:ext>
            </a:extLst>
          </p:cNvPr>
          <p:cNvSpPr txBox="1"/>
          <p:nvPr/>
        </p:nvSpPr>
        <p:spPr>
          <a:xfrm>
            <a:off x="1615978" y="4839089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÷3                   ÷3 </a:t>
            </a:r>
            <a:endParaRPr lang="en-A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1E9EDB9-A0C1-4B4E-A0BD-072176C5B746}"/>
                  </a:ext>
                </a:extLst>
              </p:cNvPr>
              <p:cNvSpPr txBox="1"/>
              <p:nvPr/>
            </p:nvSpPr>
            <p:spPr>
              <a:xfrm>
                <a:off x="1530560" y="5394094"/>
                <a:ext cx="3933865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f>
                        <m:fPr>
                          <m:ctrlPr>
                            <a:rPr lang="en-AU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i="1" dirty="0">
                          <a:latin typeface="Cambria Math" panose="02040503050406030204" pitchFamily="18" charset="0"/>
                        </a:rPr>
                        <m:t>=5</m:t>
                      </m:r>
                      <m:f>
                        <m:fPr>
                          <m:ctrlPr>
                            <a:rPr lang="en-AU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1E9EDB9-A0C1-4B4E-A0BD-072176C5B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560" y="5394094"/>
                <a:ext cx="3933865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AF01BCE8-834E-4CFF-B3CB-EB82245D4DC1}"/>
              </a:ext>
            </a:extLst>
          </p:cNvPr>
          <p:cNvSpPr txBox="1"/>
          <p:nvPr/>
        </p:nvSpPr>
        <p:spPr>
          <a:xfrm>
            <a:off x="5376053" y="3673041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+d        +d</a:t>
            </a:r>
            <a:endParaRPr lang="en-A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255935-92BB-4AC8-A3EC-B517E5A4908D}"/>
                  </a:ext>
                </a:extLst>
              </p:cNvPr>
              <p:cNvSpPr txBox="1"/>
              <p:nvPr/>
            </p:nvSpPr>
            <p:spPr>
              <a:xfrm>
                <a:off x="4634609" y="4201845"/>
                <a:ext cx="31170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255935-92BB-4AC8-A3EC-B517E5A490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609" y="4201845"/>
                <a:ext cx="3117057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5C0E20D7-AFA4-4903-885B-D1F480BBE888}"/>
              </a:ext>
            </a:extLst>
          </p:cNvPr>
          <p:cNvSpPr txBox="1"/>
          <p:nvPr/>
        </p:nvSpPr>
        <p:spPr>
          <a:xfrm>
            <a:off x="4644244" y="483158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÷2                   ÷2 </a:t>
            </a:r>
            <a:endParaRPr lang="en-A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4234ECF-477C-4613-9C64-D0081A2C0C02}"/>
                  </a:ext>
                </a:extLst>
              </p:cNvPr>
              <p:cNvSpPr txBox="1"/>
              <p:nvPr/>
            </p:nvSpPr>
            <p:spPr>
              <a:xfrm>
                <a:off x="4873796" y="5471644"/>
                <a:ext cx="3933865" cy="818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=</m:t>
                      </m:r>
                      <m:f>
                        <m:fPr>
                          <m:ctrlPr>
                            <a:rPr lang="en-AU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4234ECF-477C-4613-9C64-D0081A2C0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796" y="5471644"/>
                <a:ext cx="3933865" cy="8180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2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6" grpId="0"/>
      <p:bldP spid="12" grpId="0"/>
      <p:bldP spid="14" grpId="0"/>
      <p:bldP spid="16" grpId="0"/>
      <p:bldP spid="9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3F5C9148-2D01-4F60-83D1-6BD90286D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152400"/>
            <a:ext cx="7772400" cy="670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u="sng">
                <a:latin typeface="Century Gothic" panose="020B0502020202020204" pitchFamily="34" charset="0"/>
              </a:rPr>
              <a:t>Rational number</a:t>
            </a:r>
            <a:r>
              <a:rPr lang="en-US" altLang="en-US">
                <a:latin typeface="Century Gothic" panose="020B0502020202020204" pitchFamily="34" charset="0"/>
              </a:rPr>
              <a:t>- can be written as a fraction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u="sng">
                <a:latin typeface="Century Gothic" panose="020B0502020202020204" pitchFamily="34" charset="0"/>
              </a:rPr>
              <a:t>Irrational number</a:t>
            </a:r>
            <a:r>
              <a:rPr lang="en-US" altLang="en-US">
                <a:latin typeface="Century Gothic" panose="020B0502020202020204" pitchFamily="34" charset="0"/>
              </a:rPr>
              <a:t>- cannot be written as a fraction </a:t>
            </a:r>
            <a:r>
              <a:rPr lang="en-US" altLang="en-US">
                <a:solidFill>
                  <a:schemeClr val="accent2"/>
                </a:solidFill>
                <a:latin typeface="Century Gothic" panose="020B0502020202020204" pitchFamily="34" charset="0"/>
              </a:rPr>
              <a:t>because:	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  <a:latin typeface="Century Gothic" panose="020B0502020202020204" pitchFamily="34" charset="0"/>
              </a:rPr>
              <a:t>it is a non-terminating decimal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  <a:latin typeface="Century Gothic" panose="020B0502020202020204" pitchFamily="34" charset="0"/>
              </a:rPr>
              <a:t>it is a decimal that does NOT repeat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660066"/>
                </a:solidFill>
                <a:latin typeface="Century Gothic" panose="020B0502020202020204" pitchFamily="34" charset="0"/>
              </a:rPr>
              <a:t>* The square roots of ALL perfect squares are </a:t>
            </a:r>
            <a:r>
              <a:rPr lang="en-US" altLang="en-US" b="1" i="1">
                <a:solidFill>
                  <a:srgbClr val="660066"/>
                </a:solidFill>
                <a:latin typeface="Century Gothic" panose="020B0502020202020204" pitchFamily="34" charset="0"/>
              </a:rPr>
              <a:t>rational</a:t>
            </a:r>
            <a:r>
              <a:rPr lang="en-US" altLang="en-US">
                <a:solidFill>
                  <a:srgbClr val="660066"/>
                </a:solidFill>
                <a:latin typeface="Century Gothic" panose="020B0502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altLang="en-US">
              <a:solidFill>
                <a:srgbClr val="660066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660066"/>
                </a:solidFill>
                <a:latin typeface="Century Gothic" panose="020B0502020202020204" pitchFamily="34" charset="0"/>
              </a:rPr>
              <a:t>* The square roots of numbers that are NOT perfect squares are </a:t>
            </a:r>
            <a:r>
              <a:rPr lang="en-US" altLang="en-US" b="1" i="1">
                <a:solidFill>
                  <a:srgbClr val="660066"/>
                </a:solidFill>
                <a:latin typeface="Century Gothic" panose="020B0502020202020204" pitchFamily="34" charset="0"/>
              </a:rPr>
              <a:t>irrational</a:t>
            </a:r>
            <a:r>
              <a:rPr lang="en-US" altLang="en-US">
                <a:solidFill>
                  <a:srgbClr val="660066"/>
                </a:solidFill>
                <a:latin typeface="Century Gothic" panose="020B0502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 advAuto="1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3504DE6-2509-4863-9726-D24009EB8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Century Gothic" panose="020B0502020202020204" pitchFamily="34" charset="0"/>
              </a:rPr>
              <a:t>Try This: Identify each number as rational or irrational</a:t>
            </a:r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07DFA3EE-EA09-4DDA-98B8-598A859C15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08100" y="1447800"/>
          <a:ext cx="7493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Equation" r:id="rId3" imgW="241091" imgH="215713" progId="Equation.DSMT4">
                  <p:embed/>
                </p:oleObj>
              </mc:Choice>
              <mc:Fallback>
                <p:oleObj name="Equation" r:id="rId3" imgW="241091" imgH="2157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1447800"/>
                        <a:ext cx="7493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>
            <a:extLst>
              <a:ext uri="{FF2B5EF4-FFF2-40B4-BE49-F238E27FC236}">
                <a16:creationId xmlns:a16="http://schemas.microsoft.com/office/drawing/2014/main" id="{F8069D0E-86E7-43DB-AD4E-048A2E7F09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55675" y="2570163"/>
          <a:ext cx="11779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5" imgW="381000" imgH="228600" progId="Equation.DSMT4">
                  <p:embed/>
                </p:oleObj>
              </mc:Choice>
              <mc:Fallback>
                <p:oleObj name="Equation" r:id="rId5" imgW="381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570163"/>
                        <a:ext cx="1177925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>
            <a:extLst>
              <a:ext uri="{FF2B5EF4-FFF2-40B4-BE49-F238E27FC236}">
                <a16:creationId xmlns:a16="http://schemas.microsoft.com/office/drawing/2014/main" id="{47B91F33-518D-49CB-B6CB-21198DAA9B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3716338"/>
          <a:ext cx="94615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Equation" r:id="rId7" imgW="304404" imgH="177569" progId="Equation.DSMT4">
                  <p:embed/>
                </p:oleObj>
              </mc:Choice>
              <mc:Fallback>
                <p:oleObj name="Equation" r:id="rId7" imgW="304404" imgH="17756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716338"/>
                        <a:ext cx="94615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>
            <a:extLst>
              <a:ext uri="{FF2B5EF4-FFF2-40B4-BE49-F238E27FC236}">
                <a16:creationId xmlns:a16="http://schemas.microsoft.com/office/drawing/2014/main" id="{9795EBD5-1900-4F8D-B0D5-17910B0D93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740275"/>
          <a:ext cx="11842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9" imgW="380835" imgH="215806" progId="Equation.DSMT4">
                  <p:embed/>
                </p:oleObj>
              </mc:Choice>
              <mc:Fallback>
                <p:oleObj name="Equation" r:id="rId9" imgW="380835" imgH="21580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740275"/>
                        <a:ext cx="118427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5" name="Object 7">
            <a:extLst>
              <a:ext uri="{FF2B5EF4-FFF2-40B4-BE49-F238E27FC236}">
                <a16:creationId xmlns:a16="http://schemas.microsoft.com/office/drawing/2014/main" id="{2CF2D063-65DB-431B-B6FD-1BD1C9DBB6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5926138"/>
          <a:ext cx="24384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Equation" r:id="rId11" imgW="787058" imgH="177723" progId="Equation.DSMT4">
                  <p:embed/>
                </p:oleObj>
              </mc:Choice>
              <mc:Fallback>
                <p:oleObj name="Equation" r:id="rId11" imgW="787058" imgH="17772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926138"/>
                        <a:ext cx="243840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 Box 8">
            <a:extLst>
              <a:ext uri="{FF2B5EF4-FFF2-40B4-BE49-F238E27FC236}">
                <a16:creationId xmlns:a16="http://schemas.microsoft.com/office/drawing/2014/main" id="{D460ED03-2D38-4854-B0BE-A9056CED9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1565275"/>
            <a:ext cx="1316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9900CC"/>
                </a:solidFill>
                <a:latin typeface="Times New Roman" panose="02020603050405020304" pitchFamily="18" charset="0"/>
              </a:rPr>
              <a:t>Irrational</a:t>
            </a:r>
          </a:p>
        </p:txBody>
      </p:sp>
      <p:sp>
        <p:nvSpPr>
          <p:cNvPr id="25609" name="Text Box 9">
            <a:extLst>
              <a:ext uri="{FF2B5EF4-FFF2-40B4-BE49-F238E27FC236}">
                <a16:creationId xmlns:a16="http://schemas.microsoft.com/office/drawing/2014/main" id="{9B8D6EF1-9D54-4B62-A6F6-F56F64682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2555875"/>
            <a:ext cx="1214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9900CC"/>
                </a:solidFill>
                <a:latin typeface="Times New Roman" panose="02020603050405020304" pitchFamily="18" charset="0"/>
              </a:rPr>
              <a:t>Rational</a:t>
            </a:r>
          </a:p>
        </p:txBody>
      </p:sp>
      <p:sp>
        <p:nvSpPr>
          <p:cNvPr id="25610" name="Text Box 10">
            <a:extLst>
              <a:ext uri="{FF2B5EF4-FFF2-40B4-BE49-F238E27FC236}">
                <a16:creationId xmlns:a16="http://schemas.microsoft.com/office/drawing/2014/main" id="{FE23A448-BE44-4FCD-8794-C8503BAB9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3622675"/>
            <a:ext cx="1214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9900CC"/>
                </a:solidFill>
                <a:latin typeface="Times New Roman" panose="02020603050405020304" pitchFamily="18" charset="0"/>
              </a:rPr>
              <a:t>Rational</a:t>
            </a:r>
          </a:p>
        </p:txBody>
      </p:sp>
      <p:sp>
        <p:nvSpPr>
          <p:cNvPr id="25611" name="Text Box 11">
            <a:extLst>
              <a:ext uri="{FF2B5EF4-FFF2-40B4-BE49-F238E27FC236}">
                <a16:creationId xmlns:a16="http://schemas.microsoft.com/office/drawing/2014/main" id="{ED4C0E64-6629-4890-BB50-84565B724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876800"/>
            <a:ext cx="1214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9900CC"/>
                </a:solidFill>
                <a:latin typeface="Times New Roman" panose="02020603050405020304" pitchFamily="18" charset="0"/>
              </a:rPr>
              <a:t>Rational</a:t>
            </a: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90ECEE4A-6F19-4E27-A670-98E8D6445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5908675"/>
            <a:ext cx="1392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9900CC"/>
                </a:solidFill>
                <a:latin typeface="Times New Roman" panose="02020603050405020304" pitchFamily="18" charset="0"/>
              </a:rPr>
              <a:t> Irrational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09" grpId="0"/>
      <p:bldP spid="25610" grpId="0"/>
      <p:bldP spid="25611" grpId="0"/>
      <p:bldP spid="256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5BA32E9B-CC2A-41ED-AA84-0DE7A7525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85800"/>
            <a:ext cx="9906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9EDB5935-6FC1-4510-B63A-814FD5DB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990600"/>
            <a:ext cx="6858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100" name="Rectangle 6">
            <a:extLst>
              <a:ext uri="{FF2B5EF4-FFF2-40B4-BE49-F238E27FC236}">
                <a16:creationId xmlns:a16="http://schemas.microsoft.com/office/drawing/2014/main" id="{D456D67F-C445-4245-BD81-4FCE5F4F7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1000"/>
            <a:ext cx="13716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101" name="Text Box 7">
            <a:extLst>
              <a:ext uri="{FF2B5EF4-FFF2-40B4-BE49-F238E27FC236}">
                <a16:creationId xmlns:a16="http://schemas.microsoft.com/office/drawing/2014/main" id="{32B6993D-F66D-4E33-85D1-3BB7F4FF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2573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102" name="Text Box 11">
            <a:extLst>
              <a:ext uri="{FF2B5EF4-FFF2-40B4-BE49-F238E27FC236}">
                <a16:creationId xmlns:a16="http://schemas.microsoft.com/office/drawing/2014/main" id="{9C98CB26-4BDE-4FF4-9310-DB55B4C5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117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03" name="Text Box 12">
            <a:extLst>
              <a:ext uri="{FF2B5EF4-FFF2-40B4-BE49-F238E27FC236}">
                <a16:creationId xmlns:a16="http://schemas.microsoft.com/office/drawing/2014/main" id="{0F237BB0-2D20-43C4-AAAB-1484DB73E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914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04" name="Text Box 15">
            <a:extLst>
              <a:ext uri="{FF2B5EF4-FFF2-40B4-BE49-F238E27FC236}">
                <a16:creationId xmlns:a16="http://schemas.microsoft.com/office/drawing/2014/main" id="{8E52E25D-3662-4D68-A0F4-970F8CF42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057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4105" name="Object 16">
            <a:extLst>
              <a:ext uri="{FF2B5EF4-FFF2-40B4-BE49-F238E27FC236}">
                <a16:creationId xmlns:a16="http://schemas.microsoft.com/office/drawing/2014/main" id="{6D1875B3-5FEA-49E7-88E5-39DDC4586B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76500" y="1752600"/>
          <a:ext cx="7620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3" imgW="355446" imgH="190417" progId="Equation.DSMT4">
                  <p:embed/>
                </p:oleObj>
              </mc:Choice>
              <mc:Fallback>
                <p:oleObj name="Equation" r:id="rId3" imgW="355446" imgH="190417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1752600"/>
                        <a:ext cx="762000" cy="4079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7">
            <a:extLst>
              <a:ext uri="{FF2B5EF4-FFF2-40B4-BE49-F238E27FC236}">
                <a16:creationId xmlns:a16="http://schemas.microsoft.com/office/drawing/2014/main" id="{EEBB3A3B-A721-4560-9E7E-93D89055DF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5250" y="1739900"/>
          <a:ext cx="9715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5" imgW="419100" imgH="190500" progId="Equation.DSMT4">
                  <p:embed/>
                </p:oleObj>
              </mc:Choice>
              <mc:Fallback>
                <p:oleObj name="Equation" r:id="rId5" imgW="419100" imgH="1905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1739900"/>
                        <a:ext cx="971550" cy="4413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8">
            <a:extLst>
              <a:ext uri="{FF2B5EF4-FFF2-40B4-BE49-F238E27FC236}">
                <a16:creationId xmlns:a16="http://schemas.microsoft.com/office/drawing/2014/main" id="{62F42867-AC75-4CA1-8DB6-C087C6DB27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0100" y="1752600"/>
          <a:ext cx="889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7" imgW="406048" imgH="203024" progId="Equation.DSMT4">
                  <p:embed/>
                </p:oleObj>
              </mc:Choice>
              <mc:Fallback>
                <p:oleObj name="Equation" r:id="rId7" imgW="406048" imgH="203024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1752600"/>
                        <a:ext cx="889000" cy="444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5" name="Text Box 19">
            <a:extLst>
              <a:ext uri="{FF2B5EF4-FFF2-40B4-BE49-F238E27FC236}">
                <a16:creationId xmlns:a16="http://schemas.microsoft.com/office/drawing/2014/main" id="{35FB801F-088A-4725-A491-69A6DB7BB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7848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>
                <a:latin typeface="Century Gothic" panose="020B0502020202020204" pitchFamily="34" charset="0"/>
              </a:rPr>
              <a:t>The square of an integer is a </a:t>
            </a:r>
            <a:r>
              <a:rPr lang="en-US" altLang="en-US" sz="3600" b="1" u="sng">
                <a:latin typeface="Century Gothic" panose="020B0502020202020204" pitchFamily="34" charset="0"/>
              </a:rPr>
              <a:t>perfect square</a:t>
            </a:r>
            <a:r>
              <a:rPr lang="en-US" altLang="en-US" sz="3600">
                <a:latin typeface="Century Gothic" panose="020B0502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360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>
                <a:latin typeface="Century Gothic" panose="020B0502020202020204" pitchFamily="34" charset="0"/>
              </a:rPr>
              <a:t>The opposite of squaring a number is taking the </a:t>
            </a:r>
            <a:r>
              <a:rPr lang="en-US" altLang="en-US" sz="3600" b="1" u="sng">
                <a:latin typeface="Century Gothic" panose="020B0502020202020204" pitchFamily="34" charset="0"/>
              </a:rPr>
              <a:t>square root.</a:t>
            </a:r>
            <a:r>
              <a:rPr lang="en-US" altLang="en-US" sz="3600">
                <a:latin typeface="Century Gothic" panose="020B0502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5" grpId="0" build="p" autoUpdateAnimBg="0" advAuto="1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6753FCA-9838-4D0E-839E-F1F7A5D80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F173B90-E8D0-47FE-B3CF-207AF6FD180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981200"/>
            <a:ext cx="7818437" cy="3124200"/>
          </a:xfrm>
        </p:spPr>
        <p:txBody>
          <a:bodyPr/>
          <a:lstStyle/>
          <a:p>
            <a:pPr eaLnBrk="1" hangingPunct="1"/>
            <a:r>
              <a:rPr lang="en-US" altLang="en-US" sz="2800"/>
              <a:t>For example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    asks what number multiplied by itself is equal to 81?  That number is 9.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Is there another solution to that problem?</a:t>
            </a:r>
          </a:p>
        </p:txBody>
      </p:sp>
      <p:graphicFrame>
        <p:nvGraphicFramePr>
          <p:cNvPr id="32772" name="Object 4">
            <a:extLst>
              <a:ext uri="{FF2B5EF4-FFF2-40B4-BE49-F238E27FC236}">
                <a16:creationId xmlns:a16="http://schemas.microsoft.com/office/drawing/2014/main" id="{1A8EF698-9727-4690-AF5C-7FE9227F6F5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733800" y="1981200"/>
          <a:ext cx="7620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291973" imgH="228501" progId="Equation.DSMT4">
                  <p:embed/>
                </p:oleObj>
              </mc:Choice>
              <mc:Fallback>
                <p:oleObj name="Equation" r:id="rId3" imgW="291973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981200"/>
                        <a:ext cx="7620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3BA2DB1-6899-4277-B533-F9E28E5C8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B4DB324E-E186-46D6-9A3F-2EE4AF846515}"/>
                  </a:ext>
                </a:extLst>
              </p:cNvPr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173163" y="1981200"/>
                <a:ext cx="7818437" cy="312420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800" dirty="0"/>
                  <a:t>For example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sz="2800" dirty="0"/>
                  <a:t>    asks what number multiplied by itself is equal to 81?  That number is 9.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en-US" sz="2800" dirty="0"/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sz="2800" dirty="0"/>
                  <a:t>Is there another solution to that problem?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sz="2800" dirty="0">
                    <a:solidFill>
                      <a:schemeClr val="accent2"/>
                    </a:solidFill>
                  </a:rPr>
                  <a:t>Yes, -9 is also a solution.</a:t>
                </a:r>
              </a:p>
              <a:p>
                <a:pPr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sz="280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8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  <m:r>
                        <a:rPr lang="en-US" altLang="en-US" sz="2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80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8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altLang="en-US" sz="2800" i="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×9</m:t>
                          </m:r>
                        </m:e>
                      </m:rad>
                      <m:r>
                        <a:rPr lang="en-US" altLang="en-US" sz="28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800" i="1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8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(−9)</m:t>
                          </m:r>
                          <m:r>
                            <a:rPr lang="en-US" altLang="en-US" sz="28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en-US" sz="28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(−9)</m:t>
                          </m:r>
                        </m:e>
                      </m:rad>
                    </m:oMath>
                  </m:oMathPara>
                </a14:m>
                <a:endParaRPr lang="en-US" altLang="en-US" sz="280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B4DB324E-E186-46D6-9A3F-2EE4AF8465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173163" y="1981200"/>
                <a:ext cx="7818437" cy="3124200"/>
              </a:xfrm>
              <a:blipFill>
                <a:blip r:embed="rId3"/>
                <a:stretch>
                  <a:fillRect l="-1559" t="-1949" r="-1403" b="-107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820" name="Object 4">
            <a:extLst>
              <a:ext uri="{FF2B5EF4-FFF2-40B4-BE49-F238E27FC236}">
                <a16:creationId xmlns:a16="http://schemas.microsoft.com/office/drawing/2014/main" id="{651204EB-A7E6-46C9-884D-09453AF62EF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733800" y="1981200"/>
          <a:ext cx="7620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4" imgW="291973" imgH="228501" progId="Equation.DSMT4">
                  <p:embed/>
                </p:oleObj>
              </mc:Choice>
              <mc:Fallback>
                <p:oleObj name="Equation" r:id="rId4" imgW="291973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981200"/>
                        <a:ext cx="7620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3365A9-5F67-4C9D-8A5A-D121EB377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30480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US" sz="3200">
                <a:latin typeface="Century Gothic" panose="020B0502020202020204" pitchFamily="34" charset="0"/>
              </a:rPr>
              <a:t>Simplify each square root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E55EB78-DF80-44F1-8FD6-614D648EB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990600"/>
            <a:ext cx="7772400" cy="5105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id="{C8C0AF8B-6A9C-44F7-A843-9D6DE59DCA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49425" y="1143000"/>
          <a:ext cx="115728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368300" imgH="228600" progId="Equation.DSMT4">
                  <p:embed/>
                </p:oleObj>
              </mc:Choice>
              <mc:Fallback>
                <p:oleObj name="Equation" r:id="rId3" imgW="3683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425" y="1143000"/>
                        <a:ext cx="1157288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>
            <a:extLst>
              <a:ext uri="{FF2B5EF4-FFF2-40B4-BE49-F238E27FC236}">
                <a16:creationId xmlns:a16="http://schemas.microsoft.com/office/drawing/2014/main" id="{DD184D7D-B98B-4C3D-8417-2925DF1436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7038" y="3257550"/>
          <a:ext cx="11763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381000" imgH="228600" progId="Equation.DSMT4">
                  <p:embed/>
                </p:oleObj>
              </mc:Choice>
              <mc:Fallback>
                <p:oleObj name="Equation" r:id="rId5" imgW="3810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3257550"/>
                        <a:ext cx="1176337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>
            <a:extLst>
              <a:ext uri="{FF2B5EF4-FFF2-40B4-BE49-F238E27FC236}">
                <a16:creationId xmlns:a16="http://schemas.microsoft.com/office/drawing/2014/main" id="{9972C10D-6766-420F-B22B-A1A6D362A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295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42F6B0A5-0362-453F-9018-0FE951182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352800"/>
            <a:ext cx="51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-4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F0460EB-7D05-4755-A641-B7852688D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850" y="1219200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-10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">
                <a:extLst>
                  <a:ext uri="{FF2B5EF4-FFF2-40B4-BE49-F238E27FC236}">
                    <a16:creationId xmlns:a16="http://schemas.microsoft.com/office/drawing/2014/main" id="{9466D1AC-4F14-40DD-AB50-6B01454B96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31050" y="1295400"/>
                <a:ext cx="72167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2400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mc:Choice>
        <mc:Fallback xmlns="">
          <p:sp>
            <p:nvSpPr>
              <p:cNvPr id="9" name="Text Box 6">
                <a:extLst>
                  <a:ext uri="{FF2B5EF4-FFF2-40B4-BE49-F238E27FC236}">
                    <a16:creationId xmlns:a16="http://schemas.microsoft.com/office/drawing/2014/main" id="{9466D1AC-4F14-40DD-AB50-6B01454B9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31050" y="1295400"/>
                <a:ext cx="721672" cy="461665"/>
              </a:xfrm>
              <a:prstGeom prst="rect">
                <a:avLst/>
              </a:prstGeom>
              <a:blipFill>
                <a:blip r:embed="rId7"/>
                <a:stretch>
                  <a:fillRect l="-3390" t="-10667" r="-11864" b="-2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>
            <a:extLst>
              <a:ext uri="{FF2B5EF4-FFF2-40B4-BE49-F238E27FC236}">
                <a16:creationId xmlns:a16="http://schemas.microsoft.com/office/drawing/2014/main" id="{09443016-A461-491D-ABD4-0DA6DAD75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5433" y="3352800"/>
            <a:ext cx="8258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 -(-4)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7">
                <a:extLst>
                  <a:ext uri="{FF2B5EF4-FFF2-40B4-BE49-F238E27FC236}">
                    <a16:creationId xmlns:a16="http://schemas.microsoft.com/office/drawing/2014/main" id="{A00F13A6-BCDE-4589-A529-33AEC68DAF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34028" y="3429000"/>
                <a:ext cx="64472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mc:Choice>
        <mc:Fallback xmlns="">
          <p:sp>
            <p:nvSpPr>
              <p:cNvPr id="11" name="Text Box 7">
                <a:extLst>
                  <a:ext uri="{FF2B5EF4-FFF2-40B4-BE49-F238E27FC236}">
                    <a16:creationId xmlns:a16="http://schemas.microsoft.com/office/drawing/2014/main" id="{A00F13A6-BCDE-4589-A529-33AEC68DA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34028" y="3429000"/>
                <a:ext cx="644728" cy="461665"/>
              </a:xfrm>
              <a:prstGeom prst="rect">
                <a:avLst/>
              </a:prstGeom>
              <a:blipFill>
                <a:blip r:embed="rId8"/>
                <a:stretch>
                  <a:fillRect t="-10667" r="-12264" b="-2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E0160D-5ABF-41C1-B8AD-6FCFB31D2476}"/>
                  </a:ext>
                </a:extLst>
              </p:cNvPr>
              <p:cNvSpPr txBox="1"/>
              <p:nvPr/>
            </p:nvSpPr>
            <p:spPr>
              <a:xfrm>
                <a:off x="2086475" y="2367962"/>
                <a:ext cx="5343188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00</m:t>
                          </m:r>
                        </m:e>
                      </m:rad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altLang="en-US" sz="2400" i="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i="1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en-US" sz="24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5E0160D-5ABF-41C1-B8AD-6FCFB31D2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475" y="2367962"/>
                <a:ext cx="5343188" cy="5395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4847CA7-A74B-4182-BDD0-2D84994F8522}"/>
                  </a:ext>
                </a:extLst>
              </p:cNvPr>
              <p:cNvSpPr txBox="1"/>
              <p:nvPr/>
            </p:nvSpPr>
            <p:spPr>
              <a:xfrm>
                <a:off x="2335342" y="4489628"/>
                <a:ext cx="4572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sz="2400" i="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i="1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en-US" sz="24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4847CA7-A74B-4182-BDD0-2D84994F8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342" y="4489628"/>
                <a:ext cx="4572000" cy="5395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36018AE-A169-4D24-AB4C-05032F8DACBE}"/>
                  </a:ext>
                </a:extLst>
              </p:cNvPr>
              <p:cNvSpPr txBox="1"/>
              <p:nvPr/>
            </p:nvSpPr>
            <p:spPr>
              <a:xfrm>
                <a:off x="1844161" y="5547377"/>
                <a:ext cx="5605481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en-US" sz="24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sz="2400" i="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b="0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en-US" sz="2400" i="1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en-US" sz="2400" dirty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36018AE-A169-4D24-AB4C-05032F8DA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161" y="5547377"/>
                <a:ext cx="5605481" cy="5395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8" grpId="0"/>
      <p:bldP spid="9" grpId="0"/>
      <p:bldP spid="10" grpId="0"/>
      <p:bldP spid="11" grpId="0"/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537DC64-9159-4B21-B636-B12A8FF526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26363" cy="609600"/>
          </a:xfrm>
        </p:spPr>
        <p:txBody>
          <a:bodyPr/>
          <a:lstStyle/>
          <a:p>
            <a:pPr eaLnBrk="1" hangingPunct="1"/>
            <a:r>
              <a:rPr lang="en-US" altLang="en-US" sz="4000"/>
              <a:t>Squares and roots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D634B57-4AE3-4588-9407-3446A7AB8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7848600" cy="5638800"/>
          </a:xfrm>
        </p:spPr>
        <p:txBody>
          <a:bodyPr/>
          <a:lstStyle/>
          <a:p>
            <a:pPr eaLnBrk="1" hangingPunct="1"/>
            <a:r>
              <a:rPr lang="en-US" altLang="en-US" dirty="0"/>
              <a:t>Here is a list that will be helpful:</a:t>
            </a:r>
          </a:p>
        </p:txBody>
      </p:sp>
      <p:graphicFrame>
        <p:nvGraphicFramePr>
          <p:cNvPr id="10244" name="Object 4">
            <a:extLst>
              <a:ext uri="{FF2B5EF4-FFF2-40B4-BE49-F238E27FC236}">
                <a16:creationId xmlns:a16="http://schemas.microsoft.com/office/drawing/2014/main" id="{8C33B6E0-6ECD-4CC6-9752-A4048B03C2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447800"/>
          <a:ext cx="1227138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685800" imgH="3022600" progId="Equation.DSMT4">
                  <p:embed/>
                </p:oleObj>
              </mc:Choice>
              <mc:Fallback>
                <p:oleObj name="Equation" r:id="rId3" imgW="685800" imgH="302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447800"/>
                        <a:ext cx="1227138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>
            <a:extLst>
              <a:ext uri="{FF2B5EF4-FFF2-40B4-BE49-F238E27FC236}">
                <a16:creationId xmlns:a16="http://schemas.microsoft.com/office/drawing/2014/main" id="{4DB140C3-8839-4071-B351-2F06313CE5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447800"/>
          <a:ext cx="12446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5" imgW="736600" imgH="3200400" progId="Equation.DSMT4">
                  <p:embed/>
                </p:oleObj>
              </mc:Choice>
              <mc:Fallback>
                <p:oleObj name="Equation" r:id="rId5" imgW="736600" imgH="3200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447800"/>
                        <a:ext cx="12446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5">
                <a:extLst>
                  <a:ext uri="{FF2B5EF4-FFF2-40B4-BE49-F238E27FC236}">
                    <a16:creationId xmlns:a16="http://schemas.microsoft.com/office/drawing/2014/main" id="{E4DEE664-F2E5-4A88-8399-707066228271}"/>
                  </a:ext>
                </a:extLst>
              </p:cNvPr>
              <p:cNvSpPr txBox="1"/>
              <p:nvPr/>
            </p:nvSpPr>
            <p:spPr bwMode="auto">
              <a:xfrm>
                <a:off x="6883400" y="1600200"/>
                <a:ext cx="1879600" cy="5410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121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</m:oMath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144</m:t>
                          </m:r>
                        </m:e>
                      </m:rad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A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6" name="Object 5">
                <a:extLst>
                  <a:ext uri="{FF2B5EF4-FFF2-40B4-BE49-F238E27FC236}">
                    <a16:creationId xmlns:a16="http://schemas.microsoft.com/office/drawing/2014/main" id="{E4DEE664-F2E5-4A88-8399-707066228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83400" y="1600200"/>
                <a:ext cx="1879600" cy="54102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CBAD28E1-CA58-46D9-9A34-D7A1A3D06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 you see that squares and square roots are inverses (opposites) of each other?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41D9E6A-3216-47C8-BEB2-0A909996D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Solving Equations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818AEEF-A25F-4924-92C8-1FBB989A3CC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blipFill>
            <a:blip r:embed="rId2"/>
            <a:stretch>
              <a:fillRect l="-1176" t="-1926"/>
            </a:stretch>
          </a:blipFill>
        </p:spPr>
        <p:txBody>
          <a:bodyPr/>
          <a:lstStyle/>
          <a:p>
            <a:r>
              <a:rPr lang="en-AU" dirty="0">
                <a:noFill/>
              </a:rPr>
              <a:t>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96653D-04F3-4B6F-846D-261C74EB6F9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76400" y="5105400"/>
            <a:ext cx="4191000" cy="512704"/>
          </a:xfrm>
          <a:prstGeom prst="rect">
            <a:avLst/>
          </a:prstGeom>
          <a:blipFill>
            <a:blip r:embed="rId3"/>
            <a:stretch>
              <a:fillRect t="-1190" b="-23810"/>
            </a:stretch>
          </a:blipFill>
        </p:spPr>
        <p:txBody>
          <a:bodyPr/>
          <a:lstStyle/>
          <a:p>
            <a:r>
              <a:rPr lang="en-A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231E1686-F9A8-4483-8B12-D135A7631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Century Gothic" panose="020B0502020202020204" pitchFamily="34" charset="0"/>
              </a:rPr>
              <a:t>TRY THIS: Use surds if we have to</a:t>
            </a:r>
          </a:p>
        </p:txBody>
      </p:sp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76BC9E90-96E3-437C-90EE-FEEB6913E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914400"/>
            <a:ext cx="7772400" cy="5715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4" name="Object 1029">
                <a:extLst>
                  <a:ext uri="{FF2B5EF4-FFF2-40B4-BE49-F238E27FC236}">
                    <a16:creationId xmlns:a16="http://schemas.microsoft.com/office/drawing/2014/main" id="{325AACA5-9846-47B6-991B-3156EC1E6518}"/>
                  </a:ext>
                </a:extLst>
              </p:cNvPr>
              <p:cNvSpPr txBox="1"/>
              <p:nvPr/>
            </p:nvSpPr>
            <p:spPr bwMode="auto">
              <a:xfrm>
                <a:off x="1513867" y="1298337"/>
                <a:ext cx="23622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=29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5364" name="Object 1029">
                <a:extLst>
                  <a:ext uri="{FF2B5EF4-FFF2-40B4-BE49-F238E27FC236}">
                    <a16:creationId xmlns:a16="http://schemas.microsoft.com/office/drawing/2014/main" id="{325AACA5-9846-47B6-991B-3156EC1E6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13867" y="1298337"/>
                <a:ext cx="2362200" cy="685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5AAA24-3F0E-436F-BF6E-296EB1082B38}"/>
                  </a:ext>
                </a:extLst>
              </p:cNvPr>
              <p:cNvSpPr txBox="1"/>
              <p:nvPr/>
            </p:nvSpPr>
            <p:spPr>
              <a:xfrm>
                <a:off x="4364307" y="1190393"/>
                <a:ext cx="2971800" cy="711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AU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3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293</m:t>
                          </m:r>
                        </m:e>
                      </m:rad>
                    </m:oMath>
                  </m:oMathPara>
                </a14:m>
                <a:endParaRPr lang="en-AU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5AAA24-3F0E-436F-BF6E-296EB1082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307" y="1190393"/>
                <a:ext cx="2971800" cy="7116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bject 1029">
                <a:extLst>
                  <a:ext uri="{FF2B5EF4-FFF2-40B4-BE49-F238E27FC236}">
                    <a16:creationId xmlns:a16="http://schemas.microsoft.com/office/drawing/2014/main" id="{321F1E6E-CDF2-4FA2-9507-6E90550A7621}"/>
                  </a:ext>
                </a:extLst>
              </p:cNvPr>
              <p:cNvSpPr txBox="1"/>
              <p:nvPr/>
            </p:nvSpPr>
            <p:spPr bwMode="auto">
              <a:xfrm>
                <a:off x="1047293" y="2564448"/>
                <a:ext cx="30861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0=15 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2" name="Object 1029">
                <a:extLst>
                  <a:ext uri="{FF2B5EF4-FFF2-40B4-BE49-F238E27FC236}">
                    <a16:creationId xmlns:a16="http://schemas.microsoft.com/office/drawing/2014/main" id="{321F1E6E-CDF2-4FA2-9507-6E90550A76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7293" y="2564448"/>
                <a:ext cx="3086100" cy="685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C67F7E2-FB20-40F9-8DFD-01CBC528D79B}"/>
              </a:ext>
            </a:extLst>
          </p:cNvPr>
          <p:cNvSpPr txBox="1"/>
          <p:nvPr/>
        </p:nvSpPr>
        <p:spPr>
          <a:xfrm>
            <a:off x="1779351" y="3182871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+10           +10</a:t>
            </a:r>
            <a:endParaRPr lang="en-A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ject 1029">
                <a:extLst>
                  <a:ext uri="{FF2B5EF4-FFF2-40B4-BE49-F238E27FC236}">
                    <a16:creationId xmlns:a16="http://schemas.microsoft.com/office/drawing/2014/main" id="{C8C20EE6-C898-4A59-A942-044099D830DE}"/>
                  </a:ext>
                </a:extLst>
              </p:cNvPr>
              <p:cNvSpPr txBox="1"/>
              <p:nvPr/>
            </p:nvSpPr>
            <p:spPr bwMode="auto">
              <a:xfrm>
                <a:off x="4494939" y="2580685"/>
                <a:ext cx="23622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4" name="Object 1029">
                <a:extLst>
                  <a:ext uri="{FF2B5EF4-FFF2-40B4-BE49-F238E27FC236}">
                    <a16:creationId xmlns:a16="http://schemas.microsoft.com/office/drawing/2014/main" id="{C8C20EE6-C898-4A59-A942-044099D83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4939" y="2580685"/>
                <a:ext cx="2362200" cy="685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183A3-680D-4456-AA1F-49557B9D75B9}"/>
                  </a:ext>
                </a:extLst>
              </p:cNvPr>
              <p:cNvSpPr txBox="1"/>
              <p:nvPr/>
            </p:nvSpPr>
            <p:spPr>
              <a:xfrm>
                <a:off x="6314746" y="2569883"/>
                <a:ext cx="2971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AU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183A3-680D-4456-AA1F-49557B9D7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746" y="2569883"/>
                <a:ext cx="297180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Object 1029">
                <a:extLst>
                  <a:ext uri="{FF2B5EF4-FFF2-40B4-BE49-F238E27FC236}">
                    <a16:creationId xmlns:a16="http://schemas.microsoft.com/office/drawing/2014/main" id="{AE7797BD-D887-4757-92B3-C1FAC1B04037}"/>
                  </a:ext>
                </a:extLst>
              </p:cNvPr>
              <p:cNvSpPr txBox="1"/>
              <p:nvPr/>
            </p:nvSpPr>
            <p:spPr bwMode="auto">
              <a:xfrm>
                <a:off x="878961" y="4351368"/>
                <a:ext cx="3800745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−6)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</m:oMath>
                  </m:oMathPara>
                </a14:m>
                <a:endParaRPr lang="en-AU" sz="3600" dirty="0"/>
              </a:p>
            </p:txBody>
          </p:sp>
        </mc:Choice>
        <mc:Fallback>
          <p:sp>
            <p:nvSpPr>
              <p:cNvPr id="17" name="Object 1029">
                <a:extLst>
                  <a:ext uri="{FF2B5EF4-FFF2-40B4-BE49-F238E27FC236}">
                    <a16:creationId xmlns:a16="http://schemas.microsoft.com/office/drawing/2014/main" id="{AE7797BD-D887-4757-92B3-C1FAC1B04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8961" y="4351368"/>
                <a:ext cx="3800745" cy="685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82C9AA5-20D8-438B-AE46-E1BC90CFDA85}"/>
                  </a:ext>
                </a:extLst>
              </p:cNvPr>
              <p:cNvSpPr txBox="1"/>
              <p:nvPr/>
            </p:nvSpPr>
            <p:spPr>
              <a:xfrm>
                <a:off x="3871554" y="4145808"/>
                <a:ext cx="3385631" cy="711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AU" sz="3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AU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3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AU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82C9AA5-20D8-438B-AE46-E1BC90CFD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554" y="4145808"/>
                <a:ext cx="3385631" cy="7116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D77A5E09-3EA3-40CC-B39F-C930241AFB7B}"/>
              </a:ext>
            </a:extLst>
          </p:cNvPr>
          <p:cNvSpPr txBox="1"/>
          <p:nvPr/>
        </p:nvSpPr>
        <p:spPr>
          <a:xfrm>
            <a:off x="4752646" y="494682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+6           +6</a:t>
            </a:r>
            <a:endParaRPr lang="en-A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638408E-847C-4D7E-A897-B0FD806501D8}"/>
                  </a:ext>
                </a:extLst>
              </p:cNvPr>
              <p:cNvSpPr txBox="1"/>
              <p:nvPr/>
            </p:nvSpPr>
            <p:spPr>
              <a:xfrm>
                <a:off x="899754" y="5326747"/>
                <a:ext cx="2971800" cy="1531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360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36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AU" sz="36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sz="36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AU" sz="36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+6</m:t>
                                </m:r>
                              </m:e>
                            </m:mr>
                            <m:mr>
                              <m:e>
                                <m:r>
                                  <a:rPr lang="en-AU" sz="36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sz="36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sz="36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AU" sz="36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638408E-847C-4D7E-A897-B0FD80650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754" y="5326747"/>
                <a:ext cx="2971800" cy="15312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3137D8B-9FBF-48D2-B7AB-31632ACBF496}"/>
              </a:ext>
            </a:extLst>
          </p:cNvPr>
          <p:cNvSpPr txBox="1"/>
          <p:nvPr/>
        </p:nvSpPr>
        <p:spPr>
          <a:xfrm>
            <a:off x="3861861" y="5822033"/>
            <a:ext cx="811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1DF1D1-DF97-4559-94B4-804FCE89A767}"/>
                  </a:ext>
                </a:extLst>
              </p:cNvPr>
              <p:cNvSpPr txBox="1"/>
              <p:nvPr/>
            </p:nvSpPr>
            <p:spPr>
              <a:xfrm>
                <a:off x="4459469" y="5562726"/>
                <a:ext cx="2209800" cy="1051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AU" sz="2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AU" sz="24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AU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AU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sz="240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AU" sz="24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+6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AU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AU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AU" sz="24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AU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AU" sz="2400" i="0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AU" sz="24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1DF1D1-DF97-4559-94B4-804FCE89A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469" y="5562726"/>
                <a:ext cx="2209800" cy="10515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42608E15-43D4-4AE0-AD1D-9B8506F5B4FF}"/>
              </a:ext>
            </a:extLst>
          </p:cNvPr>
          <p:cNvSpPr txBox="1"/>
          <p:nvPr/>
        </p:nvSpPr>
        <p:spPr>
          <a:xfrm>
            <a:off x="6669269" y="5787072"/>
            <a:ext cx="811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58E8E38-AF04-436B-A344-117123570AA3}"/>
                  </a:ext>
                </a:extLst>
              </p:cNvPr>
              <p:cNvSpPr txBox="1"/>
              <p:nvPr/>
            </p:nvSpPr>
            <p:spPr>
              <a:xfrm>
                <a:off x="7326527" y="5776782"/>
                <a:ext cx="2050945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+6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58E8E38-AF04-436B-A344-117123570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527" y="5776782"/>
                <a:ext cx="2050945" cy="496483"/>
              </a:xfrm>
              <a:prstGeom prst="rect">
                <a:avLst/>
              </a:prstGeom>
              <a:blipFill>
                <a:blip r:embed="rId11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6" grpId="0"/>
      <p:bldP spid="12" grpId="0"/>
      <p:bldP spid="7" grpId="0"/>
      <p:bldP spid="14" grpId="0"/>
      <p:bldP spid="16" grpId="0"/>
      <p:bldP spid="17" grpId="0"/>
      <p:bldP spid="18" grpId="0"/>
      <p:bldP spid="19" grpId="0"/>
      <p:bldP spid="20" grpId="0"/>
      <p:bldP spid="8" grpId="0"/>
      <p:bldP spid="9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693</TotalTime>
  <Words>432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Cambria Math</vt:lpstr>
      <vt:lpstr>Century Gothic</vt:lpstr>
      <vt:lpstr>Comic Sans MS</vt:lpstr>
      <vt:lpstr>Times New Roman</vt:lpstr>
      <vt:lpstr>Wingdings</vt:lpstr>
      <vt:lpstr>Dad`s Tie</vt:lpstr>
      <vt:lpstr>Equation</vt:lpstr>
      <vt:lpstr>5F Solving quadratic equations using factorisation</vt:lpstr>
      <vt:lpstr>PowerPoint Presentation</vt:lpstr>
      <vt:lpstr>Example</vt:lpstr>
      <vt:lpstr>Example</vt:lpstr>
      <vt:lpstr>Simplify each square root</vt:lpstr>
      <vt:lpstr>Squares and roots</vt:lpstr>
      <vt:lpstr>PowerPoint Presentation</vt:lpstr>
      <vt:lpstr>Solving Equations</vt:lpstr>
      <vt:lpstr>TRY THIS: Use surds if we have to</vt:lpstr>
      <vt:lpstr>TRY THIS: Use surds if we have to</vt:lpstr>
      <vt:lpstr>PowerPoint Presentation</vt:lpstr>
      <vt:lpstr>Try This: Identify each number as rational or irrational</vt:lpstr>
    </vt:vector>
  </TitlesOfParts>
  <Company>Anaheim Union High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</dc:creator>
  <cp:lastModifiedBy>Lyn ZHANG</cp:lastModifiedBy>
  <cp:revision>24</cp:revision>
  <cp:lastPrinted>1601-01-01T00:00:00Z</cp:lastPrinted>
  <dcterms:created xsi:type="dcterms:W3CDTF">2008-04-15T22:09:09Z</dcterms:created>
  <dcterms:modified xsi:type="dcterms:W3CDTF">2022-05-01T05:25:06Z</dcterms:modified>
</cp:coreProperties>
</file>