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D2C8-3ED3-4E34-88D3-2B9A4A4F7DA1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938DC-FBEE-4403-9157-656AA31B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0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0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3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1D3641"/>
                </a:solidFill>
              </a:rPr>
              <a:pPr/>
              <a:t>04/05/2022</a:t>
            </a:fld>
            <a:endParaRPr lang="en-GB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1D3641"/>
                </a:solidFill>
              </a:rPr>
              <a:pPr/>
              <a:t>‹#›</a:t>
            </a:fld>
            <a:endParaRPr lang="en-GB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4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0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78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3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43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0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0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8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5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9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6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54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wma"/><Relationship Id="rId7" Type="http://schemas.openxmlformats.org/officeDocument/2006/relationships/image" Target="../media/image33.png"/><Relationship Id="rId2" Type="http://schemas.microsoft.com/office/2007/relationships/media" Target="../media/media1.wma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openxmlformats.org/officeDocument/2006/relationships/image" Target="../media/image3.jpe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media2.wma"/><Relationship Id="rId7" Type="http://schemas.openxmlformats.org/officeDocument/2006/relationships/image" Target="../media/image9.png"/><Relationship Id="rId2" Type="http://schemas.microsoft.com/office/2007/relationships/media" Target="../media/media2.wm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41.png"/><Relationship Id="rId5" Type="http://schemas.openxmlformats.org/officeDocument/2006/relationships/image" Target="../media/image3.jpeg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Factorise the following quadratics: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+10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+24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−7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−60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−64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+13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+15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21796" y="257965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3528" y="364502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3528" y="4610624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3528" y="5589240"/>
            <a:ext cx="432048" cy="43204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395536" y="5661248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8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rt-simpson-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Solving Quadratics - Factorising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Learning Objectives: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Able to factorise a quadratic expression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Able to form a quadratic equation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Able to solve a quadratic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Grade B/A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40A2F2-7EAC-44FC-B8A7-C0E81B405639}" type="datetime1">
              <a:rPr lang="en-GB" u="sng" smtClean="0">
                <a:solidFill>
                  <a:schemeClr val="bg1"/>
                </a:solidFill>
              </a:rPr>
              <a:pPr algn="r"/>
              <a:t>04/05/2022</a:t>
            </a:fld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3804" y="285293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400506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5536" y="5201436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3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Quadratics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several ways to solve a quadratic equation</a:t>
            </a:r>
          </a:p>
          <a:p>
            <a:pPr lvl="1"/>
            <a:r>
              <a:rPr lang="en-GB" dirty="0"/>
              <a:t>Factorising</a:t>
            </a:r>
          </a:p>
          <a:p>
            <a:pPr lvl="1"/>
            <a:r>
              <a:rPr lang="en-GB" dirty="0"/>
              <a:t>Graphically</a:t>
            </a:r>
          </a:p>
          <a:p>
            <a:pPr lvl="1"/>
            <a:r>
              <a:rPr lang="en-GB" dirty="0"/>
              <a:t>Completing the square</a:t>
            </a:r>
          </a:p>
          <a:p>
            <a:pPr lvl="1"/>
            <a:r>
              <a:rPr lang="en-GB" dirty="0"/>
              <a:t>The quadratic formula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8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using the factorising method to solve a quadratic equation, </a:t>
            </a:r>
            <a:r>
              <a:rPr lang="en-GB" b="1" u="sng" dirty="0">
                <a:solidFill>
                  <a:srgbClr val="00B050"/>
                </a:solidFill>
              </a:rPr>
              <a:t>the equation must always equal zero</a:t>
            </a:r>
          </a:p>
          <a:p>
            <a:endParaRPr lang="en-GB" dirty="0"/>
          </a:p>
          <a:p>
            <a:r>
              <a:rPr lang="en-GB" dirty="0"/>
              <a:t>If it doesn’t, re-arrange the equation to make it equal zero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4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800" dirty="0"/>
                  <a:t>When solving a quadratic, you can two, one or no values for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. This is because the curve of a quadratic equation can cross the x-axis (where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/>
                  <a:t> = 0) at two, one or no places.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 r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796136" y="3068960"/>
            <a:ext cx="0" cy="360040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896" y="4797152"/>
            <a:ext cx="453650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8384" y="4551511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551511"/>
                <a:ext cx="50405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285293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852936"/>
                <a:ext cx="50405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4427984" y="3356993"/>
            <a:ext cx="2856385" cy="2232248"/>
          </a:xfrm>
          <a:custGeom>
            <a:avLst/>
            <a:gdLst>
              <a:gd name="connsiteX0" fmla="*/ 0 w 2227007"/>
              <a:gd name="connsiteY0" fmla="*/ 58993 h 1740393"/>
              <a:gd name="connsiteX1" fmla="*/ 1076633 w 2227007"/>
              <a:gd name="connsiteY1" fmla="*/ 1740309 h 1740393"/>
              <a:gd name="connsiteX2" fmla="*/ 2227007 w 2227007"/>
              <a:gd name="connsiteY2" fmla="*/ 0 h 1740393"/>
              <a:gd name="connsiteX3" fmla="*/ 2227007 w 2227007"/>
              <a:gd name="connsiteY3" fmla="*/ 0 h 1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007" h="1740393">
                <a:moveTo>
                  <a:pt x="0" y="58993"/>
                </a:moveTo>
                <a:cubicBezTo>
                  <a:pt x="352732" y="904567"/>
                  <a:pt x="705465" y="1750141"/>
                  <a:pt x="1076633" y="1740309"/>
                </a:cubicBezTo>
                <a:cubicBezTo>
                  <a:pt x="1447801" y="1730477"/>
                  <a:pt x="2227007" y="0"/>
                  <a:pt x="2227007" y="0"/>
                </a:cubicBezTo>
                <a:lnTo>
                  <a:pt x="222700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961536" y="472514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457224" y="472514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9552" y="37890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This quadratic equation would have two possible solutions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724128" y="3015094"/>
            <a:ext cx="2280321" cy="1782057"/>
          </a:xfrm>
          <a:custGeom>
            <a:avLst/>
            <a:gdLst>
              <a:gd name="connsiteX0" fmla="*/ 0 w 2227007"/>
              <a:gd name="connsiteY0" fmla="*/ 58993 h 1740393"/>
              <a:gd name="connsiteX1" fmla="*/ 1076633 w 2227007"/>
              <a:gd name="connsiteY1" fmla="*/ 1740309 h 1740393"/>
              <a:gd name="connsiteX2" fmla="*/ 2227007 w 2227007"/>
              <a:gd name="connsiteY2" fmla="*/ 0 h 1740393"/>
              <a:gd name="connsiteX3" fmla="*/ 2227007 w 2227007"/>
              <a:gd name="connsiteY3" fmla="*/ 0 h 1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007" h="1740393">
                <a:moveTo>
                  <a:pt x="0" y="58993"/>
                </a:moveTo>
                <a:cubicBezTo>
                  <a:pt x="352732" y="904567"/>
                  <a:pt x="705465" y="1750141"/>
                  <a:pt x="1076633" y="1740309"/>
                </a:cubicBezTo>
                <a:cubicBezTo>
                  <a:pt x="1447801" y="1730477"/>
                  <a:pt x="2227007" y="0"/>
                  <a:pt x="2227007" y="0"/>
                </a:cubicBezTo>
                <a:lnTo>
                  <a:pt x="2227007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774752" y="472514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9552" y="37890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</a:rPr>
              <a:t>This quadratic equation would have one possible solution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5580113" y="2917718"/>
            <a:ext cx="1944216" cy="1519393"/>
          </a:xfrm>
          <a:custGeom>
            <a:avLst/>
            <a:gdLst>
              <a:gd name="connsiteX0" fmla="*/ 0 w 2227007"/>
              <a:gd name="connsiteY0" fmla="*/ 58993 h 1740393"/>
              <a:gd name="connsiteX1" fmla="*/ 1076633 w 2227007"/>
              <a:gd name="connsiteY1" fmla="*/ 1740309 h 1740393"/>
              <a:gd name="connsiteX2" fmla="*/ 2227007 w 2227007"/>
              <a:gd name="connsiteY2" fmla="*/ 0 h 1740393"/>
              <a:gd name="connsiteX3" fmla="*/ 2227007 w 2227007"/>
              <a:gd name="connsiteY3" fmla="*/ 0 h 1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007" h="1740393">
                <a:moveTo>
                  <a:pt x="0" y="58993"/>
                </a:moveTo>
                <a:cubicBezTo>
                  <a:pt x="352732" y="904567"/>
                  <a:pt x="705465" y="1750141"/>
                  <a:pt x="1076633" y="1740309"/>
                </a:cubicBezTo>
                <a:cubicBezTo>
                  <a:pt x="1447801" y="1730477"/>
                  <a:pt x="2227007" y="0"/>
                  <a:pt x="2227007" y="0"/>
                </a:cubicBezTo>
                <a:lnTo>
                  <a:pt x="2227007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37890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FF00FF"/>
                </a:solidFill>
              </a:rPr>
              <a:t>This quadratic equation would have no possible solutions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6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9" grpId="0" animBg="1"/>
      <p:bldP spid="19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Factorising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Solve the equation: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+10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+24</m:t>
                      </m:r>
                      <m:r>
                        <a:rPr lang="en-GB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pPr marL="0" indent="0" algn="ctr">
                  <a:buNone/>
                </a:pPr>
                <a:endParaRPr lang="en-GB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pPr marL="0" indent="0" algn="ctr">
                  <a:buNone/>
                </a:pPr>
                <a:endParaRPr lang="en-GB" b="0" dirty="0"/>
              </a:p>
              <a:p>
                <a:pPr marL="0" indent="0" algn="ctr">
                  <a:buNone/>
                </a:pPr>
                <a:endParaRPr lang="en-GB" b="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+6=0</m:t>
                    </m:r>
                  </m:oMath>
                </a14:m>
                <a:r>
                  <a:rPr lang="en-GB" b="0" dirty="0"/>
                  <a:t>		or	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+4=0</m:t>
                    </m:r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u="sng" smtClean="0">
                        <a:latin typeface="Cambria Math"/>
                      </a:rPr>
                      <m:t>𝑥</m:t>
                    </m:r>
                    <m:r>
                      <a:rPr lang="en-GB" b="0" i="1" u="sng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GB" b="0" dirty="0"/>
                  <a:t>	or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=−4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630" t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536" y="371703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1. Factorise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32619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Since the two brackets multiplied together equals zero, at least one bracket must equal zero, so…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73325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2. Solve the equations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4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Factorising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Solve the equation: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−10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  <m:r>
                        <a:rPr lang="en-GB" b="0" i="0" smtClean="0">
                          <a:latin typeface="Cambria Math"/>
                        </a:rPr>
                        <m:t>5=0</m:t>
                      </m:r>
                    </m:oMath>
                  </m:oMathPara>
                </a14:m>
                <a:endParaRPr lang="en-GB" b="0" dirty="0"/>
              </a:p>
              <a:p>
                <a:pPr marL="0" indent="0" algn="ctr">
                  <a:buNone/>
                </a:pPr>
                <a:endParaRPr lang="en-GB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pPr marL="0" indent="0" algn="ctr">
                  <a:buNone/>
                </a:pPr>
                <a:endParaRPr lang="en-GB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−5=0</m:t>
                    </m:r>
                  </m:oMath>
                </a14:m>
                <a:r>
                  <a:rPr lang="en-GB" b="0" dirty="0"/>
                  <a:t>		or	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−5=0</m:t>
                    </m:r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u="sng" smtClean="0">
                          <a:latin typeface="Cambria Math"/>
                        </a:rPr>
                        <m:t>𝑥</m:t>
                      </m:r>
                      <m:r>
                        <a:rPr lang="en-GB" b="0" i="1" u="sng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b="0" u="sng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347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8" y="281881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20" y="304701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49" y="3810274"/>
            <a:ext cx="26604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3738265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0120" y="1514958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−36=0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20" y="1514958"/>
                <a:ext cx="23042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48072" y="3143037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One of these things is not like the other thing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072" y="309019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One of these things, it doesn’t belong.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0528" y="30814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Can you guess which thing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8112" y="308148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is not like the other things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096" y="308148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Before I finish my </a:t>
            </a:r>
            <a:r>
              <a:rPr lang="en-GB" sz="3200" dirty="0" err="1">
                <a:solidFill>
                  <a:prstClr val="black"/>
                </a:solidFill>
              </a:rPr>
              <a:t>soonnnggg</a:t>
            </a:r>
            <a:r>
              <a:rPr lang="en-GB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Cookie Monster Intro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7728" y="3289449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36096" y="1484784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−14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+49=0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84784"/>
                <a:ext cx="280831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6096" y="4983559"/>
                <a:ext cx="28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+9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+20=0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983559"/>
                <a:ext cx="288032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7584" y="4983559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9=0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83559"/>
                <a:ext cx="28083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89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68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9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2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12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12700"/>
                                  </p:stCondLst>
                                  <p:iterate type="lt">
                                    <p:tmPct val="4118"/>
                                  </p:iterate>
                                  <p:childTnLst>
                                    <p:set>
                                      <p:cBhvr override="childStyle">
                                        <p:cTn id="26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43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14300"/>
                                  </p:stCondLst>
                                  <p:iterate type="lt">
                                    <p:tmPct val="802"/>
                                  </p:iterate>
                                  <p:childTnLst>
                                    <p:set>
                                      <p:cBhvr override="childStyle">
                                        <p:cTn id="32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143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1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20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7" grpId="1" build="allAtOnce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6" y="425897"/>
            <a:ext cx="28575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08" y="448717"/>
            <a:ext cx="2857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37" y="3666258"/>
            <a:ext cx="26604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4249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ookie Monster answer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216" y="3289449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0120" y="1658974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−36=0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20" y="1658974"/>
                <a:ext cx="230425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6096" y="1628800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−14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+49=0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28800"/>
                <a:ext cx="280831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6096" y="4797152"/>
                <a:ext cx="28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+9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+20=0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797152"/>
                <a:ext cx="288032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7584" y="4848002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9=0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848002"/>
                <a:ext cx="28083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488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344</Words>
  <Application>Microsoft Office PowerPoint</Application>
  <PresentationFormat>On-screen Show (4:3)</PresentationFormat>
  <Paragraphs>72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Tw Cen MT</vt:lpstr>
      <vt:lpstr>Office Theme</vt:lpstr>
      <vt:lpstr>Thatch</vt:lpstr>
      <vt:lpstr>Starter</vt:lpstr>
      <vt:lpstr>Solving Quadratics - Factorising</vt:lpstr>
      <vt:lpstr>Solving Quadratics</vt:lpstr>
      <vt:lpstr>Factorising Method</vt:lpstr>
      <vt:lpstr>Quadratics</vt:lpstr>
      <vt:lpstr>Factorising Method</vt:lpstr>
      <vt:lpstr>Factorising Method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Daniel Burke</dc:creator>
  <cp:lastModifiedBy>Lyn ZHANG</cp:lastModifiedBy>
  <cp:revision>43</cp:revision>
  <cp:lastPrinted>2013-11-14T01:04:57Z</cp:lastPrinted>
  <dcterms:created xsi:type="dcterms:W3CDTF">2013-11-03T00:23:51Z</dcterms:created>
  <dcterms:modified xsi:type="dcterms:W3CDTF">2022-05-03T22:34:06Z</dcterms:modified>
</cp:coreProperties>
</file>