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16"/>
  </p:handout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93" r:id="rId11"/>
    <p:sldId id="278" r:id="rId12"/>
    <p:sldId id="279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D2C8-3ED3-4E34-88D3-2B9A4A4F7DA1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938DC-FBEE-4403-9157-656AA31B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0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0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6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1D3641"/>
                </a:solidFill>
              </a:rPr>
              <a:pPr/>
              <a:t>04/05/2022</a:t>
            </a:fld>
            <a:endParaRPr lang="en-GB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1D3641"/>
                </a:solidFill>
              </a:rPr>
              <a:pPr/>
              <a:t>‹#›</a:t>
            </a:fld>
            <a:endParaRPr lang="en-GB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5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7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4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2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8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3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91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8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8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5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9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6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9156-A101-45F5-A548-7213C6F78C6F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8BDF-6170-45B7-9A4A-BD82B8D51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87990A-B40F-4CA5-897C-E0FC93A880B2}" type="datetimeFigureOut">
              <a:rPr lang="en-GB" smtClean="0">
                <a:solidFill>
                  <a:srgbClr val="DFE6D0"/>
                </a:solidFill>
              </a:rPr>
              <a:pPr/>
              <a:t>04/05/2022</a:t>
            </a:fld>
            <a:endParaRPr lang="en-GB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D70E32-E67B-4BA4-90C8-4F5957A8FA84}" type="slidenum">
              <a:rPr lang="en-GB" smtClean="0">
                <a:solidFill>
                  <a:srgbClr val="DFE6D0"/>
                </a:solidFill>
              </a:rPr>
              <a:pPr/>
              <a:t>‹#›</a:t>
            </a:fld>
            <a:endParaRPr lang="en-GB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07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png"/><Relationship Id="rId1" Type="http://schemas.openxmlformats.org/officeDocument/2006/relationships/tags" Target="../tags/tag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ma"/><Relationship Id="rId7" Type="http://schemas.openxmlformats.org/officeDocument/2006/relationships/image" Target="../media/image104.png"/><Relationship Id="rId2" Type="http://schemas.microsoft.com/office/2007/relationships/media" Target="../media/media1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11" Type="http://schemas.openxmlformats.org/officeDocument/2006/relationships/image" Target="../media/image107.png"/><Relationship Id="rId5" Type="http://schemas.openxmlformats.org/officeDocument/2006/relationships/image" Target="../media/image2.jpeg"/><Relationship Id="rId10" Type="http://schemas.openxmlformats.org/officeDocument/2006/relationships/image" Target="../media/image106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2" Type="http://schemas.microsoft.com/office/2007/relationships/media" Target="../media/media2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11" Type="http://schemas.openxmlformats.org/officeDocument/2006/relationships/image" Target="../media/image111.png"/><Relationship Id="rId5" Type="http://schemas.openxmlformats.org/officeDocument/2006/relationships/image" Target="../media/image2.jpeg"/><Relationship Id="rId10" Type="http://schemas.openxmlformats.org/officeDocument/2006/relationships/image" Target="../media/image11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dirty="0"/>
              <a:t>Match the quadratic equation to the sketch of its graph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75656" y="3530503"/>
            <a:ext cx="0" cy="25922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5536" y="4826648"/>
            <a:ext cx="20882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1760" y="45386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38616"/>
                <a:ext cx="50405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4884" y="308370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84" y="3083708"/>
                <a:ext cx="50405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07504" y="3386488"/>
            <a:ext cx="2856385" cy="2232248"/>
          </a:xfrm>
          <a:custGeom>
            <a:avLst/>
            <a:gdLst>
              <a:gd name="connsiteX0" fmla="*/ 0 w 2227007"/>
              <a:gd name="connsiteY0" fmla="*/ 58993 h 1740393"/>
              <a:gd name="connsiteX1" fmla="*/ 1076633 w 2227007"/>
              <a:gd name="connsiteY1" fmla="*/ 1740309 h 1740393"/>
              <a:gd name="connsiteX2" fmla="*/ 2227007 w 2227007"/>
              <a:gd name="connsiteY2" fmla="*/ 0 h 1740393"/>
              <a:gd name="connsiteX3" fmla="*/ 2227007 w 2227007"/>
              <a:gd name="connsiteY3" fmla="*/ 0 h 174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007" h="1740393">
                <a:moveTo>
                  <a:pt x="0" y="58993"/>
                </a:moveTo>
                <a:cubicBezTo>
                  <a:pt x="352732" y="904567"/>
                  <a:pt x="705465" y="1750141"/>
                  <a:pt x="1076633" y="1740309"/>
                </a:cubicBezTo>
                <a:cubicBezTo>
                  <a:pt x="1447801" y="1730477"/>
                  <a:pt x="2227007" y="0"/>
                  <a:pt x="2227007" y="0"/>
                </a:cubicBezTo>
                <a:lnTo>
                  <a:pt x="222700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995936" y="3405055"/>
            <a:ext cx="1800200" cy="1406845"/>
          </a:xfrm>
          <a:custGeom>
            <a:avLst/>
            <a:gdLst>
              <a:gd name="connsiteX0" fmla="*/ 0 w 2227007"/>
              <a:gd name="connsiteY0" fmla="*/ 58993 h 1740393"/>
              <a:gd name="connsiteX1" fmla="*/ 1076633 w 2227007"/>
              <a:gd name="connsiteY1" fmla="*/ 1740309 h 1740393"/>
              <a:gd name="connsiteX2" fmla="*/ 2227007 w 2227007"/>
              <a:gd name="connsiteY2" fmla="*/ 0 h 1740393"/>
              <a:gd name="connsiteX3" fmla="*/ 2227007 w 2227007"/>
              <a:gd name="connsiteY3" fmla="*/ 0 h 174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007" h="1740393">
                <a:moveTo>
                  <a:pt x="0" y="58993"/>
                </a:moveTo>
                <a:cubicBezTo>
                  <a:pt x="352732" y="904567"/>
                  <a:pt x="705465" y="1750141"/>
                  <a:pt x="1076633" y="1740309"/>
                </a:cubicBezTo>
                <a:cubicBezTo>
                  <a:pt x="1447801" y="1730477"/>
                  <a:pt x="2227007" y="0"/>
                  <a:pt x="2227007" y="0"/>
                </a:cubicBezTo>
                <a:lnTo>
                  <a:pt x="2227007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7064516" y="3155716"/>
            <a:ext cx="1584176" cy="1238024"/>
          </a:xfrm>
          <a:custGeom>
            <a:avLst/>
            <a:gdLst>
              <a:gd name="connsiteX0" fmla="*/ 0 w 2227007"/>
              <a:gd name="connsiteY0" fmla="*/ 58993 h 1740393"/>
              <a:gd name="connsiteX1" fmla="*/ 1076633 w 2227007"/>
              <a:gd name="connsiteY1" fmla="*/ 1740309 h 1740393"/>
              <a:gd name="connsiteX2" fmla="*/ 2227007 w 2227007"/>
              <a:gd name="connsiteY2" fmla="*/ 0 h 1740393"/>
              <a:gd name="connsiteX3" fmla="*/ 2227007 w 2227007"/>
              <a:gd name="connsiteY3" fmla="*/ 0 h 174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007" h="1740393">
                <a:moveTo>
                  <a:pt x="0" y="58993"/>
                </a:moveTo>
                <a:cubicBezTo>
                  <a:pt x="352732" y="904567"/>
                  <a:pt x="705465" y="1750141"/>
                  <a:pt x="1076633" y="1740309"/>
                </a:cubicBezTo>
                <a:cubicBezTo>
                  <a:pt x="1447801" y="1730477"/>
                  <a:pt x="2227007" y="0"/>
                  <a:pt x="2227007" y="0"/>
                </a:cubicBezTo>
                <a:lnTo>
                  <a:pt x="2227007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44008" y="3515755"/>
            <a:ext cx="0" cy="25922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63888" y="4811900"/>
            <a:ext cx="20882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0112" y="452386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23868"/>
                <a:ext cx="50405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13236" y="3068960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36" y="3068960"/>
                <a:ext cx="50405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7812360" y="3515755"/>
            <a:ext cx="0" cy="25922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32240" y="4811900"/>
            <a:ext cx="20882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48464" y="452386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4523868"/>
                <a:ext cx="50405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81588" y="3068960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88" y="3068960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7504" y="2420888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−4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0888"/>
                <a:ext cx="309634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75856" y="2440052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−25=0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40052"/>
                <a:ext cx="309634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70237" y="2420888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37" y="2420888"/>
                <a:ext cx="309634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03848" y="6021288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−4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6021288"/>
                <a:ext cx="309634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6093296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−25=0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3296"/>
                <a:ext cx="3096344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72200" y="6021288"/>
                <a:ext cx="3096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021288"/>
                <a:ext cx="3096344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4788024" y="4739892"/>
            <a:ext cx="144016" cy="144016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2138476" y="4754640"/>
            <a:ext cx="144016" cy="144016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54072" y="4754640"/>
            <a:ext cx="144016" cy="144016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44008" y="4941168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941168"/>
                <a:ext cx="129614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07704" y="4941168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41168"/>
                <a:ext cx="129614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3528" y="4005064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=−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05064"/>
                <a:ext cx="129614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411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26469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sz="2800" dirty="0"/>
                  <a:t>Solve the following equation by completing the square. Give your answer correct to 2 decimal places.</a:t>
                </a:r>
              </a:p>
              <a:p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+24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−6=0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+12)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−144−6=0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+12)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−150=0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+12)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 =150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+12=±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150</m:t>
                          </m:r>
                        </m:e>
                      </m:rad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=−12±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150</m:t>
                          </m:r>
                        </m:e>
                      </m:rad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=0.25  </m:t>
                      </m:r>
                      <m:r>
                        <a:rPr lang="en-GB" sz="2800" b="0" i="1" smtClean="0">
                          <a:latin typeface="Cambria Math"/>
                        </a:rPr>
                        <m:t>𝑜𝑟</m:t>
                      </m:r>
                      <m:r>
                        <a:rPr lang="en-GB" sz="2800" b="0" i="1" smtClean="0">
                          <a:latin typeface="Cambria Math"/>
                        </a:rPr>
                        <m:t>  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=−24.25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264696"/>
              </a:xfrm>
              <a:blipFill rotWithShape="1">
                <a:blip r:embed="rId3"/>
                <a:stretch>
                  <a:fillRect l="-963" t="-13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5576" y="206084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1. Complete the square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67696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2. Re-arrange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36510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3. Square root both sides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4141529"/>
            <a:ext cx="284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FF"/>
                </a:solidFill>
              </a:rPr>
              <a:t>Remember the square root gives a positive AND a negative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522920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4. Solve the equation as normal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8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26469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sz="2800" dirty="0"/>
                  <a:t>Solve the following equation by completing the square. Leave your answer in the form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± 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−6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−9=0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−3)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−9−9=0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−3)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−18=0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−3)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 =18</m:t>
                      </m:r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−3=±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=3±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=3+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GB" sz="2800" b="0" i="1" smtClean="0">
                          <a:latin typeface="Cambria Math"/>
                        </a:rPr>
                        <m:t>  </m:t>
                      </m:r>
                      <m:r>
                        <a:rPr lang="en-GB" sz="2800" b="0" i="1" smtClean="0">
                          <a:latin typeface="Cambria Math"/>
                        </a:rPr>
                        <m:t>𝑜𝑟</m:t>
                      </m:r>
                      <m:r>
                        <a:rPr lang="en-GB" sz="2800" b="0" i="1" smtClean="0">
                          <a:latin typeface="Cambria Math"/>
                        </a:rPr>
                        <m:t>  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=3−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GB" sz="2800" b="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264696"/>
              </a:xfrm>
              <a:blipFill rotWithShape="1">
                <a:blip r:embed="rId3"/>
                <a:stretch>
                  <a:fillRect l="-963" t="-1850" r="-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5576" y="19168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1. Complete the square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50100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2. Re-arrange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07707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3. Square root both sides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3933056"/>
            <a:ext cx="284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FF"/>
                </a:solidFill>
              </a:rPr>
              <a:t>Remember the square root gives a positive AND a negative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86916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8000"/>
                </a:solidFill>
              </a:rPr>
              <a:t>4. Solve the equation as normal, but leave the answer in surd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9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2" y="260648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04" y="283468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3789041"/>
            <a:ext cx="26604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3717032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7096" y="1455167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96" y="1455167"/>
                <a:ext cx="230425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47056" y="312180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One of these things is not like the other thing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7056" y="306896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One of these things, it doesn’t belong.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9512" y="30602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Can you guess which thing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096" y="3060249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is not like the other things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3080" y="306024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Before I finish my </a:t>
            </a:r>
            <a:r>
              <a:rPr lang="en-GB" sz="3200" dirty="0" err="1">
                <a:solidFill>
                  <a:prstClr val="black"/>
                </a:solidFill>
              </a:rPr>
              <a:t>soonnnggg</a:t>
            </a:r>
            <a:r>
              <a:rPr lang="en-GB" sz="3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Cookie Monster Intro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6712" y="326821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08104" y="1484784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+8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+17=0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484784"/>
                <a:ext cx="27363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5312" y="4941168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+6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+7=0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12" y="4941168"/>
                <a:ext cx="230425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36096" y="4911551"/>
                <a:ext cx="288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−10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911551"/>
                <a:ext cx="288032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32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68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9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1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2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127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12700"/>
                                  </p:stCondLst>
                                  <p:iterate type="lt">
                                    <p:tmPct val="4118"/>
                                  </p:iterate>
                                  <p:childTnLst>
                                    <p:set>
                                      <p:cBhvr override="childStyle">
                                        <p:cTn id="26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43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14300"/>
                                  </p:stCondLst>
                                  <p:iterate type="lt">
                                    <p:tmPct val="802"/>
                                  </p:iterate>
                                  <p:childTnLst>
                                    <p:set>
                                      <p:cBhvr override="childStyle">
                                        <p:cTn id="32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143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1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1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20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7" grpId="1" build="allAtOnce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4" y="476672"/>
            <a:ext cx="28575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16" y="499492"/>
            <a:ext cx="2857500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45" y="3717033"/>
            <a:ext cx="26604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ookie Monster answer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3224" y="3340224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7096" y="1641574"/>
                <a:ext cx="2484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96" y="1641574"/>
                <a:ext cx="248478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08104" y="1671191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+8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+17=0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71191"/>
                <a:ext cx="27363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5312" y="4898777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+6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+7=0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12" y="4898777"/>
                <a:ext cx="230425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36096" y="4869160"/>
                <a:ext cx="288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−10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869160"/>
                <a:ext cx="288032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932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t-simpson-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713788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bg1"/>
                </a:solidFill>
              </a:rPr>
              <a:t>Completing The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Learning Objectives: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Able to solve a quadratic equation by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factorising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Able to complete the square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Able to solve a quadratic equation by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   completing the square</a:t>
            </a:r>
          </a:p>
        </p:txBody>
      </p:sp>
      <p:sp>
        <p:nvSpPr>
          <p:cNvPr id="5" name="Oval 4"/>
          <p:cNvSpPr/>
          <p:nvPr/>
        </p:nvSpPr>
        <p:spPr>
          <a:xfrm>
            <a:off x="393804" y="249289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386104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4797152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834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Grade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BAE1DA-1774-43CB-B6F5-774D4A47391A}" type="datetime1">
              <a:rPr lang="en-GB" u="sng" smtClean="0">
                <a:solidFill>
                  <a:schemeClr val="bg1"/>
                </a:solidFill>
              </a:rPr>
              <a:t>04/05/2022</a:t>
            </a:fld>
            <a:endParaRPr lang="en-GB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37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Completing the square is another method to solve a quadratic equation</a:t>
            </a:r>
          </a:p>
          <a:p>
            <a:endParaRPr lang="en-GB" dirty="0"/>
          </a:p>
          <a:p>
            <a:r>
              <a:rPr lang="en-GB" dirty="0"/>
              <a:t>Answers when completing the square are usually given to a specified number of decimal places or left in surd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can be re-arranged to give: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  <m:r>
                        <a:rPr lang="en-GB" b="0" i="1" smtClean="0">
                          <a:latin typeface="Cambria Math"/>
                        </a:rPr>
                        <m:t>𝑎𝑥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is the principle of completing the square.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664" y="1620089"/>
                <a:ext cx="4464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+2</m:t>
                      </m:r>
                      <m:r>
                        <a:rPr lang="en-GB" sz="3200" b="0" i="1" smtClean="0">
                          <a:latin typeface="Cambria Math"/>
                        </a:rPr>
                        <m:t>𝑎𝑥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620089"/>
                <a:ext cx="446449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529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Re-write the expression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+6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en-GB" dirty="0"/>
                  <a:t> in the form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Remember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+6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So: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+6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+5</m:t>
                    </m:r>
                    <m:r>
                      <a:rPr lang="en-GB" b="0" i="0" smtClean="0">
                        <a:latin typeface="Cambria Math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39952" y="4437112"/>
                <a:ext cx="31944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(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437112"/>
                <a:ext cx="319440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23735" y="5085184"/>
                <a:ext cx="28222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=(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−</m:t>
                    </m:r>
                    <m:r>
                      <a:rPr lang="en-GB" sz="3200" b="0" i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735" y="5085184"/>
                <a:ext cx="282224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449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Re-write the expression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−20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−11</m:t>
                    </m:r>
                  </m:oMath>
                </a14:m>
                <a:r>
                  <a:rPr lang="en-GB" dirty="0"/>
                  <a:t> in the form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−20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−10)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−100</m:t>
                    </m:r>
                  </m:oMath>
                </a14:m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−20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−11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2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87824" y="3246777"/>
                <a:ext cx="35795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(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/>
                          </a:rPr>
                          <m:t>−10)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(−10)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246777"/>
                <a:ext cx="357950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91880" y="5013176"/>
                <a:ext cx="4448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−10)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−100−11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444891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91880" y="5652537"/>
                <a:ext cx="35051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−10)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−111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652537"/>
                <a:ext cx="350512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28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On your whiteboards, write these quadratic expressions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3212976"/>
                <a:ext cx="43924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+8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+20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12976"/>
                <a:ext cx="439248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3861048"/>
                <a:ext cx="43924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+24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61048"/>
                <a:ext cx="439248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4797152"/>
                <a:ext cx="43924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−18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+50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797152"/>
                <a:ext cx="439248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5936" y="3140968"/>
                <a:ext cx="43924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−2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−13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140968"/>
                <a:ext cx="439248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4581128"/>
                <a:ext cx="43924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+5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439248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18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673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Grade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0556D9-54EA-4B4A-AA12-D0DA318692D1}" type="datetime1">
              <a:rPr lang="en-GB" u="sng" smtClean="0"/>
              <a:t>04/05/2022</a:t>
            </a:fld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268760"/>
                <a:ext cx="799288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Write these quadratic expressions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GB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sz="2400" b="0" dirty="0"/>
              </a:p>
              <a:p>
                <a:endParaRPr lang="en-GB" sz="2400" dirty="0"/>
              </a:p>
              <a:p>
                <a:r>
                  <a:rPr lang="en-GB" sz="2400" dirty="0"/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+14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				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−12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sz="2400" b="0" dirty="0"/>
              </a:p>
              <a:p>
                <a:pPr marL="457200" indent="-457200">
                  <a:buAutoNum type="arabicParenR"/>
                </a:pPr>
                <a:endParaRPr lang="en-GB" sz="2400" dirty="0"/>
              </a:p>
              <a:p>
                <a:pPr marL="457200" indent="-457200">
                  <a:buAutoNum type="arabicParenR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+6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+19</m:t>
                    </m:r>
                  </m:oMath>
                </a14:m>
                <a:r>
                  <a:rPr lang="en-GB" sz="2400" dirty="0"/>
                  <a:t>			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+4</m:t>
                    </m:r>
                  </m:oMath>
                </a14:m>
                <a:endParaRPr lang="en-GB" sz="2400" b="0" dirty="0"/>
              </a:p>
              <a:p>
                <a:pPr marL="457200" indent="-457200">
                  <a:buAutoNum type="arabicParenR" startAt="3"/>
                </a:pPr>
                <a:endParaRPr lang="en-GB" sz="2400" dirty="0"/>
              </a:p>
              <a:p>
                <a:r>
                  <a:rPr lang="en-GB" sz="2400" dirty="0"/>
                  <a:t>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  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+ 8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+6</m:t>
                    </m:r>
                  </m:oMath>
                </a14:m>
                <a:r>
                  <a:rPr lang="en-GB" sz="2400" dirty="0"/>
                  <a:t>			6)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−10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−10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EXTENSION: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Solve these quadratic equations using a method of completing the square. Give your answers correct to 2 decimal places: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7)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−10=0</m:t>
                    </m:r>
                  </m:oMath>
                </a14:m>
                <a:r>
                  <a:rPr lang="en-GB" sz="2400" dirty="0"/>
                  <a:t>			8)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−12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+24=0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7992888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220" t="-927" r="-610" b="-1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7744" y="2020778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+7)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−49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20778"/>
                <a:ext cx="252028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04248" y="2020778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−6)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−36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020778"/>
                <a:ext cx="252028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15816" y="2740858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+3)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40858"/>
                <a:ext cx="252028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8264" y="2751432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−0.5)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+3.75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751432"/>
                <a:ext cx="252028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86776" y="3475686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+4)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76" y="3475686"/>
                <a:ext cx="252028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80312" y="3486260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−5)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486260"/>
                <a:ext cx="252028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600" y="5733256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=2.32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=−4.32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33256"/>
                <a:ext cx="345638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52120" y="5733256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=9.46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=2.56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733256"/>
                <a:ext cx="3456384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74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496944" cy="518457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Solve the equation: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−9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−22=0</m:t>
                      </m:r>
                    </m:oMath>
                  </m:oMathPara>
                </a14:m>
                <a:endParaRPr lang="en-GB" b="0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/>
                  <a:t>Write the following expressions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+18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+50</m:t>
                      </m:r>
                    </m:oMath>
                  </m:oMathPara>
                </a14:m>
                <a:endParaRPr lang="en-GB" b="0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−24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/>
                  <a:t>Make each of the expressions above equal to zero and solve the resulting equations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496944" cy="5184576"/>
              </a:xfrm>
              <a:blipFill rotWithShape="1">
                <a:blip r:embed="rId3"/>
                <a:stretch>
                  <a:fillRect l="-1148" t="-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3528" y="134076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843808" y="3573016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43808" y="4437112"/>
            <a:ext cx="360040" cy="36004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23528" y="5301208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95536" y="5373216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671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754</Words>
  <Application>Microsoft Office PowerPoint</Application>
  <PresentationFormat>On-screen Show (4:3)</PresentationFormat>
  <Paragraphs>161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Tw Cen MT</vt:lpstr>
      <vt:lpstr>Office Theme</vt:lpstr>
      <vt:lpstr>1_Thatch</vt:lpstr>
      <vt:lpstr>Starter</vt:lpstr>
      <vt:lpstr>Completing The Square</vt:lpstr>
      <vt:lpstr>Completing The Square</vt:lpstr>
      <vt:lpstr>Completing the Square</vt:lpstr>
      <vt:lpstr>Completing the Square</vt:lpstr>
      <vt:lpstr>Completing the Square</vt:lpstr>
      <vt:lpstr>Completing the Square</vt:lpstr>
      <vt:lpstr>Completing The Square</vt:lpstr>
      <vt:lpstr>Starter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Daniel Burke</dc:creator>
  <cp:lastModifiedBy>Lyn ZHANG</cp:lastModifiedBy>
  <cp:revision>43</cp:revision>
  <cp:lastPrinted>2013-11-14T01:04:57Z</cp:lastPrinted>
  <dcterms:created xsi:type="dcterms:W3CDTF">2013-11-03T00:23:51Z</dcterms:created>
  <dcterms:modified xsi:type="dcterms:W3CDTF">2022-05-03T22:32:06Z</dcterms:modified>
</cp:coreProperties>
</file>