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767" r:id="rId2"/>
    <p:sldId id="787" r:id="rId3"/>
    <p:sldId id="764" r:id="rId4"/>
    <p:sldId id="786" r:id="rId5"/>
    <p:sldId id="265" r:id="rId6"/>
    <p:sldId id="745" r:id="rId7"/>
    <p:sldId id="747" r:id="rId8"/>
    <p:sldId id="262" r:id="rId9"/>
    <p:sldId id="788" r:id="rId10"/>
    <p:sldId id="775" r:id="rId11"/>
    <p:sldId id="789" r:id="rId12"/>
    <p:sldId id="790" r:id="rId13"/>
    <p:sldId id="746" r:id="rId14"/>
    <p:sldId id="748" r:id="rId15"/>
    <p:sldId id="791" r:id="rId16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9900"/>
    <a:srgbClr val="91E191"/>
    <a:srgbClr val="8AE893"/>
    <a:srgbClr val="99FFCC"/>
    <a:srgbClr val="FFCCFF"/>
    <a:srgbClr val="FFFFCC"/>
    <a:srgbClr val="FFD96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0" autoAdjust="0"/>
    <p:restoredTop sz="95699" autoAdjust="0"/>
  </p:normalViewPr>
  <p:slideViewPr>
    <p:cSldViewPr>
      <p:cViewPr varScale="1">
        <p:scale>
          <a:sx n="62" d="100"/>
          <a:sy n="62" d="100"/>
        </p:scale>
        <p:origin x="128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9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5521" cy="502627"/>
          </a:xfrm>
          <a:prstGeom prst="rect">
            <a:avLst/>
          </a:prstGeom>
        </p:spPr>
        <p:txBody>
          <a:bodyPr vert="horz" lIns="93128" tIns="46563" rIns="93128" bIns="4656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016" y="1"/>
            <a:ext cx="2985521" cy="502627"/>
          </a:xfrm>
          <a:prstGeom prst="rect">
            <a:avLst/>
          </a:prstGeom>
        </p:spPr>
        <p:txBody>
          <a:bodyPr vert="horz" lIns="93128" tIns="46563" rIns="93128" bIns="46563" rtlCol="0"/>
          <a:lstStyle>
            <a:lvl1pPr algn="r">
              <a:defRPr sz="1200"/>
            </a:lvl1pPr>
          </a:lstStyle>
          <a:p>
            <a:fld id="{808AFFCC-57C4-4C53-8499-C09858D4D127}" type="datetimeFigureOut">
              <a:rPr lang="en-GB" smtClean="0"/>
              <a:t>15/05/2022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7674"/>
            <a:ext cx="2985521" cy="502627"/>
          </a:xfrm>
          <a:prstGeom prst="rect">
            <a:avLst/>
          </a:prstGeom>
        </p:spPr>
        <p:txBody>
          <a:bodyPr vert="horz" lIns="93128" tIns="46563" rIns="93128" bIns="4656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016" y="9517674"/>
            <a:ext cx="2985521" cy="502627"/>
          </a:xfrm>
          <a:prstGeom prst="rect">
            <a:avLst/>
          </a:prstGeom>
        </p:spPr>
        <p:txBody>
          <a:bodyPr vert="horz" lIns="93128" tIns="46563" rIns="93128" bIns="46563" rtlCol="0" anchor="b"/>
          <a:lstStyle>
            <a:lvl1pPr algn="r">
              <a:defRPr sz="1200"/>
            </a:lvl1pPr>
          </a:lstStyle>
          <a:p>
            <a:fld id="{820F6A77-E0A6-4A0E-9E8D-32777E0A38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661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871" cy="501016"/>
          </a:xfrm>
          <a:prstGeom prst="rect">
            <a:avLst/>
          </a:prstGeom>
        </p:spPr>
        <p:txBody>
          <a:bodyPr vert="horz" lIns="93128" tIns="46563" rIns="93128" bIns="4656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701" y="1"/>
            <a:ext cx="2984871" cy="501016"/>
          </a:xfrm>
          <a:prstGeom prst="rect">
            <a:avLst/>
          </a:prstGeom>
        </p:spPr>
        <p:txBody>
          <a:bodyPr vert="horz" lIns="93128" tIns="46563" rIns="93128" bIns="46563" rtlCol="0"/>
          <a:lstStyle>
            <a:lvl1pPr algn="r">
              <a:defRPr sz="1200"/>
            </a:lvl1pPr>
          </a:lstStyle>
          <a:p>
            <a:fld id="{22EB2EEC-4B4E-4894-854E-8252852E616F}" type="datetimeFigureOut">
              <a:rPr lang="en-GB" smtClean="0"/>
              <a:pPr/>
              <a:t>15/05/2022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2475"/>
            <a:ext cx="5008563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8" tIns="46563" rIns="93128" bIns="4656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6"/>
          </a:xfrm>
          <a:prstGeom prst="rect">
            <a:avLst/>
          </a:prstGeom>
        </p:spPr>
        <p:txBody>
          <a:bodyPr vert="horz" lIns="93128" tIns="46563" rIns="93128" bIns="4656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517546"/>
            <a:ext cx="2984871" cy="501016"/>
          </a:xfrm>
          <a:prstGeom prst="rect">
            <a:avLst/>
          </a:prstGeom>
        </p:spPr>
        <p:txBody>
          <a:bodyPr vert="horz" lIns="93128" tIns="46563" rIns="93128" bIns="4656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701" y="9517546"/>
            <a:ext cx="2984871" cy="501016"/>
          </a:xfrm>
          <a:prstGeom prst="rect">
            <a:avLst/>
          </a:prstGeom>
        </p:spPr>
        <p:txBody>
          <a:bodyPr vert="horz" lIns="93128" tIns="46563" rIns="93128" bIns="46563" rtlCol="0" anchor="b"/>
          <a:lstStyle>
            <a:lvl1pPr algn="r">
              <a:defRPr sz="1200"/>
            </a:lvl1pPr>
          </a:lstStyle>
          <a:p>
            <a:fld id="{6081A9D0-1D7B-4AF3-AD5F-6571C63F00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359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76FE3-CA7B-449B-A89A-B0EE0C6B48E8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25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4337-A48C-41F2-9A4F-861B0E813836}" type="datetimeFigureOut">
              <a:rPr lang="en-GB" smtClean="0"/>
              <a:pPr/>
              <a:t>15/05/2022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D10A9-5CDC-4C86-9E26-26268FD925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41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4337-A48C-41F2-9A4F-861B0E813836}" type="datetimeFigureOut">
              <a:rPr lang="en-GB" smtClean="0"/>
              <a:pPr/>
              <a:t>15/05/2022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D10A9-5CDC-4C86-9E26-26268FD925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55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4337-A48C-41F2-9A4F-861B0E813836}" type="datetimeFigureOut">
              <a:rPr lang="en-GB" smtClean="0"/>
              <a:pPr/>
              <a:t>15/05/2022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D10A9-5CDC-4C86-9E26-26268FD925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370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4337-A48C-41F2-9A4F-861B0E813836}" type="datetimeFigureOut">
              <a:rPr lang="en-GB" smtClean="0"/>
              <a:pPr/>
              <a:t>15/05/2022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D10A9-5CDC-4C86-9E26-26268FD925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17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4337-A48C-41F2-9A4F-861B0E813836}" type="datetimeFigureOut">
              <a:rPr lang="en-GB" smtClean="0"/>
              <a:pPr/>
              <a:t>15/05/2022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D10A9-5CDC-4C86-9E26-26268FD925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15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4337-A48C-41F2-9A4F-861B0E813836}" type="datetimeFigureOut">
              <a:rPr lang="en-GB" smtClean="0"/>
              <a:pPr/>
              <a:t>15/05/2022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D10A9-5CDC-4C86-9E26-26268FD925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96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4337-A48C-41F2-9A4F-861B0E813836}" type="datetimeFigureOut">
              <a:rPr lang="en-GB" smtClean="0"/>
              <a:pPr/>
              <a:t>15/05/2022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D10A9-5CDC-4C86-9E26-26268FD925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921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4337-A48C-41F2-9A4F-861B0E813836}" type="datetimeFigureOut">
              <a:rPr lang="en-GB" smtClean="0"/>
              <a:pPr/>
              <a:t>15/05/2022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D10A9-5CDC-4C86-9E26-26268FD925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26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4337-A48C-41F2-9A4F-861B0E813836}" type="datetimeFigureOut">
              <a:rPr lang="en-GB" smtClean="0"/>
              <a:pPr/>
              <a:t>15/05/2022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D10A9-5CDC-4C86-9E26-26268FD925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065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4337-A48C-41F2-9A4F-861B0E813836}" type="datetimeFigureOut">
              <a:rPr lang="en-GB" smtClean="0"/>
              <a:pPr/>
              <a:t>15/05/2022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D10A9-5CDC-4C86-9E26-26268FD925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28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4337-A48C-41F2-9A4F-861B0E813836}" type="datetimeFigureOut">
              <a:rPr lang="en-GB" smtClean="0"/>
              <a:pPr/>
              <a:t>15/05/2022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D10A9-5CDC-4C86-9E26-26268FD925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03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B4337-A48C-41F2-9A4F-861B0E813836}" type="datetimeFigureOut">
              <a:rPr lang="en-GB" smtClean="0"/>
              <a:pPr/>
              <a:t>15/05/2022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D10A9-5CDC-4C86-9E26-26268FD925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1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sponge+bob+square+pants&amp;source=images&amp;cd=&amp;cad=rja&amp;docid=P3N0-N3zPAOreM&amp;tbnid=1yl1s5pwJ6geQM:&amp;ved=0CAUQjRw&amp;url=http://www.last.fm/music/Spongebob+Squarepants&amp;ei=of9NUevOJujW0QWFwoDQCA&amp;bvm=bv.44158598,d.d2k&amp;psig=AFQjCNG1dzzGCZn0ANgbH9BGu0UoSe_zUA&amp;ust=136415249952419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1.wmf"/><Relationship Id="rId26" Type="http://schemas.openxmlformats.org/officeDocument/2006/relationships/oleObject" Target="../embeddings/oleObject12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2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8.bin"/><Relationship Id="rId25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6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24" Type="http://schemas.openxmlformats.org/officeDocument/2006/relationships/oleObject" Target="../embeddings/oleObject11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13.wmf"/><Relationship Id="rId28" Type="http://schemas.openxmlformats.org/officeDocument/2006/relationships/oleObject" Target="../embeddings/oleObject13.bin"/><Relationship Id="rId10" Type="http://schemas.openxmlformats.org/officeDocument/2006/relationships/image" Target="../media/image7.wmf"/><Relationship Id="rId19" Type="http://schemas.openxmlformats.org/officeDocument/2006/relationships/image" Target="../media/image17.jpeg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9.png"/><Relationship Id="rId11" Type="http://schemas.openxmlformats.org/officeDocument/2006/relationships/image" Target="../media/image25.wmf"/><Relationship Id="rId5" Type="http://schemas.openxmlformats.org/officeDocument/2006/relationships/image" Target="../media/image28.png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2000241"/>
            <a:ext cx="8501122" cy="1600210"/>
          </a:xfrm>
        </p:spPr>
        <p:txBody>
          <a:bodyPr>
            <a:noAutofit/>
          </a:bodyPr>
          <a:lstStyle/>
          <a:p>
            <a:r>
              <a:rPr lang="en-GB" sz="6000" u="sng" dirty="0">
                <a:latin typeface="Aharoni" pitchFamily="2" charset="-79"/>
                <a:cs typeface="Aharoni" pitchFamily="2" charset="-79"/>
              </a:rPr>
              <a:t>Completing the square</a:t>
            </a:r>
          </a:p>
        </p:txBody>
      </p:sp>
      <p:pic>
        <p:nvPicPr>
          <p:cNvPr id="16386" name="Picture 2" descr="http://userserve-ak.last.fm/serve/252/26153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61048"/>
            <a:ext cx="2400300" cy="2809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1555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860"/>
            <a:ext cx="9002871" cy="805603"/>
          </a:xfrm>
        </p:spPr>
        <p:txBody>
          <a:bodyPr>
            <a:noAutofit/>
          </a:bodyPr>
          <a:lstStyle/>
          <a:p>
            <a:r>
              <a:rPr lang="en-GB" sz="3200" dirty="0"/>
              <a:t>Completing the Square: </a:t>
            </a:r>
            <a:r>
              <a:rPr lang="en-GB" sz="3200" dirty="0">
                <a:solidFill>
                  <a:srgbClr val="FF0000"/>
                </a:solidFill>
              </a:rPr>
              <a:t>This is not a perfect square</a:t>
            </a:r>
            <a:r>
              <a:rPr lang="en-GB" sz="3200" dirty="0"/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4809" y="520309"/>
                <a:ext cx="6840760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x</a:t>
                </a:r>
                <a:r>
                  <a:rPr lang="en-GB" sz="4400" baseline="30000" dirty="0"/>
                  <a:t>2</a:t>
                </a:r>
                <a:r>
                  <a:rPr lang="en-GB" sz="4400" dirty="0"/>
                  <a:t> + 10x + 31</a:t>
                </a:r>
              </a:p>
              <a:p>
                <a:pPr algn="ctr"/>
                <a:r>
                  <a:rPr lang="en-GB" sz="4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+10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+25−25+31</m:t>
                    </m:r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809" y="520309"/>
                <a:ext cx="6840760" cy="1446550"/>
              </a:xfrm>
              <a:prstGeom prst="rect">
                <a:avLst/>
              </a:prstGeom>
              <a:blipFill>
                <a:blip r:embed="rId2"/>
                <a:stretch>
                  <a:fillRect l="-2050" t="-8403" b="-1932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979712" y="2125523"/>
            <a:ext cx="2016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(x+5)</a:t>
            </a:r>
            <a:r>
              <a:rPr lang="en-GB" sz="4400" baseline="30000" dirty="0"/>
              <a:t>2</a:t>
            </a:r>
            <a:endParaRPr lang="en-GB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4499992" y="2125523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+ 31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07904" y="2125523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-25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79712" y="2868250"/>
            <a:ext cx="2016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(x+5)</a:t>
            </a:r>
            <a:r>
              <a:rPr lang="en-GB" sz="4400" baseline="30000" dirty="0"/>
              <a:t>2</a:t>
            </a:r>
            <a:endParaRPr lang="en-GB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2845603"/>
            <a:ext cx="1224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+ 6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72914" y="3595663"/>
            <a:ext cx="28832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(x+5)</a:t>
            </a:r>
            <a:r>
              <a:rPr lang="en-GB" sz="4400" baseline="30000" dirty="0"/>
              <a:t>2 </a:t>
            </a:r>
            <a:r>
              <a:rPr lang="en-GB" sz="4400" dirty="0"/>
              <a:t>+6</a:t>
            </a:r>
          </a:p>
        </p:txBody>
      </p:sp>
      <p:sp>
        <p:nvSpPr>
          <p:cNvPr id="38" name="Rounded Rectangular Callout 37"/>
          <p:cNvSpPr/>
          <p:nvPr/>
        </p:nvSpPr>
        <p:spPr>
          <a:xfrm>
            <a:off x="7055768" y="1932146"/>
            <a:ext cx="2088232" cy="936104"/>
          </a:xfrm>
          <a:prstGeom prst="wedgeRoundRectCallout">
            <a:avLst>
              <a:gd name="adj1" fmla="val -112344"/>
              <a:gd name="adj2" fmla="val -569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This number is 5 squared</a:t>
            </a:r>
          </a:p>
        </p:txBody>
      </p:sp>
      <p:sp>
        <p:nvSpPr>
          <p:cNvPr id="39" name="Rounded Rectangular Callout 38"/>
          <p:cNvSpPr/>
          <p:nvPr/>
        </p:nvSpPr>
        <p:spPr>
          <a:xfrm>
            <a:off x="-43641" y="1266231"/>
            <a:ext cx="2088232" cy="864096"/>
          </a:xfrm>
          <a:prstGeom prst="wedgeRoundRectCallout">
            <a:avLst>
              <a:gd name="adj1" fmla="val 100268"/>
              <a:gd name="adj2" fmla="val 6867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This number will be half the coefficient of x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51520" y="6237312"/>
            <a:ext cx="8751351" cy="404664"/>
            <a:chOff x="251520" y="6237312"/>
            <a:chExt cx="8751351" cy="404664"/>
          </a:xfrm>
        </p:grpSpPr>
        <p:sp>
          <p:nvSpPr>
            <p:cNvPr id="15" name="Rounded Rectangle 34"/>
            <p:cNvSpPr/>
            <p:nvPr/>
          </p:nvSpPr>
          <p:spPr>
            <a:xfrm>
              <a:off x="251520" y="6237312"/>
              <a:ext cx="8712968" cy="404664"/>
            </a:xfrm>
            <a:prstGeom prst="roundRect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" name="TextBox 35"/>
            <p:cNvSpPr txBox="1">
              <a:spLocks noChangeArrowheads="1"/>
            </p:cNvSpPr>
            <p:nvPr/>
          </p:nvSpPr>
          <p:spPr bwMode="auto">
            <a:xfrm>
              <a:off x="251520" y="6237312"/>
              <a:ext cx="875135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sz="2000" b="1" dirty="0">
                  <a:solidFill>
                    <a:srgbClr val="0000CC"/>
                  </a:solidFill>
                  <a:latin typeface="Calibri" pitchFamily="34" charset="0"/>
                </a:rPr>
                <a:t>Key words: </a:t>
              </a:r>
              <a:r>
                <a:rPr lang="en-US" sz="2000" dirty="0">
                  <a:solidFill>
                    <a:prstClr val="black"/>
                  </a:solidFill>
                  <a:latin typeface="Calibri" pitchFamily="34" charset="0"/>
                </a:rPr>
                <a:t>quadratic, coefficient, squared, complete the square, minimum point</a:t>
              </a:r>
              <a:endParaRPr lang="en-GB" sz="2000" b="1" dirty="0">
                <a:solidFill>
                  <a:srgbClr val="0000CC"/>
                </a:solidFill>
                <a:latin typeface="Calibri" pitchFamily="34" charset="0"/>
              </a:endParaRPr>
            </a:p>
          </p:txBody>
        </p:sp>
      </p:grpSp>
      <p:sp>
        <p:nvSpPr>
          <p:cNvPr id="17" name="Content Placeholder 13"/>
          <p:cNvSpPr txBox="1">
            <a:spLocks/>
          </p:cNvSpPr>
          <p:nvPr/>
        </p:nvSpPr>
        <p:spPr>
          <a:xfrm>
            <a:off x="316154" y="4405855"/>
            <a:ext cx="2948232" cy="930066"/>
          </a:xfrm>
          <a:prstGeom prst="rect">
            <a:avLst/>
          </a:prstGeom>
          <a:solidFill>
            <a:srgbClr val="FFC000"/>
          </a:solidFill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None/>
            </a:pPr>
            <a:r>
              <a:rPr lang="en-US" sz="2400" b="1" u="sng" dirty="0"/>
              <a:t>Check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400" b="1" dirty="0"/>
              <a:t>Expand and simplify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400" b="1" i="1" dirty="0"/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400" b="1" i="1" dirty="0"/>
          </a:p>
          <a:p>
            <a:pPr marL="0" lvl="0" indent="0">
              <a:buClr>
                <a:srgbClr val="FF0000"/>
              </a:buClr>
              <a:buNone/>
            </a:pPr>
            <a:endParaRPr lang="en-US" sz="2400" b="1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250" b="1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429F59F-D003-4E63-B2BD-61EC1AC92333}"/>
              </a:ext>
            </a:extLst>
          </p:cNvPr>
          <p:cNvCxnSpPr>
            <a:cxnSpLocks/>
          </p:cNvCxnSpPr>
          <p:nvPr/>
        </p:nvCxnSpPr>
        <p:spPr>
          <a:xfrm>
            <a:off x="2555776" y="1966859"/>
            <a:ext cx="331236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78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0" grpId="0"/>
      <p:bldP spid="11" grpId="0"/>
      <p:bldP spid="14" grpId="0"/>
      <p:bldP spid="38" grpId="0" animBg="1"/>
      <p:bldP spid="39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860"/>
            <a:ext cx="9002871" cy="805603"/>
          </a:xfrm>
        </p:spPr>
        <p:txBody>
          <a:bodyPr>
            <a:noAutofit/>
          </a:bodyPr>
          <a:lstStyle/>
          <a:p>
            <a:r>
              <a:rPr lang="en-GB" sz="3200" dirty="0"/>
              <a:t>Completing the Square: </a:t>
            </a:r>
            <a:r>
              <a:rPr lang="en-GB" sz="3200" dirty="0">
                <a:solidFill>
                  <a:srgbClr val="FF0000"/>
                </a:solidFill>
              </a:rPr>
              <a:t>This is not a perfect square</a:t>
            </a:r>
            <a:r>
              <a:rPr lang="en-GB" sz="3200" dirty="0"/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23303" y="555430"/>
                <a:ext cx="6840760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x</a:t>
                </a:r>
                <a:r>
                  <a:rPr lang="en-GB" sz="4400" baseline="30000" dirty="0"/>
                  <a:t>2</a:t>
                </a:r>
                <a:r>
                  <a:rPr lang="en-GB" sz="4400" dirty="0"/>
                  <a:t> + 18x </a:t>
                </a:r>
              </a:p>
              <a:p>
                <a:pPr algn="ctr"/>
                <a:r>
                  <a:rPr lang="en-GB" sz="4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+18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+81−81</m:t>
                    </m:r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303" y="555430"/>
                <a:ext cx="6840760" cy="1446550"/>
              </a:xfrm>
              <a:prstGeom prst="rect">
                <a:avLst/>
              </a:prstGeom>
              <a:blipFill>
                <a:blip r:embed="rId2"/>
                <a:stretch>
                  <a:fillRect t="-8439" b="-1983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979712" y="2125523"/>
            <a:ext cx="2016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(x+9)</a:t>
            </a:r>
            <a:r>
              <a:rPr lang="en-GB" sz="4400" baseline="30000" dirty="0"/>
              <a:t>2</a:t>
            </a:r>
            <a:endParaRPr lang="en-GB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707904" y="2125523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-81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79712" y="2868250"/>
            <a:ext cx="2016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(x+9)</a:t>
            </a:r>
            <a:r>
              <a:rPr lang="en-GB" sz="4400" baseline="30000" dirty="0"/>
              <a:t>2</a:t>
            </a:r>
            <a:endParaRPr lang="en-GB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2845603"/>
            <a:ext cx="1224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- 81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72914" y="3595663"/>
            <a:ext cx="28832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(x+9)</a:t>
            </a:r>
            <a:r>
              <a:rPr lang="en-GB" sz="4400" baseline="30000" dirty="0"/>
              <a:t>2 </a:t>
            </a:r>
            <a:r>
              <a:rPr lang="en-GB" sz="4400" dirty="0"/>
              <a:t>- 81</a:t>
            </a:r>
          </a:p>
        </p:txBody>
      </p:sp>
      <p:sp>
        <p:nvSpPr>
          <p:cNvPr id="38" name="Rounded Rectangular Callout 37"/>
          <p:cNvSpPr/>
          <p:nvPr/>
        </p:nvSpPr>
        <p:spPr>
          <a:xfrm>
            <a:off x="7055768" y="1932146"/>
            <a:ext cx="2088232" cy="936104"/>
          </a:xfrm>
          <a:prstGeom prst="wedgeRoundRectCallout">
            <a:avLst>
              <a:gd name="adj1" fmla="val -112344"/>
              <a:gd name="adj2" fmla="val -569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This number is 9 squared</a:t>
            </a:r>
          </a:p>
        </p:txBody>
      </p:sp>
      <p:sp>
        <p:nvSpPr>
          <p:cNvPr id="39" name="Rounded Rectangular Callout 38"/>
          <p:cNvSpPr/>
          <p:nvPr/>
        </p:nvSpPr>
        <p:spPr>
          <a:xfrm>
            <a:off x="-43641" y="1266231"/>
            <a:ext cx="2088232" cy="864096"/>
          </a:xfrm>
          <a:prstGeom prst="wedgeRoundRectCallout">
            <a:avLst>
              <a:gd name="adj1" fmla="val 100268"/>
              <a:gd name="adj2" fmla="val 6867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This number will be half the coefficient of x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51520" y="6237312"/>
            <a:ext cx="8751351" cy="404664"/>
            <a:chOff x="251520" y="6237312"/>
            <a:chExt cx="8751351" cy="404664"/>
          </a:xfrm>
        </p:grpSpPr>
        <p:sp>
          <p:nvSpPr>
            <p:cNvPr id="15" name="Rounded Rectangle 34"/>
            <p:cNvSpPr/>
            <p:nvPr/>
          </p:nvSpPr>
          <p:spPr>
            <a:xfrm>
              <a:off x="251520" y="6237312"/>
              <a:ext cx="8712968" cy="404664"/>
            </a:xfrm>
            <a:prstGeom prst="roundRect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" name="TextBox 35"/>
            <p:cNvSpPr txBox="1">
              <a:spLocks noChangeArrowheads="1"/>
            </p:cNvSpPr>
            <p:nvPr/>
          </p:nvSpPr>
          <p:spPr bwMode="auto">
            <a:xfrm>
              <a:off x="251520" y="6237312"/>
              <a:ext cx="875135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sz="2000" b="1" dirty="0">
                  <a:solidFill>
                    <a:srgbClr val="0000CC"/>
                  </a:solidFill>
                  <a:latin typeface="Calibri" pitchFamily="34" charset="0"/>
                </a:rPr>
                <a:t>Key words: </a:t>
              </a:r>
              <a:r>
                <a:rPr lang="en-US" sz="2000" dirty="0">
                  <a:solidFill>
                    <a:prstClr val="black"/>
                  </a:solidFill>
                  <a:latin typeface="Calibri" pitchFamily="34" charset="0"/>
                </a:rPr>
                <a:t>quadratic, coefficient, squared, complete the square, minimum point</a:t>
              </a:r>
              <a:endParaRPr lang="en-GB" sz="2000" b="1" dirty="0">
                <a:solidFill>
                  <a:srgbClr val="0000CC"/>
                </a:solidFill>
                <a:latin typeface="Calibri" pitchFamily="34" charset="0"/>
              </a:endParaRPr>
            </a:p>
          </p:txBody>
        </p:sp>
      </p:grpSp>
      <p:sp>
        <p:nvSpPr>
          <p:cNvPr id="17" name="Content Placeholder 13"/>
          <p:cNvSpPr txBox="1">
            <a:spLocks/>
          </p:cNvSpPr>
          <p:nvPr/>
        </p:nvSpPr>
        <p:spPr>
          <a:xfrm>
            <a:off x="316154" y="4405855"/>
            <a:ext cx="2948232" cy="930066"/>
          </a:xfrm>
          <a:prstGeom prst="rect">
            <a:avLst/>
          </a:prstGeom>
          <a:solidFill>
            <a:srgbClr val="FFC000"/>
          </a:solidFill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None/>
            </a:pPr>
            <a:r>
              <a:rPr lang="en-US" sz="2400" b="1" u="sng" dirty="0"/>
              <a:t>Check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400" b="1" dirty="0"/>
              <a:t>Expand and simplify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400" b="1" i="1" dirty="0"/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400" b="1" i="1" dirty="0"/>
          </a:p>
          <a:p>
            <a:pPr marL="0" lvl="0" indent="0">
              <a:buClr>
                <a:srgbClr val="FF0000"/>
              </a:buClr>
              <a:buNone/>
            </a:pPr>
            <a:endParaRPr lang="en-US" sz="2400" b="1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250" b="1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8AE034E-8BFC-454B-9EDA-76E0FE12CF11}"/>
              </a:ext>
            </a:extLst>
          </p:cNvPr>
          <p:cNvCxnSpPr>
            <a:cxnSpLocks/>
          </p:cNvCxnSpPr>
          <p:nvPr/>
        </p:nvCxnSpPr>
        <p:spPr>
          <a:xfrm>
            <a:off x="2555776" y="1966859"/>
            <a:ext cx="331236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45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0" grpId="0"/>
      <p:bldP spid="11" grpId="0"/>
      <p:bldP spid="14" grpId="0"/>
      <p:bldP spid="38" grpId="0" animBg="1"/>
      <p:bldP spid="39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860"/>
            <a:ext cx="9002871" cy="805603"/>
          </a:xfrm>
        </p:spPr>
        <p:txBody>
          <a:bodyPr>
            <a:noAutofit/>
          </a:bodyPr>
          <a:lstStyle/>
          <a:p>
            <a:r>
              <a:rPr lang="en-GB" sz="3200" dirty="0"/>
              <a:t>Completing the Square: </a:t>
            </a:r>
            <a:r>
              <a:rPr lang="en-GB" sz="3200" dirty="0">
                <a:solidFill>
                  <a:srgbClr val="FF0000"/>
                </a:solidFill>
              </a:rPr>
              <a:t>This is not a perfect square</a:t>
            </a:r>
            <a:r>
              <a:rPr lang="en-GB" sz="3200" dirty="0"/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15616" y="520309"/>
                <a:ext cx="7639953" cy="1916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x</a:t>
                </a:r>
                <a:r>
                  <a:rPr lang="en-GB" sz="4400" baseline="30000" dirty="0"/>
                  <a:t>2</a:t>
                </a:r>
                <a:r>
                  <a:rPr lang="en-GB" sz="4400" dirty="0"/>
                  <a:t> + 9x + 16</a:t>
                </a:r>
              </a:p>
              <a:p>
                <a:pPr algn="ctr"/>
                <a:r>
                  <a:rPr lang="en-GB" sz="4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+9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400" b="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4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num>
                              <m:den>
                                <m:r>
                                  <a:rPr lang="en-US" sz="44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4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4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i="1" dirty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num>
                              <m:den>
                                <m:r>
                                  <a:rPr lang="en-US" sz="44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+16</m:t>
                    </m:r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520309"/>
                <a:ext cx="7639953" cy="1916487"/>
              </a:xfrm>
              <a:prstGeom prst="rect">
                <a:avLst/>
              </a:prstGeom>
              <a:blipFill>
                <a:blip r:embed="rId2"/>
                <a:stretch>
                  <a:fillRect l="-160" t="-6349" b="-60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56274" y="2454625"/>
                <a:ext cx="2016224" cy="1049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(x+</a:t>
                </a: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4400" dirty="0"/>
                  <a:t>)</a:t>
                </a:r>
                <a:r>
                  <a:rPr lang="en-GB" sz="4400" baseline="30000" dirty="0"/>
                  <a:t>2</a:t>
                </a:r>
                <a:endParaRPr lang="en-GB" sz="4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274" y="2454625"/>
                <a:ext cx="2016224" cy="1049839"/>
              </a:xfrm>
              <a:prstGeom prst="rect">
                <a:avLst/>
              </a:prstGeom>
              <a:blipFill>
                <a:blip r:embed="rId3"/>
                <a:stretch>
                  <a:fillRect l="-1813" b="-139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299897" y="2648144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+ 16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69447" y="2394575"/>
                <a:ext cx="2196244" cy="123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/>
                  <a:t>-</a:t>
                </a:r>
                <a:r>
                  <a:rPr lang="en-US" sz="4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4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i="1" dirty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num>
                              <m:den>
                                <m:r>
                                  <a:rPr lang="en-US" sz="44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4400" dirty="0"/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9447" y="2394575"/>
                <a:ext cx="2196244" cy="1239378"/>
              </a:xfrm>
              <a:prstGeom prst="rect">
                <a:avLst/>
              </a:prstGeom>
              <a:blipFill>
                <a:blip r:embed="rId4"/>
                <a:stretch>
                  <a:fillRect l="-11111" b="-103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83673" y="3741036"/>
                <a:ext cx="2016224" cy="1049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(x+</a:t>
                </a: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4400" dirty="0"/>
                  <a:t>)</a:t>
                </a:r>
                <a:r>
                  <a:rPr lang="en-GB" sz="4400" baseline="30000" dirty="0"/>
                  <a:t>2</a:t>
                </a:r>
                <a:endParaRPr lang="en-GB" sz="4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673" y="3741036"/>
                <a:ext cx="2016224" cy="1049839"/>
              </a:xfrm>
              <a:prstGeom prst="rect">
                <a:avLst/>
              </a:prstGeom>
              <a:blipFill>
                <a:blip r:embed="rId5"/>
                <a:stretch>
                  <a:fillRect l="-2121" b="-139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71904" y="3779081"/>
                <a:ext cx="2368447" cy="1049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/>
                  <a:t>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81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4400" dirty="0"/>
                  <a:t> +</a:t>
                </a: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64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1904" y="3779081"/>
                <a:ext cx="2368447" cy="1049839"/>
              </a:xfrm>
              <a:prstGeom prst="rect">
                <a:avLst/>
              </a:prstGeom>
              <a:blipFill>
                <a:blip r:embed="rId6"/>
                <a:stretch>
                  <a:fillRect l="-10283" b="-139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58266" y="5008196"/>
                <a:ext cx="2883262" cy="1049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(x+</a:t>
                </a: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4400" dirty="0"/>
                  <a:t>)</a:t>
                </a:r>
                <a:r>
                  <a:rPr lang="en-GB" sz="4400" baseline="30000" dirty="0"/>
                  <a:t>2 </a:t>
                </a:r>
                <a:r>
                  <a:rPr lang="en-GB" sz="4400" dirty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266" y="5008196"/>
                <a:ext cx="2883262" cy="1049839"/>
              </a:xfrm>
              <a:prstGeom prst="rect">
                <a:avLst/>
              </a:prstGeom>
              <a:blipFill>
                <a:blip r:embed="rId7"/>
                <a:stretch>
                  <a:fillRect l="-1268" b="-139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ounded Rectangular Callout 37"/>
          <p:cNvSpPr/>
          <p:nvPr/>
        </p:nvSpPr>
        <p:spPr>
          <a:xfrm>
            <a:off x="6989286" y="2477193"/>
            <a:ext cx="2088232" cy="936104"/>
          </a:xfrm>
          <a:prstGeom prst="wedgeRoundRectCallout">
            <a:avLst>
              <a:gd name="adj1" fmla="val -140294"/>
              <a:gd name="adj2" fmla="val -756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This number is 9/2 squared</a:t>
            </a:r>
          </a:p>
        </p:txBody>
      </p:sp>
      <p:sp>
        <p:nvSpPr>
          <p:cNvPr id="39" name="Rounded Rectangular Callout 38"/>
          <p:cNvSpPr/>
          <p:nvPr/>
        </p:nvSpPr>
        <p:spPr>
          <a:xfrm>
            <a:off x="71500" y="2394575"/>
            <a:ext cx="2088232" cy="864096"/>
          </a:xfrm>
          <a:prstGeom prst="wedgeRoundRectCallout">
            <a:avLst>
              <a:gd name="adj1" fmla="val 107722"/>
              <a:gd name="adj2" fmla="val -258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This number will be half the coefficient of x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51520" y="6237312"/>
            <a:ext cx="8751351" cy="404664"/>
            <a:chOff x="251520" y="6237312"/>
            <a:chExt cx="8751351" cy="404664"/>
          </a:xfrm>
        </p:grpSpPr>
        <p:sp>
          <p:nvSpPr>
            <p:cNvPr id="15" name="Rounded Rectangle 34"/>
            <p:cNvSpPr/>
            <p:nvPr/>
          </p:nvSpPr>
          <p:spPr>
            <a:xfrm>
              <a:off x="251520" y="6237312"/>
              <a:ext cx="8712968" cy="404664"/>
            </a:xfrm>
            <a:prstGeom prst="roundRect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" name="TextBox 35"/>
            <p:cNvSpPr txBox="1">
              <a:spLocks noChangeArrowheads="1"/>
            </p:cNvSpPr>
            <p:nvPr/>
          </p:nvSpPr>
          <p:spPr bwMode="auto">
            <a:xfrm>
              <a:off x="251520" y="6237312"/>
              <a:ext cx="875135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sz="2000" b="1" dirty="0">
                  <a:solidFill>
                    <a:srgbClr val="0000CC"/>
                  </a:solidFill>
                  <a:latin typeface="Calibri" pitchFamily="34" charset="0"/>
                </a:rPr>
                <a:t>Key words: </a:t>
              </a:r>
              <a:r>
                <a:rPr lang="en-US" sz="2000" dirty="0">
                  <a:solidFill>
                    <a:prstClr val="black"/>
                  </a:solidFill>
                  <a:latin typeface="Calibri" pitchFamily="34" charset="0"/>
                </a:rPr>
                <a:t>quadratic, coefficient, squared, complete the square, minimum point</a:t>
              </a:r>
              <a:endParaRPr lang="en-GB" sz="2000" b="1" dirty="0">
                <a:solidFill>
                  <a:srgbClr val="0000CC"/>
                </a:solidFill>
                <a:latin typeface="Calibri" pitchFamily="34" charset="0"/>
              </a:endParaRPr>
            </a:p>
          </p:txBody>
        </p:sp>
      </p:grpSp>
      <p:sp>
        <p:nvSpPr>
          <p:cNvPr id="17" name="Content Placeholder 13"/>
          <p:cNvSpPr txBox="1">
            <a:spLocks/>
          </p:cNvSpPr>
          <p:nvPr/>
        </p:nvSpPr>
        <p:spPr>
          <a:xfrm>
            <a:off x="316154" y="4405855"/>
            <a:ext cx="2948232" cy="930066"/>
          </a:xfrm>
          <a:prstGeom prst="rect">
            <a:avLst/>
          </a:prstGeom>
          <a:solidFill>
            <a:srgbClr val="FFC000"/>
          </a:solidFill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None/>
            </a:pPr>
            <a:r>
              <a:rPr lang="en-US" sz="2400" b="1" u="sng" dirty="0"/>
              <a:t>Check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400" b="1" dirty="0"/>
              <a:t>Expand and simplify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400" b="1" i="1" dirty="0"/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400" b="1" i="1" dirty="0"/>
          </a:p>
          <a:p>
            <a:pPr marL="0" lvl="0" indent="0">
              <a:buClr>
                <a:srgbClr val="FF0000"/>
              </a:buClr>
              <a:buNone/>
            </a:pPr>
            <a:endParaRPr lang="en-US" sz="2400" b="1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250" b="1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429F59F-D003-4E63-B2BD-61EC1AC92333}"/>
              </a:ext>
            </a:extLst>
          </p:cNvPr>
          <p:cNvCxnSpPr>
            <a:cxnSpLocks/>
          </p:cNvCxnSpPr>
          <p:nvPr/>
        </p:nvCxnSpPr>
        <p:spPr>
          <a:xfrm>
            <a:off x="1790270" y="2394575"/>
            <a:ext cx="331236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67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0" grpId="0"/>
      <p:bldP spid="11" grpId="0"/>
      <p:bldP spid="14" grpId="0"/>
      <p:bldP spid="38" grpId="0" animBg="1"/>
      <p:bldP spid="39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20072" y="450912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(x+3)</a:t>
            </a:r>
            <a:r>
              <a:rPr lang="en-GB" sz="3600" baseline="30000" dirty="0">
                <a:solidFill>
                  <a:schemeClr val="tx1"/>
                </a:solidFill>
              </a:rPr>
              <a:t>2 </a:t>
            </a:r>
            <a:r>
              <a:rPr lang="en-GB" sz="3600" dirty="0">
                <a:solidFill>
                  <a:schemeClr val="tx1"/>
                </a:solidFill>
              </a:rPr>
              <a:t>+ 1</a:t>
            </a:r>
          </a:p>
        </p:txBody>
      </p:sp>
      <p:sp>
        <p:nvSpPr>
          <p:cNvPr id="5" name="Rectangle 4"/>
          <p:cNvSpPr/>
          <p:nvPr/>
        </p:nvSpPr>
        <p:spPr>
          <a:xfrm>
            <a:off x="755576" y="2852936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(x+6)</a:t>
            </a:r>
            <a:r>
              <a:rPr lang="en-GB" sz="3600" baseline="30000" dirty="0">
                <a:solidFill>
                  <a:schemeClr val="tx1"/>
                </a:solidFill>
              </a:rPr>
              <a:t>2 </a:t>
            </a:r>
            <a:r>
              <a:rPr lang="en-GB" sz="3600" dirty="0">
                <a:solidFill>
                  <a:schemeClr val="tx1"/>
                </a:solidFill>
              </a:rPr>
              <a:t>+ 1</a:t>
            </a:r>
          </a:p>
        </p:txBody>
      </p:sp>
      <p:sp>
        <p:nvSpPr>
          <p:cNvPr id="6" name="Rectangle 5"/>
          <p:cNvSpPr/>
          <p:nvPr/>
        </p:nvSpPr>
        <p:spPr>
          <a:xfrm>
            <a:off x="5220072" y="2852936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(x+3)</a:t>
            </a:r>
            <a:r>
              <a:rPr lang="en-GB" sz="3600" baseline="30000" dirty="0">
                <a:solidFill>
                  <a:schemeClr val="tx1"/>
                </a:solidFill>
              </a:rPr>
              <a:t>2 </a:t>
            </a:r>
            <a:r>
              <a:rPr lang="en-GB" sz="3600" dirty="0">
                <a:solidFill>
                  <a:schemeClr val="tx1"/>
                </a:solidFill>
              </a:rPr>
              <a:t>+ 10</a:t>
            </a:r>
          </a:p>
        </p:txBody>
      </p:sp>
      <p:sp>
        <p:nvSpPr>
          <p:cNvPr id="7" name="Rectangle 6"/>
          <p:cNvSpPr/>
          <p:nvPr/>
        </p:nvSpPr>
        <p:spPr>
          <a:xfrm>
            <a:off x="755576" y="450912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(x+3)</a:t>
            </a:r>
            <a:r>
              <a:rPr lang="en-GB" sz="3600" baseline="30000" dirty="0">
                <a:solidFill>
                  <a:schemeClr val="tx1"/>
                </a:solidFill>
              </a:rPr>
              <a:t>2 </a:t>
            </a:r>
            <a:r>
              <a:rPr lang="en-GB" sz="3600" dirty="0">
                <a:solidFill>
                  <a:schemeClr val="tx1"/>
                </a:solidFill>
              </a:rPr>
              <a:t>- 1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068960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7531" y="3068960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797152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3337" y="4797152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9592" y="476672"/>
            <a:ext cx="6840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/>
              <a:t>x</a:t>
            </a:r>
            <a:r>
              <a:rPr lang="en-GB" sz="6600" baseline="30000" dirty="0"/>
              <a:t>2</a:t>
            </a:r>
            <a:r>
              <a:rPr lang="en-GB" sz="6600" dirty="0"/>
              <a:t> + 6x + 10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51520" y="6237312"/>
            <a:ext cx="8712968" cy="404664"/>
            <a:chOff x="251520" y="6237312"/>
            <a:chExt cx="8712968" cy="404664"/>
          </a:xfrm>
        </p:grpSpPr>
        <p:sp>
          <p:nvSpPr>
            <p:cNvPr id="14" name="Rounded Rectangle 34"/>
            <p:cNvSpPr/>
            <p:nvPr/>
          </p:nvSpPr>
          <p:spPr>
            <a:xfrm>
              <a:off x="251520" y="6237312"/>
              <a:ext cx="8712968" cy="404664"/>
            </a:xfrm>
            <a:prstGeom prst="roundRect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35"/>
            <p:cNvSpPr txBox="1">
              <a:spLocks noChangeArrowheads="1"/>
            </p:cNvSpPr>
            <p:nvPr/>
          </p:nvSpPr>
          <p:spPr bwMode="auto">
            <a:xfrm>
              <a:off x="251521" y="6237312"/>
              <a:ext cx="856895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sz="2000" b="1" dirty="0">
                  <a:solidFill>
                    <a:srgbClr val="0000CC"/>
                  </a:solidFill>
                  <a:latin typeface="Calibri" pitchFamily="34" charset="0"/>
                </a:rPr>
                <a:t>Keywords: </a:t>
              </a:r>
              <a:r>
                <a:rPr lang="en-US" sz="2000" dirty="0">
                  <a:solidFill>
                    <a:prstClr val="black"/>
                  </a:solidFill>
                  <a:latin typeface="Calibri" pitchFamily="34" charset="0"/>
                </a:rPr>
                <a:t>quadratic, coefficient, squared, complete the square, minimum point</a:t>
              </a:r>
              <a:endParaRPr lang="en-GB" sz="2000" b="1" dirty="0">
                <a:solidFill>
                  <a:srgbClr val="0000CC"/>
                </a:solidFill>
                <a:latin typeface="Calibri" pitchFamily="34" charset="0"/>
              </a:endParaRPr>
            </a:p>
          </p:txBody>
        </p:sp>
      </p:grpSp>
      <p:sp>
        <p:nvSpPr>
          <p:cNvPr id="16" name="Content Placeholder 13"/>
          <p:cNvSpPr txBox="1">
            <a:spLocks/>
          </p:cNvSpPr>
          <p:nvPr/>
        </p:nvSpPr>
        <p:spPr>
          <a:xfrm>
            <a:off x="6556690" y="490610"/>
            <a:ext cx="2367323" cy="936104"/>
          </a:xfrm>
          <a:prstGeom prst="rect">
            <a:avLst/>
          </a:prstGeom>
          <a:solidFill>
            <a:srgbClr val="FFC000"/>
          </a:solidFill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None/>
            </a:pPr>
            <a:r>
              <a:rPr lang="en-US" sz="2000" b="1" u="sng" dirty="0"/>
              <a:t>Extension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000" b="1" dirty="0"/>
              <a:t>Expand and simplify to check your answer</a:t>
            </a:r>
            <a:endParaRPr lang="en-US" sz="2000" b="1" i="1" dirty="0"/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000" b="1" i="1" dirty="0"/>
          </a:p>
          <a:p>
            <a:pPr marL="0" lvl="0" indent="0">
              <a:buClr>
                <a:srgbClr val="FF0000"/>
              </a:buClr>
              <a:buNone/>
            </a:pPr>
            <a:endParaRPr lang="en-US" sz="2000" b="1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000" b="1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297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92080" y="2780928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(x+5)</a:t>
            </a:r>
            <a:r>
              <a:rPr lang="en-GB" sz="3600" baseline="30000" dirty="0">
                <a:solidFill>
                  <a:schemeClr val="tx1"/>
                </a:solidFill>
              </a:rPr>
              <a:t>2 </a:t>
            </a:r>
            <a:r>
              <a:rPr lang="en-GB" sz="3600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5" name="Rectangle 4"/>
          <p:cNvSpPr/>
          <p:nvPr/>
        </p:nvSpPr>
        <p:spPr>
          <a:xfrm>
            <a:off x="755576" y="2780928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(x+5)</a:t>
            </a:r>
            <a:r>
              <a:rPr lang="en-GB" sz="3600" baseline="30000" dirty="0">
                <a:solidFill>
                  <a:schemeClr val="tx1"/>
                </a:solidFill>
              </a:rPr>
              <a:t>2 </a:t>
            </a:r>
            <a:r>
              <a:rPr lang="en-GB" sz="3600" dirty="0">
                <a:solidFill>
                  <a:schemeClr val="tx1"/>
                </a:solidFill>
              </a:rPr>
              <a:t>+1</a:t>
            </a:r>
          </a:p>
        </p:txBody>
      </p:sp>
      <p:sp>
        <p:nvSpPr>
          <p:cNvPr id="6" name="Rectangle 5"/>
          <p:cNvSpPr/>
          <p:nvPr/>
        </p:nvSpPr>
        <p:spPr>
          <a:xfrm>
            <a:off x="5220072" y="450912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(x+5)</a:t>
            </a:r>
            <a:r>
              <a:rPr lang="en-GB" sz="3600" baseline="30000" dirty="0">
                <a:solidFill>
                  <a:schemeClr val="tx1"/>
                </a:solidFill>
              </a:rPr>
              <a:t>2 </a:t>
            </a:r>
            <a:r>
              <a:rPr lang="en-GB" sz="3600" dirty="0">
                <a:solidFill>
                  <a:schemeClr val="tx1"/>
                </a:solidFill>
              </a:rPr>
              <a:t>+4</a:t>
            </a:r>
          </a:p>
        </p:txBody>
      </p:sp>
      <p:sp>
        <p:nvSpPr>
          <p:cNvPr id="7" name="Rectangle 6"/>
          <p:cNvSpPr/>
          <p:nvPr/>
        </p:nvSpPr>
        <p:spPr>
          <a:xfrm>
            <a:off x="755576" y="450912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(x+5)</a:t>
            </a:r>
            <a:r>
              <a:rPr lang="en-GB" sz="3600" baseline="30000" dirty="0">
                <a:solidFill>
                  <a:schemeClr val="tx1"/>
                </a:solidFill>
              </a:rPr>
              <a:t>2 </a:t>
            </a:r>
            <a:r>
              <a:rPr lang="en-GB" sz="3600" dirty="0">
                <a:solidFill>
                  <a:schemeClr val="tx1"/>
                </a:solidFill>
              </a:rPr>
              <a:t>-2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068960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7531" y="3068960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797152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3337" y="4797152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9592" y="476672"/>
            <a:ext cx="6840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/>
              <a:t>x</a:t>
            </a:r>
            <a:r>
              <a:rPr lang="en-GB" sz="6600" baseline="30000" dirty="0"/>
              <a:t>2</a:t>
            </a:r>
            <a:r>
              <a:rPr lang="en-GB" sz="6600" dirty="0"/>
              <a:t> + 10x + 24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51520" y="6237312"/>
            <a:ext cx="8712968" cy="404664"/>
            <a:chOff x="251520" y="6237312"/>
            <a:chExt cx="8712968" cy="404664"/>
          </a:xfrm>
        </p:grpSpPr>
        <p:sp>
          <p:nvSpPr>
            <p:cNvPr id="14" name="Rounded Rectangle 34"/>
            <p:cNvSpPr/>
            <p:nvPr/>
          </p:nvSpPr>
          <p:spPr>
            <a:xfrm>
              <a:off x="251520" y="6237312"/>
              <a:ext cx="8712968" cy="404664"/>
            </a:xfrm>
            <a:prstGeom prst="roundRect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35"/>
            <p:cNvSpPr txBox="1">
              <a:spLocks noChangeArrowheads="1"/>
            </p:cNvSpPr>
            <p:nvPr/>
          </p:nvSpPr>
          <p:spPr bwMode="auto">
            <a:xfrm>
              <a:off x="251521" y="6237312"/>
              <a:ext cx="856895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sz="2000" b="1" dirty="0">
                  <a:solidFill>
                    <a:srgbClr val="0000CC"/>
                  </a:solidFill>
                  <a:latin typeface="Calibri" pitchFamily="34" charset="0"/>
                </a:rPr>
                <a:t>Keywords: </a:t>
              </a:r>
              <a:r>
                <a:rPr lang="en-US" sz="2000" dirty="0">
                  <a:solidFill>
                    <a:prstClr val="black"/>
                  </a:solidFill>
                  <a:latin typeface="Calibri" pitchFamily="34" charset="0"/>
                </a:rPr>
                <a:t>quadratic, coefficient, squared, complete the square, minimum point</a:t>
              </a:r>
              <a:endParaRPr lang="en-GB" sz="2000" b="1" dirty="0">
                <a:solidFill>
                  <a:srgbClr val="0000CC"/>
                </a:solidFill>
                <a:latin typeface="Calibri" pitchFamily="34" charset="0"/>
              </a:endParaRPr>
            </a:p>
          </p:txBody>
        </p:sp>
      </p:grpSp>
      <p:sp>
        <p:nvSpPr>
          <p:cNvPr id="16" name="Content Placeholder 13"/>
          <p:cNvSpPr txBox="1">
            <a:spLocks/>
          </p:cNvSpPr>
          <p:nvPr/>
        </p:nvSpPr>
        <p:spPr>
          <a:xfrm>
            <a:off x="6556690" y="476672"/>
            <a:ext cx="2367323" cy="936104"/>
          </a:xfrm>
          <a:prstGeom prst="rect">
            <a:avLst/>
          </a:prstGeom>
          <a:solidFill>
            <a:srgbClr val="FFC000"/>
          </a:solidFill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None/>
            </a:pPr>
            <a:r>
              <a:rPr lang="en-US" sz="2000" b="1" u="sng" dirty="0"/>
              <a:t>Extension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000" b="1" dirty="0"/>
              <a:t>Expand and simplify to check your answer</a:t>
            </a:r>
            <a:endParaRPr lang="en-US" sz="2000" b="1" i="1" dirty="0"/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000" b="1" i="1" dirty="0"/>
          </a:p>
          <a:p>
            <a:pPr marL="0" lvl="0" indent="0">
              <a:buClr>
                <a:srgbClr val="FF0000"/>
              </a:buClr>
              <a:buNone/>
            </a:pPr>
            <a:endParaRPr lang="en-US" sz="2000" b="1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000" b="1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87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860"/>
            <a:ext cx="9002871" cy="805603"/>
          </a:xfrm>
        </p:spPr>
        <p:txBody>
          <a:bodyPr>
            <a:noAutofit/>
          </a:bodyPr>
          <a:lstStyle/>
          <a:p>
            <a:r>
              <a:rPr lang="en-GB" sz="3200" dirty="0"/>
              <a:t>Completing the Square: </a:t>
            </a:r>
            <a:r>
              <a:rPr lang="en-GB" sz="3200" dirty="0">
                <a:solidFill>
                  <a:srgbClr val="FF0000"/>
                </a:solidFill>
              </a:rPr>
              <a:t>This is not a perfect square</a:t>
            </a:r>
            <a:r>
              <a:rPr lang="en-GB" sz="3200" dirty="0"/>
              <a:t>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115616" y="520309"/>
                <a:ext cx="7639953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x</a:t>
                </a:r>
                <a:r>
                  <a:rPr lang="en-GB" sz="4400" baseline="30000" dirty="0"/>
                  <a:t>2</a:t>
                </a:r>
                <a:r>
                  <a:rPr lang="en-GB" sz="4400" dirty="0"/>
                  <a:t> + 8x + 6</a:t>
                </a:r>
              </a:p>
              <a:p>
                <a:pPr algn="ctr"/>
                <a:r>
                  <a:rPr lang="en-GB" sz="4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400" b="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4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endParaRPr lang="en-GB" sz="4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520309"/>
                <a:ext cx="7639953" cy="1446550"/>
              </a:xfrm>
              <a:prstGeom prst="rect">
                <a:avLst/>
              </a:prstGeom>
              <a:blipFill>
                <a:blip r:embed="rId2"/>
                <a:stretch>
                  <a:fillRect t="-8403" b="-1932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256274" y="2454625"/>
                <a:ext cx="201622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=(x+</a:t>
                </a: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4400" dirty="0"/>
                  <a:t>)</a:t>
                </a:r>
                <a:r>
                  <a:rPr lang="en-GB" sz="4400" baseline="30000" dirty="0"/>
                  <a:t>2</a:t>
                </a:r>
                <a:endParaRPr lang="en-GB" sz="4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274" y="2454625"/>
                <a:ext cx="2016224" cy="769441"/>
              </a:xfrm>
              <a:prstGeom prst="rect">
                <a:avLst/>
              </a:prstGeom>
              <a:blipFill>
                <a:blip r:embed="rId3"/>
                <a:stretch>
                  <a:fillRect l="-10272" t="-16667" r="-4834" b="-373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358508" y="2473949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+ 6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094526" y="2487489"/>
                <a:ext cx="219624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i="1" dirty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4400" dirty="0"/>
                  <a:t>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526" y="2487489"/>
                <a:ext cx="2196244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086414" y="3441303"/>
                <a:ext cx="201622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=(x+</a:t>
                </a: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4400" dirty="0"/>
                  <a:t>)</a:t>
                </a:r>
                <a:r>
                  <a:rPr lang="en-GB" sz="4400" baseline="30000" dirty="0"/>
                  <a:t>2</a:t>
                </a:r>
                <a:endParaRPr lang="en-GB" sz="44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6414" y="3441303"/>
                <a:ext cx="2016224" cy="769441"/>
              </a:xfrm>
              <a:prstGeom prst="rect">
                <a:avLst/>
              </a:prstGeom>
              <a:blipFill>
                <a:blip r:embed="rId5"/>
                <a:stretch>
                  <a:fillRect l="-10272" t="-16667" r="-4834" b="-373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981467" y="3406555"/>
                <a:ext cx="28832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i="1" dirty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4400" dirty="0"/>
                  <a:t>  </a:t>
                </a:r>
                <a14:m>
                  <m:oMath xmlns:m="http://schemas.openxmlformats.org/officeDocument/2006/math">
                    <m:r>
                      <a:rPr lang="en-US" sz="44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4400" dirty="0"/>
                  <a:t>+</a:t>
                </a: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r>
                      <a:rPr lang="en-US" sz="44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44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467" y="3406555"/>
                <a:ext cx="2883262" cy="769441"/>
              </a:xfrm>
              <a:prstGeom prst="rect">
                <a:avLst/>
              </a:prstGeom>
              <a:blipFill>
                <a:blip r:embed="rId6"/>
                <a:stretch>
                  <a:fillRect t="-16667" b="-373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785459" y="4292034"/>
                <a:ext cx="28832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=(x+</a:t>
                </a: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4400" dirty="0"/>
                  <a:t>)</a:t>
                </a:r>
                <a:r>
                  <a:rPr lang="en-GB" sz="4400" baseline="30000" dirty="0"/>
                  <a:t>2 </a:t>
                </a:r>
                <a14:m>
                  <m:oMath xmlns:m="http://schemas.openxmlformats.org/officeDocument/2006/math">
                    <m:r>
                      <a:rPr lang="en-US" sz="4400" i="1" dirty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4400" dirty="0"/>
                  <a:t> </a:t>
                </a:r>
                <a14:m>
                  <m:oMath xmlns:m="http://schemas.openxmlformats.org/officeDocument/2006/math">
                    <m:r>
                      <a:rPr lang="en-US" sz="4400" i="1" dirty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GB" sz="44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5459" y="4292034"/>
                <a:ext cx="2883262" cy="769441"/>
              </a:xfrm>
              <a:prstGeom prst="rect">
                <a:avLst/>
              </a:prstGeom>
              <a:blipFill>
                <a:blip r:embed="rId7"/>
                <a:stretch>
                  <a:fillRect l="-8668" t="-15873" b="-373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ounded Rectangular Callout 37"/>
          <p:cNvSpPr/>
          <p:nvPr/>
        </p:nvSpPr>
        <p:spPr>
          <a:xfrm>
            <a:off x="7018534" y="2180092"/>
            <a:ext cx="2088232" cy="936104"/>
          </a:xfrm>
          <a:prstGeom prst="wedgeRoundRectCallout">
            <a:avLst>
              <a:gd name="adj1" fmla="val -140294"/>
              <a:gd name="adj2" fmla="val -756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This number is 8/2 squared</a:t>
            </a:r>
          </a:p>
        </p:txBody>
      </p:sp>
      <p:sp>
        <p:nvSpPr>
          <p:cNvPr id="39" name="Rounded Rectangular Callout 38"/>
          <p:cNvSpPr/>
          <p:nvPr/>
        </p:nvSpPr>
        <p:spPr>
          <a:xfrm>
            <a:off x="71500" y="2394575"/>
            <a:ext cx="2088232" cy="864096"/>
          </a:xfrm>
          <a:prstGeom prst="wedgeRoundRectCallout">
            <a:avLst>
              <a:gd name="adj1" fmla="val 107722"/>
              <a:gd name="adj2" fmla="val -258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This number will be half the coefficient of x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51520" y="6237312"/>
            <a:ext cx="8751351" cy="404664"/>
            <a:chOff x="251520" y="6237312"/>
            <a:chExt cx="8751351" cy="404664"/>
          </a:xfrm>
        </p:grpSpPr>
        <p:sp>
          <p:nvSpPr>
            <p:cNvPr id="15" name="Rounded Rectangle 34"/>
            <p:cNvSpPr/>
            <p:nvPr/>
          </p:nvSpPr>
          <p:spPr>
            <a:xfrm>
              <a:off x="251520" y="6237312"/>
              <a:ext cx="8712968" cy="404664"/>
            </a:xfrm>
            <a:prstGeom prst="roundRect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" name="TextBox 35"/>
            <p:cNvSpPr txBox="1">
              <a:spLocks noChangeArrowheads="1"/>
            </p:cNvSpPr>
            <p:nvPr/>
          </p:nvSpPr>
          <p:spPr bwMode="auto">
            <a:xfrm>
              <a:off x="251520" y="6237312"/>
              <a:ext cx="875135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sz="2000" b="1" dirty="0">
                  <a:solidFill>
                    <a:srgbClr val="0000CC"/>
                  </a:solidFill>
                  <a:latin typeface="Calibri" pitchFamily="34" charset="0"/>
                </a:rPr>
                <a:t>Key words: </a:t>
              </a:r>
              <a:r>
                <a:rPr lang="en-US" sz="2000" dirty="0">
                  <a:solidFill>
                    <a:prstClr val="black"/>
                  </a:solidFill>
                  <a:latin typeface="Calibri" pitchFamily="34" charset="0"/>
                </a:rPr>
                <a:t>quadratic, coefficient, squared, complete the square, minimum point</a:t>
              </a:r>
              <a:endParaRPr lang="en-GB" sz="2000" b="1" dirty="0">
                <a:solidFill>
                  <a:srgbClr val="0000CC"/>
                </a:solidFill>
                <a:latin typeface="Calibri" pitchFamily="34" charset="0"/>
              </a:endParaRPr>
            </a:p>
          </p:txBody>
        </p:sp>
      </p:grpSp>
      <p:sp>
        <p:nvSpPr>
          <p:cNvPr id="17" name="Content Placeholder 13"/>
          <p:cNvSpPr txBox="1">
            <a:spLocks/>
          </p:cNvSpPr>
          <p:nvPr/>
        </p:nvSpPr>
        <p:spPr>
          <a:xfrm>
            <a:off x="316154" y="4405855"/>
            <a:ext cx="2948232" cy="930066"/>
          </a:xfrm>
          <a:prstGeom prst="rect">
            <a:avLst/>
          </a:prstGeom>
          <a:solidFill>
            <a:srgbClr val="FFC000"/>
          </a:solidFill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None/>
            </a:pPr>
            <a:r>
              <a:rPr lang="en-US" sz="2400" b="1" u="sng" dirty="0"/>
              <a:t>Check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400" b="1" dirty="0"/>
              <a:t>Expand and simplify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400" b="1" i="1" dirty="0"/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400" b="1" i="1" dirty="0"/>
          </a:p>
          <a:p>
            <a:pPr marL="0" lvl="0" indent="0">
              <a:buClr>
                <a:srgbClr val="FF0000"/>
              </a:buClr>
              <a:buNone/>
            </a:pPr>
            <a:endParaRPr lang="en-US" sz="2400" b="1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250" b="1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429F59F-D003-4E63-B2BD-61EC1AC92333}"/>
              </a:ext>
            </a:extLst>
          </p:cNvPr>
          <p:cNvCxnSpPr>
            <a:cxnSpLocks/>
          </p:cNvCxnSpPr>
          <p:nvPr/>
        </p:nvCxnSpPr>
        <p:spPr>
          <a:xfrm>
            <a:off x="1790270" y="2394575"/>
            <a:ext cx="331236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571B265-0DEA-FA13-A27C-438F705DD7CC}"/>
                  </a:ext>
                </a:extLst>
              </p:cNvPr>
              <p:cNvSpPr txBox="1"/>
              <p:nvPr/>
            </p:nvSpPr>
            <p:spPr>
              <a:xfrm>
                <a:off x="3814902" y="5130971"/>
                <a:ext cx="5149586" cy="833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dirty="0"/>
                  <a:t>=(x+4+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4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en-US" sz="4400" dirty="0"/>
                  <a:t>)(x+4 </a:t>
                </a:r>
                <a14:m>
                  <m:oMath xmlns:m="http://schemas.openxmlformats.org/officeDocument/2006/math">
                    <m:r>
                      <a:rPr lang="en-US" sz="4400" i="1" dirty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4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en-GB" sz="4400" dirty="0"/>
                  <a:t>)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571B265-0DEA-FA13-A27C-438F705DD7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4902" y="5130971"/>
                <a:ext cx="5149586" cy="833113"/>
              </a:xfrm>
              <a:prstGeom prst="rect">
                <a:avLst/>
              </a:prstGeom>
              <a:blipFill>
                <a:blip r:embed="rId8"/>
                <a:stretch>
                  <a:fillRect l="-3905" t="-7353" r="-3669" b="-352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144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0" grpId="0"/>
      <p:bldP spid="11" grpId="0"/>
      <p:bldP spid="14" grpId="0"/>
      <p:bldP spid="38" grpId="0" animBg="1"/>
      <p:bldP spid="39" grpId="0" animBg="1"/>
      <p:bldP spid="17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65423" y="1800415"/>
            <a:ext cx="8398283" cy="939909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We are learning to change quadratic expressions </a:t>
            </a:r>
            <a:r>
              <a:rPr lang="en-US" sz="2400" b="1" i="1" dirty="0"/>
              <a:t>x</a:t>
            </a:r>
            <a:r>
              <a:rPr lang="en-US" sz="2400" b="1" baseline="30000" dirty="0"/>
              <a:t>2</a:t>
            </a:r>
            <a:r>
              <a:rPr lang="en-US" sz="2400" b="1" dirty="0"/>
              <a:t> + </a:t>
            </a:r>
            <a:r>
              <a:rPr lang="en-US" sz="2400" b="1" i="1" dirty="0"/>
              <a:t>bx</a:t>
            </a:r>
            <a:r>
              <a:rPr lang="en-US" sz="2400" b="1" dirty="0"/>
              <a:t> + c </a:t>
            </a:r>
          </a:p>
          <a:p>
            <a:pPr marL="0" indent="0" algn="ctr">
              <a:buNone/>
            </a:pPr>
            <a:r>
              <a:rPr lang="en-US" sz="2400" b="1" dirty="0"/>
              <a:t>into the completed square form (</a:t>
            </a:r>
            <a:r>
              <a:rPr lang="en-US" sz="2400" b="1" i="1" dirty="0"/>
              <a:t>x</a:t>
            </a:r>
            <a:r>
              <a:rPr lang="en-US" sz="2400" b="1" dirty="0"/>
              <a:t> + </a:t>
            </a:r>
            <a:r>
              <a:rPr lang="en-US" sz="2400" b="1" i="1" dirty="0"/>
              <a:t>p</a:t>
            </a:r>
            <a:r>
              <a:rPr lang="en-US" sz="2400" b="1" dirty="0"/>
              <a:t>)</a:t>
            </a:r>
            <a:r>
              <a:rPr lang="en-US" sz="2400" b="1" baseline="30000" dirty="0"/>
              <a:t>2</a:t>
            </a:r>
            <a:r>
              <a:rPr lang="en-US" sz="2400" b="1" dirty="0"/>
              <a:t> + </a:t>
            </a:r>
            <a:r>
              <a:rPr lang="en-US" sz="2400" b="1" i="1" dirty="0"/>
              <a:t>q</a:t>
            </a:r>
            <a:endParaRPr lang="en-US" sz="2400" b="1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33176" y="143732"/>
            <a:ext cx="7886700" cy="994172"/>
          </a:xfrm>
        </p:spPr>
        <p:txBody>
          <a:bodyPr/>
          <a:lstStyle/>
          <a:p>
            <a:pPr algn="ctr"/>
            <a:r>
              <a:rPr lang="en-US" b="1" dirty="0"/>
              <a:t>Completing The Square</a:t>
            </a:r>
          </a:p>
        </p:txBody>
      </p:sp>
      <p:sp>
        <p:nvSpPr>
          <p:cNvPr id="3" name="Rectangle 2"/>
          <p:cNvSpPr/>
          <p:nvPr/>
        </p:nvSpPr>
        <p:spPr>
          <a:xfrm>
            <a:off x="174929" y="1124744"/>
            <a:ext cx="2236831" cy="53091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3000" b="1" dirty="0">
                <a:ln w="22225">
                  <a:noFill/>
                  <a:prstDash val="solid"/>
                </a:ln>
              </a:rPr>
              <a:t>Learning Aim</a:t>
            </a:r>
          </a:p>
        </p:txBody>
      </p:sp>
      <p:sp>
        <p:nvSpPr>
          <p:cNvPr id="7" name="Rectangle 6"/>
          <p:cNvSpPr/>
          <p:nvPr/>
        </p:nvSpPr>
        <p:spPr>
          <a:xfrm>
            <a:off x="159738" y="2876323"/>
            <a:ext cx="2612062" cy="53091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3000" b="1" dirty="0">
                <a:ln w="22225">
                  <a:noFill/>
                  <a:prstDash val="solid"/>
                </a:ln>
                <a:latin typeface="Calibri (Body)"/>
              </a:rPr>
              <a:t>Success Criteria</a:t>
            </a:r>
          </a:p>
        </p:txBody>
      </p:sp>
      <p:sp>
        <p:nvSpPr>
          <p:cNvPr id="8" name="Content Placeholder 13"/>
          <p:cNvSpPr txBox="1">
            <a:spLocks/>
          </p:cNvSpPr>
          <p:nvPr/>
        </p:nvSpPr>
        <p:spPr>
          <a:xfrm>
            <a:off x="193952" y="3641099"/>
            <a:ext cx="8398283" cy="796960"/>
          </a:xfrm>
          <a:prstGeom prst="rect">
            <a:avLst/>
          </a:prstGeom>
          <a:solidFill>
            <a:srgbClr val="92D050"/>
          </a:solidFill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b="1" dirty="0"/>
              <a:t> 	I can express a quadratic expression in completed square 	form (ALL)</a:t>
            </a:r>
          </a:p>
          <a:p>
            <a:pPr marL="0" lvl="0" indent="0">
              <a:buClr>
                <a:srgbClr val="FF0000"/>
              </a:buClr>
              <a:buNone/>
            </a:pPr>
            <a:endParaRPr lang="en-US" sz="2400" b="1" i="1" dirty="0"/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400" b="1" i="1" dirty="0"/>
          </a:p>
          <a:p>
            <a:pPr marL="0" lvl="0" indent="0">
              <a:buClr>
                <a:srgbClr val="FF0000"/>
              </a:buClr>
              <a:buNone/>
            </a:pPr>
            <a:endParaRPr lang="en-US" sz="2400" b="1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250" b="1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</p:txBody>
      </p:sp>
      <p:sp>
        <p:nvSpPr>
          <p:cNvPr id="9" name="Content Placeholder 13"/>
          <p:cNvSpPr txBox="1">
            <a:spLocks/>
          </p:cNvSpPr>
          <p:nvPr/>
        </p:nvSpPr>
        <p:spPr>
          <a:xfrm>
            <a:off x="193952" y="4594823"/>
            <a:ext cx="8398283" cy="800633"/>
          </a:xfrm>
          <a:prstGeom prst="rect">
            <a:avLst/>
          </a:prstGeom>
          <a:solidFill>
            <a:srgbClr val="FFC000"/>
          </a:solidFill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b="1" dirty="0"/>
              <a:t>	I can check that my answers are correct by multiplying out 	and simplifying (MOST)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400" b="1" i="1" dirty="0"/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400" b="1" i="1" dirty="0"/>
          </a:p>
          <a:p>
            <a:pPr marL="0" lvl="0" indent="0">
              <a:buClr>
                <a:srgbClr val="FF0000"/>
              </a:buClr>
              <a:buNone/>
            </a:pPr>
            <a:endParaRPr lang="en-US" sz="2400" b="1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250" b="1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</p:txBody>
      </p:sp>
      <p:sp>
        <p:nvSpPr>
          <p:cNvPr id="10" name="Content Placeholder 13"/>
          <p:cNvSpPr txBox="1">
            <a:spLocks/>
          </p:cNvSpPr>
          <p:nvPr/>
        </p:nvSpPr>
        <p:spPr>
          <a:xfrm>
            <a:off x="206165" y="5557650"/>
            <a:ext cx="8398283" cy="823678"/>
          </a:xfrm>
          <a:prstGeom prst="rect">
            <a:avLst/>
          </a:prstGeom>
          <a:solidFill>
            <a:srgbClr val="FF0000"/>
          </a:solidFill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600" b="1" i="1" dirty="0"/>
              <a:t>	</a:t>
            </a:r>
            <a:r>
              <a:rPr lang="en-US" sz="2400" b="1" dirty="0"/>
              <a:t>I can identify minimums by using the ‘completed square 	form’. (SOME)</a:t>
            </a:r>
            <a:endParaRPr lang="en-US" sz="2400" b="1" i="1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  <a:p>
            <a:pPr marL="0" indent="0" algn="ctr"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58858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6000" dirty="0">
                <a:latin typeface="Aharoni" pitchFamily="2" charset="-79"/>
                <a:cs typeface="Aharoni" pitchFamily="2" charset="-79"/>
              </a:rPr>
              <a:t>Starter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/>
              <a:t>Multiply out the brackets: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(x+3)(x+2)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(2x+2)(9x-3)</a:t>
            </a:r>
            <a:endParaRPr lang="en-GB" baseline="30000" dirty="0"/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(x+5)</a:t>
            </a:r>
            <a:r>
              <a:rPr lang="en-GB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5751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670998" y="2339646"/>
            <a:ext cx="4249216" cy="269443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dirty="0"/>
              <a:t>NASA’s KC135A aircraft, which flies in steep </a:t>
            </a:r>
            <a:r>
              <a:rPr lang="en-US" i="1" dirty="0"/>
              <a:t>parabolic</a:t>
            </a:r>
            <a:r>
              <a:rPr lang="en-US" dirty="0"/>
              <a:t> paths in order to simulate the effects of zero gravity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00990" y="28428"/>
            <a:ext cx="7886700" cy="994172"/>
          </a:xfrm>
        </p:spPr>
        <p:txBody>
          <a:bodyPr/>
          <a:lstStyle/>
          <a:p>
            <a:pPr algn="ctr"/>
            <a:r>
              <a:rPr lang="en-US" b="1" dirty="0"/>
              <a:t>The path to ZERO gravity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02" y="1011839"/>
            <a:ext cx="3974411" cy="2705193"/>
          </a:xfrm>
          <a:prstGeom prst="rect">
            <a:avLst/>
          </a:prstGeom>
        </p:spPr>
      </p:pic>
      <p:pic>
        <p:nvPicPr>
          <p:cNvPr id="8194" name="Picture 2" descr="Image result for NASA’s KC135A aircraf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39" y="4128608"/>
            <a:ext cx="3898984" cy="2585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4">
            <a:extLst>
              <a:ext uri="{FF2B5EF4-FFF2-40B4-BE49-F238E27FC236}">
                <a16:creationId xmlns:a16="http://schemas.microsoft.com/office/drawing/2014/main" id="{7E833E4D-4A00-4B9D-A302-341E65CF77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1219200"/>
          <a:ext cx="3006725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Equation" r:id="rId3" imgW="622030" imgH="228501" progId="Equation.DSMT4">
                  <p:embed/>
                </p:oleObj>
              </mc:Choice>
              <mc:Fallback>
                <p:oleObj name="Equation" r:id="rId3" imgW="622030" imgH="228501" progId="Equation.DSMT4">
                  <p:embed/>
                  <p:pic>
                    <p:nvPicPr>
                      <p:cNvPr id="7170" name="Object 4">
                        <a:extLst>
                          <a:ext uri="{FF2B5EF4-FFF2-40B4-BE49-F238E27FC236}">
                            <a16:creationId xmlns:a16="http://schemas.microsoft.com/office/drawing/2014/main" id="{7E833E4D-4A00-4B9D-A302-341E65CF77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219200"/>
                        <a:ext cx="3006725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5">
            <a:extLst>
              <a:ext uri="{FF2B5EF4-FFF2-40B4-BE49-F238E27FC236}">
                <a16:creationId xmlns:a16="http://schemas.microsoft.com/office/drawing/2014/main" id="{ADCFB26A-F525-42B8-BE3A-2D5A11F131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65613" y="1279525"/>
          <a:ext cx="3271837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tion" r:id="rId5" imgW="685800" imgH="203200" progId="Equation.DSMT4">
                  <p:embed/>
                </p:oleObj>
              </mc:Choice>
              <mc:Fallback>
                <p:oleObj name="Equation" r:id="rId5" imgW="685800" imgH="203200" progId="Equation.DSMT4">
                  <p:embed/>
                  <p:pic>
                    <p:nvPicPr>
                      <p:cNvPr id="38917" name="Object 5">
                        <a:extLst>
                          <a:ext uri="{FF2B5EF4-FFF2-40B4-BE49-F238E27FC236}">
                            <a16:creationId xmlns:a16="http://schemas.microsoft.com/office/drawing/2014/main" id="{ADCFB26A-F525-42B8-BE3A-2D5A11F131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5613" y="1279525"/>
                        <a:ext cx="3271837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WordArt 6">
            <a:extLst>
              <a:ext uri="{FF2B5EF4-FFF2-40B4-BE49-F238E27FC236}">
                <a16:creationId xmlns:a16="http://schemas.microsoft.com/office/drawing/2014/main" id="{4DBB44B6-06ED-4263-8FB4-4E5E9CA932E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81400" y="0"/>
            <a:ext cx="2286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Short Cut</a:t>
            </a:r>
          </a:p>
        </p:txBody>
      </p:sp>
      <p:sp>
        <p:nvSpPr>
          <p:cNvPr id="7173" name="Text Box 7">
            <a:extLst>
              <a:ext uri="{FF2B5EF4-FFF2-40B4-BE49-F238E27FC236}">
                <a16:creationId xmlns:a16="http://schemas.microsoft.com/office/drawing/2014/main" id="{051573AE-9078-40CB-8D67-D48F0AF77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54050"/>
            <a:ext cx="830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/>
              <a:t>To expand a </a:t>
            </a:r>
            <a:r>
              <a:rPr lang="en-US" altLang="en-US" sz="3600" b="1" u="sng"/>
              <a:t>perfect square binomial:</a:t>
            </a:r>
          </a:p>
        </p:txBody>
      </p:sp>
      <p:graphicFrame>
        <p:nvGraphicFramePr>
          <p:cNvPr id="38920" name="Object 8">
            <a:extLst>
              <a:ext uri="{FF2B5EF4-FFF2-40B4-BE49-F238E27FC236}">
                <a16:creationId xmlns:a16="http://schemas.microsoft.com/office/drawing/2014/main" id="{280FE2E4-CEF7-4545-8A85-E468C0ABD4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03588" y="1981200"/>
          <a:ext cx="5154612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7" imgW="939392" imgH="203112" progId="Equation.DSMT4">
                  <p:embed/>
                </p:oleObj>
              </mc:Choice>
              <mc:Fallback>
                <p:oleObj name="Equation" r:id="rId7" imgW="939392" imgH="203112" progId="Equation.DSMT4">
                  <p:embed/>
                  <p:pic>
                    <p:nvPicPr>
                      <p:cNvPr id="38920" name="Object 8">
                        <a:extLst>
                          <a:ext uri="{FF2B5EF4-FFF2-40B4-BE49-F238E27FC236}">
                            <a16:creationId xmlns:a16="http://schemas.microsoft.com/office/drawing/2014/main" id="{280FE2E4-CEF7-4545-8A85-E468C0ABD4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3588" y="1981200"/>
                        <a:ext cx="5154612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9">
            <a:extLst>
              <a:ext uri="{FF2B5EF4-FFF2-40B4-BE49-F238E27FC236}">
                <a16:creationId xmlns:a16="http://schemas.microsoft.com/office/drawing/2014/main" id="{100907FB-D006-4057-BC0E-33B7EFC2E8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3600" y="1311275"/>
          <a:ext cx="93980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9" imgW="202936" imgH="177569" progId="Equation.DSMT4">
                  <p:embed/>
                </p:oleObj>
              </mc:Choice>
              <mc:Fallback>
                <p:oleObj name="Equation" r:id="rId9" imgW="202936" imgH="177569" progId="Equation.DSMT4">
                  <p:embed/>
                  <p:pic>
                    <p:nvPicPr>
                      <p:cNvPr id="38921" name="Object 9">
                        <a:extLst>
                          <a:ext uri="{FF2B5EF4-FFF2-40B4-BE49-F238E27FC236}">
                            <a16:creationId xmlns:a16="http://schemas.microsoft.com/office/drawing/2014/main" id="{100907FB-D006-4057-BC0E-33B7EFC2E8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311275"/>
                        <a:ext cx="939800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2" name="Object 10">
            <a:extLst>
              <a:ext uri="{FF2B5EF4-FFF2-40B4-BE49-F238E27FC236}">
                <a16:creationId xmlns:a16="http://schemas.microsoft.com/office/drawing/2014/main" id="{00DC3022-3D1C-47C3-B5F9-BDB88FA33E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0" y="1295400"/>
          <a:ext cx="8001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11" imgW="177569" imgH="202936" progId="Equation.DSMT4">
                  <p:embed/>
                </p:oleObj>
              </mc:Choice>
              <mc:Fallback>
                <p:oleObj name="Equation" r:id="rId11" imgW="177569" imgH="202936" progId="Equation.DSMT4">
                  <p:embed/>
                  <p:pic>
                    <p:nvPicPr>
                      <p:cNvPr id="38922" name="Object 10">
                        <a:extLst>
                          <a:ext uri="{FF2B5EF4-FFF2-40B4-BE49-F238E27FC236}">
                            <a16:creationId xmlns:a16="http://schemas.microsoft.com/office/drawing/2014/main" id="{00DC3022-3D1C-47C3-B5F9-BDB88FA33E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1295400"/>
                        <a:ext cx="8001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3" name="Text Box 11">
            <a:extLst>
              <a:ext uri="{FF2B5EF4-FFF2-40B4-BE49-F238E27FC236}">
                <a16:creationId xmlns:a16="http://schemas.microsoft.com/office/drawing/2014/main" id="{E403C650-2C11-4CBF-B744-A984FC545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971800"/>
            <a:ext cx="8382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We can use these relations to find the </a:t>
            </a:r>
            <a:r>
              <a:rPr lang="en-US" altLang="en-US" sz="2400">
                <a:solidFill>
                  <a:srgbClr val="FF0000"/>
                </a:solidFill>
              </a:rPr>
              <a:t>missing term</a:t>
            </a:r>
            <a:r>
              <a:rPr lang="en-US" altLang="en-US" sz="2400"/>
              <a:t>….To make it a </a:t>
            </a:r>
            <a:r>
              <a:rPr lang="en-US" altLang="en-US" sz="2400">
                <a:solidFill>
                  <a:schemeClr val="tx2"/>
                </a:solidFill>
              </a:rPr>
              <a:t>perfect square trinomial</a:t>
            </a:r>
            <a:r>
              <a:rPr lang="en-US" altLang="en-US" sz="2400"/>
              <a:t> that can be factored into a </a:t>
            </a:r>
            <a:r>
              <a:rPr lang="en-US" altLang="en-US" sz="2400">
                <a:solidFill>
                  <a:srgbClr val="FF6600"/>
                </a:solidFill>
              </a:rPr>
              <a:t>perfect square binomial</a:t>
            </a:r>
            <a:r>
              <a:rPr lang="en-US" altLang="en-US" sz="2400"/>
              <a:t>.</a:t>
            </a:r>
          </a:p>
        </p:txBody>
      </p:sp>
      <p:graphicFrame>
        <p:nvGraphicFramePr>
          <p:cNvPr id="38924" name="Object 12">
            <a:extLst>
              <a:ext uri="{FF2B5EF4-FFF2-40B4-BE49-F238E27FC236}">
                <a16:creationId xmlns:a16="http://schemas.microsoft.com/office/drawing/2014/main" id="{A42E7360-B4E9-4E33-A1CE-30974AB4B5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962400"/>
          <a:ext cx="5014913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13" imgW="914400" imgH="228600" progId="Equation.DSMT4">
                  <p:embed/>
                </p:oleObj>
              </mc:Choice>
              <mc:Fallback>
                <p:oleObj name="Equation" r:id="rId13" imgW="914400" imgH="228600" progId="Equation.DSMT4">
                  <p:embed/>
                  <p:pic>
                    <p:nvPicPr>
                      <p:cNvPr id="38924" name="Object 12">
                        <a:extLst>
                          <a:ext uri="{FF2B5EF4-FFF2-40B4-BE49-F238E27FC236}">
                            <a16:creationId xmlns:a16="http://schemas.microsoft.com/office/drawing/2014/main" id="{A42E7360-B4E9-4E33-A1CE-30974AB4B5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962400"/>
                        <a:ext cx="5014913" cy="1255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5" name="Object 13">
            <a:extLst>
              <a:ext uri="{FF2B5EF4-FFF2-40B4-BE49-F238E27FC236}">
                <a16:creationId xmlns:a16="http://schemas.microsoft.com/office/drawing/2014/main" id="{D641FAC0-E656-4781-B226-131315E46C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5181600"/>
          <a:ext cx="2159000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Equation" r:id="rId15" imgW="393359" imgH="164957" progId="Equation.DSMT4">
                  <p:embed/>
                </p:oleObj>
              </mc:Choice>
              <mc:Fallback>
                <p:oleObj name="Equation" r:id="rId15" imgW="393359" imgH="164957" progId="Equation.DSMT4">
                  <p:embed/>
                  <p:pic>
                    <p:nvPicPr>
                      <p:cNvPr id="38925" name="Object 13">
                        <a:extLst>
                          <a:ext uri="{FF2B5EF4-FFF2-40B4-BE49-F238E27FC236}">
                            <a16:creationId xmlns:a16="http://schemas.microsoft.com/office/drawing/2014/main" id="{D641FAC0-E656-4781-B226-131315E46C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181600"/>
                        <a:ext cx="2159000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6" name="Object 14">
            <a:extLst>
              <a:ext uri="{FF2B5EF4-FFF2-40B4-BE49-F238E27FC236}">
                <a16:creationId xmlns:a16="http://schemas.microsoft.com/office/drawing/2014/main" id="{828FF55B-67C8-4EF4-8A41-261D2FD54B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5105400"/>
          <a:ext cx="132397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Equation" r:id="rId17" imgW="241091" imgH="177646" progId="Equation.DSMT4">
                  <p:embed/>
                </p:oleObj>
              </mc:Choice>
              <mc:Fallback>
                <p:oleObj name="Equation" r:id="rId17" imgW="241091" imgH="177646" progId="Equation.DSMT4">
                  <p:embed/>
                  <p:pic>
                    <p:nvPicPr>
                      <p:cNvPr id="38926" name="Object 14">
                        <a:extLst>
                          <a:ext uri="{FF2B5EF4-FFF2-40B4-BE49-F238E27FC236}">
                            <a16:creationId xmlns:a16="http://schemas.microsoft.com/office/drawing/2014/main" id="{828FF55B-67C8-4EF4-8A41-261D2FD54B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105400"/>
                        <a:ext cx="1323975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7" name="WordArt 15" descr="Paper bag">
            <a:extLst>
              <a:ext uri="{FF2B5EF4-FFF2-40B4-BE49-F238E27FC236}">
                <a16:creationId xmlns:a16="http://schemas.microsoft.com/office/drawing/2014/main" id="{A85A204B-6499-441F-8763-18AE2B52B0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495800" y="5638800"/>
            <a:ext cx="1247775" cy="9921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2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en-AU" sz="3600" kern="10">
                <a:ln w="9525">
                  <a:round/>
                  <a:headEnd/>
                  <a:tailEnd/>
                </a:ln>
                <a:blipFill dpi="0" rotWithShape="0">
                  <a:blip r:embed="rId19"/>
                  <a:srcRect/>
                  <a:tile tx="0" ty="0" sx="100000" sy="100000" flip="none" algn="tl"/>
                </a:blipFill>
                <a:latin typeface="Arial Black" panose="020B0A04020102020204" pitchFamily="34" charset="0"/>
              </a:rPr>
              <a:t>Then</a:t>
            </a:r>
          </a:p>
        </p:txBody>
      </p:sp>
      <p:graphicFrame>
        <p:nvGraphicFramePr>
          <p:cNvPr id="38928" name="Object 16">
            <a:extLst>
              <a:ext uri="{FF2B5EF4-FFF2-40B4-BE49-F238E27FC236}">
                <a16:creationId xmlns:a16="http://schemas.microsoft.com/office/drawing/2014/main" id="{067CC642-7D35-4F80-A34E-8F627E4B44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57925" y="5257800"/>
          <a:ext cx="69532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quation" r:id="rId20" imgW="126725" imgH="177415" progId="Equation.DSMT4">
                  <p:embed/>
                </p:oleObj>
              </mc:Choice>
              <mc:Fallback>
                <p:oleObj name="Equation" r:id="rId20" imgW="126725" imgH="177415" progId="Equation.DSMT4">
                  <p:embed/>
                  <p:pic>
                    <p:nvPicPr>
                      <p:cNvPr id="38928" name="Object 16">
                        <a:extLst>
                          <a:ext uri="{FF2B5EF4-FFF2-40B4-BE49-F238E27FC236}">
                            <a16:creationId xmlns:a16="http://schemas.microsoft.com/office/drawing/2014/main" id="{067CC642-7D35-4F80-A34E-8F627E4B44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925" y="5257800"/>
                        <a:ext cx="695325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9" name="Object 17">
            <a:extLst>
              <a:ext uri="{FF2B5EF4-FFF2-40B4-BE49-F238E27FC236}">
                <a16:creationId xmlns:a16="http://schemas.microsoft.com/office/drawing/2014/main" id="{09FF7B27-1F05-4A62-BA5E-C98C7012E0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64275" y="5130800"/>
          <a:ext cx="974725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quation" r:id="rId22" imgW="177569" imgH="202936" progId="Equation.DSMT4">
                  <p:embed/>
                </p:oleObj>
              </mc:Choice>
              <mc:Fallback>
                <p:oleObj name="Equation" r:id="rId22" imgW="177569" imgH="202936" progId="Equation.DSMT4">
                  <p:embed/>
                  <p:pic>
                    <p:nvPicPr>
                      <p:cNvPr id="38929" name="Object 17">
                        <a:extLst>
                          <a:ext uri="{FF2B5EF4-FFF2-40B4-BE49-F238E27FC236}">
                            <a16:creationId xmlns:a16="http://schemas.microsoft.com/office/drawing/2014/main" id="{09FF7B27-1F05-4A62-BA5E-C98C7012E0C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4275" y="5130800"/>
                        <a:ext cx="974725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0" name="Object 18">
            <a:extLst>
              <a:ext uri="{FF2B5EF4-FFF2-40B4-BE49-F238E27FC236}">
                <a16:creationId xmlns:a16="http://schemas.microsoft.com/office/drawing/2014/main" id="{883BE4EC-AF0D-494A-9DAB-D492532630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0400" y="5257800"/>
          <a:ext cx="173831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Equation" r:id="rId24" imgW="317087" imgH="177569" progId="Equation.DSMT4">
                  <p:embed/>
                </p:oleObj>
              </mc:Choice>
              <mc:Fallback>
                <p:oleObj name="Equation" r:id="rId24" imgW="317087" imgH="177569" progId="Equation.DSMT4">
                  <p:embed/>
                  <p:pic>
                    <p:nvPicPr>
                      <p:cNvPr id="38930" name="Object 18">
                        <a:extLst>
                          <a:ext uri="{FF2B5EF4-FFF2-40B4-BE49-F238E27FC236}">
                            <a16:creationId xmlns:a16="http://schemas.microsoft.com/office/drawing/2014/main" id="{883BE4EC-AF0D-494A-9DAB-D492532630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257800"/>
                        <a:ext cx="1738313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2" name="Object 20">
            <a:extLst>
              <a:ext uri="{FF2B5EF4-FFF2-40B4-BE49-F238E27FC236}">
                <a16:creationId xmlns:a16="http://schemas.microsoft.com/office/drawing/2014/main" id="{A7628E9E-0468-4A08-B707-5F49AA54B2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48263" y="4038600"/>
          <a:ext cx="1042987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Equation" r:id="rId26" imgW="190335" imgH="177646" progId="Equation.DSMT4">
                  <p:embed/>
                </p:oleObj>
              </mc:Choice>
              <mc:Fallback>
                <p:oleObj name="Equation" r:id="rId26" imgW="190335" imgH="177646" progId="Equation.DSMT4">
                  <p:embed/>
                  <p:pic>
                    <p:nvPicPr>
                      <p:cNvPr id="38932" name="Object 20">
                        <a:extLst>
                          <a:ext uri="{FF2B5EF4-FFF2-40B4-BE49-F238E27FC236}">
                            <a16:creationId xmlns:a16="http://schemas.microsoft.com/office/drawing/2014/main" id="{A7628E9E-0468-4A08-B707-5F49AA54B2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038600"/>
                        <a:ext cx="1042987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3" name="AutoShape 21">
            <a:extLst>
              <a:ext uri="{FF2B5EF4-FFF2-40B4-BE49-F238E27FC236}">
                <a16:creationId xmlns:a16="http://schemas.microsoft.com/office/drawing/2014/main" id="{B231819B-D51E-4759-918A-4240881FEC8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172200" y="4191000"/>
            <a:ext cx="1905000" cy="11430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38934" name="Object 22">
            <a:extLst>
              <a:ext uri="{FF2B5EF4-FFF2-40B4-BE49-F238E27FC236}">
                <a16:creationId xmlns:a16="http://schemas.microsoft.com/office/drawing/2014/main" id="{CB380F19-3457-45B6-8B1C-19C9B5B8F1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1143000"/>
          <a:ext cx="8667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Equation" r:id="rId28" imgW="177569" imgH="202936" progId="Equation.DSMT4">
                  <p:embed/>
                </p:oleObj>
              </mc:Choice>
              <mc:Fallback>
                <p:oleObj name="Equation" r:id="rId28" imgW="177569" imgH="202936" progId="Equation.DSMT4">
                  <p:embed/>
                  <p:pic>
                    <p:nvPicPr>
                      <p:cNvPr id="38934" name="Object 22">
                        <a:extLst>
                          <a:ext uri="{FF2B5EF4-FFF2-40B4-BE49-F238E27FC236}">
                            <a16:creationId xmlns:a16="http://schemas.microsoft.com/office/drawing/2014/main" id="{CB380F19-3457-45B6-8B1C-19C9B5B8F1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143000"/>
                        <a:ext cx="86677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5" name="AutoShape 23">
            <a:extLst>
              <a:ext uri="{FF2B5EF4-FFF2-40B4-BE49-F238E27FC236}">
                <a16:creationId xmlns:a16="http://schemas.microsoft.com/office/drawing/2014/main" id="{887226B2-38A8-4524-9D94-4FAF46B6EEB6}"/>
              </a:ext>
            </a:extLst>
          </p:cNvPr>
          <p:cNvSpPr>
            <a:spLocks noChangeArrowheads="1"/>
          </p:cNvSpPr>
          <p:nvPr/>
        </p:nvSpPr>
        <p:spPr bwMode="auto">
          <a:xfrm rot="3653157">
            <a:off x="2083594" y="4393406"/>
            <a:ext cx="490538" cy="1304925"/>
          </a:xfrm>
          <a:prstGeom prst="downArrow">
            <a:avLst>
              <a:gd name="adj1" fmla="val 50000"/>
              <a:gd name="adj2" fmla="val 665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89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89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389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389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99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6" dur="20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5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0" dur="20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92080" y="270892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(x+3)</a:t>
            </a:r>
            <a:r>
              <a:rPr lang="en-GB" sz="36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" name="Rectangle 4"/>
          <p:cNvSpPr/>
          <p:nvPr/>
        </p:nvSpPr>
        <p:spPr>
          <a:xfrm>
            <a:off x="755576" y="270892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(x+6)</a:t>
            </a:r>
            <a:r>
              <a:rPr lang="en-GB" sz="36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" name="Rectangle 5"/>
          <p:cNvSpPr/>
          <p:nvPr/>
        </p:nvSpPr>
        <p:spPr>
          <a:xfrm>
            <a:off x="5220072" y="443711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(x+4)</a:t>
            </a:r>
            <a:r>
              <a:rPr lang="en-GB" sz="36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755576" y="443711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(x+9)</a:t>
            </a:r>
            <a:r>
              <a:rPr lang="en-GB" sz="36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996952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7531" y="2996952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725144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3337" y="4725144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9592" y="404664"/>
            <a:ext cx="6840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/>
              <a:t>x</a:t>
            </a:r>
            <a:r>
              <a:rPr lang="en-GB" sz="6600" baseline="30000" dirty="0"/>
              <a:t>2</a:t>
            </a:r>
            <a:r>
              <a:rPr lang="en-GB" sz="6600" dirty="0"/>
              <a:t> + 6x + 9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51520" y="6237312"/>
            <a:ext cx="8712968" cy="404664"/>
            <a:chOff x="251520" y="6237312"/>
            <a:chExt cx="8712968" cy="404664"/>
          </a:xfrm>
        </p:grpSpPr>
        <p:sp>
          <p:nvSpPr>
            <p:cNvPr id="14" name="Rounded Rectangle 34"/>
            <p:cNvSpPr/>
            <p:nvPr/>
          </p:nvSpPr>
          <p:spPr>
            <a:xfrm>
              <a:off x="251520" y="6237312"/>
              <a:ext cx="8712968" cy="404664"/>
            </a:xfrm>
            <a:prstGeom prst="roundRect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35"/>
            <p:cNvSpPr txBox="1">
              <a:spLocks noChangeArrowheads="1"/>
            </p:cNvSpPr>
            <p:nvPr/>
          </p:nvSpPr>
          <p:spPr bwMode="auto">
            <a:xfrm>
              <a:off x="251521" y="6237312"/>
              <a:ext cx="856895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sz="2000" b="1" dirty="0">
                  <a:solidFill>
                    <a:srgbClr val="0000CC"/>
                  </a:solidFill>
                  <a:latin typeface="Calibri" pitchFamily="34" charset="0"/>
                </a:rPr>
                <a:t>Keywords: </a:t>
              </a:r>
              <a:r>
                <a:rPr lang="en-US" sz="2000" dirty="0">
                  <a:solidFill>
                    <a:prstClr val="black"/>
                  </a:solidFill>
                  <a:latin typeface="Calibri" pitchFamily="34" charset="0"/>
                </a:rPr>
                <a:t>quadratic, coefficient, squared, complete the square, minimum point</a:t>
              </a:r>
              <a:endParaRPr lang="en-GB" sz="2000" b="1" dirty="0">
                <a:solidFill>
                  <a:srgbClr val="0000CC"/>
                </a:solidFill>
                <a:latin typeface="Calibri" pitchFamily="34" charset="0"/>
              </a:endParaRPr>
            </a:p>
          </p:txBody>
        </p:sp>
      </p:grpSp>
      <p:sp>
        <p:nvSpPr>
          <p:cNvPr id="16" name="Content Placeholder 13"/>
          <p:cNvSpPr txBox="1">
            <a:spLocks/>
          </p:cNvSpPr>
          <p:nvPr/>
        </p:nvSpPr>
        <p:spPr>
          <a:xfrm>
            <a:off x="6669173" y="548680"/>
            <a:ext cx="2367323" cy="936104"/>
          </a:xfrm>
          <a:prstGeom prst="rect">
            <a:avLst/>
          </a:prstGeom>
          <a:solidFill>
            <a:srgbClr val="FFC000"/>
          </a:solidFill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None/>
            </a:pPr>
            <a:r>
              <a:rPr lang="en-US" sz="2000" b="1" u="sng" dirty="0"/>
              <a:t>Extension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000" b="1" dirty="0"/>
              <a:t>Expand and simplify to check your answer</a:t>
            </a:r>
            <a:endParaRPr lang="en-US" sz="2000" b="1" i="1" dirty="0"/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000" b="1" i="1" dirty="0"/>
          </a:p>
          <a:p>
            <a:pPr marL="0" lvl="0" indent="0">
              <a:buClr>
                <a:srgbClr val="FF0000"/>
              </a:buClr>
              <a:buNone/>
            </a:pPr>
            <a:endParaRPr lang="en-US" sz="2000" b="1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000" b="1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9856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20072" y="450912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(x+5)</a:t>
            </a:r>
            <a:r>
              <a:rPr lang="en-GB" sz="36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" name="Rectangle 4"/>
          <p:cNvSpPr/>
          <p:nvPr/>
        </p:nvSpPr>
        <p:spPr>
          <a:xfrm>
            <a:off x="755576" y="2852936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(x+5)</a:t>
            </a:r>
            <a:r>
              <a:rPr lang="en-GB" sz="3600" baseline="30000" dirty="0">
                <a:solidFill>
                  <a:schemeClr val="tx1"/>
                </a:solidFill>
              </a:rPr>
              <a:t>2 </a:t>
            </a:r>
            <a:r>
              <a:rPr lang="en-GB" sz="3600" dirty="0">
                <a:solidFill>
                  <a:schemeClr val="tx1"/>
                </a:solidFill>
              </a:rPr>
              <a:t>+20</a:t>
            </a:r>
          </a:p>
        </p:txBody>
      </p:sp>
      <p:sp>
        <p:nvSpPr>
          <p:cNvPr id="6" name="Rectangle 5"/>
          <p:cNvSpPr/>
          <p:nvPr/>
        </p:nvSpPr>
        <p:spPr>
          <a:xfrm>
            <a:off x="5220072" y="2852936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(x+10)</a:t>
            </a:r>
            <a:r>
              <a:rPr lang="en-GB" sz="36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755576" y="450912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(x+5)</a:t>
            </a:r>
            <a:r>
              <a:rPr lang="en-GB" sz="3600" baseline="30000" dirty="0">
                <a:solidFill>
                  <a:schemeClr val="tx1"/>
                </a:solidFill>
              </a:rPr>
              <a:t>2 </a:t>
            </a:r>
            <a:r>
              <a:rPr lang="en-GB" sz="3600" dirty="0">
                <a:solidFill>
                  <a:schemeClr val="tx1"/>
                </a:solidFill>
              </a:rPr>
              <a:t>+10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068960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7531" y="3068960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797152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3337" y="4797152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9592" y="476672"/>
            <a:ext cx="6840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/>
              <a:t>x</a:t>
            </a:r>
            <a:r>
              <a:rPr lang="en-GB" sz="6600" baseline="30000" dirty="0"/>
              <a:t>2</a:t>
            </a:r>
            <a:r>
              <a:rPr lang="en-GB" sz="6600" dirty="0"/>
              <a:t> + 10x + 25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51520" y="6237312"/>
            <a:ext cx="8712968" cy="404664"/>
            <a:chOff x="251520" y="6237312"/>
            <a:chExt cx="8712968" cy="404664"/>
          </a:xfrm>
        </p:grpSpPr>
        <p:sp>
          <p:nvSpPr>
            <p:cNvPr id="14" name="Rounded Rectangle 34"/>
            <p:cNvSpPr/>
            <p:nvPr/>
          </p:nvSpPr>
          <p:spPr>
            <a:xfrm>
              <a:off x="251520" y="6237312"/>
              <a:ext cx="8712968" cy="404664"/>
            </a:xfrm>
            <a:prstGeom prst="roundRect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35"/>
            <p:cNvSpPr txBox="1">
              <a:spLocks noChangeArrowheads="1"/>
            </p:cNvSpPr>
            <p:nvPr/>
          </p:nvSpPr>
          <p:spPr bwMode="auto">
            <a:xfrm>
              <a:off x="251521" y="6237312"/>
              <a:ext cx="856895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sz="2000" b="1" dirty="0">
                  <a:solidFill>
                    <a:srgbClr val="0000CC"/>
                  </a:solidFill>
                  <a:latin typeface="Calibri" pitchFamily="34" charset="0"/>
                </a:rPr>
                <a:t>Keywords: </a:t>
              </a:r>
              <a:r>
                <a:rPr lang="en-US" sz="2000" dirty="0">
                  <a:solidFill>
                    <a:prstClr val="black"/>
                  </a:solidFill>
                  <a:latin typeface="Calibri" pitchFamily="34" charset="0"/>
                </a:rPr>
                <a:t>quadratic, coefficient, squared, complete the square, minimum point</a:t>
              </a:r>
              <a:endParaRPr lang="en-GB" sz="2000" b="1" dirty="0">
                <a:solidFill>
                  <a:srgbClr val="0000CC"/>
                </a:solidFill>
                <a:latin typeface="Calibri" pitchFamily="34" charset="0"/>
              </a:endParaRPr>
            </a:p>
          </p:txBody>
        </p:sp>
      </p:grpSp>
      <p:sp>
        <p:nvSpPr>
          <p:cNvPr id="17" name="Content Placeholder 13"/>
          <p:cNvSpPr txBox="1">
            <a:spLocks/>
          </p:cNvSpPr>
          <p:nvPr/>
        </p:nvSpPr>
        <p:spPr>
          <a:xfrm>
            <a:off x="6669173" y="620688"/>
            <a:ext cx="2367323" cy="936104"/>
          </a:xfrm>
          <a:prstGeom prst="rect">
            <a:avLst/>
          </a:prstGeom>
          <a:solidFill>
            <a:srgbClr val="FFC000"/>
          </a:solidFill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None/>
            </a:pPr>
            <a:r>
              <a:rPr lang="en-US" sz="2000" b="1" u="sng" dirty="0"/>
              <a:t>Extension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000" b="1" dirty="0"/>
              <a:t>Expand and simplify to check your answer</a:t>
            </a:r>
            <a:endParaRPr lang="en-US" sz="2000" b="1" i="1" dirty="0"/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000" b="1" i="1" dirty="0"/>
          </a:p>
          <a:p>
            <a:pPr marL="0" lvl="0" indent="0">
              <a:buClr>
                <a:srgbClr val="FF0000"/>
              </a:buClr>
              <a:buNone/>
            </a:pPr>
            <a:endParaRPr lang="en-US" sz="2000" b="1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000" b="1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8633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>
            <a:extLst>
              <a:ext uri="{FF2B5EF4-FFF2-40B4-BE49-F238E27FC236}">
                <a16:creationId xmlns:a16="http://schemas.microsoft.com/office/drawing/2014/main" id="{4EFBBE0E-F990-4AAC-B64D-BF044CD46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514600"/>
            <a:ext cx="8153400" cy="329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2"/>
                </a:solidFill>
              </a:rPr>
              <a:t> Take ½ middle term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2"/>
                </a:solidFill>
              </a:rPr>
              <a:t> Then square it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2"/>
                </a:solidFill>
              </a:rPr>
              <a:t>The resulting trinomial is called a </a:t>
            </a:r>
            <a:r>
              <a:rPr lang="en-US" altLang="en-US">
                <a:solidFill>
                  <a:srgbClr val="FF6600"/>
                </a:solidFill>
              </a:rPr>
              <a:t>perfect square trinomial</a:t>
            </a:r>
            <a:r>
              <a:rPr lang="en-US" altLang="en-US">
                <a:solidFill>
                  <a:schemeClr val="tx2"/>
                </a:solidFill>
              </a:rPr>
              <a:t>, 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2"/>
                </a:solidFill>
              </a:rPr>
              <a:t>which can  be factored into a </a:t>
            </a:r>
            <a:r>
              <a:rPr lang="en-US" altLang="en-US">
                <a:solidFill>
                  <a:schemeClr val="folHlink"/>
                </a:solidFill>
              </a:rPr>
              <a:t>perfect square binomial.</a:t>
            </a:r>
          </a:p>
        </p:txBody>
      </p:sp>
      <p:graphicFrame>
        <p:nvGraphicFramePr>
          <p:cNvPr id="35845" name="Object 5">
            <a:extLst>
              <a:ext uri="{FF2B5EF4-FFF2-40B4-BE49-F238E27FC236}">
                <a16:creationId xmlns:a16="http://schemas.microsoft.com/office/drawing/2014/main" id="{B364658D-96F9-4399-889C-BEC6A8CE89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66825" y="911225"/>
          <a:ext cx="431482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tion" r:id="rId3" imgW="990600" imgH="228600" progId="Equation.DSMT4">
                  <p:embed/>
                </p:oleObj>
              </mc:Choice>
              <mc:Fallback>
                <p:oleObj name="Equation" r:id="rId3" imgW="990600" imgH="228600" progId="Equation.DSMT4">
                  <p:embed/>
                  <p:pic>
                    <p:nvPicPr>
                      <p:cNvPr id="35845" name="Object 5">
                        <a:extLst>
                          <a:ext uri="{FF2B5EF4-FFF2-40B4-BE49-F238E27FC236}">
                            <a16:creationId xmlns:a16="http://schemas.microsoft.com/office/drawing/2014/main" id="{B364658D-96F9-4399-889C-BEC6A8CE89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6825" y="911225"/>
                        <a:ext cx="4314825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Object 6">
            <a:extLst>
              <a:ext uri="{FF2B5EF4-FFF2-40B4-BE49-F238E27FC236}">
                <a16:creationId xmlns:a16="http://schemas.microsoft.com/office/drawing/2014/main" id="{3CAC2165-B3B8-4C50-86C2-2FF593644F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0" y="2514600"/>
          <a:ext cx="11874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Equation" r:id="rId5" imgW="393359" imgH="177646" progId="Equation.DSMT4">
                  <p:embed/>
                </p:oleObj>
              </mc:Choice>
              <mc:Fallback>
                <p:oleObj name="Equation" r:id="rId5" imgW="393359" imgH="177646" progId="Equation.DSMT4">
                  <p:embed/>
                  <p:pic>
                    <p:nvPicPr>
                      <p:cNvPr id="35846" name="Object 6">
                        <a:extLst>
                          <a:ext uri="{FF2B5EF4-FFF2-40B4-BE49-F238E27FC236}">
                            <a16:creationId xmlns:a16="http://schemas.microsoft.com/office/drawing/2014/main" id="{3CAC2165-B3B8-4C50-86C2-2FF593644FC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514600"/>
                        <a:ext cx="11874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7" name="Object 7">
            <a:extLst>
              <a:ext uri="{FF2B5EF4-FFF2-40B4-BE49-F238E27FC236}">
                <a16:creationId xmlns:a16="http://schemas.microsoft.com/office/drawing/2014/main" id="{C3C5291E-D1F3-41CE-9E2C-D6A06D5BD6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9800" y="2514600"/>
          <a:ext cx="72707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7" imgW="241091" imgH="177646" progId="Equation.DSMT4">
                  <p:embed/>
                </p:oleObj>
              </mc:Choice>
              <mc:Fallback>
                <p:oleObj name="Equation" r:id="rId7" imgW="241091" imgH="177646" progId="Equation.DSMT4">
                  <p:embed/>
                  <p:pic>
                    <p:nvPicPr>
                      <p:cNvPr id="35847" name="Object 7">
                        <a:extLst>
                          <a:ext uri="{FF2B5EF4-FFF2-40B4-BE49-F238E27FC236}">
                            <a16:creationId xmlns:a16="http://schemas.microsoft.com/office/drawing/2014/main" id="{C3C5291E-D1F3-41CE-9E2C-D6A06D5BD6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514600"/>
                        <a:ext cx="72707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8" name="Object 8">
            <a:extLst>
              <a:ext uri="{FF2B5EF4-FFF2-40B4-BE49-F238E27FC236}">
                <a16:creationId xmlns:a16="http://schemas.microsoft.com/office/drawing/2014/main" id="{C2638089-9161-413E-AABF-9A265C251A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05250" y="3048000"/>
          <a:ext cx="841375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9" imgW="279400" imgH="228600" progId="Equation.DSMT4">
                  <p:embed/>
                </p:oleObj>
              </mc:Choice>
              <mc:Fallback>
                <p:oleObj name="Equation" r:id="rId9" imgW="279400" imgH="228600" progId="Equation.DSMT4">
                  <p:embed/>
                  <p:pic>
                    <p:nvPicPr>
                      <p:cNvPr id="35848" name="Object 8">
                        <a:extLst>
                          <a:ext uri="{FF2B5EF4-FFF2-40B4-BE49-F238E27FC236}">
                            <a16:creationId xmlns:a16="http://schemas.microsoft.com/office/drawing/2014/main" id="{C2638089-9161-413E-AABF-9A265C251A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0" y="3048000"/>
                        <a:ext cx="841375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9" name="Object 9">
            <a:extLst>
              <a:ext uri="{FF2B5EF4-FFF2-40B4-BE49-F238E27FC236}">
                <a16:creationId xmlns:a16="http://schemas.microsoft.com/office/drawing/2014/main" id="{03CB37DA-16B4-438E-A548-2FD728542A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81550" y="3124200"/>
          <a:ext cx="91916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11" imgW="304404" imgH="177569" progId="Equation.DSMT4">
                  <p:embed/>
                </p:oleObj>
              </mc:Choice>
              <mc:Fallback>
                <p:oleObj name="Equation" r:id="rId11" imgW="304404" imgH="177569" progId="Equation.DSMT4">
                  <p:embed/>
                  <p:pic>
                    <p:nvPicPr>
                      <p:cNvPr id="35849" name="Object 9">
                        <a:extLst>
                          <a:ext uri="{FF2B5EF4-FFF2-40B4-BE49-F238E27FC236}">
                            <a16:creationId xmlns:a16="http://schemas.microsoft.com/office/drawing/2014/main" id="{03CB37DA-16B4-438E-A548-2FD728542A2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1550" y="3124200"/>
                        <a:ext cx="919163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0" name="Object 10">
            <a:extLst>
              <a:ext uri="{FF2B5EF4-FFF2-40B4-BE49-F238E27FC236}">
                <a16:creationId xmlns:a16="http://schemas.microsoft.com/office/drawing/2014/main" id="{353B85BB-674A-4C70-B9DD-92C9008FAC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1066800"/>
          <a:ext cx="7239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13" imgW="177492" imgH="177492" progId="Equation.DSMT4">
                  <p:embed/>
                </p:oleObj>
              </mc:Choice>
              <mc:Fallback>
                <p:oleObj name="Equation" r:id="rId13" imgW="177492" imgH="177492" progId="Equation.DSMT4">
                  <p:embed/>
                  <p:pic>
                    <p:nvPicPr>
                      <p:cNvPr id="35850" name="Object 10">
                        <a:extLst>
                          <a:ext uri="{FF2B5EF4-FFF2-40B4-BE49-F238E27FC236}">
                            <a16:creationId xmlns:a16="http://schemas.microsoft.com/office/drawing/2014/main" id="{353B85BB-674A-4C70-B9DD-92C9008FAC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066800"/>
                        <a:ext cx="7239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2" name="Object 12">
            <a:extLst>
              <a:ext uri="{FF2B5EF4-FFF2-40B4-BE49-F238E27FC236}">
                <a16:creationId xmlns:a16="http://schemas.microsoft.com/office/drawing/2014/main" id="{1C12D149-70A8-4D09-8B26-74DB6E5246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00800" y="1066800"/>
          <a:ext cx="2057400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15" imgW="482391" imgH="228501" progId="Equation.DSMT4">
                  <p:embed/>
                </p:oleObj>
              </mc:Choice>
              <mc:Fallback>
                <p:oleObj name="Equation" r:id="rId15" imgW="482391" imgH="228501" progId="Equation.DSMT4">
                  <p:embed/>
                  <p:pic>
                    <p:nvPicPr>
                      <p:cNvPr id="35852" name="Object 12">
                        <a:extLst>
                          <a:ext uri="{FF2B5EF4-FFF2-40B4-BE49-F238E27FC236}">
                            <a16:creationId xmlns:a16="http://schemas.microsoft.com/office/drawing/2014/main" id="{1C12D149-70A8-4D09-8B26-74DB6E5246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066800"/>
                        <a:ext cx="2057400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3" name="Object 13">
            <a:extLst>
              <a:ext uri="{FF2B5EF4-FFF2-40B4-BE49-F238E27FC236}">
                <a16:creationId xmlns:a16="http://schemas.microsoft.com/office/drawing/2014/main" id="{F7D345B3-6468-4B8C-AA12-B0181C6D0F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1143000"/>
          <a:ext cx="561975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17" imgW="126780" imgH="114102" progId="Equation.DSMT4">
                  <p:embed/>
                </p:oleObj>
              </mc:Choice>
              <mc:Fallback>
                <p:oleObj name="Equation" r:id="rId17" imgW="126780" imgH="114102" progId="Equation.DSMT4">
                  <p:embed/>
                  <p:pic>
                    <p:nvPicPr>
                      <p:cNvPr id="35853" name="Object 13">
                        <a:extLst>
                          <a:ext uri="{FF2B5EF4-FFF2-40B4-BE49-F238E27FC236}">
                            <a16:creationId xmlns:a16="http://schemas.microsoft.com/office/drawing/2014/main" id="{F7D345B3-6468-4B8C-AA12-B0181C6D0F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143000"/>
                        <a:ext cx="561975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Rectangle 14">
            <a:extLst>
              <a:ext uri="{FF2B5EF4-FFF2-40B4-BE49-F238E27FC236}">
                <a16:creationId xmlns:a16="http://schemas.microsoft.com/office/drawing/2014/main" id="{02D397D0-2397-4AAE-9F4B-CB55B8A8D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0"/>
            <a:ext cx="6096000" cy="762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5855" name="AutoShape 15">
            <a:extLst>
              <a:ext uri="{FF2B5EF4-FFF2-40B4-BE49-F238E27FC236}">
                <a16:creationId xmlns:a16="http://schemas.microsoft.com/office/drawing/2014/main" id="{447015CC-B13C-4F6B-BA03-B72AE6C631D8}"/>
              </a:ext>
            </a:extLst>
          </p:cNvPr>
          <p:cNvSpPr>
            <a:spLocks noChangeArrowheads="1"/>
          </p:cNvSpPr>
          <p:nvPr/>
        </p:nvSpPr>
        <p:spPr bwMode="auto">
          <a:xfrm rot="760689" flipH="1">
            <a:off x="5562600" y="1524000"/>
            <a:ext cx="1752600" cy="1981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8205" name="WordArt 16">
            <a:extLst>
              <a:ext uri="{FF2B5EF4-FFF2-40B4-BE49-F238E27FC236}">
                <a16:creationId xmlns:a16="http://schemas.microsoft.com/office/drawing/2014/main" id="{C61B1115-CBC3-4A78-88C1-1D5D967BADE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76200"/>
            <a:ext cx="7543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2500">
                      <a:srgbClr val="01A78F"/>
                    </a:gs>
                    <a:gs pos="25000">
                      <a:srgbClr val="FFFF00"/>
                    </a:gs>
                    <a:gs pos="37500">
                      <a:srgbClr val="FF6633"/>
                    </a:gs>
                    <a:gs pos="50000">
                      <a:srgbClr val="FF3399"/>
                    </a:gs>
                    <a:gs pos="62500">
                      <a:srgbClr val="FF6633"/>
                    </a:gs>
                    <a:gs pos="75000">
                      <a:srgbClr val="FFFF00"/>
                    </a:gs>
                    <a:gs pos="875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Make this a perfect square trinomial</a:t>
            </a:r>
            <a:endParaRPr lang="en-AU" sz="28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3366FF"/>
                  </a:gs>
                  <a:gs pos="12500">
                    <a:srgbClr val="01A78F"/>
                  </a:gs>
                  <a:gs pos="25000">
                    <a:srgbClr val="FFFF00"/>
                  </a:gs>
                  <a:gs pos="37500">
                    <a:srgbClr val="FF6633"/>
                  </a:gs>
                  <a:gs pos="50000">
                    <a:srgbClr val="FF3399"/>
                  </a:gs>
                  <a:gs pos="62500">
                    <a:srgbClr val="FF6633"/>
                  </a:gs>
                  <a:gs pos="75000">
                    <a:srgbClr val="FFFF00"/>
                  </a:gs>
                  <a:gs pos="87500">
                    <a:srgbClr val="01A78F"/>
                  </a:gs>
                  <a:gs pos="100000">
                    <a:srgbClr val="3366FF"/>
                  </a:gs>
                </a:gsLst>
                <a:lin ang="1890000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63" dur="1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64" dur="1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1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99" dur="1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00" dur="1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1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>
            <a:extLst>
              <a:ext uri="{FF2B5EF4-FFF2-40B4-BE49-F238E27FC236}">
                <a16:creationId xmlns:a16="http://schemas.microsoft.com/office/drawing/2014/main" id="{4EFBBE0E-F990-4AAC-B64D-BF044CD46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514600"/>
            <a:ext cx="8153400" cy="329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chemeClr val="tx2"/>
                </a:solidFill>
              </a:rPr>
              <a:t> Take ½ middle term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chemeClr val="tx2"/>
                </a:solidFill>
              </a:rPr>
              <a:t> Then square it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chemeClr val="tx2"/>
                </a:solidFill>
              </a:rPr>
              <a:t>The resulting trinomial is called a </a:t>
            </a:r>
            <a:r>
              <a:rPr lang="en-US" altLang="en-US" dirty="0">
                <a:solidFill>
                  <a:srgbClr val="FF6600"/>
                </a:solidFill>
              </a:rPr>
              <a:t>perfect square trinomial</a:t>
            </a:r>
            <a:r>
              <a:rPr lang="en-US" altLang="en-US" dirty="0">
                <a:solidFill>
                  <a:schemeClr val="tx2"/>
                </a:solidFill>
              </a:rPr>
              <a:t>, 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chemeClr val="tx2"/>
                </a:solidFill>
              </a:rPr>
              <a:t>which can  be factored into a </a:t>
            </a:r>
            <a:r>
              <a:rPr lang="en-US" altLang="en-US" dirty="0">
                <a:solidFill>
                  <a:schemeClr val="folHlink"/>
                </a:solidFill>
              </a:rPr>
              <a:t>perfect square binomial.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845" name="Object 5">
                <a:extLst>
                  <a:ext uri="{FF2B5EF4-FFF2-40B4-BE49-F238E27FC236}">
                    <a16:creationId xmlns:a16="http://schemas.microsoft.com/office/drawing/2014/main" id="{B364658D-96F9-4399-889C-BEC6A8CE89DB}"/>
                  </a:ext>
                </a:extLst>
              </p:cNvPr>
              <p:cNvSpPr txBox="1"/>
              <p:nvPr/>
            </p:nvSpPr>
            <p:spPr bwMode="auto">
              <a:xfrm>
                <a:off x="1266825" y="911225"/>
                <a:ext cx="4314825" cy="9937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5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5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5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5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5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5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+____</m:t>
                      </m:r>
                    </m:oMath>
                  </m:oMathPara>
                </a14:m>
                <a:endParaRPr lang="en-AU" sz="5400" dirty="0"/>
              </a:p>
            </p:txBody>
          </p:sp>
        </mc:Choice>
        <mc:Fallback xmlns="">
          <p:sp>
            <p:nvSpPr>
              <p:cNvPr id="35845" name="Object 5">
                <a:extLst>
                  <a:ext uri="{FF2B5EF4-FFF2-40B4-BE49-F238E27FC236}">
                    <a16:creationId xmlns:a16="http://schemas.microsoft.com/office/drawing/2014/main" id="{B364658D-96F9-4399-889C-BEC6A8CE89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66825" y="911225"/>
                <a:ext cx="4314825" cy="993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846" name="Object 6">
                <a:extLst>
                  <a:ext uri="{FF2B5EF4-FFF2-40B4-BE49-F238E27FC236}">
                    <a16:creationId xmlns:a16="http://schemas.microsoft.com/office/drawing/2014/main" id="{3CAC2165-B3B8-4C50-86C2-2FF593644FC0}"/>
                  </a:ext>
                </a:extLst>
              </p:cNvPr>
              <p:cNvSpPr txBox="1"/>
              <p:nvPr/>
            </p:nvSpPr>
            <p:spPr bwMode="auto">
              <a:xfrm>
                <a:off x="4800600" y="2514600"/>
                <a:ext cx="1187450" cy="5365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32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1÷2</m:t>
                      </m:r>
                    </m:oMath>
                  </m:oMathPara>
                </a14:m>
                <a:endParaRPr lang="en-AU" sz="3200" dirty="0"/>
              </a:p>
            </p:txBody>
          </p:sp>
        </mc:Choice>
        <mc:Fallback xmlns="">
          <p:sp>
            <p:nvSpPr>
              <p:cNvPr id="35846" name="Object 6">
                <a:extLst>
                  <a:ext uri="{FF2B5EF4-FFF2-40B4-BE49-F238E27FC236}">
                    <a16:creationId xmlns:a16="http://schemas.microsoft.com/office/drawing/2014/main" id="{3CAC2165-B3B8-4C50-86C2-2FF593644F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00600" y="2514600"/>
                <a:ext cx="1187450" cy="5365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847" name="Object 7">
                <a:extLst>
                  <a:ext uri="{FF2B5EF4-FFF2-40B4-BE49-F238E27FC236}">
                    <a16:creationId xmlns:a16="http://schemas.microsoft.com/office/drawing/2014/main" id="{C3C5291E-D1F3-41CE-9E2C-D6A06D5BD62D}"/>
                  </a:ext>
                </a:extLst>
              </p:cNvPr>
              <p:cNvSpPr txBox="1"/>
              <p:nvPr/>
            </p:nvSpPr>
            <p:spPr bwMode="auto">
              <a:xfrm>
                <a:off x="5880904" y="2438400"/>
                <a:ext cx="727075" cy="5365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35847" name="Object 7">
                <a:extLst>
                  <a:ext uri="{FF2B5EF4-FFF2-40B4-BE49-F238E27FC236}">
                    <a16:creationId xmlns:a16="http://schemas.microsoft.com/office/drawing/2014/main" id="{C3C5291E-D1F3-41CE-9E2C-D6A06D5BD6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80904" y="2438400"/>
                <a:ext cx="727075" cy="536575"/>
              </a:xfrm>
              <a:prstGeom prst="rect">
                <a:avLst/>
              </a:prstGeom>
              <a:blipFill>
                <a:blip r:embed="rId5"/>
                <a:stretch>
                  <a:fillRect b="-454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848" name="Object 8">
                <a:extLst>
                  <a:ext uri="{FF2B5EF4-FFF2-40B4-BE49-F238E27FC236}">
                    <a16:creationId xmlns:a16="http://schemas.microsoft.com/office/drawing/2014/main" id="{C2638089-9161-413E-AABF-9A265C251A46}"/>
                  </a:ext>
                </a:extLst>
              </p:cNvPr>
              <p:cNvSpPr txBox="1"/>
              <p:nvPr/>
            </p:nvSpPr>
            <p:spPr bwMode="auto">
              <a:xfrm>
                <a:off x="3905250" y="3048000"/>
                <a:ext cx="841375" cy="69056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AU" sz="2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AU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AU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35848" name="Object 8">
                <a:extLst>
                  <a:ext uri="{FF2B5EF4-FFF2-40B4-BE49-F238E27FC236}">
                    <a16:creationId xmlns:a16="http://schemas.microsoft.com/office/drawing/2014/main" id="{C2638089-9161-413E-AABF-9A265C251A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05250" y="3048000"/>
                <a:ext cx="841375" cy="690563"/>
              </a:xfrm>
              <a:prstGeom prst="rect">
                <a:avLst/>
              </a:prstGeom>
              <a:blipFill>
                <a:blip r:embed="rId6"/>
                <a:stretch>
                  <a:fillRect b="-2300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849" name="Object 9">
                <a:extLst>
                  <a:ext uri="{FF2B5EF4-FFF2-40B4-BE49-F238E27FC236}">
                    <a16:creationId xmlns:a16="http://schemas.microsoft.com/office/drawing/2014/main" id="{03CB37DA-16B4-438E-A548-2FD728542A2E}"/>
                  </a:ext>
                </a:extLst>
              </p:cNvPr>
              <p:cNvSpPr txBox="1"/>
              <p:nvPr/>
            </p:nvSpPr>
            <p:spPr bwMode="auto">
              <a:xfrm>
                <a:off x="4781550" y="3124200"/>
                <a:ext cx="1826429" cy="5365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AU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AU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AU" sz="2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5849" name="Object 9">
                <a:extLst>
                  <a:ext uri="{FF2B5EF4-FFF2-40B4-BE49-F238E27FC236}">
                    <a16:creationId xmlns:a16="http://schemas.microsoft.com/office/drawing/2014/main" id="{03CB37DA-16B4-438E-A548-2FD728542A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81550" y="3124200"/>
                <a:ext cx="1826429" cy="536575"/>
              </a:xfrm>
              <a:prstGeom prst="rect">
                <a:avLst/>
              </a:prstGeom>
              <a:blipFill>
                <a:blip r:embed="rId7"/>
                <a:stretch>
                  <a:fillRect b="-4431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850" name="Object 10">
                <a:extLst>
                  <a:ext uri="{FF2B5EF4-FFF2-40B4-BE49-F238E27FC236}">
                    <a16:creationId xmlns:a16="http://schemas.microsoft.com/office/drawing/2014/main" id="{353B85BB-674A-4C70-B9DD-92C9008FACCF}"/>
                  </a:ext>
                </a:extLst>
              </p:cNvPr>
              <p:cNvSpPr txBox="1"/>
              <p:nvPr/>
            </p:nvSpPr>
            <p:spPr bwMode="auto">
              <a:xfrm>
                <a:off x="4372346" y="676984"/>
                <a:ext cx="723900" cy="6477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AU" sz="3200" dirty="0"/>
              </a:p>
            </p:txBody>
          </p:sp>
        </mc:Choice>
        <mc:Fallback xmlns="">
          <p:sp>
            <p:nvSpPr>
              <p:cNvPr id="35850" name="Object 10">
                <a:extLst>
                  <a:ext uri="{FF2B5EF4-FFF2-40B4-BE49-F238E27FC236}">
                    <a16:creationId xmlns:a16="http://schemas.microsoft.com/office/drawing/2014/main" id="{353B85BB-674A-4C70-B9DD-92C9008FAC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72346" y="676984"/>
                <a:ext cx="723900" cy="647700"/>
              </a:xfrm>
              <a:prstGeom prst="rect">
                <a:avLst/>
              </a:prstGeom>
              <a:blipFill>
                <a:blip r:embed="rId8"/>
                <a:stretch>
                  <a:fillRect b="-4905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852" name="Object 12">
                <a:extLst>
                  <a:ext uri="{FF2B5EF4-FFF2-40B4-BE49-F238E27FC236}">
                    <a16:creationId xmlns:a16="http://schemas.microsoft.com/office/drawing/2014/main" id="{1C12D149-70A8-4D09-8B26-74DB6E5246C1}"/>
                  </a:ext>
                </a:extLst>
              </p:cNvPr>
              <p:cNvSpPr txBox="1"/>
              <p:nvPr/>
            </p:nvSpPr>
            <p:spPr bwMode="auto">
              <a:xfrm>
                <a:off x="6872700" y="1011237"/>
                <a:ext cx="2057400" cy="97313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A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A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35852" name="Object 12">
                <a:extLst>
                  <a:ext uri="{FF2B5EF4-FFF2-40B4-BE49-F238E27FC236}">
                    <a16:creationId xmlns:a16="http://schemas.microsoft.com/office/drawing/2014/main" id="{1C12D149-70A8-4D09-8B26-74DB6E5246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72700" y="1011237"/>
                <a:ext cx="2057400" cy="9731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5853" name="Object 13">
            <a:extLst>
              <a:ext uri="{FF2B5EF4-FFF2-40B4-BE49-F238E27FC236}">
                <a16:creationId xmlns:a16="http://schemas.microsoft.com/office/drawing/2014/main" id="{F7D345B3-6468-4B8C-AA12-B0181C6D0F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1143000"/>
          <a:ext cx="561975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10" imgW="126780" imgH="114102" progId="Equation.DSMT4">
                  <p:embed/>
                </p:oleObj>
              </mc:Choice>
              <mc:Fallback>
                <p:oleObj name="Equation" r:id="rId10" imgW="126780" imgH="114102" progId="Equation.DSMT4">
                  <p:embed/>
                  <p:pic>
                    <p:nvPicPr>
                      <p:cNvPr id="35853" name="Object 13">
                        <a:extLst>
                          <a:ext uri="{FF2B5EF4-FFF2-40B4-BE49-F238E27FC236}">
                            <a16:creationId xmlns:a16="http://schemas.microsoft.com/office/drawing/2014/main" id="{F7D345B3-6468-4B8C-AA12-B0181C6D0F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143000"/>
                        <a:ext cx="561975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Rectangle 14">
            <a:extLst>
              <a:ext uri="{FF2B5EF4-FFF2-40B4-BE49-F238E27FC236}">
                <a16:creationId xmlns:a16="http://schemas.microsoft.com/office/drawing/2014/main" id="{02D397D0-2397-4AAE-9F4B-CB55B8A8D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0"/>
            <a:ext cx="6096000" cy="762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5855" name="AutoShape 15">
            <a:extLst>
              <a:ext uri="{FF2B5EF4-FFF2-40B4-BE49-F238E27FC236}">
                <a16:creationId xmlns:a16="http://schemas.microsoft.com/office/drawing/2014/main" id="{447015CC-B13C-4F6B-BA03-B72AE6C631D8}"/>
              </a:ext>
            </a:extLst>
          </p:cNvPr>
          <p:cNvSpPr>
            <a:spLocks noChangeArrowheads="1"/>
          </p:cNvSpPr>
          <p:nvPr/>
        </p:nvSpPr>
        <p:spPr bwMode="auto">
          <a:xfrm rot="760689" flipH="1">
            <a:off x="5562600" y="1524000"/>
            <a:ext cx="1752600" cy="1981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8205" name="WordArt 16">
            <a:extLst>
              <a:ext uri="{FF2B5EF4-FFF2-40B4-BE49-F238E27FC236}">
                <a16:creationId xmlns:a16="http://schemas.microsoft.com/office/drawing/2014/main" id="{C61B1115-CBC3-4A78-88C1-1D5D967BADE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76200"/>
            <a:ext cx="7543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2500">
                      <a:srgbClr val="01A78F"/>
                    </a:gs>
                    <a:gs pos="25000">
                      <a:srgbClr val="FFFF00"/>
                    </a:gs>
                    <a:gs pos="37500">
                      <a:srgbClr val="FF6633"/>
                    </a:gs>
                    <a:gs pos="50000">
                      <a:srgbClr val="FF3399"/>
                    </a:gs>
                    <a:gs pos="62500">
                      <a:srgbClr val="FF6633"/>
                    </a:gs>
                    <a:gs pos="75000">
                      <a:srgbClr val="FFFF00"/>
                    </a:gs>
                    <a:gs pos="875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Make this a perfect square trinomial</a:t>
            </a:r>
            <a:endParaRPr lang="en-AU" sz="28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3366FF"/>
                  </a:gs>
                  <a:gs pos="12500">
                    <a:srgbClr val="01A78F"/>
                  </a:gs>
                  <a:gs pos="25000">
                    <a:srgbClr val="FFFF00"/>
                  </a:gs>
                  <a:gs pos="37500">
                    <a:srgbClr val="FF6633"/>
                  </a:gs>
                  <a:gs pos="50000">
                    <a:srgbClr val="FF3399"/>
                  </a:gs>
                  <a:gs pos="62500">
                    <a:srgbClr val="FF6633"/>
                  </a:gs>
                  <a:gs pos="75000">
                    <a:srgbClr val="FFFF00"/>
                  </a:gs>
                  <a:gs pos="87500">
                    <a:srgbClr val="01A78F"/>
                  </a:gs>
                  <a:gs pos="100000">
                    <a:srgbClr val="3366FF"/>
                  </a:gs>
                </a:gsLst>
                <a:lin ang="1890000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64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3872</TotalTime>
  <Words>827</Words>
  <Application>Microsoft Office PowerPoint</Application>
  <PresentationFormat>On-screen Show (4:3)</PresentationFormat>
  <Paragraphs>214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Calibri (Body)</vt:lpstr>
      <vt:lpstr>Aharoni</vt:lpstr>
      <vt:lpstr>Arial</vt:lpstr>
      <vt:lpstr>Arial Black</vt:lpstr>
      <vt:lpstr>Calibri</vt:lpstr>
      <vt:lpstr>Cambria Math</vt:lpstr>
      <vt:lpstr>Century Gothic</vt:lpstr>
      <vt:lpstr>Wingdings</vt:lpstr>
      <vt:lpstr>Office Theme</vt:lpstr>
      <vt:lpstr>Equation</vt:lpstr>
      <vt:lpstr>Completing the square</vt:lpstr>
      <vt:lpstr>Completing The Square</vt:lpstr>
      <vt:lpstr>Starter</vt:lpstr>
      <vt:lpstr>The path to ZERO gravity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Completing the Square: This is not a perfect square. </vt:lpstr>
      <vt:lpstr>Completing the Square: This is not a perfect square. </vt:lpstr>
      <vt:lpstr>Completing the Square: This is not a perfect square. </vt:lpstr>
      <vt:lpstr>PowerPoint Presentation</vt:lpstr>
      <vt:lpstr>PowerPoint Presentation</vt:lpstr>
      <vt:lpstr>Completing the Square: This is not a perfect square. </vt:lpstr>
    </vt:vector>
  </TitlesOfParts>
  <Company>LLICT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 Alley</dc:creator>
  <cp:lastModifiedBy>Lyn ZHANG</cp:lastModifiedBy>
  <cp:revision>266</cp:revision>
  <cp:lastPrinted>2017-03-28T21:00:34Z</cp:lastPrinted>
  <dcterms:created xsi:type="dcterms:W3CDTF">2013-11-24T15:41:05Z</dcterms:created>
  <dcterms:modified xsi:type="dcterms:W3CDTF">2022-05-15T00:11:56Z</dcterms:modified>
</cp:coreProperties>
</file>