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81" r:id="rId2"/>
    <p:sldId id="282" r:id="rId3"/>
    <p:sldId id="283" r:id="rId4"/>
    <p:sldId id="284" r:id="rId5"/>
    <p:sldId id="296" r:id="rId6"/>
    <p:sldId id="285" r:id="rId7"/>
    <p:sldId id="297" r:id="rId8"/>
    <p:sldId id="286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2D2C8-3ED3-4E34-88D3-2B9A4A4F7DA1}" type="datetimeFigureOut">
              <a:rPr lang="en-GB" smtClean="0"/>
              <a:t>17/05/2022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938DC-FBEE-4403-9157-656AA31BB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78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17/05/2022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661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17/05/2022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80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17/05/2022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20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17/05/2022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532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17/05/2022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28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17/05/2022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19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17/05/2022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652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17/05/2022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09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17/05/2022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26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17/05/2022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2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49156-A101-45F5-A548-7213C6F78C6F}" type="datetimeFigureOut">
              <a:rPr lang="en-GB" smtClean="0"/>
              <a:t>17/05/2022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98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49156-A101-45F5-A548-7213C6F78C6F}" type="datetimeFigureOut">
              <a:rPr lang="en-GB" smtClean="0"/>
              <a:t>17/05/2022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88BDF-6170-45B7-9A4A-BD82B8D51E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488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0.png"/><Relationship Id="rId13" Type="http://schemas.openxmlformats.org/officeDocument/2006/relationships/image" Target="../media/image119.png"/><Relationship Id="rId3" Type="http://schemas.openxmlformats.org/officeDocument/2006/relationships/image" Target="../media/image1090.png"/><Relationship Id="rId7" Type="http://schemas.openxmlformats.org/officeDocument/2006/relationships/image" Target="../media/image1130.png"/><Relationship Id="rId12" Type="http://schemas.openxmlformats.org/officeDocument/2006/relationships/image" Target="../media/image118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1120.png"/><Relationship Id="rId11" Type="http://schemas.openxmlformats.org/officeDocument/2006/relationships/image" Target="../media/image1170.png"/><Relationship Id="rId5" Type="http://schemas.openxmlformats.org/officeDocument/2006/relationships/image" Target="../media/image1110.png"/><Relationship Id="rId10" Type="http://schemas.openxmlformats.org/officeDocument/2006/relationships/image" Target="../media/image1160.png"/><Relationship Id="rId4" Type="http://schemas.openxmlformats.org/officeDocument/2006/relationships/image" Target="../media/image1100.png"/><Relationship Id="rId9" Type="http://schemas.openxmlformats.org/officeDocument/2006/relationships/image" Target="../media/image115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126.png"/><Relationship Id="rId5" Type="http://schemas.openxmlformats.org/officeDocument/2006/relationships/image" Target="../media/image125.png"/><Relationship Id="rId4" Type="http://schemas.openxmlformats.org/officeDocument/2006/relationships/image" Target="../media/image1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png"/><Relationship Id="rId3" Type="http://schemas.openxmlformats.org/officeDocument/2006/relationships/image" Target="../media/image127.png"/><Relationship Id="rId7" Type="http://schemas.openxmlformats.org/officeDocument/2006/relationships/image" Target="../media/image13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130.png"/><Relationship Id="rId5" Type="http://schemas.openxmlformats.org/officeDocument/2006/relationships/image" Target="../media/image129.png"/><Relationship Id="rId4" Type="http://schemas.openxmlformats.org/officeDocument/2006/relationships/image" Target="../media/image12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3" Type="http://schemas.openxmlformats.org/officeDocument/2006/relationships/image" Target="../media/image133.png"/><Relationship Id="rId7" Type="http://schemas.openxmlformats.org/officeDocument/2006/relationships/image" Target="../media/image13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136.png"/><Relationship Id="rId5" Type="http://schemas.openxmlformats.org/officeDocument/2006/relationships/image" Target="../media/image135.png"/><Relationship Id="rId4" Type="http://schemas.openxmlformats.org/officeDocument/2006/relationships/image" Target="../media/image13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image" Target="../media/image142.png"/><Relationship Id="rId5" Type="http://schemas.openxmlformats.org/officeDocument/2006/relationships/image" Target="../media/image141.png"/><Relationship Id="rId4" Type="http://schemas.openxmlformats.org/officeDocument/2006/relationships/image" Target="../media/image14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07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0.png"/><Relationship Id="rId13" Type="http://schemas.openxmlformats.org/officeDocument/2006/relationships/image" Target="../media/image119.png"/><Relationship Id="rId3" Type="http://schemas.openxmlformats.org/officeDocument/2006/relationships/image" Target="../media/image1090.png"/><Relationship Id="rId7" Type="http://schemas.openxmlformats.org/officeDocument/2006/relationships/image" Target="../media/image1130.png"/><Relationship Id="rId12" Type="http://schemas.openxmlformats.org/officeDocument/2006/relationships/image" Target="../media/image118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1120.png"/><Relationship Id="rId11" Type="http://schemas.openxmlformats.org/officeDocument/2006/relationships/image" Target="../media/image1170.png"/><Relationship Id="rId5" Type="http://schemas.openxmlformats.org/officeDocument/2006/relationships/image" Target="../media/image1110.png"/><Relationship Id="rId10" Type="http://schemas.openxmlformats.org/officeDocument/2006/relationships/image" Target="../media/image1160.png"/><Relationship Id="rId4" Type="http://schemas.openxmlformats.org/officeDocument/2006/relationships/image" Target="../media/image1100.png"/><Relationship Id="rId9" Type="http://schemas.openxmlformats.org/officeDocument/2006/relationships/image" Target="../media/image115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GB" dirty="0"/>
                  <a:t>Solve this equation by factorising: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−9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+18</m:t>
                      </m:r>
                    </m:oMath>
                  </m:oMathPara>
                </a14:m>
                <a:endParaRPr lang="en-GB" b="0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r>
                  <a:rPr lang="en-GB" dirty="0"/>
                  <a:t>Solve this equation by completing the square. Leave your answer in the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𝑎</m:t>
                    </m:r>
                    <m:r>
                      <a:rPr lang="en-GB" i="1">
                        <a:latin typeface="Cambria Math"/>
                      </a:rPr>
                      <m:t>± 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/>
                          </a:rPr>
                          <m:t>𝑏</m:t>
                        </m:r>
                      </m:e>
                    </m:rad>
                  </m:oMath>
                </a14:m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+8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en-GB" b="0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r>
                  <a:rPr lang="en-GB" dirty="0"/>
                  <a:t>Solve this equation by completing the square. Give your answers correct to 3 significant figures.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−12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−13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481" t="-3504" r="-2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323528" y="1628800"/>
            <a:ext cx="432048" cy="43204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B</a:t>
            </a:r>
          </a:p>
        </p:txBody>
      </p:sp>
      <p:sp>
        <p:nvSpPr>
          <p:cNvPr id="5" name="Oval 4"/>
          <p:cNvSpPr/>
          <p:nvPr/>
        </p:nvSpPr>
        <p:spPr>
          <a:xfrm>
            <a:off x="323528" y="2924944"/>
            <a:ext cx="432048" cy="43204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23528" y="4725144"/>
            <a:ext cx="432048" cy="432048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23528" y="295444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A*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473989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A*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5779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GB" dirty="0"/>
                  <a:t>On your mini whiteboard, solve the following equation: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10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latin typeface="Cambria Math"/>
                        </a:rPr>
                        <m:t>11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latin typeface="Cambria Math"/>
                        </a:rPr>
                        <m:t>2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−−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11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(−</m:t>
                                  </m:r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11</m:t>
                                  </m:r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10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  <m:r>
                            <a:rPr lang="en-GB" i="1">
                              <a:latin typeface="Cambria Math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10</m:t>
                          </m:r>
                          <m:r>
                            <a:rPr lang="en-GB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11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41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i="1">
                          <a:latin typeface="Cambria Math"/>
                        </a:rPr>
                        <m:t>0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i="1">
                          <a:latin typeface="Cambria Math"/>
                        </a:rPr>
                        <m:t>87</m:t>
                      </m:r>
                      <m:r>
                        <a:rPr lang="en-GB" i="1">
                          <a:latin typeface="Cambria Math"/>
                        </a:rPr>
                        <m:t>  </m:t>
                      </m:r>
                      <m:r>
                        <a:rPr lang="en-GB" i="1">
                          <a:latin typeface="Cambria Math"/>
                        </a:rPr>
                        <m:t>𝑜𝑟</m:t>
                      </m:r>
                      <m:r>
                        <a:rPr lang="en-GB" i="1">
                          <a:latin typeface="Cambria Math"/>
                        </a:rPr>
                        <m:t>  </m:t>
                      </m:r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i="1">
                          <a:latin typeface="Cambria Math"/>
                        </a:rPr>
                        <m:t>0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i="1">
                          <a:latin typeface="Cambria Math"/>
                        </a:rPr>
                        <m:t>23</m:t>
                      </m:r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185" t="-2022" r="-10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23676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The Quadratic Formula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4673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Grade 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4766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40556D9-54EA-4B4A-AA12-D0DA318692D1}" type="datetime1">
              <a:rPr lang="en-GB" u="sng" smtClean="0"/>
              <a:t>17/05/2022</a:t>
            </a:fld>
            <a:endParaRPr lang="en-GB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9552" y="1268760"/>
                <a:ext cx="7992888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Solve these quadratic expressions. Give your answers correct to 2 decimal places</a:t>
                </a:r>
              </a:p>
              <a:p>
                <a:endParaRPr lang="en-GB" sz="2400" dirty="0"/>
              </a:p>
              <a:p>
                <a:r>
                  <a:rPr lang="en-GB" sz="2400" dirty="0"/>
                  <a:t>1)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+</m:t>
                    </m:r>
                    <m:r>
                      <a:rPr lang="en-GB" sz="2400" b="0" i="1" smtClean="0">
                        <a:latin typeface="Cambria Math"/>
                      </a:rPr>
                      <m:t>11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0" smtClean="0">
                        <a:latin typeface="Cambria Math"/>
                      </a:rPr>
                      <m:t>+</m:t>
                    </m:r>
                    <m:r>
                      <a:rPr lang="en-GB" sz="2400" b="0" i="0" smtClean="0">
                        <a:latin typeface="Cambria Math"/>
                      </a:rPr>
                      <m:t>8</m:t>
                    </m:r>
                    <m:r>
                      <a:rPr lang="en-GB" sz="2400" b="0" i="0" smtClean="0">
                        <a:latin typeface="Cambria Math"/>
                      </a:rPr>
                      <m:t>=</m:t>
                    </m:r>
                    <m:r>
                      <a:rPr lang="en-GB" sz="2400" b="0" i="0" smtClean="0">
                        <a:latin typeface="Cambria Math"/>
                      </a:rPr>
                      <m:t>0</m:t>
                    </m:r>
                  </m:oMath>
                </a14:m>
                <a:r>
                  <a:rPr lang="en-GB" sz="2400" dirty="0"/>
                  <a:t>		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3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+</m:t>
                    </m:r>
                    <m:r>
                      <a:rPr lang="en-GB" sz="2400" b="0" i="1" smtClean="0">
                        <a:latin typeface="Cambria Math"/>
                      </a:rPr>
                      <m:t>5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+</m:t>
                    </m:r>
                    <m:r>
                      <a:rPr lang="en-GB" sz="2400" b="0" i="1" smtClean="0">
                        <a:latin typeface="Cambria Math"/>
                      </a:rPr>
                      <m:t>1</m:t>
                    </m:r>
                    <m:r>
                      <a:rPr lang="en-GB" sz="2400" b="0" i="1" smtClean="0">
                        <a:latin typeface="Cambria Math"/>
                      </a:rPr>
                      <m:t>=</m:t>
                    </m:r>
                    <m:r>
                      <a:rPr lang="en-GB" sz="2400" b="0" i="1" smtClean="0">
                        <a:latin typeface="Cambria Math"/>
                      </a:rPr>
                      <m:t>0</m:t>
                    </m:r>
                  </m:oMath>
                </a14:m>
                <a:endParaRPr lang="en-GB" sz="2400" b="0" dirty="0"/>
              </a:p>
              <a:p>
                <a:pPr marL="457200" indent="-457200">
                  <a:buAutoNum type="arabicParenR"/>
                </a:pPr>
                <a:endParaRPr lang="en-GB" sz="2400" dirty="0"/>
              </a:p>
              <a:p>
                <a:pPr marL="457200" indent="-457200">
                  <a:buAutoNum type="arabicParenR" startAt="3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7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+</m:t>
                    </m:r>
                    <m:r>
                      <a:rPr lang="en-GB" sz="2400" b="0" i="1" smtClean="0">
                        <a:latin typeface="Cambria Math"/>
                      </a:rPr>
                      <m:t>12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+</m:t>
                    </m:r>
                    <m:r>
                      <a:rPr lang="en-GB" sz="2400" b="0" i="1" smtClean="0">
                        <a:latin typeface="Cambria Math"/>
                      </a:rPr>
                      <m:t>2</m:t>
                    </m:r>
                    <m:r>
                      <a:rPr lang="en-GB" sz="2400" b="0" i="1" smtClean="0">
                        <a:latin typeface="Cambria Math"/>
                      </a:rPr>
                      <m:t>=</m:t>
                    </m:r>
                    <m:r>
                      <a:rPr lang="en-GB" sz="2400" b="0" i="1" smtClean="0">
                        <a:latin typeface="Cambria Math"/>
                      </a:rPr>
                      <m:t>0</m:t>
                    </m:r>
                  </m:oMath>
                </a14:m>
                <a:r>
                  <a:rPr lang="en-GB" sz="2400" dirty="0"/>
                  <a:t>		4)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6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+</m:t>
                    </m:r>
                    <m:r>
                      <a:rPr lang="en-GB" sz="2400" b="0" i="1" smtClean="0">
                        <a:latin typeface="Cambria Math"/>
                      </a:rPr>
                      <m:t>22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0" smtClean="0">
                        <a:latin typeface="Cambria Math"/>
                      </a:rPr>
                      <m:t>+</m:t>
                    </m:r>
                    <m:r>
                      <a:rPr lang="en-GB" sz="2400" b="0" i="0" smtClean="0">
                        <a:latin typeface="Cambria Math"/>
                      </a:rPr>
                      <m:t>19</m:t>
                    </m:r>
                    <m:r>
                      <a:rPr lang="en-GB" sz="2400" b="0" i="0" smtClean="0">
                        <a:latin typeface="Cambria Math"/>
                      </a:rPr>
                      <m:t>=</m:t>
                    </m:r>
                    <m:r>
                      <a:rPr lang="en-GB" sz="2400" b="0" i="0" smtClean="0">
                        <a:latin typeface="Cambria Math"/>
                      </a:rPr>
                      <m:t>0</m:t>
                    </m:r>
                  </m:oMath>
                </a14:m>
                <a:endParaRPr lang="en-GB" sz="2400" b="0" dirty="0"/>
              </a:p>
              <a:p>
                <a:endParaRPr lang="en-GB" sz="2400" dirty="0"/>
              </a:p>
              <a:p>
                <a:r>
                  <a:rPr lang="en-GB" sz="2400" dirty="0"/>
                  <a:t>5)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  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−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−</m:t>
                    </m:r>
                    <m:r>
                      <a:rPr lang="en-GB" sz="2400" b="0" i="1" smtClean="0">
                        <a:latin typeface="Cambria Math"/>
                      </a:rPr>
                      <m:t>10</m:t>
                    </m:r>
                    <m:r>
                      <a:rPr lang="en-GB" sz="2400" b="0" i="1" smtClean="0">
                        <a:latin typeface="Cambria Math"/>
                      </a:rPr>
                      <m:t>=</m:t>
                    </m:r>
                    <m:r>
                      <a:rPr lang="en-GB" sz="2400" b="0" i="1" smtClean="0">
                        <a:latin typeface="Cambria Math"/>
                      </a:rPr>
                      <m:t>0</m:t>
                    </m:r>
                  </m:oMath>
                </a14:m>
                <a:r>
                  <a:rPr lang="en-GB" sz="2400" dirty="0"/>
                  <a:t>			6)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3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−</m:t>
                    </m:r>
                    <m:r>
                      <a:rPr lang="en-GB" sz="2400" b="0" i="1" smtClean="0">
                        <a:latin typeface="Cambria Math"/>
                      </a:rPr>
                      <m:t>7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+</m:t>
                    </m:r>
                    <m:r>
                      <a:rPr lang="en-GB" sz="2400" b="0" i="1" smtClean="0">
                        <a:latin typeface="Cambria Math"/>
                      </a:rPr>
                      <m:t>1</m:t>
                    </m:r>
                    <m:r>
                      <a:rPr lang="en-GB" sz="2400" b="0" i="1" smtClean="0">
                        <a:latin typeface="Cambria Math"/>
                      </a:rPr>
                      <m:t>=</m:t>
                    </m:r>
                    <m:r>
                      <a:rPr lang="en-GB" sz="2400" b="0" i="1" smtClean="0">
                        <a:latin typeface="Cambria Math"/>
                      </a:rPr>
                      <m:t>0</m:t>
                    </m:r>
                  </m:oMath>
                </a14:m>
                <a:endParaRPr lang="en-GB" sz="2400" dirty="0"/>
              </a:p>
              <a:p>
                <a:endParaRPr lang="en-GB" sz="2400" dirty="0"/>
              </a:p>
              <a:p>
                <a:r>
                  <a:rPr lang="en-GB" sz="2400" dirty="0"/>
                  <a:t>7) 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/>
                      </a:rPr>
                      <m:t>4</m:t>
                    </m:r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−</m:t>
                    </m:r>
                    <m:r>
                      <a:rPr lang="en-GB" sz="2400" b="0" i="1" smtClean="0">
                        <a:latin typeface="Cambria Math"/>
                      </a:rPr>
                      <m:t>9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+</m:t>
                    </m:r>
                    <m:r>
                      <a:rPr lang="en-GB" sz="2400" b="0" i="1" smtClean="0">
                        <a:latin typeface="Cambria Math"/>
                      </a:rPr>
                      <m:t>4</m:t>
                    </m:r>
                    <m:r>
                      <a:rPr lang="en-GB" sz="2400" b="0" i="1" smtClean="0">
                        <a:latin typeface="Cambria Math"/>
                      </a:rPr>
                      <m:t>=</m:t>
                    </m:r>
                    <m:r>
                      <a:rPr lang="en-GB" sz="2400" b="0" i="1" smtClean="0">
                        <a:latin typeface="Cambria Math"/>
                      </a:rPr>
                      <m:t>0</m:t>
                    </m:r>
                  </m:oMath>
                </a14:m>
                <a:r>
                  <a:rPr lang="en-GB" sz="2400" dirty="0"/>
                  <a:t>			8)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5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−</m:t>
                    </m:r>
                    <m:r>
                      <a:rPr lang="en-GB" sz="2400" b="0" i="1" smtClean="0">
                        <a:latin typeface="Cambria Math"/>
                      </a:rPr>
                      <m:t>10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+</m:t>
                    </m:r>
                    <m:r>
                      <a:rPr lang="en-GB" sz="2400" b="0" i="1" smtClean="0">
                        <a:latin typeface="Cambria Math"/>
                      </a:rPr>
                      <m:t>1</m:t>
                    </m:r>
                    <m:r>
                      <a:rPr lang="en-GB" sz="2400" b="0" i="1" smtClean="0">
                        <a:latin typeface="Cambria Math"/>
                      </a:rPr>
                      <m:t>=</m:t>
                    </m:r>
                    <m:r>
                      <a:rPr lang="en-GB" sz="2400" b="0" i="1" smtClean="0">
                        <a:latin typeface="Cambria Math"/>
                      </a:rPr>
                      <m:t>0</m:t>
                    </m:r>
                  </m:oMath>
                </a14:m>
                <a:endParaRPr lang="en-GB" sz="2400" dirty="0"/>
              </a:p>
              <a:p>
                <a:endParaRPr lang="en-GB" sz="2400" dirty="0"/>
              </a:p>
              <a:p>
                <a:r>
                  <a:rPr lang="en-GB" sz="2400" dirty="0"/>
                  <a:t>9)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 </m:t>
                        </m:r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  <m:r>
                          <a:rPr lang="en-GB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+</m:t>
                    </m:r>
                    <m:r>
                      <a:rPr lang="en-GB" sz="2400" b="0" i="1" smtClean="0">
                        <a:latin typeface="Cambria Math"/>
                      </a:rPr>
                      <m:t>5</m:t>
                    </m:r>
                    <m:r>
                      <a:rPr lang="en-GB" sz="2400" i="1">
                        <a:latin typeface="Cambria Math"/>
                      </a:rPr>
                      <m:t>𝑥</m:t>
                    </m:r>
                    <m:r>
                      <a:rPr lang="en-GB" sz="2400" i="1">
                        <a:latin typeface="Cambria Math"/>
                      </a:rPr>
                      <m:t>+</m:t>
                    </m:r>
                    <m:r>
                      <a:rPr lang="en-GB" sz="2400" i="1">
                        <a:latin typeface="Cambria Math"/>
                      </a:rPr>
                      <m:t>7</m:t>
                    </m:r>
                    <m:r>
                      <a:rPr lang="en-GB" sz="2400" i="1">
                        <a:latin typeface="Cambria Math"/>
                      </a:rPr>
                      <m:t>=</m:t>
                    </m:r>
                    <m:r>
                      <a:rPr lang="en-GB" sz="2400" i="1">
                        <a:latin typeface="Cambria Math"/>
                      </a:rPr>
                      <m:t>3</m:t>
                    </m:r>
                    <m:r>
                      <a:rPr lang="en-GB" sz="2400" i="1">
                        <a:latin typeface="Cambria Math"/>
                      </a:rPr>
                      <m:t>−</m:t>
                    </m:r>
                    <m:r>
                      <a:rPr lang="en-GB" sz="2400" i="1">
                        <a:latin typeface="Cambria Math"/>
                      </a:rPr>
                      <m:t>6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/>
                  <a:t>	10)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10</m:t>
                        </m:r>
                        <m:r>
                          <a:rPr lang="en-GB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+</m:t>
                    </m:r>
                    <m:r>
                      <a:rPr lang="en-GB" sz="2400" i="1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−</m:t>
                    </m:r>
                    <m:r>
                      <a:rPr lang="en-GB" sz="2400" b="0" i="1" smtClean="0">
                        <a:latin typeface="Cambria Math"/>
                      </a:rPr>
                      <m:t>2</m:t>
                    </m:r>
                    <m:r>
                      <a:rPr lang="en-GB" sz="2400" i="1">
                        <a:latin typeface="Cambria Math"/>
                      </a:rPr>
                      <m:t>=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(</m:t>
                    </m:r>
                    <m:r>
                      <a:rPr lang="en-GB" sz="2400" b="0" i="1" smtClean="0">
                        <a:latin typeface="Cambria Math"/>
                      </a:rPr>
                      <m:t>3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−</m:t>
                    </m:r>
                    <m:r>
                      <a:rPr lang="en-GB" sz="2400" b="0" i="1" smtClean="0">
                        <a:latin typeface="Cambria Math"/>
                      </a:rPr>
                      <m:t>2</m:t>
                    </m:r>
                    <m:r>
                      <a:rPr lang="en-GB" sz="24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268760"/>
                <a:ext cx="7992888" cy="5262979"/>
              </a:xfrm>
              <a:prstGeom prst="rect">
                <a:avLst/>
              </a:prstGeom>
              <a:blipFill rotWithShape="1">
                <a:blip r:embed="rId3"/>
                <a:stretch>
                  <a:fillRect l="-1220" t="-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71600" y="2780928"/>
                <a:ext cx="31683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86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64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780928"/>
                <a:ext cx="3168352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508104" y="2708920"/>
                <a:ext cx="29878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23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44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708920"/>
                <a:ext cx="2987824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1600" y="3460938"/>
                <a:ext cx="29523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19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en-GB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53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460938"/>
                <a:ext cx="2952328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508104" y="3429000"/>
                <a:ext cx="29523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39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27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429000"/>
                <a:ext cx="2952328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71600" y="4221088"/>
                <a:ext cx="302433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70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70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221088"/>
                <a:ext cx="3024336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08104" y="4149080"/>
                <a:ext cx="31683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18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149080"/>
                <a:ext cx="3168352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71600" y="4941168"/>
                <a:ext cx="34563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64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61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941168"/>
                <a:ext cx="3456384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436096" y="4941168"/>
                <a:ext cx="34563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89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4941168"/>
                <a:ext cx="3456384" cy="40011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71600" y="5733256"/>
                <a:ext cx="34563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39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733256"/>
                <a:ext cx="3456384" cy="40011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36096" y="5733256"/>
                <a:ext cx="34563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36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.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79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5733256"/>
                <a:ext cx="3456384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/>
          <p:nvPr/>
        </p:nvSpPr>
        <p:spPr>
          <a:xfrm>
            <a:off x="120520" y="2393124"/>
            <a:ext cx="432048" cy="43204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9" name="Oval 18"/>
          <p:cNvSpPr/>
          <p:nvPr/>
        </p:nvSpPr>
        <p:spPr>
          <a:xfrm>
            <a:off x="122252" y="3833284"/>
            <a:ext cx="432048" cy="43204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0" name="Oval 19"/>
          <p:cNvSpPr/>
          <p:nvPr/>
        </p:nvSpPr>
        <p:spPr>
          <a:xfrm>
            <a:off x="122252" y="5286460"/>
            <a:ext cx="432048" cy="432048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7504" y="530120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A*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043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GB" dirty="0"/>
                  <a:t>Show that you get the same answer regardless of method use to solve the equation:</a:t>
                </a:r>
              </a:p>
              <a:p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−6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+8=0</m:t>
                      </m:r>
                    </m:oMath>
                  </m:oMathPara>
                </a14:m>
                <a:endParaRPr lang="en-GB" b="0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using:</a:t>
                </a:r>
              </a:p>
              <a:p>
                <a:r>
                  <a:rPr lang="en-GB" dirty="0"/>
                  <a:t>factorising</a:t>
                </a:r>
              </a:p>
              <a:p>
                <a:r>
                  <a:rPr lang="en-GB" dirty="0"/>
                  <a:t>the formula</a:t>
                </a:r>
              </a:p>
              <a:p>
                <a:r>
                  <a:rPr lang="en-GB" dirty="0"/>
                  <a:t>completing the square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704" t="-2695" r="-1259" b="-12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467544" y="4509120"/>
            <a:ext cx="360040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467544" y="5013176"/>
            <a:ext cx="360040" cy="36004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67544" y="5589240"/>
            <a:ext cx="360040" cy="360040"/>
          </a:xfrm>
          <a:prstGeom prst="ellipse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3089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en-GB" dirty="0"/>
              <a:t>Starter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1268760"/>
                <a:ext cx="2915816" cy="2092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6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6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8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2600" b="0" dirty="0">
                  <a:solidFill>
                    <a:srgbClr val="0000FF"/>
                  </a:solidFill>
                </a:endParaRPr>
              </a:p>
              <a:p>
                <a:endParaRPr lang="en-GB" sz="2600" dirty="0">
                  <a:solidFill>
                    <a:srgbClr val="0000FF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4</m:t>
                          </m:r>
                        </m:e>
                      </m:d>
                      <m:d>
                        <m:dPr>
                          <m:ctrlP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sz="26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2600" b="0" dirty="0">
                  <a:solidFill>
                    <a:srgbClr val="0000FF"/>
                  </a:solidFill>
                </a:endParaRPr>
              </a:p>
              <a:p>
                <a:pPr algn="ctr"/>
                <a:endParaRPr lang="en-GB" sz="2600" dirty="0">
                  <a:solidFill>
                    <a:srgbClr val="0000FF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4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6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2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68760"/>
                <a:ext cx="2915816" cy="209288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915816" y="1268760"/>
                <a:ext cx="3275856" cy="3982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2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6</m:t>
                      </m:r>
                      <m:r>
                        <a:rPr lang="en-GB" sz="2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2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8</m:t>
                      </m:r>
                      <m:r>
                        <a:rPr lang="en-GB" sz="2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2600" b="0" dirty="0">
                  <a:solidFill>
                    <a:srgbClr val="FF0000"/>
                  </a:solidFill>
                </a:endParaRPr>
              </a:p>
              <a:p>
                <a:endParaRPr lang="en-GB" sz="2600" dirty="0">
                  <a:solidFill>
                    <a:srgbClr val="FF00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−−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(−</m:t>
                                  </m:r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6</m:t>
                                  </m:r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)(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8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  <a:p>
                <a:pPr algn="ctr"/>
                <a:endParaRPr lang="en-GB" sz="2600" dirty="0">
                  <a:solidFill>
                    <a:srgbClr val="FF00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</m:t>
                          </m:r>
                          <m:r>
                            <a:rPr lang="en-GB" sz="2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sz="2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</m:rad>
                        </m:num>
                        <m:den>
                          <m:r>
                            <a:rPr lang="en-GB" sz="2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600" dirty="0">
                  <a:solidFill>
                    <a:srgbClr val="FF0000"/>
                  </a:solidFill>
                </a:endParaRPr>
              </a:p>
              <a:p>
                <a:pPr algn="ctr"/>
                <a:endParaRPr lang="en-GB" sz="2600" dirty="0">
                  <a:solidFill>
                    <a:srgbClr val="FF00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4</m:t>
                      </m:r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600" i="1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2600" dirty="0">
                  <a:solidFill>
                    <a:srgbClr val="FF0000"/>
                  </a:solidFill>
                </a:endParaRPr>
              </a:p>
              <a:p>
                <a:endParaRPr lang="en-GB" sz="2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1268760"/>
                <a:ext cx="3275856" cy="398243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228183" y="1268760"/>
                <a:ext cx="2916713" cy="53572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60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6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8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2600" b="0" dirty="0">
                  <a:solidFill>
                    <a:srgbClr val="008000"/>
                  </a:solidFill>
                </a:endParaRPr>
              </a:p>
              <a:p>
                <a:endParaRPr lang="en-GB" sz="2600" dirty="0">
                  <a:solidFill>
                    <a:srgbClr val="008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4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sz="24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GB" sz="24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GB" sz="24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8</m:t>
                      </m:r>
                      <m:r>
                        <a:rPr lang="en-GB" sz="24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2400" dirty="0">
                  <a:solidFill>
                    <a:srgbClr val="008000"/>
                  </a:solidFill>
                </a:endParaRPr>
              </a:p>
              <a:p>
                <a:endParaRPr lang="en-GB" sz="2600" dirty="0">
                  <a:solidFill>
                    <a:srgbClr val="008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60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1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2600" b="0" dirty="0">
                  <a:solidFill>
                    <a:srgbClr val="008000"/>
                  </a:solidFill>
                </a:endParaRPr>
              </a:p>
              <a:p>
                <a:endParaRPr lang="en-GB" sz="2600" dirty="0">
                  <a:solidFill>
                    <a:srgbClr val="008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60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2600" b="0" dirty="0">
                  <a:solidFill>
                    <a:srgbClr val="008000"/>
                  </a:solidFill>
                </a:endParaRPr>
              </a:p>
              <a:p>
                <a:endParaRPr lang="en-GB" sz="2600" dirty="0">
                  <a:solidFill>
                    <a:srgbClr val="008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3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n-GB" sz="2600" b="0" dirty="0">
                  <a:solidFill>
                    <a:srgbClr val="008000"/>
                  </a:solidFill>
                </a:endParaRPr>
              </a:p>
              <a:p>
                <a:endParaRPr lang="en-GB" sz="2600" dirty="0">
                  <a:solidFill>
                    <a:srgbClr val="008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3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6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n-GB" sz="2600" dirty="0">
                  <a:solidFill>
                    <a:srgbClr val="008000"/>
                  </a:solidFill>
                </a:endParaRPr>
              </a:p>
              <a:p>
                <a:endParaRPr lang="en-GB" sz="2600" dirty="0">
                  <a:solidFill>
                    <a:srgbClr val="008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4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6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2600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3" y="1268760"/>
                <a:ext cx="2916713" cy="5357236"/>
              </a:xfrm>
              <a:prstGeom prst="rect">
                <a:avLst/>
              </a:prstGeom>
              <a:blipFill rotWithShape="1">
                <a:blip r:embed="rId5"/>
                <a:stretch>
                  <a:fillRect l="-1883" r="-4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2915816" y="1196752"/>
            <a:ext cx="0" cy="37444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228184" y="1124744"/>
            <a:ext cx="0" cy="55446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0" y="5229200"/>
                <a:ext cx="6156176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dirty="0"/>
                  <a:t>Always try to factorise first!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400" dirty="0"/>
                  <a:t>If the question says to give your answer to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 err="1"/>
                  <a:t>dp</a:t>
                </a:r>
                <a:r>
                  <a:rPr lang="en-GB" sz="2400" dirty="0"/>
                  <a:t> or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 err="1"/>
                  <a:t>sf</a:t>
                </a:r>
                <a:r>
                  <a:rPr lang="en-GB" sz="2400" dirty="0"/>
                  <a:t>, it doesn’t factorise, so use the formula or complete the square!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29200"/>
                <a:ext cx="6156176" cy="1569660"/>
              </a:xfrm>
              <a:prstGeom prst="rect">
                <a:avLst/>
              </a:prstGeom>
              <a:blipFill rotWithShape="1">
                <a:blip r:embed="rId6"/>
                <a:stretch>
                  <a:fillRect l="-1287" t="-3113" b="-81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5011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art-simpson-genera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713788" cy="633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solidFill>
                  <a:schemeClr val="bg1"/>
                </a:solidFill>
              </a:rPr>
              <a:t>Solving Problems with Quadratics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Learning Objectives: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Able to form a quadratic equation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Able to solve the quadratic equation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Able to interpret the answer in the 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    context of the question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2048" y="1196752"/>
            <a:ext cx="233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chemeClr val="bg1"/>
                </a:solidFill>
              </a:rPr>
              <a:t>Grade A/A*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20272" y="112474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A993C3C-7D2E-4D65-B440-47B20ECA5503}" type="datetime1">
              <a:rPr lang="en-GB" u="sng" smtClean="0">
                <a:solidFill>
                  <a:schemeClr val="bg1"/>
                </a:solidFill>
              </a:rPr>
              <a:pPr algn="r"/>
              <a:t>17/05/2022</a:t>
            </a:fld>
            <a:endParaRPr lang="en-GB" u="sng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95536" y="2708920"/>
            <a:ext cx="432048" cy="43204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95536" y="3789040"/>
            <a:ext cx="432048" cy="43204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5536" y="4869160"/>
            <a:ext cx="432048" cy="432048"/>
          </a:xfrm>
          <a:prstGeom prst="ellipse">
            <a:avLst/>
          </a:prstGeom>
          <a:solidFill>
            <a:srgbClr val="008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2917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6632"/>
                <a:ext cx="8229600" cy="6009531"/>
              </a:xfrm>
            </p:spPr>
            <p:txBody>
              <a:bodyPr>
                <a:normAutofit/>
              </a:bodyPr>
              <a:lstStyle/>
              <a:p>
                <a:r>
                  <a:rPr lang="en-GB" sz="2400" b="1" dirty="0">
                    <a:solidFill>
                      <a:srgbClr val="0000FF"/>
                    </a:solidFill>
                  </a:rPr>
                  <a:t>A right angled triangle has sides of lengths shown. Calculate the value of </a:t>
                </a:r>
                <a14:m>
                  <m:oMath xmlns:m="http://schemas.openxmlformats.org/officeDocument/2006/math">
                    <m:r>
                      <a:rPr lang="en-GB" sz="2400" b="1" i="1" dirty="0" smtClean="0">
                        <a:solidFill>
                          <a:srgbClr val="0000FF"/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en-GB" sz="2400" b="1" dirty="0">
                    <a:solidFill>
                      <a:srgbClr val="0000FF"/>
                    </a:solidFill>
                  </a:rPr>
                  <a:t>. Give your answer correct to 3sf.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6632"/>
                <a:ext cx="8229600" cy="6009531"/>
              </a:xfrm>
              <a:blipFill rotWithShape="1">
                <a:blip r:embed="rId3"/>
                <a:stretch>
                  <a:fillRect l="-963" t="-811" r="-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ight Triangle 3"/>
          <p:cNvSpPr/>
          <p:nvPr/>
        </p:nvSpPr>
        <p:spPr>
          <a:xfrm>
            <a:off x="6300192" y="1052736"/>
            <a:ext cx="2520280" cy="1944216"/>
          </a:xfrm>
          <a:prstGeom prst="rt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00192" y="2780928"/>
            <a:ext cx="216024" cy="21602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804248" y="2967335"/>
                <a:ext cx="14401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solidFill>
                            <a:srgbClr val="0000FF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400" i="1" dirty="0" smtClean="0">
                          <a:solidFill>
                            <a:srgbClr val="0000FF"/>
                          </a:solidFill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967335"/>
                <a:ext cx="1440160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76056" y="1772816"/>
                <a:ext cx="14401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solidFill>
                            <a:srgbClr val="0000FF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400" b="0" i="1" dirty="0" smtClean="0">
                          <a:solidFill>
                            <a:srgbClr val="0000FF"/>
                          </a:solidFill>
                          <a:latin typeface="Cambria Math"/>
                        </a:rPr>
                        <m:t>+7</m:t>
                      </m:r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1772816"/>
                <a:ext cx="1440160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092280" y="1628800"/>
                <a:ext cx="14401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solidFill>
                            <a:srgbClr val="0000FF"/>
                          </a:solidFill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80" y="1628800"/>
                <a:ext cx="1440160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9512" y="1169384"/>
                <a:ext cx="5040560" cy="5703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Using Pythagoras:</a:t>
                </a:r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+7)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−4)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15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+7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+7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+49+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−4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−4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+16=225</m:t>
                      </m:r>
                    </m:oMath>
                  </m:oMathPara>
                </a14:m>
                <a:endParaRPr lang="en-GB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+6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+65=225</m:t>
                      </m:r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+6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−160=0</m:t>
                      </m:r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/>
                            </a:rPr>
                            <m:t>−6±</m:t>
                          </m:r>
                          <m:rad>
                            <m:radPr>
                              <m:degHide m:val="on"/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/>
                                    </a:rPr>
                                    <m:t>6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b="0" i="1" smtClean="0">
                                  <a:latin typeface="Cambria Math"/>
                                </a:rPr>
                                <m:t>−4(2)(−160)</m:t>
                              </m:r>
                            </m:e>
                          </m:rad>
                        </m:num>
                        <m:den>
                          <m:r>
                            <a:rPr lang="en-GB" sz="2400" b="0" i="1" smtClean="0">
                              <a:latin typeface="Cambria Math"/>
                            </a:rPr>
                            <m:t>2(2)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/>
                            </a:rPr>
                            <m:t>−6±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/>
                                </a:rPr>
                                <m:t>1316</m:t>
                              </m:r>
                            </m:e>
                          </m:rad>
                        </m:num>
                        <m:den>
                          <m:r>
                            <a:rPr lang="en-GB" sz="2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9384"/>
                <a:ext cx="5040560" cy="5703484"/>
              </a:xfrm>
              <a:prstGeom prst="rect">
                <a:avLst/>
              </a:prstGeom>
              <a:blipFill rotWithShape="1">
                <a:blip r:embed="rId7"/>
                <a:stretch>
                  <a:fillRect l="-1814" t="-8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724128" y="4437112"/>
                <a:ext cx="3317768" cy="1938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/>
                        </a:rPr>
                        <m:t>𝑥</m:t>
                      </m:r>
                      <m:r>
                        <a:rPr lang="en-GB" sz="2400" i="1" smtClean="0">
                          <a:latin typeface="Cambria Math"/>
                        </a:rPr>
                        <m:t>=7.57 </m:t>
                      </m:r>
                      <m:r>
                        <a:rPr lang="en-GB" sz="2400" i="1" smtClean="0">
                          <a:latin typeface="Cambria Math"/>
                        </a:rPr>
                        <m:t>𝑜𝑟</m:t>
                      </m:r>
                      <m:r>
                        <a:rPr lang="en-GB" sz="2400" i="1" smtClean="0">
                          <a:latin typeface="Cambria Math"/>
                        </a:rPr>
                        <m:t> </m:t>
                      </m:r>
                      <m:r>
                        <a:rPr lang="en-GB" sz="2400" i="1" smtClean="0">
                          <a:latin typeface="Cambria Math"/>
                        </a:rPr>
                        <m:t>𝑥</m:t>
                      </m:r>
                      <m:r>
                        <a:rPr lang="en-GB" sz="2400" i="1" smtClean="0">
                          <a:latin typeface="Cambria Math"/>
                        </a:rPr>
                        <m:t>=−10.6</m:t>
                      </m:r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r>
                  <a:rPr lang="en-GB" sz="2400" dirty="0"/>
                  <a:t>Therefore:</a:t>
                </a:r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u="sng" smtClean="0">
                          <a:latin typeface="Cambria Math"/>
                        </a:rPr>
                        <m:t>𝑥</m:t>
                      </m:r>
                      <m:r>
                        <a:rPr lang="en-GB" sz="2400" b="0" i="1" u="sng" smtClean="0">
                          <a:latin typeface="Cambria Math"/>
                        </a:rPr>
                        <m:t>=7.57 (3</m:t>
                      </m:r>
                      <m:r>
                        <a:rPr lang="en-GB" sz="2400" b="0" i="1" u="sng" smtClean="0">
                          <a:latin typeface="Cambria Math"/>
                        </a:rPr>
                        <m:t>𝑠𝑓</m:t>
                      </m:r>
                      <m:r>
                        <a:rPr lang="en-GB" sz="2400" b="0" i="1" u="sng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400" u="sng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4437112"/>
                <a:ext cx="3317768" cy="1938992"/>
              </a:xfrm>
              <a:prstGeom prst="rect">
                <a:avLst/>
              </a:prstGeom>
              <a:blipFill rotWithShape="1">
                <a:blip r:embed="rId8"/>
                <a:stretch>
                  <a:fillRect l="-2941" b="-3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8017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</p:spPr>
            <p:txBody>
              <a:bodyPr>
                <a:normAutofit/>
              </a:bodyPr>
              <a:lstStyle/>
              <a:p>
                <a:r>
                  <a:rPr lang="en-GB" sz="2800" dirty="0"/>
                  <a:t>The trapezium below has an area of 80cm</a:t>
                </a:r>
                <a:r>
                  <a:rPr lang="en-GB" sz="2800" baseline="30000" dirty="0"/>
                  <a:t>2</a:t>
                </a:r>
                <a:r>
                  <a:rPr lang="en-GB" sz="2800" dirty="0"/>
                  <a:t>. Calculate the value of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2800" dirty="0"/>
                  <a:t> correct to 2dp.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  <a:blipFill rotWithShape="1">
                <a:blip r:embed="rId3"/>
                <a:stretch>
                  <a:fillRect l="-1259" t="-958" r="-16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rapezoid 3"/>
          <p:cNvSpPr/>
          <p:nvPr/>
        </p:nvSpPr>
        <p:spPr>
          <a:xfrm>
            <a:off x="6084168" y="1412776"/>
            <a:ext cx="2520280" cy="1224136"/>
          </a:xfrm>
          <a:prstGeom prst="trapezoid">
            <a:avLst>
              <a:gd name="adj" fmla="val 5391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516216" y="2636912"/>
                <a:ext cx="1656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+8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2636912"/>
                <a:ext cx="1656184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588224" y="980728"/>
                <a:ext cx="1656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980728"/>
                <a:ext cx="1656184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60032" y="1700808"/>
                <a:ext cx="1656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3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1700808"/>
                <a:ext cx="1656184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5940152" y="1412776"/>
            <a:ext cx="0" cy="122413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9512" y="1489640"/>
                <a:ext cx="5040560" cy="51685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Area of trapezium = ½(a + b)h </a:t>
                </a:r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+2+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+8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(3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)=80</m:t>
                      </m:r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+10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=80</m:t>
                      </m:r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/>
                        </a:rPr>
                        <m:t>(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+5)(3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)=80</m:t>
                      </m:r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+5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=80</m:t>
                      </m:r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+5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−80=0</m:t>
                      </m:r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489640"/>
                <a:ext cx="5040560" cy="5168594"/>
              </a:xfrm>
              <a:prstGeom prst="rect">
                <a:avLst/>
              </a:prstGeom>
              <a:blipFill rotWithShape="1">
                <a:blip r:embed="rId7"/>
                <a:stretch>
                  <a:fillRect l="-1814" t="-9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572000" y="3284984"/>
                <a:ext cx="4572000" cy="358591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/>
                        </a:rPr>
                        <m:t>𝑥</m:t>
                      </m:r>
                      <m:r>
                        <a:rPr lang="en-GB" sz="2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/>
                            </a:rPr>
                            <m:t>−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2400" i="1">
                              <a:latin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/>
                                    </a:rPr>
                                    <m:t>5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/>
                                </a:rPr>
                                <m:t>−4(</m:t>
                              </m:r>
                              <m:r>
                                <a:rPr lang="en-GB" sz="24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2400" i="1">
                                  <a:latin typeface="Cambria Math"/>
                                </a:rPr>
                                <m:t>)(−</m:t>
                              </m:r>
                              <m:r>
                                <a:rPr lang="en-GB" sz="2400" b="0" i="1" smtClean="0">
                                  <a:latin typeface="Cambria Math"/>
                                </a:rPr>
                                <m:t>80</m:t>
                              </m:r>
                              <m:r>
                                <a:rPr lang="en-GB" sz="2400" i="1">
                                  <a:latin typeface="Cambria Math"/>
                                </a:rPr>
                                <m:t>)</m:t>
                              </m:r>
                            </m:e>
                          </m:rad>
                        </m:num>
                        <m:den>
                          <m:r>
                            <a:rPr lang="en-GB" sz="2400" i="1">
                              <a:latin typeface="Cambria Math"/>
                            </a:rPr>
                            <m:t>2(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2400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𝑥</m:t>
                      </m:r>
                      <m:r>
                        <a:rPr lang="en-GB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/>
                            </a:rPr>
                            <m:t>−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2400" i="1">
                              <a:latin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/>
                                </a:rPr>
                                <m:t>985</m:t>
                              </m:r>
                            </m:e>
                          </m:rad>
                        </m:num>
                        <m:den>
                          <m:r>
                            <a:rPr lang="en-GB" sz="2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=4.40  </m:t>
                      </m:r>
                      <m:r>
                        <a:rPr lang="en-GB" sz="2400" b="0" i="1" smtClean="0">
                          <a:latin typeface="Cambria Math"/>
                        </a:rPr>
                        <m:t>𝑜𝑟</m:t>
                      </m:r>
                      <m:r>
                        <a:rPr lang="en-GB" sz="2400" b="0" i="1" smtClean="0">
                          <a:latin typeface="Cambria Math"/>
                        </a:rPr>
                        <m:t>  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=−6.06</m:t>
                      </m:r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:r>
                  <a:rPr lang="en-GB" sz="2400" b="1" u="sng" dirty="0"/>
                  <a:t>so </a:t>
                </a:r>
                <a14:m>
                  <m:oMath xmlns:m="http://schemas.openxmlformats.org/officeDocument/2006/math">
                    <m:r>
                      <a:rPr lang="en-GB" sz="2400" b="1" i="1" u="sng" smtClean="0">
                        <a:latin typeface="Cambria Math"/>
                      </a:rPr>
                      <m:t>𝒙</m:t>
                    </m:r>
                    <m:r>
                      <a:rPr lang="en-GB" sz="2400" b="1" i="1" u="sng" smtClean="0">
                        <a:latin typeface="Cambria Math"/>
                      </a:rPr>
                      <m:t>=</m:t>
                    </m:r>
                    <m:r>
                      <a:rPr lang="en-GB" sz="2400" b="1" i="1" u="sng" smtClean="0">
                        <a:latin typeface="Cambria Math"/>
                      </a:rPr>
                      <m:t>𝟒</m:t>
                    </m:r>
                    <m:r>
                      <a:rPr lang="en-GB" sz="2400" b="1" i="1" u="sng" smtClean="0">
                        <a:latin typeface="Cambria Math"/>
                      </a:rPr>
                      <m:t>.</m:t>
                    </m:r>
                    <m:r>
                      <a:rPr lang="en-GB" sz="2400" b="1" i="1" u="sng" smtClean="0">
                        <a:latin typeface="Cambria Math"/>
                      </a:rPr>
                      <m:t>𝟒𝟎</m:t>
                    </m:r>
                    <m:r>
                      <a:rPr lang="en-GB" sz="2400" b="1" i="1" u="sng" smtClean="0">
                        <a:latin typeface="Cambria Math"/>
                      </a:rPr>
                      <m:t> (</m:t>
                    </m:r>
                    <m:r>
                      <a:rPr lang="en-GB" sz="2400" b="1" i="1" u="sng" smtClean="0">
                        <a:latin typeface="Cambria Math"/>
                      </a:rPr>
                      <m:t>𝟐</m:t>
                    </m:r>
                    <m:r>
                      <a:rPr lang="en-GB" sz="2400" b="1" i="1" u="sng" smtClean="0">
                        <a:latin typeface="Cambria Math"/>
                      </a:rPr>
                      <m:t>𝒅𝒑</m:t>
                    </m:r>
                    <m:r>
                      <a:rPr lang="en-GB" sz="2400" b="1" i="1" u="sng" smtClean="0">
                        <a:latin typeface="Cambria Math"/>
                      </a:rPr>
                      <m:t>)</m:t>
                    </m:r>
                  </m:oMath>
                </a14:m>
                <a:endParaRPr lang="en-GB" sz="2400" b="1" u="sng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284984"/>
                <a:ext cx="4572000" cy="3585918"/>
              </a:xfrm>
              <a:prstGeom prst="rect">
                <a:avLst/>
              </a:prstGeom>
              <a:blipFill rotWithShape="1">
                <a:blip r:embed="rId8"/>
                <a:stretch>
                  <a:fillRect l="-2000" b="-3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71314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en-GB" sz="2400" dirty="0"/>
              <a:t>The length of a carpet is 1m longer than its width. Its area is 9m</a:t>
            </a:r>
            <a:r>
              <a:rPr lang="en-GB" sz="2400" baseline="30000" dirty="0"/>
              <a:t>2</a:t>
            </a:r>
            <a:r>
              <a:rPr lang="en-GB" sz="2400" dirty="0"/>
              <a:t>. Find the dimensions of the carpet to 2 decimal places.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6444208" y="1700808"/>
            <a:ext cx="2160240" cy="11521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020272" y="1331476"/>
                <a:ext cx="10801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/>
                        </a:rPr>
                        <m:t>𝑥</m:t>
                      </m:r>
                      <m:r>
                        <a:rPr lang="en-GB" i="1" dirty="0" smtClean="0">
                          <a:latin typeface="Cambria Math"/>
                        </a:rPr>
                        <m:t>+</m:t>
                      </m:r>
                      <m:r>
                        <a:rPr lang="en-GB" i="1" dirty="0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1331476"/>
                <a:ext cx="108012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568952" y="2060848"/>
                <a:ext cx="6835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952" y="2060848"/>
                <a:ext cx="68356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7544" y="1690930"/>
                <a:ext cx="4752528" cy="5063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+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/>
                        </a:rPr>
                        <m:t>+</m:t>
                      </m:r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  <m:r>
                        <a:rPr lang="en-GB" sz="2400" b="0" i="1" smtClean="0">
                          <a:latin typeface="Cambria Math"/>
                        </a:rPr>
                        <m:t>−</m:t>
                      </m:r>
                      <m:r>
                        <a:rPr lang="en-GB" sz="2400" b="0" i="1" smtClean="0">
                          <a:latin typeface="Cambria Math"/>
                        </a:rPr>
                        <m:t>9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2400" b="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𝑥</m:t>
                      </m:r>
                      <m:r>
                        <a:rPr lang="en-GB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/>
                            </a:rPr>
                            <m:t>−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sz="2400" i="1">
                              <a:latin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GB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4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24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24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24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GB" sz="2400" i="1">
                                  <a:latin typeface="Cambria Math"/>
                                </a:rPr>
                                <m:t>)(−</m:t>
                              </m:r>
                              <m:r>
                                <a:rPr lang="en-GB" sz="2400" b="0" i="1" smtClean="0">
                                  <a:latin typeface="Cambria Math"/>
                                </a:rPr>
                                <m:t>9</m:t>
                              </m:r>
                              <m:r>
                                <a:rPr lang="en-GB" sz="2400" i="1">
                                  <a:latin typeface="Cambria Math"/>
                                </a:rPr>
                                <m:t>)</m:t>
                              </m:r>
                            </m:e>
                          </m:rad>
                        </m:num>
                        <m:den>
                          <m:r>
                            <a:rPr lang="en-GB" sz="2400" i="1">
                              <a:latin typeface="Cambria Math"/>
                            </a:rPr>
                            <m:t>2</m:t>
                          </m:r>
                          <m:r>
                            <a:rPr lang="en-GB" sz="2400" i="1">
                              <a:latin typeface="Cambria Math"/>
                            </a:rPr>
                            <m:t>(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sz="2400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𝑥</m:t>
                      </m:r>
                      <m:r>
                        <a:rPr lang="en-GB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/>
                            </a:rPr>
                            <m:t>−</m:t>
                          </m:r>
                          <m:r>
                            <a:rPr lang="en-GB" sz="2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sz="2400" i="1">
                              <a:latin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0" i="1" smtClean="0">
                                  <a:latin typeface="Cambria Math"/>
                                </a:rPr>
                                <m:t>37</m:t>
                              </m:r>
                            </m:e>
                          </m:rad>
                        </m:num>
                        <m:den>
                          <m:r>
                            <a:rPr lang="en-GB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𝑥</m:t>
                      </m:r>
                      <m:r>
                        <a:rPr lang="en-GB" sz="2400" i="1">
                          <a:latin typeface="Cambria Math"/>
                        </a:rPr>
                        <m:t>=</m:t>
                      </m:r>
                      <m:r>
                        <a:rPr lang="en-GB" sz="2400" i="1">
                          <a:latin typeface="Cambria Math"/>
                        </a:rPr>
                        <m:t>2</m:t>
                      </m:r>
                      <m:r>
                        <a:rPr lang="en-GB" sz="2400" i="1">
                          <a:latin typeface="Cambria Math"/>
                        </a:rPr>
                        <m:t>.</m:t>
                      </m:r>
                      <m:r>
                        <a:rPr lang="en-GB" sz="2400" i="1">
                          <a:latin typeface="Cambria Math"/>
                        </a:rPr>
                        <m:t>54</m:t>
                      </m:r>
                      <m:r>
                        <a:rPr lang="en-GB" sz="2400" i="1">
                          <a:latin typeface="Cambria Math"/>
                        </a:rPr>
                        <m:t>  </m:t>
                      </m:r>
                      <m:r>
                        <a:rPr lang="en-GB" sz="2400" i="1">
                          <a:latin typeface="Cambria Math"/>
                        </a:rPr>
                        <m:t>𝑜𝑟</m:t>
                      </m:r>
                      <m:r>
                        <a:rPr lang="en-GB" sz="2400" i="1">
                          <a:latin typeface="Cambria Math"/>
                        </a:rPr>
                        <m:t>  </m:t>
                      </m:r>
                      <m:r>
                        <a:rPr lang="en-GB" sz="2400" i="1">
                          <a:latin typeface="Cambria Math"/>
                        </a:rPr>
                        <m:t>𝑥</m:t>
                      </m:r>
                      <m:r>
                        <a:rPr lang="en-GB" sz="2400" i="1">
                          <a:latin typeface="Cambria Math"/>
                        </a:rPr>
                        <m:t>=−</m:t>
                      </m:r>
                      <m:r>
                        <a:rPr lang="en-GB" sz="2400" i="1">
                          <a:latin typeface="Cambria Math"/>
                        </a:rPr>
                        <m:t>3</m:t>
                      </m:r>
                      <m:r>
                        <a:rPr lang="en-GB" sz="2400" i="1">
                          <a:latin typeface="Cambria Math"/>
                        </a:rPr>
                        <m:t>.</m:t>
                      </m:r>
                      <m:r>
                        <a:rPr lang="en-GB" sz="2400" i="1">
                          <a:latin typeface="Cambria Math"/>
                        </a:rPr>
                        <m:t>54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690930"/>
                <a:ext cx="4752528" cy="506324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64088" y="3356992"/>
                <a:ext cx="3528392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Therefore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/>
                      </a:rPr>
                      <m:t>𝑥</m:t>
                    </m:r>
                    <m:r>
                      <a:rPr lang="en-GB" sz="2400" i="1" dirty="0" smtClean="0">
                        <a:latin typeface="Cambria Math"/>
                      </a:rPr>
                      <m:t> = </m:t>
                    </m:r>
                    <m:r>
                      <a:rPr lang="en-GB" sz="2400" i="1" dirty="0" smtClean="0">
                        <a:latin typeface="Cambria Math"/>
                      </a:rPr>
                      <m:t>2</m:t>
                    </m:r>
                    <m:r>
                      <a:rPr lang="en-GB" sz="2400" i="1" dirty="0" smtClean="0">
                        <a:latin typeface="Cambria Math"/>
                      </a:rPr>
                      <m:t>.</m:t>
                    </m:r>
                    <m:r>
                      <a:rPr lang="en-GB" sz="2400" i="1" dirty="0" smtClean="0">
                        <a:latin typeface="Cambria Math"/>
                      </a:rPr>
                      <m:t>54</m:t>
                    </m:r>
                  </m:oMath>
                </a14:m>
                <a:endParaRPr lang="en-GB" sz="2400" dirty="0"/>
              </a:p>
              <a:p>
                <a:endParaRPr lang="en-GB" sz="2400" dirty="0"/>
              </a:p>
              <a:p>
                <a:r>
                  <a:rPr lang="en-GB" sz="2400" dirty="0"/>
                  <a:t>DIMENSIONS:</a:t>
                </a:r>
              </a:p>
              <a:p>
                <a:endParaRPr lang="en-GB" sz="2400" dirty="0"/>
              </a:p>
              <a:p>
                <a:r>
                  <a:rPr lang="en-GB" sz="2400" dirty="0"/>
                  <a:t>Length = 2.54 + 1 = 3.54m</a:t>
                </a:r>
              </a:p>
              <a:p>
                <a:endParaRPr lang="en-GB" sz="2400" dirty="0"/>
              </a:p>
              <a:p>
                <a:r>
                  <a:rPr lang="en-GB" sz="2400" dirty="0"/>
                  <a:t>Width = 2.54m (2dp)</a:t>
                </a:r>
              </a:p>
              <a:p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356992"/>
                <a:ext cx="3528392" cy="3046988"/>
              </a:xfrm>
              <a:prstGeom prst="rect">
                <a:avLst/>
              </a:prstGeom>
              <a:blipFill rotWithShape="1">
                <a:blip r:embed="rId6"/>
                <a:stretch>
                  <a:fillRect l="-2763" t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05370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rt-simpson-genera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713788" cy="633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solidFill>
                  <a:schemeClr val="bg1"/>
                </a:solidFill>
              </a:rPr>
              <a:t>The Quadratic 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Learning Objectives: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Able to identify a, b and c in the quadratic formula</a:t>
            </a:r>
          </a:p>
          <a:p>
            <a:r>
              <a:rPr lang="en-GB" dirty="0">
                <a:solidFill>
                  <a:schemeClr val="bg1"/>
                </a:solidFill>
              </a:rPr>
              <a:t>Able to substitute into the quadratic 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    formula correctly</a:t>
            </a:r>
          </a:p>
          <a:p>
            <a:r>
              <a:rPr lang="en-GB" dirty="0">
                <a:solidFill>
                  <a:schemeClr val="bg1"/>
                </a:solidFill>
              </a:rPr>
              <a:t>Able to solve a quadratic equation using 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    the quadratic formula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6834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>
                <a:solidFill>
                  <a:schemeClr val="bg1"/>
                </a:solidFill>
              </a:rPr>
              <a:t>Grade 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08304" y="69269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370FDDA-D343-477D-B16B-67B4D681BC56}" type="datetime1">
              <a:rPr lang="en-GB" u="sng" smtClean="0">
                <a:solidFill>
                  <a:schemeClr val="bg1"/>
                </a:solidFill>
              </a:rPr>
              <a:t>17/05/2022</a:t>
            </a:fld>
            <a:endParaRPr lang="en-GB" u="sng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93804" y="2681156"/>
            <a:ext cx="432048" cy="43204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5536" y="3645024"/>
            <a:ext cx="432048" cy="43204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95536" y="4725144"/>
            <a:ext cx="432048" cy="432048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7286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Quadratic Formula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504056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GB" dirty="0"/>
                  <a:t>Another alternative to solving quadratic equations which don’t factorise easily is to use the quadratic formula.</a:t>
                </a:r>
              </a:p>
              <a:p>
                <a:endParaRPr lang="en-GB" dirty="0"/>
              </a:p>
              <a:p>
                <a:r>
                  <a:rPr lang="en-GB" dirty="0"/>
                  <a:t>For equations of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𝑎𝑥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</m:t>
                    </m:r>
                    <m:r>
                      <a:rPr lang="en-GB" b="0" i="1" smtClean="0">
                        <a:latin typeface="Cambria Math"/>
                      </a:rPr>
                      <m:t>𝑏𝑥</m:t>
                    </m:r>
                    <m:r>
                      <a:rPr lang="en-GB" b="0" i="1" smtClean="0">
                        <a:latin typeface="Cambria Math"/>
                      </a:rPr>
                      <m:t>+</m:t>
                    </m:r>
                    <m:r>
                      <a:rPr lang="en-GB" b="0" i="1" smtClean="0">
                        <a:latin typeface="Cambria Math"/>
                      </a:rPr>
                      <m:t>𝑐</m:t>
                    </m:r>
                    <m:r>
                      <a:rPr lang="en-GB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pPr marL="0" indent="0" algn="ctr">
                  <a:buNone/>
                </a:pPr>
                <a:r>
                  <a:rPr lang="en-GB" dirty="0"/>
                  <a:t>Discriminant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/>
                      </a:rPr>
                      <m:t>−4</m:t>
                    </m:r>
                    <m:r>
                      <a:rPr lang="en-GB" i="1">
                        <a:latin typeface="Cambria Math"/>
                      </a:rPr>
                      <m:t>𝑎𝑐</m:t>
                    </m:r>
                  </m:oMath>
                </a14:m>
                <a:endParaRPr lang="en-GB" dirty="0"/>
              </a:p>
              <a:p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r>
                  <a:rPr lang="en-GB" dirty="0"/>
                  <a:t>This formula is given to you in the formula book</a:t>
                </a:r>
              </a:p>
              <a:p>
                <a:pPr marL="0" indent="0" algn="ctr">
                  <a:buNone/>
                </a:pPr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5040560"/>
              </a:xfrm>
              <a:blipFill>
                <a:blip r:embed="rId3"/>
                <a:stretch>
                  <a:fillRect l="-1259" t="-253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5681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Quadratic Formula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GB" dirty="0"/>
                  <a:t>Solve the equation: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9</m:t>
                        </m:r>
                        <m:r>
                          <a:rPr lang="en-GB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+</m:t>
                    </m:r>
                    <m:r>
                      <a:rPr lang="en-GB" b="0" i="1" smtClean="0">
                        <a:latin typeface="Cambria Math"/>
                      </a:rPr>
                      <m:t>15</m:t>
                    </m:r>
                    <m:r>
                      <a:rPr lang="en-GB" b="0" i="1" smtClean="0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+</m:t>
                    </m:r>
                    <m:r>
                      <a:rPr lang="en-GB" b="0" i="1" smtClean="0">
                        <a:latin typeface="Cambria Math"/>
                      </a:rPr>
                      <m:t>5</m:t>
                    </m:r>
                    <m:r>
                      <a:rPr lang="en-GB" b="0" i="1" smtClean="0">
                        <a:latin typeface="Cambria Math"/>
                      </a:rPr>
                      <m:t>=</m:t>
                    </m:r>
                    <m:r>
                      <a:rPr lang="en-GB" b="0" i="1" smtClean="0">
                        <a:latin typeface="Cambria Math"/>
                      </a:rPr>
                      <m:t>0</m:t>
                    </m:r>
                  </m:oMath>
                </a14:m>
                <a:r>
                  <a:rPr lang="en-GB" b="0" dirty="0"/>
                  <a:t>. Give your answer correct to 2 decimal places.</a:t>
                </a:r>
              </a:p>
              <a:p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9</m:t>
                      </m:r>
                      <m:r>
                        <a:rPr lang="en-GB" b="0" i="1" smtClean="0">
                          <a:latin typeface="Cambria Math"/>
                        </a:rPr>
                        <m:t>,  </m:t>
                      </m:r>
                      <m:r>
                        <a:rPr lang="en-GB" b="0" i="1" smtClean="0">
                          <a:latin typeface="Cambria Math"/>
                        </a:rPr>
                        <m:t>𝑏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15</m:t>
                      </m:r>
                      <m:r>
                        <a:rPr lang="en-GB" b="0" i="1" smtClean="0">
                          <a:latin typeface="Cambria Math"/>
                        </a:rPr>
                        <m:t>,  </m:t>
                      </m:r>
                      <m:r>
                        <a:rPr lang="en-GB" b="0" i="1" smtClean="0">
                          <a:latin typeface="Cambria Math"/>
                        </a:rPr>
                        <m:t>𝑐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r>
                  <a:rPr lang="en-GB" dirty="0"/>
                  <a:t>Discriminant=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/>
                      </a:rPr>
                      <m:t>−</m:t>
                    </m:r>
                    <m:r>
                      <a:rPr lang="en-GB" i="1">
                        <a:latin typeface="Cambria Math"/>
                      </a:rPr>
                      <m:t>4</m:t>
                    </m:r>
                    <m:r>
                      <a:rPr lang="en-GB" i="1">
                        <a:latin typeface="Cambria Math"/>
                      </a:rPr>
                      <m:t>𝑎𝑐</m:t>
                    </m:r>
                  </m:oMath>
                </a14:m>
                <a:r>
                  <a:rPr lang="en-GB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/>
                          </a:rPr>
                          <m:t>15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dirty="0"/>
                  <a:t>5=45</a:t>
                </a:r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15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15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9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)(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9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15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45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=−</m:t>
                      </m:r>
                      <m:r>
                        <a:rPr lang="en-GB" b="0" i="1" smtClean="0">
                          <a:latin typeface="Cambria Math"/>
                        </a:rPr>
                        <m:t>0</m:t>
                      </m:r>
                      <m:r>
                        <a:rPr lang="en-GB" b="0" i="1" smtClean="0">
                          <a:latin typeface="Cambria Math"/>
                        </a:rPr>
                        <m:t>.</m:t>
                      </m:r>
                      <m:r>
                        <a:rPr lang="en-GB" b="0" i="1" smtClean="0">
                          <a:latin typeface="Cambria Math"/>
                        </a:rPr>
                        <m:t>46</m:t>
                      </m:r>
                      <m:r>
                        <a:rPr lang="en-GB" b="0" i="1" smtClean="0">
                          <a:latin typeface="Cambria Math"/>
                        </a:rPr>
                        <m:t>  </m:t>
                      </m:r>
                      <m:r>
                        <a:rPr lang="en-GB" b="0" i="1" smtClean="0">
                          <a:latin typeface="Cambria Math"/>
                        </a:rPr>
                        <m:t>𝑜𝑟</m:t>
                      </m:r>
                      <m:r>
                        <a:rPr lang="en-GB" b="0" i="1" smtClean="0">
                          <a:latin typeface="Cambria Math"/>
                        </a:rPr>
                        <m:t>  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=−</m:t>
                      </m:r>
                      <m:r>
                        <a:rPr lang="en-GB" b="0" i="1" smtClean="0">
                          <a:latin typeface="Cambria Math"/>
                        </a:rPr>
                        <m:t>1</m:t>
                      </m:r>
                      <m:r>
                        <a:rPr lang="en-GB" b="0" i="1" smtClean="0">
                          <a:latin typeface="Cambria Math"/>
                        </a:rPr>
                        <m:t>.</m:t>
                      </m:r>
                      <m:r>
                        <a:rPr lang="en-GB" b="0" i="1" smtClean="0">
                          <a:latin typeface="Cambria Math"/>
                        </a:rPr>
                        <m:t>21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435280" cy="4525963"/>
              </a:xfrm>
              <a:blipFill>
                <a:blip r:embed="rId3"/>
                <a:stretch>
                  <a:fillRect l="-795" t="-2291" r="-8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95536" y="2420888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8000"/>
                </a:solidFill>
              </a:rPr>
              <a:t>1. Identify a, b and 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3369186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8000"/>
                </a:solidFill>
              </a:rPr>
              <a:t>2. Substitute into the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7544" y="5077633"/>
                <a:ext cx="2088232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1" dirty="0">
                    <a:solidFill>
                      <a:srgbClr val="008000"/>
                    </a:solidFill>
                  </a:rPr>
                  <a:t>3. Use your calculator to solve for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008000"/>
                        </a:solidFill>
                        <a:latin typeface="Cambria Math"/>
                      </a:rPr>
                      <m:t>𝒙</m:t>
                    </m:r>
                  </m:oMath>
                </a14:m>
                <a:endParaRPr lang="en-GB" sz="2000" b="1" dirty="0">
                  <a:solidFill>
                    <a:srgbClr val="008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077633"/>
                <a:ext cx="2088232" cy="1015663"/>
              </a:xfrm>
              <a:prstGeom prst="rect">
                <a:avLst/>
              </a:prstGeom>
              <a:blipFill rotWithShape="1">
                <a:blip r:embed="rId4"/>
                <a:stretch>
                  <a:fillRect l="-3216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98789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GB" dirty="0"/>
                  <a:t>On your mini whiteboard, use the quadratic formula to solve the equation: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+8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+2=0</m:t>
                      </m:r>
                    </m:oMath>
                  </m:oMathPara>
                </a14:m>
                <a:endParaRPr lang="en-GB" b="0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8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8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/>
                                </a:rPr>
                                <m:t>−4(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8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40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=−0.28  </m:t>
                      </m:r>
                      <m:r>
                        <a:rPr lang="en-GB" i="1">
                          <a:latin typeface="Cambria Math"/>
                        </a:rPr>
                        <m:t>𝑜𝑟</m:t>
                      </m:r>
                      <m:r>
                        <a:rPr lang="en-GB" i="1">
                          <a:latin typeface="Cambria Math"/>
                        </a:rPr>
                        <m:t>  </m:t>
                      </m:r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=−2.39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037" t="-2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06339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GB" dirty="0"/>
                  <a:t>Solve the equation: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3</m:t>
                        </m:r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−8</m:t>
                    </m:r>
                    <m:r>
                      <a:rPr lang="en-GB" i="1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−7</m:t>
                    </m:r>
                    <m:r>
                      <a:rPr lang="en-GB" i="1">
                        <a:latin typeface="Cambria Math"/>
                      </a:rPr>
                      <m:t>=0</m:t>
                    </m:r>
                  </m:oMath>
                </a14:m>
                <a:r>
                  <a:rPr lang="en-GB" dirty="0"/>
                  <a:t>. Give your answer correct to 2 decimal places.</a:t>
                </a:r>
              </a:p>
              <a:p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𝑎</m:t>
                      </m:r>
                      <m:r>
                        <a:rPr lang="en-GB" i="1">
                          <a:latin typeface="Cambria Math"/>
                        </a:rPr>
                        <m:t>=3,  </m:t>
                      </m:r>
                      <m:r>
                        <a:rPr lang="en-GB" i="1">
                          <a:latin typeface="Cambria Math"/>
                        </a:rPr>
                        <m:t>𝑏</m:t>
                      </m:r>
                      <m:r>
                        <a:rPr lang="en-GB" i="1">
                          <a:latin typeface="Cambria Math"/>
                        </a:rPr>
                        <m:t>=−8,  </m:t>
                      </m:r>
                      <m:r>
                        <a:rPr lang="en-GB" i="1">
                          <a:latin typeface="Cambria Math"/>
                        </a:rPr>
                        <m:t>𝑐</m:t>
                      </m:r>
                      <m:r>
                        <a:rPr lang="en-GB" i="1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−8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(−8)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/>
                                </a:rPr>
                                <m:t>−4(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−7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8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148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=3.36  </m:t>
                      </m:r>
                      <m:r>
                        <a:rPr lang="en-GB" i="1">
                          <a:latin typeface="Cambria Math"/>
                        </a:rPr>
                        <m:t>𝑜𝑟</m:t>
                      </m:r>
                      <m:r>
                        <a:rPr lang="en-GB" i="1">
                          <a:latin typeface="Cambria Math"/>
                        </a:rPr>
                        <m:t>  </m:t>
                      </m:r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=−0.69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815" t="-2156" r="-1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946430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GB" dirty="0"/>
                  <a:t>On your mini whiteboard, solve the following equation: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latin typeface="Cambria Math"/>
                        </a:rPr>
                        <m:t>12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latin typeface="Cambria Math"/>
                        </a:rPr>
                        <m:t>3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(−</m:t>
                                  </m:r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12</m:t>
                                  </m:r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  <m:r>
                            <a:rPr lang="en-GB" i="1">
                              <a:latin typeface="Cambria Math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96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i="1">
                          <a:latin typeface="Cambria Math"/>
                        </a:rPr>
                        <m:t>2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i="1">
                          <a:latin typeface="Cambria Math"/>
                        </a:rPr>
                        <m:t>72</m:t>
                      </m:r>
                      <m:r>
                        <a:rPr lang="en-GB" i="1">
                          <a:latin typeface="Cambria Math"/>
                        </a:rPr>
                        <m:t>  </m:t>
                      </m:r>
                      <m:r>
                        <a:rPr lang="en-GB" i="1">
                          <a:latin typeface="Cambria Math"/>
                        </a:rPr>
                        <m:t>𝑜𝑟</m:t>
                      </m:r>
                      <m:r>
                        <a:rPr lang="en-GB" i="1">
                          <a:latin typeface="Cambria Math"/>
                        </a:rPr>
                        <m:t>  </m:t>
                      </m:r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r>
                        <a:rPr lang="en-GB" i="1">
                          <a:latin typeface="Cambria Math"/>
                        </a:rPr>
                        <m:t>0</m:t>
                      </m:r>
                      <m:r>
                        <a:rPr lang="en-GB" i="1">
                          <a:latin typeface="Cambria Math"/>
                        </a:rPr>
                        <m:t>.</m:t>
                      </m:r>
                      <m:r>
                        <a:rPr lang="en-GB" i="1">
                          <a:latin typeface="Cambria Math"/>
                        </a:rPr>
                        <m:t>28</m:t>
                      </m:r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185" t="-2022" r="-10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95165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u="sng" dirty="0"/>
              <a:t>The Quadratic Formula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4673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Grade 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64288" y="4766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40556D9-54EA-4B4A-AA12-D0DA318692D1}" type="datetime1">
              <a:rPr lang="en-GB" u="sng" smtClean="0"/>
              <a:t>17/05/2022</a:t>
            </a:fld>
            <a:endParaRPr lang="en-GB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9552" y="1268760"/>
                <a:ext cx="7992888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Solve these quadratic expressions. Give your answers correct to 2 decimal places</a:t>
                </a:r>
              </a:p>
              <a:p>
                <a:endParaRPr lang="en-GB" sz="2400" dirty="0"/>
              </a:p>
              <a:p>
                <a:r>
                  <a:rPr lang="en-GB" sz="2400" dirty="0"/>
                  <a:t>1)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+11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0" smtClean="0">
                        <a:latin typeface="Cambria Math"/>
                      </a:rPr>
                      <m:t>+8=0</m:t>
                    </m:r>
                  </m:oMath>
                </a14:m>
                <a:r>
                  <a:rPr lang="en-GB" sz="2400" dirty="0"/>
                  <a:t>		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3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+5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+1=0</m:t>
                    </m:r>
                  </m:oMath>
                </a14:m>
                <a:endParaRPr lang="en-GB" sz="2400" b="0" dirty="0"/>
              </a:p>
              <a:p>
                <a:pPr marL="457200" indent="-457200">
                  <a:buAutoNum type="arabicParenR"/>
                </a:pPr>
                <a:endParaRPr lang="en-GB" sz="2400" dirty="0"/>
              </a:p>
              <a:p>
                <a:pPr marL="457200" indent="-457200">
                  <a:buAutoNum type="arabicParenR" startAt="3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7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+12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+2=0</m:t>
                    </m:r>
                  </m:oMath>
                </a14:m>
                <a:r>
                  <a:rPr lang="en-GB" sz="2400" dirty="0"/>
                  <a:t>		4)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6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+22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0" smtClean="0">
                        <a:latin typeface="Cambria Math"/>
                      </a:rPr>
                      <m:t>+19=0</m:t>
                    </m:r>
                  </m:oMath>
                </a14:m>
                <a:endParaRPr lang="en-GB" sz="2400" b="0" dirty="0"/>
              </a:p>
              <a:p>
                <a:endParaRPr lang="en-GB" sz="2400" dirty="0"/>
              </a:p>
              <a:p>
                <a:r>
                  <a:rPr lang="en-GB" sz="2400" dirty="0"/>
                  <a:t>5)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  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−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−10=0</m:t>
                    </m:r>
                  </m:oMath>
                </a14:m>
                <a:r>
                  <a:rPr lang="en-GB" sz="2400" dirty="0"/>
                  <a:t>			6)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3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−7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+1=0</m:t>
                    </m:r>
                  </m:oMath>
                </a14:m>
                <a:endParaRPr lang="en-GB" sz="2400" dirty="0"/>
              </a:p>
              <a:p>
                <a:endParaRPr lang="en-GB" sz="2400" dirty="0"/>
              </a:p>
              <a:p>
                <a:r>
                  <a:rPr lang="en-GB" sz="2400" dirty="0"/>
                  <a:t>7) </a:t>
                </a:r>
                <a14:m>
                  <m:oMath xmlns:m="http://schemas.openxmlformats.org/officeDocument/2006/math">
                    <m:r>
                      <a:rPr lang="en-GB" sz="2400" b="0" i="0" smtClean="0">
                        <a:latin typeface="Cambria Math"/>
                      </a:rPr>
                      <m:t>4</m:t>
                    </m:r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−9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+4=0</m:t>
                    </m:r>
                  </m:oMath>
                </a14:m>
                <a:r>
                  <a:rPr lang="en-GB" sz="2400" dirty="0"/>
                  <a:t>			8)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5</m:t>
                        </m:r>
                        <m:r>
                          <a:rPr lang="en-GB" sz="2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−10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+1=0</m:t>
                    </m:r>
                  </m:oMath>
                </a14:m>
                <a:endParaRPr lang="en-GB" sz="2400" dirty="0"/>
              </a:p>
              <a:p>
                <a:endParaRPr lang="en-GB" sz="2400" dirty="0"/>
              </a:p>
              <a:p>
                <a:r>
                  <a:rPr lang="en-GB" sz="2400" dirty="0"/>
                  <a:t>9)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 2</m:t>
                        </m:r>
                        <m:r>
                          <a:rPr lang="en-GB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+5</m:t>
                    </m:r>
                    <m:r>
                      <a:rPr lang="en-GB" sz="2400" i="1">
                        <a:latin typeface="Cambria Math"/>
                      </a:rPr>
                      <m:t>𝑥</m:t>
                    </m:r>
                    <m:r>
                      <a:rPr lang="en-GB" sz="2400" i="1">
                        <a:latin typeface="Cambria Math"/>
                      </a:rPr>
                      <m:t>+7=3−6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2400" dirty="0"/>
                  <a:t>	10)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/>
                          </a:rPr>
                          <m:t>10</m:t>
                        </m:r>
                        <m:r>
                          <a:rPr lang="en-GB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/>
                      </a:rPr>
                      <m:t>+</m:t>
                    </m:r>
                    <m:r>
                      <a:rPr lang="en-GB" sz="2400" i="1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−2</m:t>
                    </m:r>
                    <m:r>
                      <a:rPr lang="en-GB" sz="2400" i="1">
                        <a:latin typeface="Cambria Math"/>
                      </a:rPr>
                      <m:t>=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(3</m:t>
                    </m:r>
                    <m:r>
                      <a:rPr lang="en-GB" sz="2400" b="0" i="1" smtClean="0">
                        <a:latin typeface="Cambria Math"/>
                      </a:rPr>
                      <m:t>𝑥</m:t>
                    </m:r>
                    <m:r>
                      <a:rPr lang="en-GB" sz="2400" b="0" i="1" smtClean="0">
                        <a:latin typeface="Cambria Math"/>
                      </a:rPr>
                      <m:t>−2)</m:t>
                    </m:r>
                  </m:oMath>
                </a14:m>
                <a:endParaRPr lang="en-GB" sz="2400" dirty="0"/>
              </a:p>
              <a:p>
                <a:endParaRPr lang="en-GB" sz="2400" dirty="0"/>
              </a:p>
              <a:p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268760"/>
                <a:ext cx="7992888" cy="5262979"/>
              </a:xfrm>
              <a:prstGeom prst="rect">
                <a:avLst/>
              </a:prstGeom>
              <a:blipFill rotWithShape="1">
                <a:blip r:embed="rId3"/>
                <a:stretch>
                  <a:fillRect l="-1220" t="-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71600" y="2780928"/>
                <a:ext cx="31683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=−0.86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=−4.64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780928"/>
                <a:ext cx="3168352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508104" y="2708920"/>
                <a:ext cx="29878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=−0.23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=−1.44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2708920"/>
                <a:ext cx="2987824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1600" y="3460938"/>
                <a:ext cx="29523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=−0.19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000" b="0" i="0" smtClean="0">
                          <a:solidFill>
                            <a:srgbClr val="FF0000"/>
                          </a:solidFill>
                          <a:latin typeface="Cambria Math"/>
                        </a:rPr>
                        <m:t>−1.53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460938"/>
                <a:ext cx="2952328" cy="4001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508104" y="3429000"/>
                <a:ext cx="29523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=−1.39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=−2.27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429000"/>
                <a:ext cx="2952328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71600" y="4221088"/>
                <a:ext cx="302433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=3.70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=−2.70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221088"/>
                <a:ext cx="3024336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08104" y="4149080"/>
                <a:ext cx="31683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=2.18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=0.15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149080"/>
                <a:ext cx="3168352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71600" y="4941168"/>
                <a:ext cx="34563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=1.64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=0.61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941168"/>
                <a:ext cx="3456384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436096" y="4941168"/>
                <a:ext cx="34563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=1.89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=0.11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4941168"/>
                <a:ext cx="3456384" cy="40011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71600" y="5733256"/>
                <a:ext cx="34563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=−0.39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=−5.11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733256"/>
                <a:ext cx="3456384" cy="40011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36096" y="5733256"/>
                <a:ext cx="345638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=0.36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𝑜𝑟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=−0.79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5733256"/>
                <a:ext cx="3456384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/>
          <p:nvPr/>
        </p:nvSpPr>
        <p:spPr>
          <a:xfrm>
            <a:off x="120520" y="2393124"/>
            <a:ext cx="432048" cy="43204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9" name="Oval 18"/>
          <p:cNvSpPr/>
          <p:nvPr/>
        </p:nvSpPr>
        <p:spPr>
          <a:xfrm>
            <a:off x="122252" y="3833284"/>
            <a:ext cx="432048" cy="43204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0" name="Oval 19"/>
          <p:cNvSpPr/>
          <p:nvPr/>
        </p:nvSpPr>
        <p:spPr>
          <a:xfrm>
            <a:off x="122252" y="5286460"/>
            <a:ext cx="432048" cy="432048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7504" y="530120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A*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10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GB" dirty="0"/>
                  <a:t>Solve the equation: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/>
                          </a:rPr>
                          <m:t>7</m:t>
                        </m:r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/>
                      </a:rPr>
                      <m:t>−9</m:t>
                    </m:r>
                    <m:r>
                      <a:rPr lang="en-GB" i="1">
                        <a:latin typeface="Cambria Math"/>
                      </a:rPr>
                      <m:t>𝑥</m:t>
                    </m:r>
                    <m:r>
                      <a:rPr lang="en-GB" b="0" i="1" smtClean="0">
                        <a:latin typeface="Cambria Math"/>
                      </a:rPr>
                      <m:t>−3</m:t>
                    </m:r>
                    <m:r>
                      <a:rPr lang="en-GB" i="1">
                        <a:latin typeface="Cambria Math"/>
                      </a:rPr>
                      <m:t>=0</m:t>
                    </m:r>
                  </m:oMath>
                </a14:m>
                <a:r>
                  <a:rPr lang="en-GB" dirty="0"/>
                  <a:t>. Give your answer correct to 2 decimal places.</a:t>
                </a:r>
              </a:p>
              <a:p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𝑎</m:t>
                      </m:r>
                      <m:r>
                        <a:rPr lang="en-GB" i="1">
                          <a:latin typeface="Cambria Math"/>
                        </a:rPr>
                        <m:t>=7,  </m:t>
                      </m:r>
                      <m:r>
                        <a:rPr lang="en-GB" i="1">
                          <a:latin typeface="Cambria Math"/>
                        </a:rPr>
                        <m:t>𝑏</m:t>
                      </m:r>
                      <m:r>
                        <a:rPr lang="en-GB" i="1">
                          <a:latin typeface="Cambria Math"/>
                        </a:rPr>
                        <m:t>=−9,  </m:t>
                      </m:r>
                      <m:r>
                        <a:rPr lang="en-GB" i="1">
                          <a:latin typeface="Cambria Math"/>
                        </a:rPr>
                        <m:t>𝑐</m:t>
                      </m:r>
                      <m:r>
                        <a:rPr lang="en-GB" i="1">
                          <a:latin typeface="Cambria Math"/>
                        </a:rPr>
                        <m:t>=−3</m:t>
                      </m:r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−9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/>
                                    </a:rPr>
                                    <m:t>(−9)</m:t>
                                  </m:r>
                                </m:e>
                                <m:sup>
                                  <m:r>
                                    <a:rPr lang="en-GB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i="1">
                                  <a:latin typeface="Cambria Math"/>
                                </a:rPr>
                                <m:t>−4(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7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)(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−3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GB" i="1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9±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81−−84</m:t>
                              </m:r>
                            </m:e>
                          </m:rad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GB" i="1" dirty="0">
                  <a:latin typeface="Cambria Math"/>
                </a:endParaRPr>
              </a:p>
              <a:p>
                <a:pPr marL="0" indent="0" algn="ctr">
                  <a:buNone/>
                </a:pPr>
                <a:endParaRPr lang="en-GB" i="1" dirty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9</m:t>
                          </m:r>
                          <m:r>
                            <a:rPr lang="en-GB" i="1">
                              <a:latin typeface="Cambria Math"/>
                            </a:rPr>
                            <m:t>± </m:t>
                          </m:r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/>
                                </a:rPr>
                                <m:t>165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=1.56  </m:t>
                      </m:r>
                      <m:r>
                        <a:rPr lang="en-GB" i="1">
                          <a:latin typeface="Cambria Math"/>
                        </a:rPr>
                        <m:t>𝑜𝑟</m:t>
                      </m:r>
                      <m:r>
                        <a:rPr lang="en-GB" i="1">
                          <a:latin typeface="Cambria Math"/>
                        </a:rPr>
                        <m:t>  </m:t>
                      </m:r>
                      <m:r>
                        <a:rPr lang="en-GB" i="1">
                          <a:latin typeface="Cambria Math"/>
                        </a:rPr>
                        <m:t>𝑥</m:t>
                      </m:r>
                      <m:r>
                        <a:rPr lang="en-GB" i="1">
                          <a:latin typeface="Cambria Math"/>
                        </a:rPr>
                        <m:t>=−0.27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69160"/>
              </a:xfrm>
              <a:blipFill rotWithShape="1">
                <a:blip r:embed="rId3"/>
                <a:stretch>
                  <a:fillRect l="-593" t="-1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9473062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1289</Words>
  <Application>Microsoft Office PowerPoint</Application>
  <PresentationFormat>On-screen Show (4:3)</PresentationFormat>
  <Paragraphs>262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 Math</vt:lpstr>
      <vt:lpstr>Office Theme</vt:lpstr>
      <vt:lpstr>Starter</vt:lpstr>
      <vt:lpstr>The Quadratic Formula</vt:lpstr>
      <vt:lpstr>The Quadratic Formula</vt:lpstr>
      <vt:lpstr>The Quadratic Formula</vt:lpstr>
      <vt:lpstr>The Quadratic Formula</vt:lpstr>
      <vt:lpstr>The Quadratic Formula</vt:lpstr>
      <vt:lpstr>The Quadratic Formula</vt:lpstr>
      <vt:lpstr>The Quadratic Formula</vt:lpstr>
      <vt:lpstr>The Quadratic Formula</vt:lpstr>
      <vt:lpstr>The Quadratic Formula</vt:lpstr>
      <vt:lpstr>The Quadratic Formula</vt:lpstr>
      <vt:lpstr>Starter</vt:lpstr>
      <vt:lpstr>Starter</vt:lpstr>
      <vt:lpstr>Solving Problems with Quadratics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</dc:title>
  <dc:creator>Daniel Burke</dc:creator>
  <cp:lastModifiedBy>Lyn ZHANG</cp:lastModifiedBy>
  <cp:revision>45</cp:revision>
  <cp:lastPrinted>2013-11-14T01:04:57Z</cp:lastPrinted>
  <dcterms:created xsi:type="dcterms:W3CDTF">2013-11-03T00:23:51Z</dcterms:created>
  <dcterms:modified xsi:type="dcterms:W3CDTF">2022-05-16T22:18:56Z</dcterms:modified>
</cp:coreProperties>
</file>