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81" r:id="rId2"/>
    <p:sldId id="282" r:id="rId3"/>
    <p:sldId id="283" r:id="rId4"/>
    <p:sldId id="284" r:id="rId5"/>
    <p:sldId id="296" r:id="rId6"/>
    <p:sldId id="285" r:id="rId7"/>
    <p:sldId id="297" r:id="rId8"/>
    <p:sldId id="286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D2C8-3ED3-4E34-88D3-2B9A4A4F7DA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938DC-FBEE-4403-9157-656AA31B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6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80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0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8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19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5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9156-A101-45F5-A548-7213C6F78C6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8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0.png"/><Relationship Id="rId13" Type="http://schemas.openxmlformats.org/officeDocument/2006/relationships/image" Target="../media/image119.png"/><Relationship Id="rId3" Type="http://schemas.openxmlformats.org/officeDocument/2006/relationships/image" Target="../media/image1090.png"/><Relationship Id="rId7" Type="http://schemas.openxmlformats.org/officeDocument/2006/relationships/image" Target="../media/image1130.png"/><Relationship Id="rId12" Type="http://schemas.openxmlformats.org/officeDocument/2006/relationships/image" Target="../media/image11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120.png"/><Relationship Id="rId11" Type="http://schemas.openxmlformats.org/officeDocument/2006/relationships/image" Target="../media/image1170.png"/><Relationship Id="rId5" Type="http://schemas.openxmlformats.org/officeDocument/2006/relationships/image" Target="../media/image1110.png"/><Relationship Id="rId10" Type="http://schemas.openxmlformats.org/officeDocument/2006/relationships/image" Target="../media/image1160.png"/><Relationship Id="rId4" Type="http://schemas.openxmlformats.org/officeDocument/2006/relationships/image" Target="../media/image1100.png"/><Relationship Id="rId9" Type="http://schemas.openxmlformats.org/officeDocument/2006/relationships/image" Target="../media/image11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30.png"/><Relationship Id="rId5" Type="http://schemas.openxmlformats.org/officeDocument/2006/relationships/image" Target="../media/image129.png"/><Relationship Id="rId4" Type="http://schemas.openxmlformats.org/officeDocument/2006/relationships/image" Target="../media/image1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0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0.png"/><Relationship Id="rId13" Type="http://schemas.openxmlformats.org/officeDocument/2006/relationships/image" Target="../media/image119.png"/><Relationship Id="rId3" Type="http://schemas.openxmlformats.org/officeDocument/2006/relationships/image" Target="../media/image1090.png"/><Relationship Id="rId7" Type="http://schemas.openxmlformats.org/officeDocument/2006/relationships/image" Target="../media/image1130.png"/><Relationship Id="rId12" Type="http://schemas.openxmlformats.org/officeDocument/2006/relationships/image" Target="../media/image11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120.png"/><Relationship Id="rId11" Type="http://schemas.openxmlformats.org/officeDocument/2006/relationships/image" Target="../media/image1170.png"/><Relationship Id="rId5" Type="http://schemas.openxmlformats.org/officeDocument/2006/relationships/image" Target="../media/image1110.png"/><Relationship Id="rId10" Type="http://schemas.openxmlformats.org/officeDocument/2006/relationships/image" Target="../media/image1160.png"/><Relationship Id="rId4" Type="http://schemas.openxmlformats.org/officeDocument/2006/relationships/image" Target="../media/image1100.png"/><Relationship Id="rId9" Type="http://schemas.openxmlformats.org/officeDocument/2006/relationships/image" Target="../media/image11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dirty="0"/>
                  <a:t>Solve this equation by factorising: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−9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+18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r>
                  <a:rPr lang="en-GB" dirty="0"/>
                  <a:t>Solve this equation by completing the square. Leave your answer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𝑎</m:t>
                    </m:r>
                    <m:r>
                      <a:rPr lang="en-GB" i="1">
                        <a:latin typeface="Cambria Math"/>
                      </a:rPr>
                      <m:t>± 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+8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r>
                  <a:rPr lang="en-GB" dirty="0"/>
                  <a:t>Solve this equation by completing the square. Give your answers correct to 3 significant figures.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−12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3504" r="-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23528" y="1628800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29249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4725144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295444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73989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A*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77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GB" dirty="0"/>
                  <a:t>On your mini whiteboard, solve the following equation: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11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11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  <m:r>
                            <a:rPr lang="en-GB" i="1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11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41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</a:rPr>
                        <m:t>0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i="1">
                          <a:latin typeface="Cambria Math"/>
                        </a:rPr>
                        <m:t>87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</a:rPr>
                        <m:t>0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i="1"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85" t="-2022" r="-1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3676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The Quadratic Formula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673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Grade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476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40556D9-54EA-4B4A-AA12-D0DA318692D1}" type="datetime1">
              <a:rPr lang="en-GB" u="sng" smtClean="0"/>
              <a:t>17/05/2022</a:t>
            </a:fld>
            <a:endParaRPr lang="en-GB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1268760"/>
                <a:ext cx="7992888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Solve these quadratic expressions. Give your answers correct to 2 decimal places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11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0" smtClean="0">
                        <a:latin typeface="Cambria Math"/>
                      </a:rPr>
                      <m:t>+</m:t>
                    </m:r>
                    <m:r>
                      <a:rPr lang="en-GB" sz="2400" b="0" i="0" smtClean="0">
                        <a:latin typeface="Cambria Math"/>
                      </a:rPr>
                      <m:t>8</m:t>
                    </m:r>
                    <m:r>
                      <a:rPr lang="en-GB" sz="2400" b="0" i="0" smtClean="0">
                        <a:latin typeface="Cambria Math"/>
                      </a:rPr>
                      <m:t>=</m:t>
                    </m:r>
                    <m:r>
                      <a:rPr lang="en-GB" sz="2400" b="0" i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GB" sz="2400" dirty="0"/>
                  <a:t>		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5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0</m:t>
                    </m:r>
                  </m:oMath>
                </a14:m>
                <a:endParaRPr lang="en-GB" sz="2400" b="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2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GB" sz="2400" dirty="0"/>
                  <a:t>		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6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22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0" smtClean="0">
                        <a:latin typeface="Cambria Math"/>
                      </a:rPr>
                      <m:t>+</m:t>
                    </m:r>
                    <m:r>
                      <a:rPr lang="en-GB" sz="2400" b="0" i="0" smtClean="0">
                        <a:latin typeface="Cambria Math"/>
                      </a:rPr>
                      <m:t>19</m:t>
                    </m:r>
                    <m:r>
                      <a:rPr lang="en-GB" sz="2400" b="0" i="0" smtClean="0">
                        <a:latin typeface="Cambria Math"/>
                      </a:rPr>
                      <m:t>=</m:t>
                    </m:r>
                    <m:r>
                      <a:rPr lang="en-GB" sz="2400" b="0" i="0" smtClean="0">
                        <a:latin typeface="Cambria Math"/>
                      </a:rPr>
                      <m:t>0</m:t>
                    </m:r>
                  </m:oMath>
                </a14:m>
                <a:endParaRPr lang="en-GB" sz="2400" b="0" dirty="0"/>
              </a:p>
              <a:p>
                <a:endParaRPr lang="en-GB" sz="2400" dirty="0"/>
              </a:p>
              <a:p>
                <a:r>
                  <a:rPr lang="en-GB" sz="2400" dirty="0"/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 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10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GB" sz="2400" dirty="0"/>
                  <a:t>			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7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0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7)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9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4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GB" sz="2400" dirty="0"/>
                  <a:t>			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10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0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5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7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a:rPr lang="en-GB" sz="2400" i="1">
                        <a:latin typeface="Cambria Math"/>
                      </a:rPr>
                      <m:t>3</m:t>
                    </m:r>
                    <m:r>
                      <a:rPr lang="en-GB" sz="2400" i="1">
                        <a:latin typeface="Cambria Math"/>
                      </a:rPr>
                      <m:t>−</m:t>
                    </m:r>
                    <m:r>
                      <a:rPr lang="en-GB" sz="2400" i="1">
                        <a:latin typeface="Cambria Math"/>
                      </a:rPr>
                      <m:t>6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/>
                  <a:t>	10)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10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2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(</m:t>
                    </m:r>
                    <m:r>
                      <a:rPr lang="en-GB" sz="2400" b="0" i="1" smtClean="0">
                        <a:latin typeface="Cambria Math"/>
                      </a:rPr>
                      <m:t>3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2</m:t>
                    </m:r>
                    <m:r>
                      <a:rPr lang="en-GB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68760"/>
                <a:ext cx="7992888" cy="5262979"/>
              </a:xfrm>
              <a:prstGeom prst="rect">
                <a:avLst/>
              </a:prstGeom>
              <a:blipFill rotWithShape="1">
                <a:blip r:embed="rId3"/>
                <a:stretch>
                  <a:fillRect l="-122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2780928"/>
                <a:ext cx="31683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80928"/>
                <a:ext cx="3168352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08104" y="2708920"/>
                <a:ext cx="29878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708920"/>
                <a:ext cx="298782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1600" y="3460938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53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60938"/>
                <a:ext cx="2952328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08104" y="3429000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27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429000"/>
                <a:ext cx="295232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600" y="4221088"/>
                <a:ext cx="3024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21088"/>
                <a:ext cx="3024336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08104" y="4149080"/>
                <a:ext cx="31683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149080"/>
                <a:ext cx="3168352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71600" y="4941168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941168"/>
                <a:ext cx="345638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36096" y="4941168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941168"/>
                <a:ext cx="345638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71600" y="5733256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3456384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36096" y="5733256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79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733256"/>
                <a:ext cx="3456384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120520" y="2393124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122252" y="383328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122252" y="5286460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53012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A*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04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/>
                  <a:t>Show that you get the same answer regardless of method use to solve the equation: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using:</a:t>
                </a:r>
              </a:p>
              <a:p>
                <a:r>
                  <a:rPr lang="en-GB" dirty="0"/>
                  <a:t>factorising</a:t>
                </a:r>
              </a:p>
              <a:p>
                <a:r>
                  <a:rPr lang="en-GB" dirty="0"/>
                  <a:t>the formula</a:t>
                </a:r>
              </a:p>
              <a:p>
                <a:r>
                  <a:rPr lang="en-GB" dirty="0"/>
                  <a:t>completing the square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2695" r="-1259" b="-1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467544" y="450912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67544" y="5013176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67544" y="5589240"/>
            <a:ext cx="360040" cy="36004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3089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GB" dirty="0"/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268760"/>
                <a:ext cx="2915816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600" b="0" dirty="0">
                  <a:solidFill>
                    <a:srgbClr val="0000FF"/>
                  </a:solidFill>
                </a:endParaRPr>
              </a:p>
              <a:p>
                <a:endParaRPr lang="en-GB" sz="2600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600" b="0" dirty="0">
                  <a:solidFill>
                    <a:srgbClr val="0000FF"/>
                  </a:solidFill>
                </a:endParaRPr>
              </a:p>
              <a:p>
                <a:pPr algn="ctr"/>
                <a:endParaRPr lang="en-GB" sz="2600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8760"/>
                <a:ext cx="2915816" cy="20928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816" y="1268760"/>
                <a:ext cx="3275856" cy="3982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600" b="0" dirty="0">
                  <a:solidFill>
                    <a:srgbClr val="FF0000"/>
                  </a:solidFill>
                </a:endParaRPr>
              </a:p>
              <a:p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(−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8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sz="2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rad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</a:endParaRPr>
              </a:p>
              <a:p>
                <a:endParaRPr lang="en-GB" sz="2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268760"/>
                <a:ext cx="3275856" cy="39824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28183" y="1268760"/>
                <a:ext cx="2916713" cy="5357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60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6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3" y="1268760"/>
                <a:ext cx="2916713" cy="5357236"/>
              </a:xfrm>
              <a:prstGeom prst="rect">
                <a:avLst/>
              </a:prstGeom>
              <a:blipFill rotWithShape="1">
                <a:blip r:embed="rId5"/>
                <a:stretch>
                  <a:fillRect l="-1883" r="-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915816" y="1196752"/>
            <a:ext cx="0" cy="37444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28184" y="1124744"/>
            <a:ext cx="0" cy="55446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5229200"/>
                <a:ext cx="61561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Always try to factorise first!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If the question says to give your answer to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 err="1"/>
                  <a:t>dp</a:t>
                </a:r>
                <a:r>
                  <a:rPr lang="en-GB" sz="2400" dirty="0"/>
                  <a:t> or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 err="1"/>
                  <a:t>sf</a:t>
                </a:r>
                <a:r>
                  <a:rPr lang="en-GB" sz="2400" dirty="0"/>
                  <a:t>, it doesn’t factorise, so use the formula or complete the square!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9200"/>
                <a:ext cx="6156176" cy="1569660"/>
              </a:xfrm>
              <a:prstGeom prst="rect">
                <a:avLst/>
              </a:prstGeom>
              <a:blipFill rotWithShape="1">
                <a:blip r:embed="rId6"/>
                <a:stretch>
                  <a:fillRect l="-1287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501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rt-simpson-gene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Solving Problems with Quadratics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Learning Objectives: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form a quadratic equation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solve the quadratic equation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interpret the answer in the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context of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048" y="1196752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Grade A/A*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20272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A993C3C-7D2E-4D65-B440-47B20ECA5503}" type="datetime1">
              <a:rPr lang="en-GB" u="sng" smtClean="0">
                <a:solidFill>
                  <a:schemeClr val="bg1"/>
                </a:solidFill>
              </a:rPr>
              <a:pPr algn="r"/>
              <a:t>17/05/2022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5536" y="2708920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5536" y="378904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5536" y="4869160"/>
            <a:ext cx="432048" cy="43204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291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229600" cy="6009531"/>
              </a:xfrm>
            </p:spPr>
            <p:txBody>
              <a:bodyPr>
                <a:normAutofit/>
              </a:bodyPr>
              <a:lstStyle/>
              <a:p>
                <a:r>
                  <a:rPr lang="en-GB" sz="2400" b="1" dirty="0">
                    <a:solidFill>
                      <a:srgbClr val="0000FF"/>
                    </a:solidFill>
                  </a:rPr>
                  <a:t>A right angled triangle has sides of lengths shown. Calculate the value of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GB" sz="2400" b="1" dirty="0">
                    <a:solidFill>
                      <a:srgbClr val="0000FF"/>
                    </a:solidFill>
                  </a:rPr>
                  <a:t>. Give your answer correct to 3sf.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6632"/>
                <a:ext cx="8229600" cy="6009531"/>
              </a:xfrm>
              <a:blipFill rotWithShape="1">
                <a:blip r:embed="rId3"/>
                <a:stretch>
                  <a:fillRect l="-963" t="-811" r="-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6300192" y="1052736"/>
            <a:ext cx="2520280" cy="1944216"/>
          </a:xfrm>
          <a:prstGeom prst="rt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00192" y="2780928"/>
            <a:ext cx="216024" cy="2160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04248" y="2967335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967335"/>
                <a:ext cx="144016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76056" y="1772816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772816"/>
                <a:ext cx="144016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92280" y="1628800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0000FF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628800"/>
                <a:ext cx="144016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512" y="1169384"/>
                <a:ext cx="5040560" cy="5703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Using Pythagoras:</a:t>
                </a: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+7)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+7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+7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+49+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+16=225</m:t>
                      </m:r>
                    </m:oMath>
                  </m:oMathPara>
                </a14:m>
                <a:endParaRPr lang="en-GB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+6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+65=225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+6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−160=0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−6±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/>
                                </a:rPr>
                                <m:t>−4(2)(−160)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2(2)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−6±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1316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9384"/>
                <a:ext cx="5040560" cy="5703484"/>
              </a:xfrm>
              <a:prstGeom prst="rect">
                <a:avLst/>
              </a:prstGeom>
              <a:blipFill rotWithShape="1">
                <a:blip r:embed="rId7"/>
                <a:stretch>
                  <a:fillRect l="-1814" t="-8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24128" y="4437112"/>
                <a:ext cx="3317768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𝑥</m:t>
                      </m:r>
                      <m:r>
                        <a:rPr lang="en-GB" sz="2400" i="1" smtClean="0">
                          <a:latin typeface="Cambria Math"/>
                        </a:rPr>
                        <m:t>=7.57 </m:t>
                      </m:r>
                      <m:r>
                        <a:rPr lang="en-GB" sz="2400" i="1" smtClean="0">
                          <a:latin typeface="Cambria Math"/>
                        </a:rPr>
                        <m:t>𝑜𝑟</m:t>
                      </m:r>
                      <m:r>
                        <a:rPr lang="en-GB" sz="2400" i="1" smtClean="0">
                          <a:latin typeface="Cambria Math"/>
                        </a:rPr>
                        <m:t> </m:t>
                      </m:r>
                      <m:r>
                        <a:rPr lang="en-GB" sz="2400" i="1" smtClean="0">
                          <a:latin typeface="Cambria Math"/>
                        </a:rPr>
                        <m:t>𝑥</m:t>
                      </m:r>
                      <m:r>
                        <a:rPr lang="en-GB" sz="2400" i="1" smtClean="0">
                          <a:latin typeface="Cambria Math"/>
                        </a:rPr>
                        <m:t>=−10.6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Therefore:</a:t>
                </a: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u="sng" smtClean="0">
                          <a:latin typeface="Cambria Math"/>
                        </a:rPr>
                        <m:t>𝑥</m:t>
                      </m:r>
                      <m:r>
                        <a:rPr lang="en-GB" sz="2400" b="0" i="1" u="sng" smtClean="0">
                          <a:latin typeface="Cambria Math"/>
                        </a:rPr>
                        <m:t>=7.57 (3</m:t>
                      </m:r>
                      <m:r>
                        <a:rPr lang="en-GB" sz="2400" b="0" i="1" u="sng" smtClean="0">
                          <a:latin typeface="Cambria Math"/>
                        </a:rPr>
                        <m:t>𝑠𝑓</m:t>
                      </m:r>
                      <m:r>
                        <a:rPr lang="en-GB" sz="2400" b="0" i="1" u="sng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u="sng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437112"/>
                <a:ext cx="3317768" cy="1938992"/>
              </a:xfrm>
              <a:prstGeom prst="rect">
                <a:avLst/>
              </a:prstGeom>
              <a:blipFill rotWithShape="1">
                <a:blip r:embed="rId8"/>
                <a:stretch>
                  <a:fillRect l="-2941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017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/>
              </a:bodyPr>
              <a:lstStyle/>
              <a:p>
                <a:r>
                  <a:rPr lang="en-GB" sz="2800" dirty="0"/>
                  <a:t>The trapezium below has an area of 80cm</a:t>
                </a:r>
                <a:r>
                  <a:rPr lang="en-GB" sz="2800" baseline="30000" dirty="0"/>
                  <a:t>2</a:t>
                </a:r>
                <a:r>
                  <a:rPr lang="en-GB" sz="2800" dirty="0"/>
                  <a:t>. Calculate the value of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800" dirty="0"/>
                  <a:t> correct to 2dp.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3"/>
                <a:stretch>
                  <a:fillRect l="-1259" t="-958" r="-1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rapezoid 3"/>
          <p:cNvSpPr/>
          <p:nvPr/>
        </p:nvSpPr>
        <p:spPr>
          <a:xfrm>
            <a:off x="6084168" y="1412776"/>
            <a:ext cx="2520280" cy="1224136"/>
          </a:xfrm>
          <a:prstGeom prst="trapezoid">
            <a:avLst>
              <a:gd name="adj" fmla="val 5391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16216" y="2636912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36912"/>
                <a:ext cx="165618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88224" y="980728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980728"/>
                <a:ext cx="165618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60032" y="1700808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700808"/>
                <a:ext cx="165618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5940152" y="1412776"/>
            <a:ext cx="0" cy="122413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9512" y="1489640"/>
                <a:ext cx="5040560" cy="5168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Area of trapezium = ½(a + b)h </a:t>
                </a: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+2+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+8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(3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)=80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+10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(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+5)(3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)=80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−80=0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89640"/>
                <a:ext cx="5040560" cy="5168594"/>
              </a:xfrm>
              <a:prstGeom prst="rect">
                <a:avLst/>
              </a:prstGeom>
              <a:blipFill rotWithShape="1">
                <a:blip r:embed="rId7"/>
                <a:stretch>
                  <a:fillRect l="-1814"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2000" y="3284984"/>
                <a:ext cx="4572000" cy="35859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𝑥</m:t>
                      </m:r>
                      <m:r>
                        <a:rPr lang="en-GB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2400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)(−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80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2(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2400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985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=4.40  </m:t>
                      </m:r>
                      <m:r>
                        <a:rPr lang="en-GB" sz="2400" b="0" i="1" smtClean="0">
                          <a:latin typeface="Cambria Math"/>
                        </a:rPr>
                        <m:t>𝑜𝑟</m:t>
                      </m:r>
                      <m:r>
                        <a:rPr lang="en-GB" sz="2400" b="0" i="1" smtClean="0">
                          <a:latin typeface="Cambria Math"/>
                        </a:rPr>
                        <m:t>  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=−6.06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r>
                  <a:rPr lang="en-GB" sz="2400" b="1" u="sng" dirty="0"/>
                  <a:t>so </a:t>
                </a:r>
                <a14:m>
                  <m:oMath xmlns:m="http://schemas.openxmlformats.org/officeDocument/2006/math">
                    <m:r>
                      <a:rPr lang="en-GB" sz="2400" b="1" i="1" u="sng" smtClean="0">
                        <a:latin typeface="Cambria Math"/>
                      </a:rPr>
                      <m:t>𝒙</m:t>
                    </m:r>
                    <m:r>
                      <a:rPr lang="en-GB" sz="2400" b="1" i="1" u="sng" smtClean="0">
                        <a:latin typeface="Cambria Math"/>
                      </a:rPr>
                      <m:t>=</m:t>
                    </m:r>
                    <m:r>
                      <a:rPr lang="en-GB" sz="2400" b="1" i="1" u="sng" smtClean="0">
                        <a:latin typeface="Cambria Math"/>
                      </a:rPr>
                      <m:t>𝟒</m:t>
                    </m:r>
                    <m:r>
                      <a:rPr lang="en-GB" sz="2400" b="1" i="1" u="sng" smtClean="0">
                        <a:latin typeface="Cambria Math"/>
                      </a:rPr>
                      <m:t>.</m:t>
                    </m:r>
                    <m:r>
                      <a:rPr lang="en-GB" sz="2400" b="1" i="1" u="sng" smtClean="0">
                        <a:latin typeface="Cambria Math"/>
                      </a:rPr>
                      <m:t>𝟒𝟎</m:t>
                    </m:r>
                    <m:r>
                      <a:rPr lang="en-GB" sz="2400" b="1" i="1" u="sng" smtClean="0">
                        <a:latin typeface="Cambria Math"/>
                      </a:rPr>
                      <m:t> (</m:t>
                    </m:r>
                    <m:r>
                      <a:rPr lang="en-GB" sz="2400" b="1" i="1" u="sng" smtClean="0">
                        <a:latin typeface="Cambria Math"/>
                      </a:rPr>
                      <m:t>𝟐</m:t>
                    </m:r>
                    <m:r>
                      <a:rPr lang="en-GB" sz="2400" b="1" i="1" u="sng" smtClean="0">
                        <a:latin typeface="Cambria Math"/>
                      </a:rPr>
                      <m:t>𝒅𝒑</m:t>
                    </m:r>
                    <m:r>
                      <a:rPr lang="en-GB" sz="2400" b="1" i="1" u="sng" smtClean="0">
                        <a:latin typeface="Cambria Math"/>
                      </a:rPr>
                      <m:t>)</m:t>
                    </m:r>
                  </m:oMath>
                </a14:m>
                <a:endParaRPr lang="en-GB" sz="2400" b="1" u="sng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84984"/>
                <a:ext cx="4572000" cy="3585918"/>
              </a:xfrm>
              <a:prstGeom prst="rect">
                <a:avLst/>
              </a:prstGeom>
              <a:blipFill rotWithShape="1">
                <a:blip r:embed="rId8"/>
                <a:stretch>
                  <a:fillRect l="-2000" b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1314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GB" sz="2400" dirty="0"/>
              <a:t>The length of a carpet is 1m longer than its width. Its area is 9m</a:t>
            </a:r>
            <a:r>
              <a:rPr lang="en-GB" sz="2400" baseline="30000" dirty="0"/>
              <a:t>2</a:t>
            </a:r>
            <a:r>
              <a:rPr lang="en-GB" sz="2400" dirty="0"/>
              <a:t>. Find the dimensions of the carpet to 2 decimal places.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4208" y="1700808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20272" y="1331476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+</m:t>
                      </m:r>
                      <m:r>
                        <a:rPr lang="en-GB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331476"/>
                <a:ext cx="108012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568952" y="2060848"/>
                <a:ext cx="683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952" y="2060848"/>
                <a:ext cx="68356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544" y="1690930"/>
                <a:ext cx="4752528" cy="5063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)(−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9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  <m:r>
                            <a:rPr lang="en-GB" sz="2400" i="1">
                              <a:latin typeface="Cambria Math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2400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37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r>
                        <a:rPr lang="en-GB" sz="2400" i="1">
                          <a:latin typeface="Cambria Math"/>
                        </a:rPr>
                        <m:t>2</m:t>
                      </m:r>
                      <m:r>
                        <a:rPr lang="en-GB" sz="2400" i="1">
                          <a:latin typeface="Cambria Math"/>
                        </a:rPr>
                        <m:t>.</m:t>
                      </m:r>
                      <m:r>
                        <a:rPr lang="en-GB" sz="2400" i="1">
                          <a:latin typeface="Cambria Math"/>
                        </a:rPr>
                        <m:t>54</m:t>
                      </m:r>
                      <m:r>
                        <a:rPr lang="en-GB" sz="2400" i="1">
                          <a:latin typeface="Cambria Math"/>
                        </a:rPr>
                        <m:t>  </m:t>
                      </m:r>
                      <m:r>
                        <a:rPr lang="en-GB" sz="2400" i="1">
                          <a:latin typeface="Cambria Math"/>
                        </a:rPr>
                        <m:t>𝑜𝑟</m:t>
                      </m:r>
                      <m:r>
                        <a:rPr lang="en-GB" sz="2400" i="1">
                          <a:latin typeface="Cambria Math"/>
                        </a:rPr>
                        <m:t>  </m:t>
                      </m:r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=−</m:t>
                      </m:r>
                      <m:r>
                        <a:rPr lang="en-GB" sz="2400" i="1">
                          <a:latin typeface="Cambria Math"/>
                        </a:rPr>
                        <m:t>3</m:t>
                      </m:r>
                      <m:r>
                        <a:rPr lang="en-GB" sz="2400" i="1">
                          <a:latin typeface="Cambria Math"/>
                        </a:rPr>
                        <m:t>.</m:t>
                      </m:r>
                      <m:r>
                        <a:rPr lang="en-GB" sz="2400" i="1">
                          <a:latin typeface="Cambria Math"/>
                        </a:rPr>
                        <m:t>54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90930"/>
                <a:ext cx="4752528" cy="5063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64088" y="3356992"/>
                <a:ext cx="3528392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Therefore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 = </m:t>
                    </m:r>
                    <m:r>
                      <a:rPr lang="en-GB" sz="2400" i="1" dirty="0" smtClean="0">
                        <a:latin typeface="Cambria Math"/>
                      </a:rPr>
                      <m:t>2</m:t>
                    </m:r>
                    <m:r>
                      <a:rPr lang="en-GB" sz="2400" i="1" dirty="0" smtClean="0">
                        <a:latin typeface="Cambria Math"/>
                      </a:rPr>
                      <m:t>.</m:t>
                    </m:r>
                    <m:r>
                      <a:rPr lang="en-GB" sz="2400" i="1" dirty="0" smtClean="0">
                        <a:latin typeface="Cambria Math"/>
                      </a:rPr>
                      <m:t>54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DIMENSIONS: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Length = 2.54 + 1 = 3.54m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Width = 2.54m (2dp)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356992"/>
                <a:ext cx="3528392" cy="3046988"/>
              </a:xfrm>
              <a:prstGeom prst="rect">
                <a:avLst/>
              </a:prstGeom>
              <a:blipFill rotWithShape="1">
                <a:blip r:embed="rId6"/>
                <a:stretch>
                  <a:fillRect l="-2763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537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-simpson-gene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The Quadratic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Learning Objectives: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identify a, b and c in the quadratic formula</a:t>
            </a:r>
          </a:p>
          <a:p>
            <a:r>
              <a:rPr lang="en-GB" dirty="0">
                <a:solidFill>
                  <a:schemeClr val="bg1"/>
                </a:solidFill>
              </a:rPr>
              <a:t>Able to substitute into the quadratic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formula correctly</a:t>
            </a:r>
          </a:p>
          <a:p>
            <a:r>
              <a:rPr lang="en-GB" dirty="0">
                <a:solidFill>
                  <a:schemeClr val="bg1"/>
                </a:solidFill>
              </a:rPr>
              <a:t>Able to solve a quadratic equation using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the quadratic formula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6834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Grade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8304" y="6926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370FDDA-D343-477D-B16B-67B4D681BC56}" type="datetime1">
              <a:rPr lang="en-GB" u="sng" smtClean="0">
                <a:solidFill>
                  <a:schemeClr val="bg1"/>
                </a:solidFill>
              </a:rPr>
              <a:t>17/05/2022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3804" y="2681156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5536" y="364502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5536" y="4725144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28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04056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GB" dirty="0"/>
                  <a:t>Another alternative to solving quadratic equations which don’t factorise easily is to use the quadratic formula.</a:t>
                </a:r>
              </a:p>
              <a:p>
                <a:endParaRPr lang="en-GB" dirty="0"/>
              </a:p>
              <a:p>
                <a:r>
                  <a:rPr lang="en-GB" dirty="0"/>
                  <a:t>For equations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𝑏𝑥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𝑐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:r>
                  <a:rPr lang="en-GB" dirty="0"/>
                  <a:t>Discriminant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−4</m:t>
                    </m:r>
                    <m:r>
                      <a:rPr lang="en-GB" i="1">
                        <a:latin typeface="Cambria Math"/>
                      </a:rPr>
                      <m:t>𝑎𝑐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r>
                  <a:rPr lang="en-GB" dirty="0"/>
                  <a:t>This formula is given to you in the formula book</a:t>
                </a:r>
              </a:p>
              <a:p>
                <a:pPr marL="0" indent="0" algn="ctr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040560"/>
              </a:xfrm>
              <a:blipFill>
                <a:blip r:embed="rId3"/>
                <a:stretch>
                  <a:fillRect l="-1259" t="-25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568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15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5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GB" b="0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9</m:t>
                      </m:r>
                      <m:r>
                        <a:rPr lang="en-GB" b="0" i="1" smtClean="0">
                          <a:latin typeface="Cambria Math"/>
                        </a:rPr>
                        <m:t>,  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  <m:r>
                        <a:rPr lang="en-GB" b="0" i="1" smtClean="0">
                          <a:latin typeface="Cambria Math"/>
                        </a:rPr>
                        <m:t>,  </m:t>
                      </m:r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r>
                  <a:rPr lang="en-GB" dirty="0"/>
                  <a:t>Discriminant=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i="1">
                        <a:latin typeface="Cambria Math"/>
                      </a:rPr>
                      <m:t>4</m:t>
                    </m:r>
                    <m:r>
                      <a:rPr lang="en-GB" i="1">
                        <a:latin typeface="Cambria Math"/>
                      </a:rPr>
                      <m:t>𝑎𝑐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15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5=45</a:t>
                </a:r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15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9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.</m:t>
                      </m:r>
                      <m:r>
                        <a:rPr lang="en-GB" b="0" i="1" smtClean="0">
                          <a:latin typeface="Cambria Math"/>
                        </a:rPr>
                        <m:t>46</m:t>
                      </m:r>
                      <m:r>
                        <a:rPr lang="en-GB" b="0" i="1" smtClean="0">
                          <a:latin typeface="Cambria Math"/>
                        </a:rPr>
                        <m:t>  </m:t>
                      </m:r>
                      <m:r>
                        <a:rPr lang="en-GB" b="0" i="1" smtClean="0">
                          <a:latin typeface="Cambria Math"/>
                        </a:rPr>
                        <m:t>𝑜𝑟</m:t>
                      </m:r>
                      <m:r>
                        <a:rPr lang="en-GB" b="0" i="1" smtClean="0">
                          <a:latin typeface="Cambria Math"/>
                        </a:rPr>
                        <m:t>  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</m:t>
                      </m:r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.</m:t>
                      </m:r>
                      <m:r>
                        <a:rPr lang="en-GB" b="0" i="1" smtClean="0">
                          <a:latin typeface="Cambria Math"/>
                        </a:rPr>
                        <m:t>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>
                <a:blip r:embed="rId3"/>
                <a:stretch>
                  <a:fillRect l="-795" t="-2291" r="-8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536" y="242088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8000"/>
                </a:solidFill>
              </a:rPr>
              <a:t>1. Identify a, b and 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36918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8000"/>
                </a:solidFill>
              </a:rPr>
              <a:t>2. Substitute into the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5077633"/>
                <a:ext cx="208823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rgbClr val="008000"/>
                    </a:solidFill>
                  </a:rPr>
                  <a:t>3. Use your calculator to solve for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77633"/>
                <a:ext cx="2088232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3216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78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GB" dirty="0"/>
                  <a:t>On your mini whiteboard, use the quadratic formula to solve the equation: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+8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40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=−0.28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=−2.39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6339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−8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−7</m:t>
                    </m:r>
                    <m:r>
                      <a:rPr lang="en-GB" i="1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𝑎</m:t>
                      </m:r>
                      <m:r>
                        <a:rPr lang="en-GB" i="1">
                          <a:latin typeface="Cambria Math"/>
                        </a:rPr>
                        <m:t>=3,  </m:t>
                      </m:r>
                      <m:r>
                        <a:rPr lang="en-GB" i="1">
                          <a:latin typeface="Cambria Math"/>
                        </a:rPr>
                        <m:t>𝑏</m:t>
                      </m:r>
                      <m:r>
                        <a:rPr lang="en-GB" i="1">
                          <a:latin typeface="Cambria Math"/>
                        </a:rPr>
                        <m:t>=−8,  </m:t>
                      </m:r>
                      <m:r>
                        <a:rPr lang="en-GB" i="1">
                          <a:latin typeface="Cambria Math"/>
                        </a:rPr>
                        <m:t>𝑐</m:t>
                      </m:r>
                      <m:r>
                        <a:rPr lang="en-GB" i="1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(−8)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148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=3.36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=−0.69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15" t="-2156" r="-1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4643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GB" dirty="0"/>
                  <a:t>On your mini whiteboard, solve the following equation: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12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  <m:r>
                            <a:rPr lang="en-GB" i="1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96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</a:rPr>
                        <m:t>2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i="1">
                          <a:latin typeface="Cambria Math"/>
                        </a:rPr>
                        <m:t>72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</a:rPr>
                        <m:t>0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i="1"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85" t="-2022" r="-1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5165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The Quadratic Formula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673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Grade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476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40556D9-54EA-4B4A-AA12-D0DA318692D1}" type="datetime1">
              <a:rPr lang="en-GB" u="sng" smtClean="0"/>
              <a:t>17/05/2022</a:t>
            </a:fld>
            <a:endParaRPr lang="en-GB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1268760"/>
                <a:ext cx="7992888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Solve these quadratic expressions. Give your answers correct to 2 decimal places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+11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0" smtClean="0">
                        <a:latin typeface="Cambria Math"/>
                      </a:rPr>
                      <m:t>+8=0</m:t>
                    </m:r>
                  </m:oMath>
                </a14:m>
                <a:r>
                  <a:rPr lang="en-GB" sz="2400" dirty="0"/>
                  <a:t>		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+5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+1=0</m:t>
                    </m:r>
                  </m:oMath>
                </a14:m>
                <a:endParaRPr lang="en-GB" sz="2400" b="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+12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+2=0</m:t>
                    </m:r>
                  </m:oMath>
                </a14:m>
                <a:r>
                  <a:rPr lang="en-GB" sz="2400" dirty="0"/>
                  <a:t>		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6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+22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0" smtClean="0">
                        <a:latin typeface="Cambria Math"/>
                      </a:rPr>
                      <m:t>+19=0</m:t>
                    </m:r>
                  </m:oMath>
                </a14:m>
                <a:endParaRPr lang="en-GB" sz="2400" b="0" dirty="0"/>
              </a:p>
              <a:p>
                <a:endParaRPr lang="en-GB" sz="2400" dirty="0"/>
              </a:p>
              <a:p>
                <a:r>
                  <a:rPr lang="en-GB" sz="2400" dirty="0"/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  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−10=0</m:t>
                    </m:r>
                  </m:oMath>
                </a14:m>
                <a:r>
                  <a:rPr lang="en-GB" sz="2400" dirty="0"/>
                  <a:t>			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−7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+1=0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7)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−9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+4=0</m:t>
                    </m:r>
                  </m:oMath>
                </a14:m>
                <a:r>
                  <a:rPr lang="en-GB" sz="2400" dirty="0"/>
                  <a:t>			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−10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+1=0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 2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+5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+7=3−6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/>
                  <a:t>	10)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10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−2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(3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−2)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68760"/>
                <a:ext cx="7992888" cy="5262979"/>
              </a:xfrm>
              <a:prstGeom prst="rect">
                <a:avLst/>
              </a:prstGeom>
              <a:blipFill rotWithShape="1">
                <a:blip r:embed="rId3"/>
                <a:stretch>
                  <a:fillRect l="-122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2780928"/>
                <a:ext cx="31683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=−0.86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=−4.64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80928"/>
                <a:ext cx="3168352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08104" y="2708920"/>
                <a:ext cx="29878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=−0.23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=−1.44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708920"/>
                <a:ext cx="298782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1600" y="3460938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=−0.19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−1.53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60938"/>
                <a:ext cx="2952328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08104" y="3429000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=−1.39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=−2.27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429000"/>
                <a:ext cx="295232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600" y="4221088"/>
                <a:ext cx="3024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=3.70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=−2.70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21088"/>
                <a:ext cx="3024336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08104" y="4149080"/>
                <a:ext cx="31683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=2.18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=0.15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149080"/>
                <a:ext cx="3168352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71600" y="4941168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=1.64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=0.61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941168"/>
                <a:ext cx="345638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36096" y="4941168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=1.89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=0.11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941168"/>
                <a:ext cx="345638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71600" y="5733256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=−0.39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=−5.11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3456384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36096" y="5733256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=0.36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=−0.79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733256"/>
                <a:ext cx="3456384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120520" y="2393124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122252" y="383328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122252" y="5286460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53012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A*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0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−9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𝑎</m:t>
                      </m:r>
                      <m:r>
                        <a:rPr lang="en-GB" i="1">
                          <a:latin typeface="Cambria Math"/>
                        </a:rPr>
                        <m:t>=7,  </m:t>
                      </m:r>
                      <m:r>
                        <a:rPr lang="en-GB" i="1">
                          <a:latin typeface="Cambria Math"/>
                        </a:rPr>
                        <m:t>𝑏</m:t>
                      </m:r>
                      <m:r>
                        <a:rPr lang="en-GB" i="1">
                          <a:latin typeface="Cambria Math"/>
                        </a:rPr>
                        <m:t>=−9,  </m:t>
                      </m:r>
                      <m:r>
                        <a:rPr lang="en-GB" i="1">
                          <a:latin typeface="Cambria Math"/>
                        </a:rPr>
                        <m:t>𝑐</m:t>
                      </m:r>
                      <m:r>
                        <a:rPr lang="en-GB" i="1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−9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(−9)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9±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81−−84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en-GB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165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=1.56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=−0.27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3"/>
                <a:stretch>
                  <a:fillRect l="-593" t="-1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47306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1289</Words>
  <Application>Microsoft Office PowerPoint</Application>
  <PresentationFormat>On-screen Show (4:3)</PresentationFormat>
  <Paragraphs>262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Starter</vt:lpstr>
      <vt:lpstr>The Quadratic Formula</vt:lpstr>
      <vt:lpstr>The Quadratic Formula</vt:lpstr>
      <vt:lpstr>The Quadratic Formula</vt:lpstr>
      <vt:lpstr>The Quadratic Formula</vt:lpstr>
      <vt:lpstr>The Quadratic Formula</vt:lpstr>
      <vt:lpstr>The Quadratic Formula</vt:lpstr>
      <vt:lpstr>The Quadratic Formula</vt:lpstr>
      <vt:lpstr>The Quadratic Formula</vt:lpstr>
      <vt:lpstr>The Quadratic Formula</vt:lpstr>
      <vt:lpstr>The Quadratic Formula</vt:lpstr>
      <vt:lpstr>Starter</vt:lpstr>
      <vt:lpstr>Starter</vt:lpstr>
      <vt:lpstr>Solving Problems with Quadratics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Lyn ZHANG</cp:lastModifiedBy>
  <cp:revision>45</cp:revision>
  <cp:lastPrinted>2013-11-14T01:04:57Z</cp:lastPrinted>
  <dcterms:created xsi:type="dcterms:W3CDTF">2013-11-03T00:23:51Z</dcterms:created>
  <dcterms:modified xsi:type="dcterms:W3CDTF">2022-05-16T22:18:56Z</dcterms:modified>
</cp:coreProperties>
</file>