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61" r:id="rId2"/>
    <p:sldId id="614" r:id="rId3"/>
    <p:sldId id="258" r:id="rId4"/>
    <p:sldId id="373" r:id="rId5"/>
    <p:sldId id="275" r:id="rId6"/>
    <p:sldId id="267" r:id="rId7"/>
    <p:sldId id="268" r:id="rId8"/>
    <p:sldId id="613" r:id="rId9"/>
    <p:sldId id="612" r:id="rId10"/>
    <p:sldId id="274" r:id="rId11"/>
    <p:sldId id="273" r:id="rId12"/>
    <p:sldId id="276" r:id="rId13"/>
    <p:sldId id="611" r:id="rId14"/>
    <p:sldId id="259" r:id="rId15"/>
    <p:sldId id="261" r:id="rId16"/>
    <p:sldId id="610" r:id="rId17"/>
    <p:sldId id="558" r:id="rId18"/>
    <p:sldId id="4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FF99FF"/>
    <a:srgbClr val="FFFF66"/>
    <a:srgbClr val="FF66FF"/>
    <a:srgbClr val="8AED59"/>
    <a:srgbClr val="49F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1" autoAdjust="0"/>
    <p:restoredTop sz="93846" autoAdjust="0"/>
  </p:normalViewPr>
  <p:slideViewPr>
    <p:cSldViewPr>
      <p:cViewPr varScale="1">
        <p:scale>
          <a:sx n="49" d="100"/>
          <a:sy n="49" d="100"/>
        </p:scale>
        <p:origin x="141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C6707-BC69-4F6C-B774-0438A660EF08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54734-8358-4D5F-A0F1-1CD3497A7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284984"/>
            <a:ext cx="9144000" cy="3573016"/>
          </a:xfrm>
        </p:spPr>
        <p:txBody>
          <a:bodyPr/>
          <a:lstStyle>
            <a:lvl1pPr marL="0" indent="0">
              <a:buNone/>
              <a:defRPr sz="2800" b="1"/>
            </a:lvl1pPr>
            <a:lvl2pPr marL="914400" indent="-457200">
              <a:buFont typeface="+mj-lt"/>
              <a:buAutoNum type="alphaLcParenR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11608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429597C4-11E3-438A-B0B0-0DF14A56E54C}" type="datetime1">
              <a:rPr lang="en-GB" smtClean="0"/>
              <a:t>23/06/2022</a:t>
            </a:fld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994" y="1268767"/>
            <a:ext cx="9153996" cy="2016223"/>
          </a:xfrm>
          <a:solidFill>
            <a:srgbClr val="FFFF66"/>
          </a:solidFill>
          <a:ln w="19050">
            <a:solidFill>
              <a:srgbClr val="FFC000"/>
            </a:solidFill>
          </a:ln>
        </p:spPr>
        <p:txBody>
          <a:bodyPr/>
          <a:lstStyle>
            <a:lvl1pPr marL="0" indent="0">
              <a:buNone/>
              <a:defRPr sz="3200" b="1"/>
            </a:lvl1pPr>
            <a:lvl2pPr marL="742950" indent="-285750">
              <a:buFont typeface="Wingdings" pitchFamily="2" charset="2"/>
              <a:buChar char="§"/>
              <a:defRPr sz="2400"/>
            </a:lvl2pPr>
            <a:lvl3pPr marL="1143000" indent="-228600">
              <a:buFont typeface="Courier New" pitchFamily="49" charset="0"/>
              <a:buChar char="o"/>
              <a:defRPr sz="2000"/>
            </a:lvl3pPr>
            <a:lvl4pPr marL="1600200" indent="-228600"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88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00FDEF-C380-5A46-A61D-6C56AB6B1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7A023A-C7A5-0644-AFB5-4ED4ECBE7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03C625-B024-174E-9B39-521F3275B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1C3D2-2D7E-604E-916B-920A0B3623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069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5643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974DECB8-C010-4C97-859D-B584FD032864}" type="datetime1">
              <a:rPr lang="en-GB" smtClean="0"/>
              <a:pPr algn="ctr"/>
              <a:t>23/06/2022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68413"/>
            <a:ext cx="9144000" cy="2016000"/>
          </a:xfrm>
          <a:solidFill>
            <a:srgbClr val="FFFF66"/>
          </a:solidFill>
          <a:ln>
            <a:solidFill>
              <a:srgbClr val="FFC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75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1872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9C8BC4E-9A0C-4D37-9FF7-6F3A402CA63C}" type="datetime1">
              <a:rPr lang="en-GB" smtClean="0"/>
              <a:t>23/06/2022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9"/>
            <a:ext cx="9144000" cy="5589587"/>
          </a:xfrm>
        </p:spPr>
        <p:txBody>
          <a:bodyPr/>
          <a:lstStyle>
            <a:lvl1pPr marL="0" indent="0">
              <a:buNone/>
              <a:defRPr sz="2800" b="1" u="sng"/>
            </a:lvl1pPr>
            <a:lvl2pPr marL="285750" indent="-285750">
              <a:buFont typeface="Wingdings" panose="05000000000000000000" pitchFamily="2" charset="2"/>
              <a:buChar char="§"/>
              <a:defRPr/>
            </a:lvl2pPr>
            <a:lvl3pPr marL="631825" indent="-228600">
              <a:buFont typeface="Wingdings" panose="05000000000000000000" pitchFamily="2" charset="2"/>
              <a:buChar char="Ø"/>
              <a:defRPr sz="2800"/>
            </a:lvl3pPr>
            <a:lvl4pPr marL="981075" indent="-228600">
              <a:defRPr/>
            </a:lvl4pPr>
            <a:lvl5pPr marL="1344613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6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sion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5633B38B-73C8-42C8-B901-A1E18C4C0A5A}" type="datetime1">
              <a:rPr lang="en-GB" smtClean="0"/>
              <a:pPr algn="ctr"/>
              <a:t>23/06/2022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68760"/>
            <a:ext cx="9144000" cy="5589240"/>
          </a:xfrm>
          <a:prstGeom prst="rect">
            <a:avLst/>
          </a:prstGeom>
          <a:solidFill>
            <a:srgbClr val="8AED5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268419"/>
            <a:ext cx="9144000" cy="5589587"/>
          </a:xfrm>
        </p:spPr>
        <p:txBody>
          <a:bodyPr/>
          <a:lstStyle>
            <a:lvl1pPr marL="0" indent="0">
              <a:buNone/>
              <a:defRPr sz="2800" b="1" i="0" u="sng"/>
            </a:lvl1pPr>
            <a:lvl2pPr marL="285750" indent="-285750">
              <a:buFont typeface="Wingdings" panose="05000000000000000000" pitchFamily="2" charset="2"/>
              <a:buChar char="§"/>
              <a:defRPr/>
            </a:lvl2pPr>
            <a:lvl3pPr marL="631825" indent="-228600">
              <a:buFont typeface="Wingdings" panose="05000000000000000000" pitchFamily="2" charset="2"/>
              <a:buChar char="Ø"/>
              <a:defRPr sz="2800"/>
            </a:lvl3pPr>
            <a:lvl4pPr marL="901700" indent="-228600">
              <a:defRPr/>
            </a:lvl4pPr>
            <a:lvl5pPr marL="1250950" indent="-2286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1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6215B74D-9503-4E38-AC44-05DCC4D1ADA7}" type="datetime1">
              <a:rPr lang="en-GB" smtClean="0"/>
              <a:t>23/06/2022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8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k se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126876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>
              <a:defRPr lang="en-GB" sz="2800" b="1" smtClean="0">
                <a:solidFill>
                  <a:schemeClr val="tx1"/>
                </a:solidFill>
              </a:defRPr>
            </a:lvl1pPr>
          </a:lstStyle>
          <a:p>
            <a:pPr algn="ctr"/>
            <a:fld id="{F088BF93-5556-4FA8-AD64-527431F283A2}" type="datetime1">
              <a:rPr lang="en-GB" smtClean="0"/>
              <a:pPr algn="ctr"/>
              <a:t>23/06/2022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2123728" y="0"/>
            <a:ext cx="4752528" cy="126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876256" y="0"/>
            <a:ext cx="2267744" cy="126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en-GB" sz="2000" b="1" dirty="0">
                <a:solidFill>
                  <a:schemeClr val="tx1"/>
                </a:solidFill>
              </a:rPr>
              <a:t>MATHSWATCH CLIP</a:t>
            </a:r>
            <a:endParaRPr lang="en-GB" sz="2000" b="1" baseline="0" dirty="0">
              <a:solidFill>
                <a:schemeClr val="tx1"/>
              </a:solidFill>
            </a:endParaRP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150, 217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GRADE</a:t>
            </a:r>
          </a:p>
          <a:p>
            <a:pPr algn="l"/>
            <a:r>
              <a:rPr lang="en-GB" sz="2000" b="1" baseline="0" dirty="0">
                <a:solidFill>
                  <a:schemeClr val="tx1"/>
                </a:solidFill>
              </a:rPr>
              <a:t>4, 8/9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68760"/>
            <a:ext cx="9144000" cy="187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3200" b="1" u="sng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68" y="3140760"/>
            <a:ext cx="9144000" cy="187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65440"/>
            <a:ext cx="9144000" cy="187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r>
              <a:rPr lang="en-GB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0" y="1773244"/>
            <a:ext cx="9144000" cy="13668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591" y="3644900"/>
            <a:ext cx="9142412" cy="132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588" y="5445125"/>
            <a:ext cx="9144000" cy="13922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23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25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B47-4871-4410-B598-E5F26B6D1B7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6AFEEB-E79F-4F74-B0AD-0CC82C781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99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6B47-4871-4410-B598-E5F26B6D1B70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FEEB-E79F-4F74-B0AD-0CC82C781F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769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53B1-324F-4F64-AA10-782F0A9DAD49}" type="datetime1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5326-F0CF-4A99-B6E2-8A63402E35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6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  <p:sldLayoutId id="2147483660" r:id="rId4"/>
    <p:sldLayoutId id="2147483655" r:id="rId5"/>
    <p:sldLayoutId id="2147483656" r:id="rId6"/>
    <p:sldLayoutId id="2147483653" r:id="rId7"/>
    <p:sldLayoutId id="2147483661" r:id="rId8"/>
    <p:sldLayoutId id="2147483662" r:id="rId9"/>
    <p:sldLayoutId id="2147483663" r:id="rId10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square+based+pyramid&amp;source=images&amp;cd=&amp;cad=rja&amp;docid=-H3oZH8bmgz0DM&amp;tbnid=v9CxDIU43OlWDM:&amp;ved=0CAUQjRw&amp;url=http://www.mathwords.com/r/right_pyramid.htm&amp;ei=g1UvUtXyMeGjigLxuIGIBQ&amp;bvm=bv.51773540,d.cGE&amp;psig=AFQjCNHmAKbQT4-i95gaxLt8Uve8Ru2U_A&amp;ust=13789201837476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um.org/Software/SW/Starter_of_the_day/starter_October30.ASP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2016000"/>
          </a:xfrm>
        </p:spPr>
        <p:txBody>
          <a:bodyPr/>
          <a:lstStyle/>
          <a:p>
            <a:r>
              <a:rPr lang="en-GB" dirty="0"/>
              <a:t>PYTHAGORAS IN 3D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CBAEEC7-AE59-9748-9BD3-41F534C8DDC1}"/>
              </a:ext>
            </a:extLst>
          </p:cNvPr>
          <p:cNvSpPr txBox="1">
            <a:spLocks/>
          </p:cNvSpPr>
          <p:nvPr/>
        </p:nvSpPr>
        <p:spPr>
          <a:xfrm>
            <a:off x="0" y="3933056"/>
            <a:ext cx="9153996" cy="20162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L.O. To be able to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GB" b="1" dirty="0"/>
              <a:t>Solve problems using Pythagoras’ theorem in 3 dimensions</a:t>
            </a:r>
          </a:p>
          <a:p>
            <a:r>
              <a:rPr lang="en-GB" b="1" dirty="0"/>
              <a:t>Key Words</a:t>
            </a:r>
          </a:p>
          <a:p>
            <a:r>
              <a:rPr lang="en-GB" b="1" dirty="0"/>
              <a:t>Space Diagonal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3A674-EFF5-5A48-98D9-6528639F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  <p:sp>
        <p:nvSpPr>
          <p:cNvPr id="6" name="Cube 5">
            <a:extLst>
              <a:ext uri="{FF2B5EF4-FFF2-40B4-BE49-F238E27FC236}">
                <a16:creationId xmlns:a16="http://schemas.microsoft.com/office/drawing/2014/main" id="{16C975ED-9AA6-FC4E-AA36-BC496BEEA6F2}"/>
              </a:ext>
            </a:extLst>
          </p:cNvPr>
          <p:cNvSpPr/>
          <p:nvPr/>
        </p:nvSpPr>
        <p:spPr>
          <a:xfrm>
            <a:off x="251520" y="111463"/>
            <a:ext cx="1800200" cy="1045839"/>
          </a:xfrm>
          <a:prstGeom prst="cub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mathwords.com/r/r_assets/right%20pyramid%20square%20base%20solid.gif">
            <a:hlinkClick r:id="rId3"/>
            <a:extLst>
              <a:ext uri="{FF2B5EF4-FFF2-40B4-BE49-F238E27FC236}">
                <a16:creationId xmlns:a16="http://schemas.microsoft.com/office/drawing/2014/main" id="{8CAF9F4D-3ABA-A34C-94CC-2347067B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65" b="97059" l="3586" r="98008">
                        <a14:foregroundMark x1="49801" y1="22353" x2="49801" y2="22353"/>
                        <a14:foregroundMark x1="62550" y1="31176" x2="62550" y2="31176"/>
                        <a14:foregroundMark x1="92829" y1="68235" x2="92829" y2="68235"/>
                        <a14:foregroundMark x1="78088" y1="70000" x2="78088" y2="70000"/>
                        <a14:foregroundMark x1="61355" y1="85882" x2="61355" y2="85882"/>
                        <a14:foregroundMark x1="50996" y1="82353" x2="50996" y2="82353"/>
                        <a14:foregroundMark x1="12749" y1="71176" x2="12749" y2="71176"/>
                        <a14:foregroundMark x1="7570" y1="72941" x2="7570" y2="72941"/>
                        <a14:foregroundMark x1="50199" y1="14706" x2="50199" y2="14706"/>
                        <a14:foregroundMark x1="57371" y1="89412" x2="57371" y2="89412"/>
                        <a14:foregroundMark x1="50598" y1="5882" x2="50598" y2="5882"/>
                        <a14:backgroundMark x1="6773" y1="9412" x2="6773" y2="9412"/>
                        <a14:backgroundMark x1="23506" y1="18824" x2="23506" y2="18824"/>
                        <a14:backgroundMark x1="77689" y1="17647" x2="78884" y2="17647"/>
                        <a14:backgroundMark x1="93625" y1="12941" x2="93625" y2="12941"/>
                        <a14:backgroundMark x1="96016" y1="83529" x2="96016" y2="83529"/>
                        <a14:backgroundMark x1="83665" y1="82353" x2="83665" y2="82353"/>
                        <a14:backgroundMark x1="49402" y1="95882" x2="49402" y2="95882"/>
                        <a14:backgroundMark x1="23108" y1="87059" x2="23108" y2="87059"/>
                        <a14:backgroundMark x1="5578" y1="90588" x2="5578" y2="9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64" y="0"/>
            <a:ext cx="1873298" cy="12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B056C-1F2B-CD49-9125-1A9F2FD799C9}"/>
              </a:ext>
            </a:extLst>
          </p:cNvPr>
          <p:cNvSpPr/>
          <p:nvPr/>
        </p:nvSpPr>
        <p:spPr>
          <a:xfrm>
            <a:off x="467544" y="3250075"/>
            <a:ext cx="8385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6"/>
              </a:rPr>
              <a:t>http://www.transum.org/Software/SW/Starter_of_the_day/starter_October30.ASP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2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24438E-A65C-9F4C-95D4-B31B1121B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56959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 diagonal of a three-dimensional figure connects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two vertices of two different faces.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Diagonal </a:t>
            </a:r>
            <a:r>
              <a:rPr lang="en-US" altLang="en-US" sz="2400" b="1" i="1" dirty="0">
                <a:solidFill>
                  <a:srgbClr val="FF0000"/>
                </a:solidFill>
              </a:rPr>
              <a:t>d </a:t>
            </a:r>
            <a:r>
              <a:rPr lang="en-US" altLang="en-US" sz="2400" dirty="0"/>
              <a:t>of a rectangular prism is shown in the diagram.</a:t>
            </a:r>
            <a:endParaRPr lang="en-US" altLang="en-US" sz="3600" dirty="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DFB4DD19-57B3-1A40-9884-4B013895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92450"/>
            <a:ext cx="52387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61F127-7653-8642-85AA-257D3401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46338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 Using substitution,</a:t>
            </a:r>
            <a:r>
              <a:rPr lang="en-US" altLang="en-US" sz="3600" b="1"/>
              <a:t>  </a:t>
            </a:r>
            <a:r>
              <a:rPr lang="en-US" altLang="en-US" sz="3600" b="1" i="1">
                <a:solidFill>
                  <a:srgbClr val="FF0000"/>
                </a:solidFill>
              </a:rPr>
              <a:t>d</a:t>
            </a:r>
            <a:r>
              <a:rPr lang="en-US" altLang="en-US" sz="3600" b="1" baseline="30000"/>
              <a:t>2</a:t>
            </a:r>
            <a:r>
              <a:rPr lang="en-US" altLang="en-US" sz="3600"/>
              <a:t> =</a:t>
            </a:r>
            <a:r>
              <a:rPr lang="en-US" altLang="en-US" sz="3600" b="1" i="1"/>
              <a:t>l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 + </a:t>
            </a:r>
            <a:r>
              <a:rPr lang="en-US" altLang="en-US" sz="3600" b="1" i="1"/>
              <a:t>w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 + </a:t>
            </a:r>
            <a:r>
              <a:rPr lang="en-US" altLang="en-US" sz="3600" b="1" i="1"/>
              <a:t>h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E1ABB0-12A9-E64E-94B8-F1195D644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38263"/>
            <a:ext cx="800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By the Pythagorean Theorem, </a:t>
            </a:r>
            <a:r>
              <a:rPr lang="en-US" altLang="en-US" i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/>
              <a:t>l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w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b="1" i="1">
                <a:solidFill>
                  <a:srgbClr val="006699"/>
                </a:solidFill>
              </a:rPr>
              <a:t>x</a:t>
            </a:r>
            <a:r>
              <a:rPr lang="en-US" altLang="en-US" baseline="30000"/>
              <a:t>2</a:t>
            </a:r>
            <a:r>
              <a:rPr lang="en-US" altLang="en-US"/>
              <a:t> and </a:t>
            </a:r>
            <a:r>
              <a:rPr lang="en-US" altLang="en-US" b="1" i="1">
                <a:solidFill>
                  <a:srgbClr val="006699"/>
                </a:solidFill>
              </a:rPr>
              <a:t>x</a:t>
            </a:r>
            <a:r>
              <a:rPr lang="en-US" altLang="en-US" baseline="30000"/>
              <a:t>2</a:t>
            </a:r>
            <a:r>
              <a:rPr lang="en-US" altLang="en-US"/>
              <a:t> + </a:t>
            </a:r>
            <a:r>
              <a:rPr lang="en-US" altLang="en-US" i="1"/>
              <a:t>h</a:t>
            </a:r>
            <a:r>
              <a:rPr lang="en-US" altLang="en-US" baseline="30000"/>
              <a:t>2</a:t>
            </a:r>
            <a:r>
              <a:rPr lang="en-US" altLang="en-US"/>
              <a:t> = </a:t>
            </a:r>
            <a:r>
              <a:rPr lang="en-US" altLang="en-US" b="1" i="1">
                <a:solidFill>
                  <a:srgbClr val="FF0000"/>
                </a:solidFill>
              </a:rPr>
              <a:t>d</a:t>
            </a:r>
            <a:r>
              <a:rPr lang="en-US" altLang="en-US" baseline="30000"/>
              <a:t>2</a:t>
            </a:r>
            <a:r>
              <a:rPr lang="en-US" altLang="en-US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56D2FA-173E-8B42-BB4B-B3FF511B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84D5EA2-52E1-4F41-970F-1E4839E7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Pythagorean Theorem</a:t>
            </a:r>
            <a:br>
              <a:rPr lang="en-US" altLang="en-US"/>
            </a:br>
            <a:r>
              <a:rPr lang="en-US" altLang="en-US"/>
              <a:t>2D vs 3D</a:t>
            </a:r>
          </a:p>
        </p:txBody>
      </p:sp>
      <p:pic>
        <p:nvPicPr>
          <p:cNvPr id="4" name="Picture 6" descr="pythag3d-old">
            <a:extLst>
              <a:ext uri="{FF2B5EF4-FFF2-40B4-BE49-F238E27FC236}">
                <a16:creationId xmlns:a16="http://schemas.microsoft.com/office/drawing/2014/main" id="{3C7A467D-77E2-2C4D-AB7F-E64A440EA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1321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FD78930F-1BA5-CE49-8F24-2E508D0236B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743200"/>
            <a:ext cx="3429000" cy="1752600"/>
            <a:chOff x="96" y="2736"/>
            <a:chExt cx="2160" cy="1104"/>
          </a:xfrm>
        </p:grpSpPr>
        <p:sp>
          <p:nvSpPr>
            <p:cNvPr id="9225" name="AutoShape 7">
              <a:extLst>
                <a:ext uri="{FF2B5EF4-FFF2-40B4-BE49-F238E27FC236}">
                  <a16:creationId xmlns:a16="http://schemas.microsoft.com/office/drawing/2014/main" id="{72A7CAC7-0D96-F940-8BC6-6B9F8C62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36"/>
              <a:ext cx="1920" cy="816"/>
            </a:xfrm>
            <a:prstGeom prst="rtTriangl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9226" name="Text Box 8">
              <a:extLst>
                <a:ext uri="{FF2B5EF4-FFF2-40B4-BE49-F238E27FC236}">
                  <a16:creationId xmlns:a16="http://schemas.microsoft.com/office/drawing/2014/main" id="{0A9BAB24-AD4B-9B4D-B683-B03844957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02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c</a:t>
              </a:r>
            </a:p>
          </p:txBody>
        </p:sp>
        <p:sp>
          <p:nvSpPr>
            <p:cNvPr id="9227" name="Text Box 9">
              <a:extLst>
                <a:ext uri="{FF2B5EF4-FFF2-40B4-BE49-F238E27FC236}">
                  <a16:creationId xmlns:a16="http://schemas.microsoft.com/office/drawing/2014/main" id="{FDC45F1B-2D04-AF42-9BE3-0DC324D49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55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b</a:t>
              </a:r>
            </a:p>
          </p:txBody>
        </p:sp>
        <p:sp>
          <p:nvSpPr>
            <p:cNvPr id="9228" name="Text Box 10">
              <a:extLst>
                <a:ext uri="{FF2B5EF4-FFF2-40B4-BE49-F238E27FC236}">
                  <a16:creationId xmlns:a16="http://schemas.microsoft.com/office/drawing/2014/main" id="{8459B103-5568-FF4B-8800-9D3B2D69B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latin typeface="Comic Sans MS" panose="030F0902030302020204" pitchFamily="66" charset="0"/>
                </a:rPr>
                <a:t>d</a:t>
              </a:r>
            </a:p>
          </p:txBody>
        </p:sp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id="{6A565E04-91EF-9F48-8952-8B0C6AFE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414"/>
              <a:ext cx="132" cy="1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44A15BF1-E2BB-DA43-83AC-FB815A1F19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3763" y="4876800"/>
          <a:ext cx="2641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11900" imgH="5854700" progId="Equation.3">
                  <p:embed/>
                </p:oleObj>
              </mc:Choice>
              <mc:Fallback>
                <p:oleObj name="Equation" r:id="rId4" imgW="19011900" imgH="5854700" progId="Equation.3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44A15BF1-E2BB-DA43-83AC-FB815A1F19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4876800"/>
                        <a:ext cx="2641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0E390B6-F0AC-5F40-83B7-789F16CF44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5825" y="5486400"/>
          <a:ext cx="4121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58700" imgH="5854700" progId="Equation.3">
                  <p:embed/>
                </p:oleObj>
              </mc:Choice>
              <mc:Fallback>
                <p:oleObj name="Equation" r:id="rId6" imgW="25158700" imgH="5854700" progId="Equation.3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80E390B6-F0AC-5F40-83B7-789F16CF44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486400"/>
                        <a:ext cx="41211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5D04D5-43A3-C44C-B311-D9AE1F05CBBB}"/>
              </a:ext>
            </a:extLst>
          </p:cNvPr>
          <p:cNvCxnSpPr/>
          <p:nvPr/>
        </p:nvCxnSpPr>
        <p:spPr>
          <a:xfrm flipV="1">
            <a:off x="5562600" y="2819400"/>
            <a:ext cx="2590800" cy="14478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4788F8-CCA1-E948-8C46-2138BC5F6A6A}"/>
              </a:ext>
            </a:extLst>
          </p:cNvPr>
          <p:cNvCxnSpPr>
            <a:endCxn id="9225" idx="4"/>
          </p:cNvCxnSpPr>
          <p:nvPr/>
        </p:nvCxnSpPr>
        <p:spPr>
          <a:xfrm>
            <a:off x="914400" y="2743200"/>
            <a:ext cx="3048000" cy="1295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7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9586BA-8361-A749-B437-5CF5F7EE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610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</a:rPr>
              <a:t>d</a:t>
            </a:r>
            <a:r>
              <a:rPr lang="en-US" altLang="en-US" sz="4400" baseline="30000"/>
              <a:t>2 </a:t>
            </a:r>
            <a:r>
              <a:rPr lang="en-US" altLang="en-US" sz="4400"/>
              <a:t> = </a:t>
            </a:r>
            <a:r>
              <a:rPr lang="en-US" altLang="en-US" sz="4400" i="1"/>
              <a:t>l</a:t>
            </a:r>
            <a:r>
              <a:rPr lang="en-US" altLang="en-US" sz="4400" baseline="30000"/>
              <a:t>2</a:t>
            </a:r>
            <a:r>
              <a:rPr lang="en-US" altLang="en-US" sz="4400"/>
              <a:t> + </a:t>
            </a:r>
            <a:r>
              <a:rPr lang="en-US" altLang="en-US" sz="4400" i="1"/>
              <a:t>w</a:t>
            </a:r>
            <a:r>
              <a:rPr lang="en-US" altLang="en-US" sz="4400" baseline="30000"/>
              <a:t>2</a:t>
            </a:r>
            <a:r>
              <a:rPr lang="en-US" altLang="en-US" sz="4400"/>
              <a:t> + </a:t>
            </a:r>
            <a:r>
              <a:rPr lang="en-US" altLang="en-US" sz="4400" i="1"/>
              <a:t>h</a:t>
            </a:r>
            <a:r>
              <a:rPr lang="en-US" altLang="en-US" sz="4400" baseline="30000"/>
              <a:t>2</a:t>
            </a:r>
            <a:r>
              <a:rPr lang="en-US" altLang="en-US" sz="4400"/>
              <a:t>.</a:t>
            </a: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9E2432CF-67D7-2E4B-9C51-A45EEAB7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64" y="2899500"/>
            <a:ext cx="6329363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3BA220B9-FDE5-0C43-8DD0-D5EB6288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6132996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The Space Diagonal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CC336-2FC6-BB47-B4AF-F672CE812A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5821" y="2133600"/>
            <a:ext cx="2845651" cy="5661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sz="2400">
                <a:noFill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3AC81-FE4B-594E-BD9E-B76E4932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261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3ECA237-0663-E84D-9384-985281972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/>
              <a:t>Space Diagonal</a:t>
            </a:r>
            <a:br>
              <a:rPr lang="en-GB" altLang="en-US" sz="3600"/>
            </a:br>
            <a:r>
              <a:rPr lang="en-GB" altLang="en-US" sz="3600"/>
              <a:t>Pythagoras In 3D Shapes.</a:t>
            </a:r>
          </a:p>
        </p:txBody>
      </p:sp>
      <p:grpSp>
        <p:nvGrpSpPr>
          <p:cNvPr id="11267" name="Group 32">
            <a:extLst>
              <a:ext uri="{FF2B5EF4-FFF2-40B4-BE49-F238E27FC236}">
                <a16:creationId xmlns:a16="http://schemas.microsoft.com/office/drawing/2014/main" id="{EC2DA9F8-2B13-4B47-9866-5BDA4491B5E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143000"/>
            <a:ext cx="5257800" cy="3124200"/>
            <a:chOff x="240" y="1344"/>
            <a:chExt cx="3792" cy="2403"/>
          </a:xfrm>
        </p:grpSpPr>
        <p:sp>
          <p:nvSpPr>
            <p:cNvPr id="11271" name="Line 3">
              <a:extLst>
                <a:ext uri="{FF2B5EF4-FFF2-40B4-BE49-F238E27FC236}">
                  <a16:creationId xmlns:a16="http://schemas.microsoft.com/office/drawing/2014/main" id="{32D665B9-6F03-0E4C-8FA2-C91ECCC70F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1632"/>
              <a:ext cx="2880" cy="18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2" name="Group 4">
              <a:extLst>
                <a:ext uri="{FF2B5EF4-FFF2-40B4-BE49-F238E27FC236}">
                  <a16:creationId xmlns:a16="http://schemas.microsoft.com/office/drawing/2014/main" id="{A9F8211D-6462-6047-A96B-809550D26C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344"/>
              <a:ext cx="3792" cy="2403"/>
              <a:chOff x="240" y="1344"/>
              <a:chExt cx="3792" cy="2403"/>
            </a:xfrm>
          </p:grpSpPr>
          <p:sp>
            <p:nvSpPr>
              <p:cNvPr id="11283" name="Text Box 5">
                <a:extLst>
                  <a:ext uri="{FF2B5EF4-FFF2-40B4-BE49-F238E27FC236}">
                    <a16:creationId xmlns:a16="http://schemas.microsoft.com/office/drawing/2014/main" id="{319F3105-A5CE-4F4E-8C3A-A6FB5F0728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20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F</a:t>
                </a:r>
              </a:p>
            </p:txBody>
          </p:sp>
          <p:grpSp>
            <p:nvGrpSpPr>
              <p:cNvPr id="11284" name="Group 6">
                <a:extLst>
                  <a:ext uri="{FF2B5EF4-FFF2-40B4-BE49-F238E27FC236}">
                    <a16:creationId xmlns:a16="http://schemas.microsoft.com/office/drawing/2014/main" id="{7F71C7DF-8F9A-8746-B84F-C96212C80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344"/>
                <a:ext cx="3792" cy="2403"/>
                <a:chOff x="240" y="1344"/>
                <a:chExt cx="3792" cy="2403"/>
              </a:xfrm>
            </p:grpSpPr>
            <p:sp>
              <p:nvSpPr>
                <p:cNvPr id="11285" name="Text Box 7">
                  <a:extLst>
                    <a:ext uri="{FF2B5EF4-FFF2-40B4-BE49-F238E27FC236}">
                      <a16:creationId xmlns:a16="http://schemas.microsoft.com/office/drawing/2014/main" id="{35C9627B-A402-EE42-BCFB-E5B6FA5A64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0" y="3456"/>
                  <a:ext cx="62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28cm</a:t>
                  </a:r>
                </a:p>
              </p:txBody>
            </p:sp>
            <p:sp>
              <p:nvSpPr>
                <p:cNvPr id="11286" name="Text Box 8">
                  <a:extLst>
                    <a:ext uri="{FF2B5EF4-FFF2-40B4-BE49-F238E27FC236}">
                      <a16:creationId xmlns:a16="http://schemas.microsoft.com/office/drawing/2014/main" id="{F60D27BA-F88C-9D4B-A0E9-81052CE486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0" y="3168"/>
                  <a:ext cx="76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12cm</a:t>
                  </a:r>
                </a:p>
              </p:txBody>
            </p:sp>
            <p:sp>
              <p:nvSpPr>
                <p:cNvPr id="11287" name="Text Box 9">
                  <a:extLst>
                    <a:ext uri="{FF2B5EF4-FFF2-40B4-BE49-F238E27FC236}">
                      <a16:creationId xmlns:a16="http://schemas.microsoft.com/office/drawing/2014/main" id="{4E551FE5-EB24-6F48-B1B2-448EF9F1BF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0" y="2160"/>
                  <a:ext cx="6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16cm</a:t>
                  </a:r>
                </a:p>
              </p:txBody>
            </p:sp>
            <p:grpSp>
              <p:nvGrpSpPr>
                <p:cNvPr id="11288" name="Group 10">
                  <a:extLst>
                    <a:ext uri="{FF2B5EF4-FFF2-40B4-BE49-F238E27FC236}">
                      <a16:creationId xmlns:a16="http://schemas.microsoft.com/office/drawing/2014/main" id="{0DD8BAD6-025B-444F-B15F-0FC8891EDD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344"/>
                  <a:ext cx="3456" cy="2403"/>
                  <a:chOff x="240" y="1344"/>
                  <a:chExt cx="3456" cy="2403"/>
                </a:xfrm>
              </p:grpSpPr>
              <p:sp>
                <p:nvSpPr>
                  <p:cNvPr id="11289" name="AutoShape 11">
                    <a:extLst>
                      <a:ext uri="{FF2B5EF4-FFF2-40B4-BE49-F238E27FC236}">
                        <a16:creationId xmlns:a16="http://schemas.microsoft.com/office/drawing/2014/main" id="{8B808FCC-6F5B-7F4C-9E31-E08E0BE5DE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632"/>
                    <a:ext cx="2880" cy="1824"/>
                  </a:xfrm>
                  <a:prstGeom prst="cube">
                    <a:avLst>
                      <a:gd name="adj" fmla="val 25000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0" name="Line 12">
                    <a:extLst>
                      <a:ext uri="{FF2B5EF4-FFF2-40B4-BE49-F238E27FC236}">
                        <a16:creationId xmlns:a16="http://schemas.microsoft.com/office/drawing/2014/main" id="{1E56DB67-FA75-6848-881D-A85F9C5728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" y="2976"/>
                    <a:ext cx="472" cy="4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1" name="Line 13">
                    <a:extLst>
                      <a:ext uri="{FF2B5EF4-FFF2-40B4-BE49-F238E27FC236}">
                        <a16:creationId xmlns:a16="http://schemas.microsoft.com/office/drawing/2014/main" id="{376961A9-AE87-094B-9733-F53A1926C2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52" y="1632"/>
                    <a:ext cx="0" cy="13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2" name="Line 14">
                    <a:extLst>
                      <a:ext uri="{FF2B5EF4-FFF2-40B4-BE49-F238E27FC236}">
                        <a16:creationId xmlns:a16="http://schemas.microsoft.com/office/drawing/2014/main" id="{23B0EEC1-19A4-5244-BE78-F6C761C975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52" y="2976"/>
                    <a:ext cx="24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93" name="Text Box 15">
                    <a:extLst>
                      <a:ext uri="{FF2B5EF4-FFF2-40B4-BE49-F238E27FC236}">
                        <a16:creationId xmlns:a16="http://schemas.microsoft.com/office/drawing/2014/main" id="{4358C211-A165-DE4E-BE58-8553BEE48D0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336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A</a:t>
                    </a:r>
                  </a:p>
                </p:txBody>
              </p:sp>
              <p:sp>
                <p:nvSpPr>
                  <p:cNvPr id="11294" name="Text Box 16">
                    <a:extLst>
                      <a:ext uri="{FF2B5EF4-FFF2-40B4-BE49-F238E27FC236}">
                        <a16:creationId xmlns:a16="http://schemas.microsoft.com/office/drawing/2014/main" id="{38B4015C-4270-A943-86EA-5E3C8D5DCE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" y="3456"/>
                    <a:ext cx="240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B</a:t>
                    </a:r>
                  </a:p>
                </p:txBody>
              </p:sp>
              <p:sp>
                <p:nvSpPr>
                  <p:cNvPr id="11295" name="Text Box 17">
                    <a:extLst>
                      <a:ext uri="{FF2B5EF4-FFF2-40B4-BE49-F238E27FC236}">
                        <a16:creationId xmlns:a16="http://schemas.microsoft.com/office/drawing/2014/main" id="{CAC6A2DA-E74D-C249-B1E4-3EE676A5DA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832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C</a:t>
                    </a:r>
                  </a:p>
                </p:txBody>
              </p:sp>
              <p:sp>
                <p:nvSpPr>
                  <p:cNvPr id="11296" name="Text Box 18">
                    <a:extLst>
                      <a:ext uri="{FF2B5EF4-FFF2-40B4-BE49-F238E27FC236}">
                        <a16:creationId xmlns:a16="http://schemas.microsoft.com/office/drawing/2014/main" id="{C27BB057-1D7E-F741-802D-6F55DF2B1F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2688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D</a:t>
                    </a:r>
                  </a:p>
                </p:txBody>
              </p:sp>
              <p:sp>
                <p:nvSpPr>
                  <p:cNvPr id="11297" name="Text Box 19">
                    <a:extLst>
                      <a:ext uri="{FF2B5EF4-FFF2-40B4-BE49-F238E27FC236}">
                        <a16:creationId xmlns:a16="http://schemas.microsoft.com/office/drawing/2014/main" id="{9801B7AF-6F85-FB49-886C-0F205922A51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192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E</a:t>
                    </a:r>
                  </a:p>
                </p:txBody>
              </p:sp>
              <p:sp>
                <p:nvSpPr>
                  <p:cNvPr id="11298" name="Text Box 20">
                    <a:extLst>
                      <a:ext uri="{FF2B5EF4-FFF2-40B4-BE49-F238E27FC236}">
                        <a16:creationId xmlns:a16="http://schemas.microsoft.com/office/drawing/2014/main" id="{10B69995-6469-BF47-98AB-15D9FDC3C9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144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G</a:t>
                    </a:r>
                  </a:p>
                </p:txBody>
              </p:sp>
              <p:sp>
                <p:nvSpPr>
                  <p:cNvPr id="11299" name="Text Box 21">
                    <a:extLst>
                      <a:ext uri="{FF2B5EF4-FFF2-40B4-BE49-F238E27FC236}">
                        <a16:creationId xmlns:a16="http://schemas.microsoft.com/office/drawing/2014/main" id="{C240342F-DEBF-F349-A66D-CCFDE05F555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" y="1344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H</a:t>
                    </a:r>
                  </a:p>
                </p:txBody>
              </p:sp>
            </p:grpSp>
          </p:grpSp>
        </p:grpSp>
        <p:grpSp>
          <p:nvGrpSpPr>
            <p:cNvPr id="11273" name="Group 22">
              <a:extLst>
                <a:ext uri="{FF2B5EF4-FFF2-40B4-BE49-F238E27FC236}">
                  <a16:creationId xmlns:a16="http://schemas.microsoft.com/office/drawing/2014/main" id="{A0174CA6-77FC-7B42-91D5-A58E42366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976"/>
              <a:ext cx="2928" cy="480"/>
              <a:chOff x="480" y="2976"/>
              <a:chExt cx="2928" cy="480"/>
            </a:xfrm>
          </p:grpSpPr>
          <p:grpSp>
            <p:nvGrpSpPr>
              <p:cNvPr id="11274" name="Group 23">
                <a:extLst>
                  <a:ext uri="{FF2B5EF4-FFF2-40B4-BE49-F238E27FC236}">
                    <a16:creationId xmlns:a16="http://schemas.microsoft.com/office/drawing/2014/main" id="{B8F975CD-ACE7-0643-B96E-5BCA85F242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976"/>
                <a:ext cx="2928" cy="480"/>
                <a:chOff x="432" y="2976"/>
                <a:chExt cx="2928" cy="480"/>
              </a:xfrm>
            </p:grpSpPr>
            <p:sp>
              <p:nvSpPr>
                <p:cNvPr id="11280" name="Line 24">
                  <a:extLst>
                    <a:ext uri="{FF2B5EF4-FFF2-40B4-BE49-F238E27FC236}">
                      <a16:creationId xmlns:a16="http://schemas.microsoft.com/office/drawing/2014/main" id="{1721EEED-E2A2-D24B-B4D3-B4F399215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" y="2976"/>
                  <a:ext cx="2880" cy="48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1" name="Line 25">
                  <a:extLst>
                    <a:ext uri="{FF2B5EF4-FFF2-40B4-BE49-F238E27FC236}">
                      <a16:creationId xmlns:a16="http://schemas.microsoft.com/office/drawing/2014/main" id="{322A7D2E-0308-6F41-BBCD-0A0BB30667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80" y="2976"/>
                  <a:ext cx="480" cy="48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2" name="Line 26">
                  <a:extLst>
                    <a:ext uri="{FF2B5EF4-FFF2-40B4-BE49-F238E27FC236}">
                      <a16:creationId xmlns:a16="http://schemas.microsoft.com/office/drawing/2014/main" id="{ADAE4A14-7190-724B-B6D4-FBFCC533F9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0" y="3456"/>
                  <a:ext cx="2400" cy="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" name="Line 27">
                <a:extLst>
                  <a:ext uri="{FF2B5EF4-FFF2-40B4-BE49-F238E27FC236}">
                    <a16:creationId xmlns:a16="http://schemas.microsoft.com/office/drawing/2014/main" id="{A8A50093-3FBC-8648-98BF-21A66D5C7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38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Line 28">
                <a:extLst>
                  <a:ext uri="{FF2B5EF4-FFF2-40B4-BE49-F238E27FC236}">
                    <a16:creationId xmlns:a16="http://schemas.microsoft.com/office/drawing/2014/main" id="{9C3C8ED2-89BE-5641-83A5-188F9C9E0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3168"/>
                <a:ext cx="48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Line 29">
                <a:extLst>
                  <a:ext uri="{FF2B5EF4-FFF2-40B4-BE49-F238E27FC236}">
                    <a16:creationId xmlns:a16="http://schemas.microsoft.com/office/drawing/2014/main" id="{43C96641-920A-2449-9D00-3A3B85DF2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360"/>
                <a:ext cx="144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Line 30">
                <a:extLst>
                  <a:ext uri="{FF2B5EF4-FFF2-40B4-BE49-F238E27FC236}">
                    <a16:creationId xmlns:a16="http://schemas.microsoft.com/office/drawing/2014/main" id="{BAAB0736-DE6F-E34A-BFF7-624139FA0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3072"/>
                <a:ext cx="336" cy="24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Line 31">
                <a:extLst>
                  <a:ext uri="{FF2B5EF4-FFF2-40B4-BE49-F238E27FC236}">
                    <a16:creationId xmlns:a16="http://schemas.microsoft.com/office/drawing/2014/main" id="{966F6075-C574-CF49-A79C-6068395D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3024"/>
                <a:ext cx="192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34" name="Object 34">
            <a:extLst>
              <a:ext uri="{FF2B5EF4-FFF2-40B4-BE49-F238E27FC236}">
                <a16:creationId xmlns:a16="http://schemas.microsoft.com/office/drawing/2014/main" id="{9E475357-862D-AB4C-9CF6-6AC8BD072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334000"/>
          <a:ext cx="46434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26500" imgH="5854700" progId="Equation.3">
                  <p:embed/>
                </p:oleObj>
              </mc:Choice>
              <mc:Fallback>
                <p:oleObj name="Equation" r:id="rId2" imgW="34226500" imgH="5854700" progId="Equation.3">
                  <p:embed/>
                  <p:pic>
                    <p:nvPicPr>
                      <p:cNvPr id="34" name="Object 34">
                        <a:extLst>
                          <a:ext uri="{FF2B5EF4-FFF2-40B4-BE49-F238E27FC236}">
                            <a16:creationId xmlns:a16="http://schemas.microsoft.com/office/drawing/2014/main" id="{9E475357-862D-AB4C-9CF6-6AC8BD072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464343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5">
            <a:extLst>
              <a:ext uri="{FF2B5EF4-FFF2-40B4-BE49-F238E27FC236}">
                <a16:creationId xmlns:a16="http://schemas.microsoft.com/office/drawing/2014/main" id="{753A3860-F53D-324F-8CF9-E400E38B7A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6134100"/>
          <a:ext cx="41417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137100" imgH="5270500" progId="Equation.3">
                  <p:embed/>
                </p:oleObj>
              </mc:Choice>
              <mc:Fallback>
                <p:oleObj name="Equation" r:id="rId4" imgW="30137100" imgH="5270500" progId="Equation.3">
                  <p:embed/>
                  <p:pic>
                    <p:nvPicPr>
                      <p:cNvPr id="35" name="Object 35">
                        <a:extLst>
                          <a:ext uri="{FF2B5EF4-FFF2-40B4-BE49-F238E27FC236}">
                            <a16:creationId xmlns:a16="http://schemas.microsoft.com/office/drawing/2014/main" id="{753A3860-F53D-324F-8CF9-E400E38B7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134100"/>
                        <a:ext cx="41417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6">
            <a:extLst>
              <a:ext uri="{FF2B5EF4-FFF2-40B4-BE49-F238E27FC236}">
                <a16:creationId xmlns:a16="http://schemas.microsoft.com/office/drawing/2014/main" id="{5C77BBD1-92AB-B944-AB58-DF443EDAE8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419600"/>
          <a:ext cx="5067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912800" imgH="5854700" progId="Equation.3">
                  <p:embed/>
                </p:oleObj>
              </mc:Choice>
              <mc:Fallback>
                <p:oleObj name="Equation" r:id="rId6" imgW="38912800" imgH="5854700" progId="Equation.3">
                  <p:embed/>
                  <p:pic>
                    <p:nvPicPr>
                      <p:cNvPr id="4100" name="Object 36">
                        <a:extLst>
                          <a:ext uri="{FF2B5EF4-FFF2-40B4-BE49-F238E27FC236}">
                            <a16:creationId xmlns:a16="http://schemas.microsoft.com/office/drawing/2014/main" id="{5C77BBD1-92AB-B944-AB58-DF443EDAE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19600"/>
                        <a:ext cx="5067300" cy="7620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0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4B08505-926E-7D41-81D7-969CA3756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GB" altLang="en-US"/>
              <a:t>What Goes In The Box ?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EC15E49-A585-8D4B-9C36-212B8717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001000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Calculate the lengths of the space diagonals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the rectangular prisms below: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8223517-C787-6D47-BC45-03BDA3F6952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438400"/>
            <a:ext cx="2895600" cy="2362200"/>
            <a:chOff x="144" y="1536"/>
            <a:chExt cx="1824" cy="1488"/>
          </a:xfrm>
        </p:grpSpPr>
        <p:sp>
          <p:nvSpPr>
            <p:cNvPr id="12303" name="Text Box 4">
              <a:extLst>
                <a:ext uri="{FF2B5EF4-FFF2-40B4-BE49-F238E27FC236}">
                  <a16:creationId xmlns:a16="http://schemas.microsoft.com/office/drawing/2014/main" id="{C49C596E-FF0D-6E4A-B3DD-E1B0EB906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5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(1)</a:t>
              </a:r>
            </a:p>
          </p:txBody>
        </p:sp>
        <p:sp>
          <p:nvSpPr>
            <p:cNvPr id="12304" name="AutoShape 5">
              <a:extLst>
                <a:ext uri="{FF2B5EF4-FFF2-40B4-BE49-F238E27FC236}">
                  <a16:creationId xmlns:a16="http://schemas.microsoft.com/office/drawing/2014/main" id="{3EF14C12-1231-D046-8C4E-CCC64651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912" cy="1104"/>
            </a:xfrm>
            <a:prstGeom prst="cube">
              <a:avLst>
                <a:gd name="adj" fmla="val 25000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05" name="Text Box 6">
              <a:extLst>
                <a:ext uri="{FF2B5EF4-FFF2-40B4-BE49-F238E27FC236}">
                  <a16:creationId xmlns:a16="http://schemas.microsoft.com/office/drawing/2014/main" id="{2F706860-6999-7847-80FD-F5D695956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73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4m</a:t>
              </a:r>
            </a:p>
          </p:txBody>
        </p:sp>
        <p:sp>
          <p:nvSpPr>
            <p:cNvPr id="12306" name="Text Box 7">
              <a:extLst>
                <a:ext uri="{FF2B5EF4-FFF2-40B4-BE49-F238E27FC236}">
                  <a16:creationId xmlns:a16="http://schemas.microsoft.com/office/drawing/2014/main" id="{48F164E5-5EC9-264F-812B-5BAA68AF5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4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3m</a:t>
              </a:r>
            </a:p>
          </p:txBody>
        </p:sp>
        <p:sp>
          <p:nvSpPr>
            <p:cNvPr id="12307" name="Text Box 8">
              <a:extLst>
                <a:ext uri="{FF2B5EF4-FFF2-40B4-BE49-F238E27FC236}">
                  <a16:creationId xmlns:a16="http://schemas.microsoft.com/office/drawing/2014/main" id="{03F40237-A163-E14A-B507-B3293B30C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872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12m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0908983-CB4D-7248-8647-E021EAFF7068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514600"/>
            <a:ext cx="4724400" cy="2209800"/>
            <a:chOff x="2640" y="1584"/>
            <a:chExt cx="2976" cy="1392"/>
          </a:xfrm>
        </p:grpSpPr>
        <p:sp>
          <p:nvSpPr>
            <p:cNvPr id="12298" name="Text Box 9">
              <a:extLst>
                <a:ext uri="{FF2B5EF4-FFF2-40B4-BE49-F238E27FC236}">
                  <a16:creationId xmlns:a16="http://schemas.microsoft.com/office/drawing/2014/main" id="{04D15C76-E437-AF4B-82D8-79CCA176A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63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(2)</a:t>
              </a:r>
            </a:p>
          </p:txBody>
        </p:sp>
        <p:sp>
          <p:nvSpPr>
            <p:cNvPr id="12299" name="AutoShape 10">
              <a:extLst>
                <a:ext uri="{FF2B5EF4-FFF2-40B4-BE49-F238E27FC236}">
                  <a16:creationId xmlns:a16="http://schemas.microsoft.com/office/drawing/2014/main" id="{53867130-4C1F-F84B-A96B-FDBF8F96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584"/>
              <a:ext cx="1968" cy="115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2300" name="Text Box 11">
              <a:extLst>
                <a:ext uri="{FF2B5EF4-FFF2-40B4-BE49-F238E27FC236}">
                  <a16:creationId xmlns:a16="http://schemas.microsoft.com/office/drawing/2014/main" id="{511C80B5-8268-EF4A-B30D-CCC8DF2BC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688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26cm</a:t>
              </a:r>
            </a:p>
          </p:txBody>
        </p:sp>
        <p:sp>
          <p:nvSpPr>
            <p:cNvPr id="12301" name="Text Box 12">
              <a:extLst>
                <a:ext uri="{FF2B5EF4-FFF2-40B4-BE49-F238E27FC236}">
                  <a16:creationId xmlns:a16="http://schemas.microsoft.com/office/drawing/2014/main" id="{66C611F5-8DD8-7348-95BB-3988DC34F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48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 17cm</a:t>
              </a:r>
            </a:p>
          </p:txBody>
        </p:sp>
        <p:sp>
          <p:nvSpPr>
            <p:cNvPr id="12302" name="Text Box 13">
              <a:extLst>
                <a:ext uri="{FF2B5EF4-FFF2-40B4-BE49-F238E27FC236}">
                  <a16:creationId xmlns:a16="http://schemas.microsoft.com/office/drawing/2014/main" id="{92000A7B-0B52-F946-ACB6-CA821063ED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182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23cm</a:t>
              </a:r>
            </a:p>
          </p:txBody>
        </p:sp>
      </p:grpSp>
      <p:graphicFrame>
        <p:nvGraphicFramePr>
          <p:cNvPr id="22" name="Object 22">
            <a:extLst>
              <a:ext uri="{FF2B5EF4-FFF2-40B4-BE49-F238E27FC236}">
                <a16:creationId xmlns:a16="http://schemas.microsoft.com/office/drawing/2014/main" id="{B8FB36E9-DA9B-4342-8C24-59FD4F8E36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876800"/>
          <a:ext cx="25241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19200" imgH="5854700" progId="Equation.3">
                  <p:embed/>
                </p:oleObj>
              </mc:Choice>
              <mc:Fallback>
                <p:oleObj name="Equation" r:id="rId2" imgW="26619200" imgH="5854700" progId="Equation.3">
                  <p:embed/>
                  <p:pic>
                    <p:nvPicPr>
                      <p:cNvPr id="22" name="Object 22">
                        <a:extLst>
                          <a:ext uri="{FF2B5EF4-FFF2-40B4-BE49-F238E27FC236}">
                            <a16:creationId xmlns:a16="http://schemas.microsoft.com/office/drawing/2014/main" id="{B8FB36E9-DA9B-4342-8C24-59FD4F8E3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25241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3">
            <a:extLst>
              <a:ext uri="{FF2B5EF4-FFF2-40B4-BE49-F238E27FC236}">
                <a16:creationId xmlns:a16="http://schemas.microsoft.com/office/drawing/2014/main" id="{05C67D45-E3F5-EC46-9500-FAFBD5B2FA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638800"/>
          <a:ext cx="2370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06100" imgH="5270500" progId="Equation.3">
                  <p:embed/>
                </p:oleObj>
              </mc:Choice>
              <mc:Fallback>
                <p:oleObj name="Equation" r:id="rId4" imgW="23406100" imgH="5270500" progId="Equation.3">
                  <p:embed/>
                  <p:pic>
                    <p:nvPicPr>
                      <p:cNvPr id="23" name="Object 23">
                        <a:extLst>
                          <a:ext uri="{FF2B5EF4-FFF2-40B4-BE49-F238E27FC236}">
                            <a16:creationId xmlns:a16="http://schemas.microsoft.com/office/drawing/2014/main" id="{05C67D45-E3F5-EC46-9500-FAFBD5B2FA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2370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>
            <a:extLst>
              <a:ext uri="{FF2B5EF4-FFF2-40B4-BE49-F238E27FC236}">
                <a16:creationId xmlns:a16="http://schemas.microsoft.com/office/drawing/2014/main" id="{AB5D1369-95EF-084C-B0E9-C17A3611CA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5029200"/>
          <a:ext cx="2819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29200" imgH="5854700" progId="Equation.3">
                  <p:embed/>
                </p:oleObj>
              </mc:Choice>
              <mc:Fallback>
                <p:oleObj name="Equation" r:id="rId6" imgW="30429200" imgH="5854700" progId="Equation.3">
                  <p:embed/>
                  <p:pic>
                    <p:nvPicPr>
                      <p:cNvPr id="24" name="Object 24">
                        <a:extLst>
                          <a:ext uri="{FF2B5EF4-FFF2-40B4-BE49-F238E27FC236}">
                            <a16:creationId xmlns:a16="http://schemas.microsoft.com/office/drawing/2014/main" id="{AB5D1369-95EF-084C-B0E9-C17A3611C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029200"/>
                        <a:ext cx="28194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5">
            <a:extLst>
              <a:ext uri="{FF2B5EF4-FFF2-40B4-BE49-F238E27FC236}">
                <a16:creationId xmlns:a16="http://schemas.microsoft.com/office/drawing/2014/main" id="{FA553331-5CCD-2B4B-8185-A4DCDD185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56138" y="5791200"/>
          <a:ext cx="29448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305500" imgH="5270500" progId="Equation.3">
                  <p:embed/>
                </p:oleObj>
              </mc:Choice>
              <mc:Fallback>
                <p:oleObj name="Equation" r:id="rId8" imgW="31305500" imgH="5270500" progId="Equation.3">
                  <p:embed/>
                  <p:pic>
                    <p:nvPicPr>
                      <p:cNvPr id="25" name="Object 25">
                        <a:extLst>
                          <a:ext uri="{FF2B5EF4-FFF2-40B4-BE49-F238E27FC236}">
                            <a16:creationId xmlns:a16="http://schemas.microsoft.com/office/drawing/2014/main" id="{FA553331-5CCD-2B4B-8185-A4DCDD1854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5791200"/>
                        <a:ext cx="29448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9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3895552"/>
            <a:ext cx="9031017" cy="17373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To Find the Space Diagonal of a 3D Prism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5229390"/>
            <a:ext cx="6234914" cy="5664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(length)</a:t>
            </a:r>
            <a:r>
              <a:rPr lang="en-US" b="1" baseline="30000" dirty="0"/>
              <a:t>2</a:t>
            </a:r>
            <a:r>
              <a:rPr lang="en-US" b="1" dirty="0"/>
              <a:t> + (width)</a:t>
            </a:r>
            <a:r>
              <a:rPr lang="en-US" b="1" baseline="30000" dirty="0"/>
              <a:t>2</a:t>
            </a:r>
            <a:r>
              <a:rPr lang="en-US" b="1" dirty="0"/>
              <a:t> + (height)</a:t>
            </a:r>
            <a:r>
              <a:rPr lang="en-US" b="1" baseline="30000" dirty="0"/>
              <a:t>2</a:t>
            </a:r>
            <a:r>
              <a:rPr lang="en-US" b="1" dirty="0"/>
              <a:t> = (space diagonal of prism)</a:t>
            </a:r>
            <a:r>
              <a:rPr lang="en-US" b="1" baseline="30000" dirty="0"/>
              <a:t>2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250" y="378799"/>
            <a:ext cx="8991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 Find the slant height of a cone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7913" y="-29742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3D Figures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48" y="135032"/>
            <a:ext cx="2070491" cy="236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pyramid slant h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48" y="3157494"/>
            <a:ext cx="1862149" cy="13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ctangular prism length width h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87" y="5097426"/>
            <a:ext cx="3321113" cy="173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4D36FE2-0FD5-E54A-BE95-B55CADE0ED1B}"/>
              </a:ext>
            </a:extLst>
          </p:cNvPr>
          <p:cNvSpPr txBox="1">
            <a:spLocks/>
          </p:cNvSpPr>
          <p:nvPr/>
        </p:nvSpPr>
        <p:spPr>
          <a:xfrm>
            <a:off x="13160" y="2098045"/>
            <a:ext cx="9117679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To Find the height of a rectangle based pyramid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2DBCE-F0E2-D040-86BC-D052A68C6C1C}"/>
              </a:ext>
            </a:extLst>
          </p:cNvPr>
          <p:cNvSpPr/>
          <p:nvPr/>
        </p:nvSpPr>
        <p:spPr>
          <a:xfrm>
            <a:off x="221503" y="1358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(radius)</a:t>
            </a:r>
            <a:r>
              <a:rPr lang="en-US" b="1" baseline="30000" dirty="0"/>
              <a:t>2</a:t>
            </a:r>
            <a:r>
              <a:rPr lang="en-US" b="1" dirty="0"/>
              <a:t> + (height)</a:t>
            </a:r>
            <a:r>
              <a:rPr lang="en-US" b="1" baseline="30000" dirty="0"/>
              <a:t>2</a:t>
            </a:r>
            <a:r>
              <a:rPr lang="en-US" b="1" dirty="0"/>
              <a:t> = (slant height)</a:t>
            </a:r>
            <a:r>
              <a:rPr lang="en-US" b="1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DEC6F7D-6E0F-2C4D-8398-43F3861A26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061" y="3354468"/>
                <a:ext cx="6743784" cy="673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𝒍𝒆𝒏𝒈𝒕𝒉</m:t>
                        </m:r>
                      </m:num>
                      <m:den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dirty="0">
                    <a:effectLst/>
                  </a:rPr>
                  <a:t> </a:t>
                </a:r>
                <a:r>
                  <a:rPr lang="en-US" b="1" dirty="0"/>
                  <a:t>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𝒘𝒊𝒅𝒕𝒉</m:t>
                        </m:r>
                      </m:num>
                      <m:den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AU" dirty="0">
                    <a:effectLst/>
                  </a:rPr>
                  <a:t> </a:t>
                </a:r>
                <a:r>
                  <a:rPr lang="en-US" b="1" dirty="0"/>
                  <a:t>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(height)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= (the longest slant height)</a:t>
                </a:r>
                <a:r>
                  <a:rPr lang="en-US" b="1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1DEC6F7D-6E0F-2C4D-8398-43F3861A2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1" y="3354468"/>
                <a:ext cx="6743784" cy="673048"/>
              </a:xfrm>
              <a:prstGeom prst="rect">
                <a:avLst/>
              </a:prstGeom>
              <a:blipFill>
                <a:blip r:embed="rId5"/>
                <a:stretch>
                  <a:fillRect l="-752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38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Problem solving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0" u="none" dirty="0"/>
              <a:t>My pencil case is in the shape of a cuboid.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0" u="none" dirty="0"/>
              <a:t>It measures 8cm, by 7cm by 5cm.</a:t>
            </a:r>
          </a:p>
          <a:p>
            <a:r>
              <a:rPr lang="en-GB" b="0" u="none" dirty="0">
                <a:cs typeface="Arial" charset="0"/>
              </a:rPr>
              <a:t>I want to put my new pencil into the pencil case. The pencil measures 12cm. Does it fit?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5" b="14094"/>
          <a:stretch/>
        </p:blipFill>
        <p:spPr bwMode="auto">
          <a:xfrm>
            <a:off x="1070356" y="3933841"/>
            <a:ext cx="2736851" cy="21558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7" y="3933841"/>
            <a:ext cx="3538537" cy="2155825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0A6EC-A442-2646-80E3-68EB1C229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Pythagorean trees!</a:t>
            </a:r>
            <a:r>
              <a:rPr lang="en-GB" b="0" u="none" dirty="0"/>
              <a:t> – Do you think you could draw one?!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" y="1772816"/>
            <a:ext cx="3488899" cy="2394876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6492"/>
            <a:ext cx="3488899" cy="2394876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01" y="1772816"/>
            <a:ext cx="3488899" cy="2394876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1" y="4346492"/>
            <a:ext cx="3488899" cy="2394876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519DB5-8BF8-C040-A2EC-0B9CCE4B6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268412"/>
            <a:ext cx="9144000" cy="4464843"/>
          </a:xfrm>
        </p:spPr>
        <p:txBody>
          <a:bodyPr>
            <a:normAutofit/>
          </a:bodyPr>
          <a:lstStyle/>
          <a:p>
            <a:r>
              <a:rPr lang="en-GB" dirty="0"/>
              <a:t>Ex </a:t>
            </a:r>
            <a:r>
              <a:rPr lang="en-GB"/>
              <a:t>in book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E7CC0-FF74-264E-99E1-B376D4B4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-1"/>
            <a:ext cx="2088232" cy="126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6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58E13-6AFE-044D-B891-6F11BD9A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A4566-2F06-2946-829E-46F1079A2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" y="0"/>
            <a:ext cx="9065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3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3-Dimensional Figures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343400"/>
            <a:ext cx="77724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would you find the length of </a:t>
            </a:r>
            <a:r>
              <a:rPr lang="en-US" b="1" dirty="0"/>
              <a:t>segment AV</a:t>
            </a:r>
            <a:r>
              <a:rPr lang="en-US" dirty="0"/>
              <a:t>?</a:t>
            </a:r>
          </a:p>
          <a:p>
            <a:r>
              <a:rPr lang="en-US" dirty="0"/>
              <a:t>Do you see a </a:t>
            </a:r>
            <a:r>
              <a:rPr lang="en-US" b="1" dirty="0"/>
              <a:t>right triangle</a:t>
            </a:r>
            <a:r>
              <a:rPr lang="en-US" dirty="0"/>
              <a:t> inside the shape?</a:t>
            </a:r>
          </a:p>
          <a:p>
            <a:r>
              <a:rPr lang="en-US" dirty="0"/>
              <a:t>How would you find the length of </a:t>
            </a:r>
            <a:r>
              <a:rPr lang="en-US" b="1" dirty="0"/>
              <a:t>segment AF</a:t>
            </a:r>
            <a:r>
              <a:rPr lang="en-US" dirty="0"/>
              <a:t>?</a:t>
            </a:r>
          </a:p>
          <a:p>
            <a:r>
              <a:rPr lang="en-US" dirty="0"/>
              <a:t>Do you see the </a:t>
            </a:r>
            <a:r>
              <a:rPr lang="en-US" b="1" dirty="0"/>
              <a:t>right triangle </a:t>
            </a:r>
            <a:r>
              <a:rPr lang="en-US" dirty="0"/>
              <a:t>inside the shape?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3866"/>
            <a:ext cx="3402467" cy="213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38" y="1662113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3331273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59773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 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4000" y="2053904"/>
            <a:ext cx="1828800" cy="14646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0" y="3196904"/>
            <a:ext cx="1828800" cy="3216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62800" y="2053904"/>
            <a:ext cx="0" cy="1143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79812" y="2035873"/>
            <a:ext cx="847726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8" idx="0"/>
          </p:cNvCxnSpPr>
          <p:nvPr/>
        </p:nvCxnSpPr>
        <p:spPr>
          <a:xfrm flipH="1">
            <a:off x="2819400" y="2035873"/>
            <a:ext cx="74812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979812" y="3331273"/>
            <a:ext cx="839588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8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reeform 2">
            <a:extLst>
              <a:ext uri="{FF2B5EF4-FFF2-40B4-BE49-F238E27FC236}">
                <a16:creationId xmlns:a16="http://schemas.microsoft.com/office/drawing/2014/main" id="{F21D4554-CDC9-E44C-A821-3345D02B4725}"/>
              </a:ext>
            </a:extLst>
          </p:cNvPr>
          <p:cNvSpPr>
            <a:spLocks/>
          </p:cNvSpPr>
          <p:nvPr/>
        </p:nvSpPr>
        <p:spPr bwMode="auto">
          <a:xfrm>
            <a:off x="762000" y="3671888"/>
            <a:ext cx="1885950" cy="1368425"/>
          </a:xfrm>
          <a:custGeom>
            <a:avLst/>
            <a:gdLst>
              <a:gd name="T0" fmla="*/ 0 w 1188"/>
              <a:gd name="T1" fmla="*/ 0 h 862"/>
              <a:gd name="T2" fmla="*/ 1188 w 1188"/>
              <a:gd name="T3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88" h="862">
                <a:moveTo>
                  <a:pt x="0" y="0"/>
                </a:moveTo>
                <a:lnTo>
                  <a:pt x="1188" y="862"/>
                </a:ln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3118" name="Group 62">
            <a:extLst>
              <a:ext uri="{FF2B5EF4-FFF2-40B4-BE49-F238E27FC236}">
                <a16:creationId xmlns:a16="http://schemas.microsoft.com/office/drawing/2014/main" id="{4BFAAECE-1A77-1642-B28C-7B4F9912ED84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3671888"/>
            <a:ext cx="1898650" cy="1752600"/>
            <a:chOff x="518" y="2256"/>
            <a:chExt cx="1196" cy="1104"/>
          </a:xfrm>
        </p:grpSpPr>
        <p:sp>
          <p:nvSpPr>
            <p:cNvPr id="173119" name="Freeform 63">
              <a:extLst>
                <a:ext uri="{FF2B5EF4-FFF2-40B4-BE49-F238E27FC236}">
                  <a16:creationId xmlns:a16="http://schemas.microsoft.com/office/drawing/2014/main" id="{60A91678-3CFA-034E-A414-AD73BAC63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256"/>
              <a:ext cx="1196" cy="1104"/>
            </a:xfrm>
            <a:custGeom>
              <a:avLst/>
              <a:gdLst>
                <a:gd name="T0" fmla="*/ 0 w 1196"/>
                <a:gd name="T1" fmla="*/ 0 h 1104"/>
                <a:gd name="T2" fmla="*/ 0 w 1196"/>
                <a:gd name="T3" fmla="*/ 1104 h 1104"/>
                <a:gd name="T4" fmla="*/ 1196 w 1196"/>
                <a:gd name="T5" fmla="*/ 866 h 1104"/>
                <a:gd name="T6" fmla="*/ 0 w 1196"/>
                <a:gd name="T7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6" h="1104">
                  <a:moveTo>
                    <a:pt x="0" y="0"/>
                  </a:moveTo>
                  <a:lnTo>
                    <a:pt x="0" y="1104"/>
                  </a:lnTo>
                  <a:lnTo>
                    <a:pt x="1196" y="86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AAEAAA"/>
                </a:gs>
                <a:gs pos="100000">
                  <a:srgbClr val="AAEAAA">
                    <a:gamma/>
                    <a:tint val="48627"/>
                    <a:invGamma/>
                  </a:srgbClr>
                </a:gs>
              </a:gsLst>
              <a:lin ang="18900000" scaled="1"/>
            </a:gradFill>
            <a:ln w="28575" cap="flat" cmpd="sng">
              <a:solidFill>
                <a:srgbClr val="33CC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20" name="Line 64">
              <a:extLst>
                <a:ext uri="{FF2B5EF4-FFF2-40B4-BE49-F238E27FC236}">
                  <a16:creationId xmlns:a16="http://schemas.microsoft.com/office/drawing/2014/main" id="{62F85E72-73F5-F94D-9F7B-0D03C553B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" y="3249"/>
              <a:ext cx="0" cy="8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21" name="Line 65">
              <a:extLst>
                <a:ext uri="{FF2B5EF4-FFF2-40B4-BE49-F238E27FC236}">
                  <a16:creationId xmlns:a16="http://schemas.microsoft.com/office/drawing/2014/main" id="{5287AB35-8A52-FC4F-875B-54E00291A9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2" y="3252"/>
              <a:ext cx="94" cy="2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173063" name="Picture 7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B1E345-59C3-DE43-BAE1-CA3776BE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4" name="Picture 8" descr="left_butto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7570EE-2BE9-D94A-A8F1-FF48618A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5" name="Rectangle 9">
            <a:extLst>
              <a:ext uri="{FF2B5EF4-FFF2-40B4-BE49-F238E27FC236}">
                <a16:creationId xmlns:a16="http://schemas.microsoft.com/office/drawing/2014/main" id="{D131DF96-7D49-6146-BBEA-6A92543E9C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2166" y="5915027"/>
            <a:ext cx="8229600" cy="1143000"/>
          </a:xfrm>
        </p:spPr>
        <p:txBody>
          <a:bodyPr/>
          <a:lstStyle/>
          <a:p>
            <a:r>
              <a:rPr lang="en-US" altLang="en-US" dirty="0"/>
              <a:t>T</a:t>
            </a:r>
            <a:r>
              <a:rPr lang="en-GB" altLang="en-US" dirty="0"/>
              <a:t>he </a:t>
            </a:r>
            <a:r>
              <a:rPr lang="en-US" altLang="en-US" dirty="0"/>
              <a:t>longest </a:t>
            </a:r>
            <a:r>
              <a:rPr lang="en-GB" altLang="en-US" dirty="0"/>
              <a:t>diagonal in a cuboid</a:t>
            </a:r>
          </a:p>
        </p:txBody>
      </p:sp>
      <p:sp>
        <p:nvSpPr>
          <p:cNvPr id="173080" name="Text Box 24">
            <a:extLst>
              <a:ext uri="{FF2B5EF4-FFF2-40B4-BE49-F238E27FC236}">
                <a16:creationId xmlns:a16="http://schemas.microsoft.com/office/drawing/2014/main" id="{2BC747E3-0A63-3144-9144-D573C27AA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580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dirty="0"/>
              <a:t>Let’s call the diagonal across the base </a:t>
            </a:r>
            <a:r>
              <a:rPr lang="en-US" altLang="en-US" sz="2400" i="1" dirty="0">
                <a:latin typeface="Times New Roman" panose="02020603050405020304" pitchFamily="18" charset="0"/>
              </a:rPr>
              <a:t>e</a:t>
            </a:r>
            <a:r>
              <a:rPr lang="en-US" altLang="en-US" sz="2400" dirty="0"/>
              <a:t>.</a:t>
            </a:r>
            <a:endParaRPr lang="en-GB" altLang="en-US" sz="2400" dirty="0"/>
          </a:p>
        </p:txBody>
      </p:sp>
      <p:sp>
        <p:nvSpPr>
          <p:cNvPr id="173099" name="Text Box 43">
            <a:extLst>
              <a:ext uri="{FF2B5EF4-FFF2-40B4-BE49-F238E27FC236}">
                <a16:creationId xmlns:a16="http://schemas.microsoft.com/office/drawing/2014/main" id="{7908E76F-899D-DB44-B72A-709620A6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40846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800" b="1" i="1">
                <a:latin typeface="Times New Roman" panose="02020603050405020304" pitchFamily="18" charset="0"/>
              </a:rPr>
              <a:t>d</a:t>
            </a:r>
          </a:p>
        </p:txBody>
      </p:sp>
      <p:grpSp>
        <p:nvGrpSpPr>
          <p:cNvPr id="173107" name="Group 51">
            <a:extLst>
              <a:ext uri="{FF2B5EF4-FFF2-40B4-BE49-F238E27FC236}">
                <a16:creationId xmlns:a16="http://schemas.microsoft.com/office/drawing/2014/main" id="{FE43677A-CD95-4742-8CAE-12BCBDDA47A9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3290888"/>
            <a:ext cx="2336800" cy="2501900"/>
            <a:chOff x="252" y="2073"/>
            <a:chExt cx="1472" cy="1576"/>
          </a:xfrm>
        </p:grpSpPr>
        <p:sp>
          <p:nvSpPr>
            <p:cNvPr id="173068" name="Rectangle 12">
              <a:extLst>
                <a:ext uri="{FF2B5EF4-FFF2-40B4-BE49-F238E27FC236}">
                  <a16:creationId xmlns:a16="http://schemas.microsoft.com/office/drawing/2014/main" id="{922C6FD0-EBD7-934E-940E-CDF20448A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13"/>
              <a:ext cx="960" cy="1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3069" name="Line 13">
              <a:extLst>
                <a:ext uri="{FF2B5EF4-FFF2-40B4-BE49-F238E27FC236}">
                  <a16:creationId xmlns:a16="http://schemas.microsoft.com/office/drawing/2014/main" id="{74786DA0-A26F-7F4B-85B5-1EEB0B716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073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0" name="Line 14">
              <a:extLst>
                <a:ext uri="{FF2B5EF4-FFF2-40B4-BE49-F238E27FC236}">
                  <a16:creationId xmlns:a16="http://schemas.microsoft.com/office/drawing/2014/main" id="{550105E9-355C-C243-B697-4FD36FC4C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073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1" name="Line 15">
              <a:extLst>
                <a:ext uri="{FF2B5EF4-FFF2-40B4-BE49-F238E27FC236}">
                  <a16:creationId xmlns:a16="http://schemas.microsoft.com/office/drawing/2014/main" id="{E6E71126-BC4A-144E-B8D1-6E8B742C8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177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2" name="Line 16">
              <a:extLst>
                <a:ext uri="{FF2B5EF4-FFF2-40B4-BE49-F238E27FC236}">
                  <a16:creationId xmlns:a16="http://schemas.microsoft.com/office/drawing/2014/main" id="{3B6D2028-ACA5-BD4E-A9FA-A8F495516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73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3" name="Line 17">
              <a:extLst>
                <a:ext uri="{FF2B5EF4-FFF2-40B4-BE49-F238E27FC236}">
                  <a16:creationId xmlns:a16="http://schemas.microsoft.com/office/drawing/2014/main" id="{F5770A01-581C-3044-BBDE-AEA793D56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073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4" name="Line 18">
              <a:extLst>
                <a:ext uri="{FF2B5EF4-FFF2-40B4-BE49-F238E27FC236}">
                  <a16:creationId xmlns:a16="http://schemas.microsoft.com/office/drawing/2014/main" id="{E12C8C3D-B248-A04D-99D4-56865D8D4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73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5" name="Line 19">
              <a:extLst>
                <a:ext uri="{FF2B5EF4-FFF2-40B4-BE49-F238E27FC236}">
                  <a16:creationId xmlns:a16="http://schemas.microsoft.com/office/drawing/2014/main" id="{6829FE06-509B-3D41-9602-F962A5894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3177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6" name="Line 20">
              <a:extLst>
                <a:ext uri="{FF2B5EF4-FFF2-40B4-BE49-F238E27FC236}">
                  <a16:creationId xmlns:a16="http://schemas.microsoft.com/office/drawing/2014/main" id="{B4E03CD1-BEF4-DD49-B42E-A4B6F81C1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17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077" name="Text Box 21">
              <a:extLst>
                <a:ext uri="{FF2B5EF4-FFF2-40B4-BE49-F238E27FC236}">
                  <a16:creationId xmlns:a16="http://schemas.microsoft.com/office/drawing/2014/main" id="{A1FFA5A2-529B-7A49-8BAF-A15420176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" y="341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>
                  <a:latin typeface="Times New Roman" panose="02020603050405020304" pitchFamily="18" charset="0"/>
                </a:rPr>
                <a:t>a</a:t>
              </a:r>
              <a:endParaRPr lang="en-GB" altLang="en-US" sz="1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73078" name="Text Box 22">
              <a:extLst>
                <a:ext uri="{FF2B5EF4-FFF2-40B4-BE49-F238E27FC236}">
                  <a16:creationId xmlns:a16="http://schemas.microsoft.com/office/drawing/2014/main" id="{8FA4C6FA-6F96-104A-8EA5-CAAECE3B6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25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>
                  <a:latin typeface="Times New Roman" panose="02020603050405020304" pitchFamily="18" charset="0"/>
                </a:rPr>
                <a:t>b</a:t>
              </a:r>
              <a:endParaRPr lang="en-GB" altLang="en-US" sz="1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73079" name="Text Box 23">
              <a:extLst>
                <a:ext uri="{FF2B5EF4-FFF2-40B4-BE49-F238E27FC236}">
                  <a16:creationId xmlns:a16="http://schemas.microsoft.com/office/drawing/2014/main" id="{A3C81601-D252-9949-B0F5-12932D3DE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" y="2746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>
                  <a:latin typeface="Times New Roman" panose="02020603050405020304" pitchFamily="18" charset="0"/>
                </a:rPr>
                <a:t>c</a:t>
              </a:r>
              <a:endParaRPr lang="en-GB" altLang="en-US" sz="1800" b="1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173104" name="Text Box 48">
            <a:extLst>
              <a:ext uri="{FF2B5EF4-FFF2-40B4-BE49-F238E27FC236}">
                <a16:creationId xmlns:a16="http://schemas.microsoft.com/office/drawing/2014/main" id="{A344A4B2-2FEF-DF47-B9CE-D2E9FDA4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4945063"/>
            <a:ext cx="28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800" b="1" i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3105" name="Line 49">
            <a:extLst>
              <a:ext uri="{FF2B5EF4-FFF2-40B4-BE49-F238E27FC236}">
                <a16:creationId xmlns:a16="http://schemas.microsoft.com/office/drawing/2014/main" id="{1E963C02-785B-5347-88F3-09E9D2401F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5043488"/>
            <a:ext cx="1885950" cy="381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3108" name="Text Box 52">
            <a:extLst>
              <a:ext uri="{FF2B5EF4-FFF2-40B4-BE49-F238E27FC236}">
                <a16:creationId xmlns:a16="http://schemas.microsoft.com/office/drawing/2014/main" id="{154CA278-45D0-ED49-8D5B-8365E659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0"/>
            <a:ext cx="580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dirty="0"/>
              <a:t>Using Pythagoras’ Theorem,</a:t>
            </a:r>
            <a:endParaRPr lang="en-GB" altLang="en-US" sz="2400" dirty="0"/>
          </a:p>
        </p:txBody>
      </p:sp>
      <p:sp>
        <p:nvSpPr>
          <p:cNvPr id="173109" name="Rectangle 53">
            <a:extLst>
              <a:ext uri="{FF2B5EF4-FFF2-40B4-BE49-F238E27FC236}">
                <a16:creationId xmlns:a16="http://schemas.microsoft.com/office/drawing/2014/main" id="{15625D75-FDBB-A54B-BFD2-52E045B2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3733800"/>
            <a:ext cx="152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e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GB" altLang="en-US" sz="2400" dirty="0">
                <a:sym typeface="Symbol" pitchFamily="2" charset="2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US" altLang="en-US" sz="2400" dirty="0">
                <a:sym typeface="Symbol" pitchFamily="2" charset="2"/>
              </a:rPr>
              <a:t> 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endParaRPr lang="en-GB" altLang="en-US" sz="2400" dirty="0">
              <a:sym typeface="Symbol" pitchFamily="2" charset="2"/>
            </a:endParaRPr>
          </a:p>
        </p:txBody>
      </p:sp>
      <p:grpSp>
        <p:nvGrpSpPr>
          <p:cNvPr id="173111" name="Group 55">
            <a:extLst>
              <a:ext uri="{FF2B5EF4-FFF2-40B4-BE49-F238E27FC236}">
                <a16:creationId xmlns:a16="http://schemas.microsoft.com/office/drawing/2014/main" id="{899B1C57-C345-D047-A0BA-9F2CB9A284CE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5048250"/>
            <a:ext cx="1900238" cy="377825"/>
            <a:chOff x="478" y="3180"/>
            <a:chExt cx="1197" cy="238"/>
          </a:xfrm>
        </p:grpSpPr>
        <p:sp>
          <p:nvSpPr>
            <p:cNvPr id="173112" name="Freeform 56">
              <a:extLst>
                <a:ext uri="{FF2B5EF4-FFF2-40B4-BE49-F238E27FC236}">
                  <a16:creationId xmlns:a16="http://schemas.microsoft.com/office/drawing/2014/main" id="{0D61A4C9-06C8-D447-AAFA-B7FF72B1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1197" cy="238"/>
            </a:xfrm>
            <a:custGeom>
              <a:avLst/>
              <a:gdLst>
                <a:gd name="T0" fmla="*/ 0 w 1197"/>
                <a:gd name="T1" fmla="*/ 238 h 238"/>
                <a:gd name="T2" fmla="*/ 1197 w 1197"/>
                <a:gd name="T3" fmla="*/ 0 h 238"/>
                <a:gd name="T4" fmla="*/ 960 w 1197"/>
                <a:gd name="T5" fmla="*/ 238 h 238"/>
                <a:gd name="T6" fmla="*/ 0 w 1197"/>
                <a:gd name="T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7" h="238">
                  <a:moveTo>
                    <a:pt x="0" y="238"/>
                  </a:moveTo>
                  <a:lnTo>
                    <a:pt x="1197" y="0"/>
                  </a:lnTo>
                  <a:lnTo>
                    <a:pt x="960" y="238"/>
                  </a:lnTo>
                  <a:lnTo>
                    <a:pt x="0" y="238"/>
                  </a:lnTo>
                  <a:close/>
                </a:path>
              </a:pathLst>
            </a:custGeom>
            <a:gradFill rotWithShape="0">
              <a:gsLst>
                <a:gs pos="0">
                  <a:srgbClr val="FFB5B5">
                    <a:gamma/>
                    <a:tint val="42745"/>
                    <a:invGamma/>
                  </a:srgbClr>
                </a:gs>
                <a:gs pos="100000">
                  <a:srgbClr val="FFB5B5"/>
                </a:gs>
              </a:gsLst>
              <a:lin ang="2700000" scaled="1"/>
            </a:gradFill>
            <a:ln w="28575" cap="flat" cmpd="sng">
              <a:solidFill>
                <a:srgbClr val="FF414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13" name="Line 57">
              <a:extLst>
                <a:ext uri="{FF2B5EF4-FFF2-40B4-BE49-F238E27FC236}">
                  <a16:creationId xmlns:a16="http://schemas.microsoft.com/office/drawing/2014/main" id="{875C8EC9-0F03-9145-A1EC-96D9885F8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3360"/>
              <a:ext cx="60" cy="57"/>
            </a:xfrm>
            <a:prstGeom prst="line">
              <a:avLst/>
            </a:prstGeom>
            <a:noFill/>
            <a:ln w="28575">
              <a:solidFill>
                <a:srgbClr val="FF41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14" name="Line 58">
              <a:extLst>
                <a:ext uri="{FF2B5EF4-FFF2-40B4-BE49-F238E27FC236}">
                  <a16:creationId xmlns:a16="http://schemas.microsoft.com/office/drawing/2014/main" id="{BD7F7E59-0181-4542-BC2A-709D850111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3362"/>
              <a:ext cx="88" cy="0"/>
            </a:xfrm>
            <a:prstGeom prst="line">
              <a:avLst/>
            </a:prstGeom>
            <a:noFill/>
            <a:ln w="28575">
              <a:solidFill>
                <a:srgbClr val="FF414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3115" name="Line 59">
              <a:extLst>
                <a:ext uri="{FF2B5EF4-FFF2-40B4-BE49-F238E27FC236}">
                  <a16:creationId xmlns:a16="http://schemas.microsoft.com/office/drawing/2014/main" id="{5660B2B6-2F54-D044-8796-1DF8B02C2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3205"/>
              <a:ext cx="0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73116" name="Text Box 60">
            <a:extLst>
              <a:ext uri="{FF2B5EF4-FFF2-40B4-BE49-F238E27FC236}">
                <a16:creationId xmlns:a16="http://schemas.microsoft.com/office/drawing/2014/main" id="{3C5EDD93-D09D-1F46-84F6-5F176A09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4038600"/>
            <a:ext cx="655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 dirty="0"/>
              <a:t>and</a:t>
            </a:r>
          </a:p>
        </p:txBody>
      </p:sp>
      <p:sp>
        <p:nvSpPr>
          <p:cNvPr id="173117" name="Rectangle 61">
            <a:extLst>
              <a:ext uri="{FF2B5EF4-FFF2-40B4-BE49-F238E27FC236}">
                <a16:creationId xmlns:a16="http://schemas.microsoft.com/office/drawing/2014/main" id="{77A00BEC-6F2D-1543-AE26-791AD53E8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343400"/>
            <a:ext cx="1507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d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GB" altLang="en-US" sz="2400" dirty="0">
                <a:sym typeface="Symbol" pitchFamily="2" charset="2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e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US" altLang="en-US" sz="2400" dirty="0">
                <a:sym typeface="Symbol" pitchFamily="2" charset="2"/>
              </a:rPr>
              <a:t> 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endParaRPr lang="en-GB" altLang="en-US" sz="2400" dirty="0">
              <a:sym typeface="Symbol" pitchFamily="2" charset="2"/>
            </a:endParaRPr>
          </a:p>
        </p:txBody>
      </p:sp>
      <p:sp>
        <p:nvSpPr>
          <p:cNvPr id="173122" name="Text Box 66">
            <a:extLst>
              <a:ext uri="{FF2B5EF4-FFF2-40B4-BE49-F238E27FC236}">
                <a16:creationId xmlns:a16="http://schemas.microsoft.com/office/drawing/2014/main" id="{AC4B7AC3-9D77-B44C-B87B-833617841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648200"/>
            <a:ext cx="55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 dirty="0"/>
              <a:t>So,</a:t>
            </a:r>
          </a:p>
        </p:txBody>
      </p:sp>
      <p:sp>
        <p:nvSpPr>
          <p:cNvPr id="173123" name="Rectangle 67">
            <a:extLst>
              <a:ext uri="{FF2B5EF4-FFF2-40B4-BE49-F238E27FC236}">
                <a16:creationId xmlns:a16="http://schemas.microsoft.com/office/drawing/2014/main" id="{C45D4F85-7A0E-3449-B7DB-E7028D90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4953000"/>
            <a:ext cx="2052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d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GB" altLang="en-US" sz="2400" dirty="0">
                <a:sym typeface="Symbol" pitchFamily="2" charset="2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r>
              <a:rPr lang="en-US" altLang="en-US" sz="2400" dirty="0">
                <a:sym typeface="Symbol" pitchFamily="2" charset="2"/>
              </a:rPr>
              <a:t> 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400" baseline="30000" dirty="0">
                <a:sym typeface="Symbol" pitchFamily="2" charset="2"/>
              </a:rPr>
              <a:t>2 </a:t>
            </a:r>
            <a:r>
              <a:rPr lang="en-US" altLang="en-US" sz="2400" dirty="0">
                <a:sym typeface="Symbol" pitchFamily="2" charset="2"/>
              </a:rPr>
              <a:t>+ </a:t>
            </a:r>
            <a:r>
              <a:rPr lang="en-US" altLang="en-US" sz="2400" i="1" dirty="0">
                <a:latin typeface="Times New Roman" panose="02020603050405020304" pitchFamily="18" charset="0"/>
                <a:sym typeface="Symbol" pitchFamily="2" charset="2"/>
              </a:rPr>
              <a:t>c</a:t>
            </a:r>
            <a:r>
              <a:rPr lang="en-US" altLang="en-US" sz="2400" baseline="30000" dirty="0">
                <a:sym typeface="Symbol" pitchFamily="2" charset="2"/>
              </a:rPr>
              <a:t>2</a:t>
            </a:r>
            <a:endParaRPr lang="en-GB" altLang="en-US" sz="2400" baseline="30000" dirty="0">
              <a:sym typeface="Symbol" pitchFamily="2" charset="2"/>
            </a:endParaRPr>
          </a:p>
        </p:txBody>
      </p:sp>
      <p:grpSp>
        <p:nvGrpSpPr>
          <p:cNvPr id="173125" name="Group 69">
            <a:extLst>
              <a:ext uri="{FF2B5EF4-FFF2-40B4-BE49-F238E27FC236}">
                <a16:creationId xmlns:a16="http://schemas.microsoft.com/office/drawing/2014/main" id="{E39F024A-FE53-B049-BA06-EF02944C31D4}"/>
              </a:ext>
            </a:extLst>
          </p:cNvPr>
          <p:cNvGrpSpPr>
            <a:grpSpLocks/>
          </p:cNvGrpSpPr>
          <p:nvPr/>
        </p:nvGrpSpPr>
        <p:grpSpPr bwMode="auto">
          <a:xfrm>
            <a:off x="426243" y="1241425"/>
            <a:ext cx="8291513" cy="1216025"/>
            <a:chOff x="268" y="712"/>
            <a:chExt cx="5223" cy="766"/>
          </a:xfrm>
        </p:grpSpPr>
        <p:sp>
          <p:nvSpPr>
            <p:cNvPr id="173067" name="Text Box 11">
              <a:extLst>
                <a:ext uri="{FF2B5EF4-FFF2-40B4-BE49-F238E27FC236}">
                  <a16:creationId xmlns:a16="http://schemas.microsoft.com/office/drawing/2014/main" id="{F3566AF7-0538-0D4E-A663-680BE1E70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" y="712"/>
              <a:ext cx="5223" cy="76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 dirty="0"/>
                <a:t>Show that the longest diagonal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2400" dirty="0"/>
                <a:t> in a cuboid measuring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a</a:t>
              </a:r>
              <a:r>
                <a:rPr lang="en-US" altLang="en-US" sz="2400" dirty="0"/>
                <a:t> by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b</a:t>
              </a:r>
              <a:r>
                <a:rPr lang="en-US" altLang="en-US" sz="2400" dirty="0"/>
                <a:t> by </a:t>
              </a:r>
              <a:r>
                <a:rPr lang="en-US" altLang="en-US" sz="2400" i="1" dirty="0">
                  <a:latin typeface="Times New Roman" panose="02020603050405020304" pitchFamily="18" charset="0"/>
                </a:rPr>
                <a:t>c</a:t>
              </a:r>
              <a:r>
                <a:rPr lang="en-US" altLang="en-US" sz="2400" dirty="0"/>
                <a:t> is given by the formula</a:t>
              </a:r>
            </a:p>
            <a:p>
              <a:pPr algn="ctr" eaLnBrk="0" hangingPunct="0"/>
              <a:r>
                <a:rPr lang="en-US" altLang="en-US" sz="2400" i="1" dirty="0">
                  <a:latin typeface="Times New Roman" panose="02020603050405020304" pitchFamily="18" charset="0"/>
                </a:rPr>
                <a:t>d</a:t>
              </a:r>
              <a:r>
                <a:rPr lang="en-US" altLang="en-US" sz="2400" dirty="0"/>
                <a:t> = </a:t>
              </a:r>
              <a:r>
                <a:rPr lang="en-US" altLang="en-US" sz="2400" dirty="0">
                  <a:sym typeface="Symbol" pitchFamily="2" charset="2"/>
                </a:rPr>
                <a:t>(</a:t>
              </a:r>
              <a:r>
                <a:rPr lang="en-US" altLang="en-US" sz="2400" i="1" dirty="0">
                  <a:latin typeface="Times New Roman" panose="02020603050405020304" pitchFamily="18" charset="0"/>
                  <a:sym typeface="Symbol" pitchFamily="2" charset="2"/>
                </a:rPr>
                <a:t>a</a:t>
              </a:r>
              <a:r>
                <a:rPr lang="en-US" altLang="en-US" sz="2400" baseline="30000" dirty="0">
                  <a:sym typeface="Symbol" pitchFamily="2" charset="2"/>
                </a:rPr>
                <a:t>2</a:t>
              </a:r>
              <a:r>
                <a:rPr lang="en-US" altLang="en-US" sz="2400" dirty="0">
                  <a:sym typeface="Symbol" pitchFamily="2" charset="2"/>
                </a:rPr>
                <a:t> + </a:t>
              </a:r>
              <a:r>
                <a:rPr lang="en-US" altLang="en-US" sz="2400" i="1" dirty="0">
                  <a:latin typeface="Times New Roman" panose="02020603050405020304" pitchFamily="18" charset="0"/>
                  <a:sym typeface="Symbol" pitchFamily="2" charset="2"/>
                </a:rPr>
                <a:t>b</a:t>
              </a:r>
              <a:r>
                <a:rPr lang="en-US" altLang="en-US" sz="2400" baseline="30000" dirty="0">
                  <a:sym typeface="Symbol" pitchFamily="2" charset="2"/>
                </a:rPr>
                <a:t>2</a:t>
              </a:r>
              <a:r>
                <a:rPr lang="en-US" altLang="en-US" sz="2400" dirty="0">
                  <a:sym typeface="Symbol" pitchFamily="2" charset="2"/>
                </a:rPr>
                <a:t> + </a:t>
              </a:r>
              <a:r>
                <a:rPr lang="en-US" altLang="en-US" sz="2400" i="1" dirty="0">
                  <a:latin typeface="Times New Roman" panose="02020603050405020304" pitchFamily="18" charset="0"/>
                  <a:sym typeface="Symbol" pitchFamily="2" charset="2"/>
                </a:rPr>
                <a:t>c</a:t>
              </a:r>
              <a:r>
                <a:rPr lang="en-US" altLang="en-US" sz="2400" baseline="30000" dirty="0">
                  <a:sym typeface="Symbol" pitchFamily="2" charset="2"/>
                </a:rPr>
                <a:t>2</a:t>
              </a:r>
              <a:r>
                <a:rPr lang="en-US" altLang="en-US" sz="2400" dirty="0">
                  <a:sym typeface="Symbol" pitchFamily="2" charset="2"/>
                </a:rPr>
                <a:t>)</a:t>
              </a:r>
              <a:endParaRPr lang="en-GB" altLang="en-US" sz="2400" dirty="0">
                <a:sym typeface="Symbol" pitchFamily="2" charset="2"/>
              </a:endParaRPr>
            </a:p>
          </p:txBody>
        </p:sp>
        <p:sp>
          <p:nvSpPr>
            <p:cNvPr id="173124" name="Line 68">
              <a:extLst>
                <a:ext uri="{FF2B5EF4-FFF2-40B4-BE49-F238E27FC236}">
                  <a16:creationId xmlns:a16="http://schemas.microsoft.com/office/drawing/2014/main" id="{23C46129-619C-7F49-AC02-60C4B7F78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1183"/>
              <a:ext cx="942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3128" name="Group 72">
            <a:extLst>
              <a:ext uri="{FF2B5EF4-FFF2-40B4-BE49-F238E27FC236}">
                <a16:creationId xmlns:a16="http://schemas.microsoft.com/office/drawing/2014/main" id="{DC398913-0F4B-7C48-8415-BA93F77A8A5E}"/>
              </a:ext>
            </a:extLst>
          </p:cNvPr>
          <p:cNvGrpSpPr>
            <a:grpSpLocks/>
          </p:cNvGrpSpPr>
          <p:nvPr/>
        </p:nvGrpSpPr>
        <p:grpSpPr bwMode="auto">
          <a:xfrm>
            <a:off x="4945065" y="5562606"/>
            <a:ext cx="2363788" cy="461963"/>
            <a:chOff x="3115" y="3456"/>
            <a:chExt cx="1489" cy="291"/>
          </a:xfrm>
        </p:grpSpPr>
        <p:sp>
          <p:nvSpPr>
            <p:cNvPr id="173126" name="Rectangle 70">
              <a:extLst>
                <a:ext uri="{FF2B5EF4-FFF2-40B4-BE49-F238E27FC236}">
                  <a16:creationId xmlns:a16="http://schemas.microsoft.com/office/drawing/2014/main" id="{CD3E2EB5-0BEC-D44F-B959-705E9E03C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" y="3456"/>
              <a:ext cx="14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2400" b="1" dirty="0">
                  <a:solidFill>
                    <a:schemeClr val="tx1"/>
                  </a:solidFill>
                </a:rPr>
                <a:t> = 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(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itchFamily="2" charset="2"/>
                </a:rPr>
                <a:t>a</a:t>
              </a:r>
              <a:r>
                <a:rPr lang="en-US" altLang="en-US" sz="2400" b="1" baseline="30000" dirty="0">
                  <a:solidFill>
                    <a:schemeClr val="tx1"/>
                  </a:solidFill>
                  <a:sym typeface="Symbol" pitchFamily="2" charset="2"/>
                </a:rPr>
                <a:t>2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 + 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itchFamily="2" charset="2"/>
                </a:rPr>
                <a:t>b</a:t>
              </a:r>
              <a:r>
                <a:rPr lang="en-US" altLang="en-US" sz="2400" b="1" baseline="30000" dirty="0">
                  <a:solidFill>
                    <a:schemeClr val="tx1"/>
                  </a:solidFill>
                  <a:sym typeface="Symbol" pitchFamily="2" charset="2"/>
                </a:rPr>
                <a:t>2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 + </a:t>
              </a:r>
              <a:r>
                <a:rPr lang="en-US" altLang="en-US" sz="2400" b="1" i="1" dirty="0">
                  <a:solidFill>
                    <a:schemeClr val="tx1"/>
                  </a:solidFill>
                  <a:latin typeface="Times New Roman" panose="02020603050405020304" pitchFamily="18" charset="0"/>
                  <a:sym typeface="Symbol" pitchFamily="2" charset="2"/>
                </a:rPr>
                <a:t>c</a:t>
              </a:r>
              <a:r>
                <a:rPr lang="en-US" altLang="en-US" sz="2400" b="1" baseline="30000" dirty="0">
                  <a:solidFill>
                    <a:schemeClr val="tx1"/>
                  </a:solidFill>
                  <a:sym typeface="Symbol" pitchFamily="2" charset="2"/>
                </a:rPr>
                <a:t>2</a:t>
              </a:r>
              <a:r>
                <a:rPr lang="en-US" altLang="en-US" sz="2400" b="1" dirty="0">
                  <a:solidFill>
                    <a:schemeClr val="tx1"/>
                  </a:solidFill>
                  <a:sym typeface="Symbol" pitchFamily="2" charset="2"/>
                </a:rPr>
                <a:t>)</a:t>
              </a:r>
              <a:endParaRPr lang="en-GB" altLang="en-US" sz="2400" b="1" dirty="0">
                <a:solidFill>
                  <a:schemeClr val="tx1"/>
                </a:solidFill>
                <a:sym typeface="Symbol" pitchFamily="2" charset="2"/>
              </a:endParaRPr>
            </a:p>
          </p:txBody>
        </p:sp>
        <p:sp>
          <p:nvSpPr>
            <p:cNvPr id="173127" name="Line 71">
              <a:extLst>
                <a:ext uri="{FF2B5EF4-FFF2-40B4-BE49-F238E27FC236}">
                  <a16:creationId xmlns:a16="http://schemas.microsoft.com/office/drawing/2014/main" id="{EE5B2499-95ED-3045-B2CA-FD6FCEDAB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5" y="3497"/>
              <a:ext cx="10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73129" name="Rectangle 73">
            <a:extLst>
              <a:ext uri="{FF2B5EF4-FFF2-40B4-BE49-F238E27FC236}">
                <a16:creationId xmlns:a16="http://schemas.microsoft.com/office/drawing/2014/main" id="{D2E4AF51-EB97-3942-B47F-262E00981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574655"/>
            <a:ext cx="184731" cy="46166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400" dirty="0"/>
          </a:p>
        </p:txBody>
      </p:sp>
      <p:sp>
        <p:nvSpPr>
          <p:cNvPr id="173130" name="AutoShape 74">
            <a:extLst>
              <a:ext uri="{FF2B5EF4-FFF2-40B4-BE49-F238E27FC236}">
                <a16:creationId xmlns:a16="http://schemas.microsoft.com/office/drawing/2014/main" id="{EC50249A-78EC-8D44-A6E3-B303B02C81F0}"/>
              </a:ext>
            </a:extLst>
          </p:cNvPr>
          <p:cNvSpPr>
            <a:spLocks/>
          </p:cNvSpPr>
          <p:nvPr/>
        </p:nvSpPr>
        <p:spPr bwMode="auto">
          <a:xfrm rot="5400000">
            <a:off x="5731872" y="4686598"/>
            <a:ext cx="183649" cy="619031"/>
          </a:xfrm>
          <a:prstGeom prst="leftBrace">
            <a:avLst>
              <a:gd name="adj1" fmla="val 42816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3131" name="Line 75">
            <a:extLst>
              <a:ext uri="{FF2B5EF4-FFF2-40B4-BE49-F238E27FC236}">
                <a16:creationId xmlns:a16="http://schemas.microsoft.com/office/drawing/2014/main" id="{03848153-0124-814B-B367-9CF7B82B0C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5624" y="4675981"/>
            <a:ext cx="160511" cy="19417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8E407-AB29-8542-8C7A-8BEBF3722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80" grpId="0" autoUpdateAnimBg="0"/>
      <p:bldP spid="173099" grpId="0" autoUpdateAnimBg="0"/>
      <p:bldP spid="173104" grpId="0" autoUpdateAnimBg="0"/>
      <p:bldP spid="173108" grpId="0" autoUpdateAnimBg="0"/>
      <p:bldP spid="173109" grpId="0"/>
      <p:bldP spid="173116" grpId="0"/>
      <p:bldP spid="173117" grpId="0"/>
      <p:bldP spid="173122" grpId="0"/>
      <p:bldP spid="173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1EB2663-DC93-964E-A4D0-F10C8A559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Space Diagonal</a:t>
            </a:r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955ECE51-2044-DD47-8698-6C736CD0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52536" y="488342"/>
            <a:ext cx="6400800" cy="1752600"/>
          </a:xfrm>
        </p:spPr>
        <p:txBody>
          <a:bodyPr/>
          <a:lstStyle/>
          <a:p>
            <a:r>
              <a:rPr lang="en-US" altLang="en-US" dirty="0"/>
              <a:t>The Pythagorean Theorem in 3D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288F5-02FA-6649-808E-3B43EB47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8" y="3789040"/>
            <a:ext cx="2957339" cy="27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57673B57-29F5-B840-AA6B-15DB50C3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16632"/>
            <a:ext cx="2943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C10935-6AD8-5747-9372-2E3AC3A305C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8175" y="4000500"/>
            <a:ext cx="3733800" cy="8382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71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F7EB697-0D51-714F-90E4-80C6A8EDE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6225"/>
            <a:ext cx="7772400" cy="2062163"/>
          </a:xfrm>
          <a:prstGeom prst="rect">
            <a:avLst/>
          </a:prstGeom>
          <a:solidFill>
            <a:srgbClr val="F1C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In a rectangular prism, a </a:t>
            </a:r>
            <a:r>
              <a:rPr lang="en-US" altLang="en-US" b="1">
                <a:latin typeface="Calibri" panose="020F0502020204030204" pitchFamily="34" charset="0"/>
                <a:cs typeface="Times New Roman" panose="02020603050405020304" pitchFamily="18" charset="0"/>
              </a:rPr>
              <a:t>space diagona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l is a line that goes </a:t>
            </a:r>
            <a:r>
              <a:rPr lang="en-US" altLang="en-US" i="1">
                <a:latin typeface="Calibri" panose="020F0502020204030204" pitchFamily="34" charset="0"/>
                <a:cs typeface="Times New Roman" panose="02020603050405020304" pitchFamily="18" charset="0"/>
              </a:rPr>
              <a:t>from a vertex of the prism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Calibri" panose="020F0502020204030204" pitchFamily="34" charset="0"/>
                <a:cs typeface="Times New Roman" panose="02020603050405020304" pitchFamily="18" charset="0"/>
              </a:rPr>
              <a:t>through the center of the prism to the opposite vertex. </a:t>
            </a:r>
            <a:endParaRPr lang="en-US" altLang="en-US" sz="240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86A01312-8A34-404D-9E43-A6F1589BD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53054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4F356A80-C79B-CF4D-91BD-2485DF41B04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0" y="5867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A rectangular prism has </a:t>
            </a:r>
            <a:r>
              <a:rPr lang="en-US" altLang="en-US" sz="2800" b="1"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space diagonals.</a:t>
            </a:r>
            <a:endParaRPr lang="en-US" altLang="en-US" sz="2800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3ACA470-A61B-3F45-852D-15690376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19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Calibri" panose="020F0502020204030204" pitchFamily="34" charset="0"/>
                <a:cs typeface="Times New Roman" panose="02020603050405020304" pitchFamily="18" charset="0"/>
              </a:rPr>
              <a:t>aka, ‘stick in the box’</a:t>
            </a:r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147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2A02142-F517-744B-9B4E-5B78832BB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76400"/>
            <a:ext cx="7086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The Pythagorean Theorem is useful when we need to find the length of a </a:t>
            </a:r>
            <a:r>
              <a:rPr lang="en-US" altLang="en-US" b="1">
                <a:latin typeface="Calibri" panose="020F0502020204030204" pitchFamily="34" charset="0"/>
                <a:cs typeface="Times New Roman" panose="02020603050405020304" pitchFamily="18" charset="0"/>
              </a:rPr>
              <a:t>space diagonal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in a rectangular prism.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Side </a:t>
            </a:r>
            <a:r>
              <a:rPr lang="en-US" altLang="en-US" b="1" i="1"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>
                <a:latin typeface="Calibri" panose="020F0502020204030204" pitchFamily="34" charset="0"/>
                <a:cs typeface="Times New Roman" panose="02020603050405020304" pitchFamily="18" charset="0"/>
              </a:rPr>
              <a:t> is the space diagonal.</a:t>
            </a:r>
            <a:endParaRPr lang="en-US" altLang="en-US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5E6AE835-7B20-744E-9BB8-F1E0BD22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438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>
            <a:extLst>
              <a:ext uri="{FF2B5EF4-FFF2-40B4-BE49-F238E27FC236}">
                <a16:creationId xmlns:a16="http://schemas.microsoft.com/office/drawing/2014/main" id="{A50EF9C8-F367-5740-9171-E0DFB5E7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Script MT Bold" panose="020F0502020204030204" pitchFamily="34" charset="0"/>
              </a:rPr>
              <a:t>Space Diagonal</a:t>
            </a:r>
          </a:p>
        </p:txBody>
      </p:sp>
    </p:spTree>
    <p:extLst>
      <p:ext uri="{BB962C8B-B14F-4D97-AF65-F5344CB8AC3E}">
        <p14:creationId xmlns:p14="http://schemas.microsoft.com/office/powerpoint/2010/main" val="307025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>
            <a:extLst>
              <a:ext uri="{FF2B5EF4-FFF2-40B4-BE49-F238E27FC236}">
                <a16:creationId xmlns:a16="http://schemas.microsoft.com/office/drawing/2014/main" id="{76A3617A-723B-0D47-B061-9ACC7EE7C5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4050" y="2447925"/>
            <a:ext cx="3689350" cy="21177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2">
            <a:extLst>
              <a:ext uri="{FF2B5EF4-FFF2-40B4-BE49-F238E27FC236}">
                <a16:creationId xmlns:a16="http://schemas.microsoft.com/office/drawing/2014/main" id="{37DC7132-D508-0A44-BDC3-B55095E4AD9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57400"/>
            <a:ext cx="5065713" cy="3025775"/>
            <a:chOff x="144" y="1296"/>
            <a:chExt cx="4001" cy="2606"/>
          </a:xfrm>
        </p:grpSpPr>
        <p:sp>
          <p:nvSpPr>
            <p:cNvPr id="5150" name="Text Box 18">
              <a:extLst>
                <a:ext uri="{FF2B5EF4-FFF2-40B4-BE49-F238E27FC236}">
                  <a16:creationId xmlns:a16="http://schemas.microsoft.com/office/drawing/2014/main" id="{3B2D9BA3-DFB2-7C47-AB2C-B83EFDB45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06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F</a:t>
              </a:r>
            </a:p>
          </p:txBody>
        </p:sp>
        <p:grpSp>
          <p:nvGrpSpPr>
            <p:cNvPr id="5151" name="Group 61">
              <a:extLst>
                <a:ext uri="{FF2B5EF4-FFF2-40B4-BE49-F238E27FC236}">
                  <a16:creationId xmlns:a16="http://schemas.microsoft.com/office/drawing/2014/main" id="{0270AB06-F78F-524A-B70A-2BFB64C1F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96"/>
              <a:ext cx="4001" cy="2606"/>
              <a:chOff x="144" y="1296"/>
              <a:chExt cx="4001" cy="2606"/>
            </a:xfrm>
          </p:grpSpPr>
          <p:sp>
            <p:nvSpPr>
              <p:cNvPr id="5152" name="Text Box 10">
                <a:extLst>
                  <a:ext uri="{FF2B5EF4-FFF2-40B4-BE49-F238E27FC236}">
                    <a16:creationId xmlns:a16="http://schemas.microsoft.com/office/drawing/2014/main" id="{B2505A59-4587-2746-B7EB-FE71C02DF4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504"/>
                <a:ext cx="816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28cm</a:t>
                </a:r>
              </a:p>
            </p:txBody>
          </p:sp>
          <p:sp>
            <p:nvSpPr>
              <p:cNvPr id="5153" name="Text Box 11">
                <a:extLst>
                  <a:ext uri="{FF2B5EF4-FFF2-40B4-BE49-F238E27FC236}">
                    <a16:creationId xmlns:a16="http://schemas.microsoft.com/office/drawing/2014/main" id="{4795F9D6-FB9A-9F44-8260-EE8EA24D96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120"/>
                <a:ext cx="827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12cm</a:t>
                </a:r>
              </a:p>
            </p:txBody>
          </p:sp>
          <p:sp>
            <p:nvSpPr>
              <p:cNvPr id="5154" name="Text Box 12">
                <a:extLst>
                  <a:ext uri="{FF2B5EF4-FFF2-40B4-BE49-F238E27FC236}">
                    <a16:creationId xmlns:a16="http://schemas.microsoft.com/office/drawing/2014/main" id="{6AFD1136-7A32-7548-8141-D503970C94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8" y="2185"/>
                <a:ext cx="827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16cm</a:t>
                </a:r>
              </a:p>
            </p:txBody>
          </p:sp>
          <p:grpSp>
            <p:nvGrpSpPr>
              <p:cNvPr id="5155" name="Group 60">
                <a:extLst>
                  <a:ext uri="{FF2B5EF4-FFF2-40B4-BE49-F238E27FC236}">
                    <a16:creationId xmlns:a16="http://schemas.microsoft.com/office/drawing/2014/main" id="{9B62CF8C-CF4E-DF46-A88A-5A15F28951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96"/>
                <a:ext cx="3696" cy="2592"/>
                <a:chOff x="144" y="1296"/>
                <a:chExt cx="3696" cy="2592"/>
              </a:xfrm>
            </p:grpSpPr>
            <p:sp>
              <p:nvSpPr>
                <p:cNvPr id="5156" name="AutoShape 2">
                  <a:extLst>
                    <a:ext uri="{FF2B5EF4-FFF2-40B4-BE49-F238E27FC236}">
                      <a16:creationId xmlns:a16="http://schemas.microsoft.com/office/drawing/2014/main" id="{69E07932-BF93-2E4E-994B-50A03C9CE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1632"/>
                  <a:ext cx="2880" cy="1824"/>
                </a:xfrm>
                <a:prstGeom prst="cube">
                  <a:avLst>
                    <a:gd name="adj" fmla="val 2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5157" name="Line 5">
                  <a:extLst>
                    <a:ext uri="{FF2B5EF4-FFF2-40B4-BE49-F238E27FC236}">
                      <a16:creationId xmlns:a16="http://schemas.microsoft.com/office/drawing/2014/main" id="{0B559006-18AC-8241-BACF-CDCD27B2F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0" y="2976"/>
                  <a:ext cx="472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8" name="Line 6">
                  <a:extLst>
                    <a:ext uri="{FF2B5EF4-FFF2-40B4-BE49-F238E27FC236}">
                      <a16:creationId xmlns:a16="http://schemas.microsoft.com/office/drawing/2014/main" id="{FDF6AD83-B13A-F741-8580-913354E8F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2" y="1632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9" name="Line 7">
                  <a:extLst>
                    <a:ext uri="{FF2B5EF4-FFF2-40B4-BE49-F238E27FC236}">
                      <a16:creationId xmlns:a16="http://schemas.microsoft.com/office/drawing/2014/main" id="{B11F6DC9-4311-FE4A-8220-6AD44A91F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2" y="2976"/>
                  <a:ext cx="24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0" name="Text Box 13">
                  <a:extLst>
                    <a:ext uri="{FF2B5EF4-FFF2-40B4-BE49-F238E27FC236}">
                      <a16:creationId xmlns:a16="http://schemas.microsoft.com/office/drawing/2014/main" id="{186F3D3C-F264-7B4C-A4EA-794E363C3DB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" y="3600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A</a:t>
                  </a:r>
                </a:p>
              </p:txBody>
            </p:sp>
            <p:sp>
              <p:nvSpPr>
                <p:cNvPr id="5161" name="Text Box 14">
                  <a:extLst>
                    <a:ext uri="{FF2B5EF4-FFF2-40B4-BE49-F238E27FC236}">
                      <a16:creationId xmlns:a16="http://schemas.microsoft.com/office/drawing/2014/main" id="{BF4AB414-F705-E44E-B3DF-1B6EBEB43F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6" y="3600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B</a:t>
                  </a:r>
                </a:p>
              </p:txBody>
            </p:sp>
            <p:sp>
              <p:nvSpPr>
                <p:cNvPr id="5162" name="Text Box 15">
                  <a:extLst>
                    <a:ext uri="{FF2B5EF4-FFF2-40B4-BE49-F238E27FC236}">
                      <a16:creationId xmlns:a16="http://schemas.microsoft.com/office/drawing/2014/main" id="{D609F2A6-7162-0D44-B9DA-B3C58DE920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04" y="278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C</a:t>
                  </a:r>
                </a:p>
              </p:txBody>
            </p:sp>
            <p:sp>
              <p:nvSpPr>
                <p:cNvPr id="5163" name="Text Box 16">
                  <a:extLst>
                    <a:ext uri="{FF2B5EF4-FFF2-40B4-BE49-F238E27FC236}">
                      <a16:creationId xmlns:a16="http://schemas.microsoft.com/office/drawing/2014/main" id="{9F6991AF-EBD4-E947-B94A-B367CB426AC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2592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D</a:t>
                  </a:r>
                </a:p>
              </p:txBody>
            </p:sp>
            <p:sp>
              <p:nvSpPr>
                <p:cNvPr id="5164" name="Text Box 17">
                  <a:extLst>
                    <a:ext uri="{FF2B5EF4-FFF2-40B4-BE49-F238E27FC236}">
                      <a16:creationId xmlns:a16="http://schemas.microsoft.com/office/drawing/2014/main" id="{2FBE6C87-C541-FA4D-8D15-C2855953CC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182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E</a:t>
                  </a:r>
                </a:p>
              </p:txBody>
            </p:sp>
            <p:sp>
              <p:nvSpPr>
                <p:cNvPr id="5165" name="Text Box 19">
                  <a:extLst>
                    <a:ext uri="{FF2B5EF4-FFF2-40B4-BE49-F238E27FC236}">
                      <a16:creationId xmlns:a16="http://schemas.microsoft.com/office/drawing/2014/main" id="{8A21CFEF-9A7B-CD41-937D-0A101EA87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0" y="1392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G</a:t>
                  </a:r>
                </a:p>
              </p:txBody>
            </p:sp>
            <p:sp>
              <p:nvSpPr>
                <p:cNvPr id="5166" name="Text Box 20">
                  <a:extLst>
                    <a:ext uri="{FF2B5EF4-FFF2-40B4-BE49-F238E27FC236}">
                      <a16:creationId xmlns:a16="http://schemas.microsoft.com/office/drawing/2014/main" id="{0BDFF489-57D1-BA4B-98DB-68C9564A1A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8" y="129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H</a:t>
                  </a:r>
                </a:p>
              </p:txBody>
            </p:sp>
          </p:grpSp>
        </p:grp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9312E38C-501B-834D-928E-00C5D2ED4E01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4038600"/>
            <a:ext cx="3629025" cy="533400"/>
            <a:chOff x="480" y="2976"/>
            <a:chExt cx="2928" cy="480"/>
          </a:xfrm>
        </p:grpSpPr>
        <p:grpSp>
          <p:nvGrpSpPr>
            <p:cNvPr id="5141" name="Group 36">
              <a:extLst>
                <a:ext uri="{FF2B5EF4-FFF2-40B4-BE49-F238E27FC236}">
                  <a16:creationId xmlns:a16="http://schemas.microsoft.com/office/drawing/2014/main" id="{22E3BAC2-A997-9942-BB44-23795DC4B8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976"/>
              <a:ext cx="2928" cy="480"/>
              <a:chOff x="432" y="2976"/>
              <a:chExt cx="2928" cy="480"/>
            </a:xfrm>
          </p:grpSpPr>
          <p:sp>
            <p:nvSpPr>
              <p:cNvPr id="5147" name="Line 37">
                <a:extLst>
                  <a:ext uri="{FF2B5EF4-FFF2-40B4-BE49-F238E27FC236}">
                    <a16:creationId xmlns:a16="http://schemas.microsoft.com/office/drawing/2014/main" id="{06F755DA-FA88-F84B-BF1D-8BE41B57C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2976"/>
                <a:ext cx="2880" cy="48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8">
                <a:extLst>
                  <a:ext uri="{FF2B5EF4-FFF2-40B4-BE49-F238E27FC236}">
                    <a16:creationId xmlns:a16="http://schemas.microsoft.com/office/drawing/2014/main" id="{95B82257-CB94-FB46-BDB7-5AD0EFDBA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2976"/>
                <a:ext cx="480" cy="48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39">
                <a:extLst>
                  <a:ext uri="{FF2B5EF4-FFF2-40B4-BE49-F238E27FC236}">
                    <a16:creationId xmlns:a16="http://schemas.microsoft.com/office/drawing/2014/main" id="{48D91A8B-3A97-3146-B2FA-675CA0498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0" y="3456"/>
                <a:ext cx="2400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2" name="Line 40">
              <a:extLst>
                <a:ext uri="{FF2B5EF4-FFF2-40B4-BE49-F238E27FC236}">
                  <a16:creationId xmlns:a16="http://schemas.microsoft.com/office/drawing/2014/main" id="{B9089B44-A3F8-3644-8A3E-5B5D5B3C7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264"/>
              <a:ext cx="38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41">
              <a:extLst>
                <a:ext uri="{FF2B5EF4-FFF2-40B4-BE49-F238E27FC236}">
                  <a16:creationId xmlns:a16="http://schemas.microsoft.com/office/drawing/2014/main" id="{88B18C54-5717-B645-A927-648950637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168"/>
              <a:ext cx="48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42">
              <a:extLst>
                <a:ext uri="{FF2B5EF4-FFF2-40B4-BE49-F238E27FC236}">
                  <a16:creationId xmlns:a16="http://schemas.microsoft.com/office/drawing/2014/main" id="{5F63837D-BBF5-764C-B886-EB6929BA7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360"/>
              <a:ext cx="14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43">
              <a:extLst>
                <a:ext uri="{FF2B5EF4-FFF2-40B4-BE49-F238E27FC236}">
                  <a16:creationId xmlns:a16="http://schemas.microsoft.com/office/drawing/2014/main" id="{75DE8082-4783-1E4A-9959-F489C52A5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72"/>
              <a:ext cx="33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44">
              <a:extLst>
                <a:ext uri="{FF2B5EF4-FFF2-40B4-BE49-F238E27FC236}">
                  <a16:creationId xmlns:a16="http://schemas.microsoft.com/office/drawing/2014/main" id="{79AE9617-8468-CC40-83C9-79B2DA1F8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192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3" name="Text Box 45">
            <a:extLst>
              <a:ext uri="{FF2B5EF4-FFF2-40B4-BE49-F238E27FC236}">
                <a16:creationId xmlns:a16="http://schemas.microsoft.com/office/drawing/2014/main" id="{55DF2DC6-D41D-8D48-A350-374757F80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80" y="6177343"/>
            <a:ext cx="7924800" cy="584200"/>
          </a:xfrm>
          <a:prstGeom prst="rect">
            <a:avLst/>
          </a:prstGeom>
          <a:solidFill>
            <a:srgbClr val="F1C9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dirty="0"/>
              <a:t>Finding The Length Of A </a:t>
            </a:r>
            <a:r>
              <a:rPr lang="en-US" altLang="en-US" dirty="0">
                <a:latin typeface="Script MT Bold" panose="020F0502020204030204" pitchFamily="34" charset="0"/>
              </a:rPr>
              <a:t>Space Diagonal</a:t>
            </a:r>
            <a:r>
              <a:rPr lang="en-GB" altLang="en-US" dirty="0"/>
              <a:t>.</a:t>
            </a:r>
          </a:p>
        </p:txBody>
      </p:sp>
      <p:sp>
        <p:nvSpPr>
          <p:cNvPr id="2095" name="Text Box 47">
            <a:extLst>
              <a:ext uri="{FF2B5EF4-FFF2-40B4-BE49-F238E27FC236}">
                <a16:creationId xmlns:a16="http://schemas.microsoft.com/office/drawing/2014/main" id="{2534A649-8D55-FB43-876E-D543D27C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636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Look at the rectangular prism below:</a:t>
            </a:r>
          </a:p>
        </p:txBody>
      </p:sp>
      <p:sp>
        <p:nvSpPr>
          <p:cNvPr id="2096" name="Text Box 48">
            <a:extLst>
              <a:ext uri="{FF2B5EF4-FFF2-40B4-BE49-F238E27FC236}">
                <a16:creationId xmlns:a16="http://schemas.microsoft.com/office/drawing/2014/main" id="{4EB38295-E898-2C42-ADDC-574B02F9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10303"/>
            <a:ext cx="8229600" cy="83026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latin typeface="Times New Roman" charset="0"/>
              </a:rPr>
              <a:t>It is our task to calculate the length of the space diagonal AG which runs through the space inside the rectangular prism.</a:t>
            </a: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88362F00-A85E-9D4E-B3CD-EEA9C2079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84413"/>
            <a:ext cx="3422650" cy="830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Both"/>
            </a:pPr>
            <a:r>
              <a:rPr lang="en-GB" altLang="en-US" sz="2400"/>
              <a:t>Start by considering the triangle ABC.</a:t>
            </a:r>
          </a:p>
        </p:txBody>
      </p:sp>
      <p:sp>
        <p:nvSpPr>
          <p:cNvPr id="2100" name="Text Box 52">
            <a:extLst>
              <a:ext uri="{FF2B5EF4-FFF2-40B4-BE49-F238E27FC236}">
                <a16:creationId xmlns:a16="http://schemas.microsoft.com/office/drawing/2014/main" id="{580FEA33-8A66-1545-B25B-E31B8397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3292475"/>
            <a:ext cx="320040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(2) Calculate the length of AC.</a:t>
            </a:r>
          </a:p>
        </p:txBody>
      </p:sp>
      <p:sp>
        <p:nvSpPr>
          <p:cNvPr id="2107" name="Text Box 59">
            <a:extLst>
              <a:ext uri="{FF2B5EF4-FFF2-40B4-BE49-F238E27FC236}">
                <a16:creationId xmlns:a16="http://schemas.microsoft.com/office/drawing/2014/main" id="{5C90E54D-8A1D-0243-BEF3-853C6E47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245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AC ≈ 30.5cm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:a16="http://schemas.microsoft.com/office/drawing/2014/main" id="{C21922DF-3634-3540-9704-837627A5D789}"/>
              </a:ext>
            </a:extLst>
          </p:cNvPr>
          <p:cNvGrpSpPr>
            <a:grpSpLocks/>
          </p:cNvGrpSpPr>
          <p:nvPr/>
        </p:nvGrpSpPr>
        <p:grpSpPr bwMode="auto">
          <a:xfrm>
            <a:off x="4997450" y="4303713"/>
            <a:ext cx="2895600" cy="1600200"/>
            <a:chOff x="6248400" y="5029200"/>
            <a:chExt cx="2895600" cy="1600200"/>
          </a:xfrm>
        </p:grpSpPr>
        <p:grpSp>
          <p:nvGrpSpPr>
            <p:cNvPr id="5133" name="Group 63">
              <a:extLst>
                <a:ext uri="{FF2B5EF4-FFF2-40B4-BE49-F238E27FC236}">
                  <a16:creationId xmlns:a16="http://schemas.microsoft.com/office/drawing/2014/main" id="{92EF081A-5F4D-0047-A64A-9D16EB4CD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8400" y="5029200"/>
              <a:ext cx="2895600" cy="1600200"/>
              <a:chOff x="3936" y="3312"/>
              <a:chExt cx="1824" cy="1008"/>
            </a:xfrm>
          </p:grpSpPr>
          <p:sp>
            <p:nvSpPr>
              <p:cNvPr id="5135" name="AutoShape 53">
                <a:extLst>
                  <a:ext uri="{FF2B5EF4-FFF2-40B4-BE49-F238E27FC236}">
                    <a16:creationId xmlns:a16="http://schemas.microsoft.com/office/drawing/2014/main" id="{95FEB0A5-911E-314D-859C-D3716460F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272" y="3456"/>
                <a:ext cx="1104" cy="576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136" name="Text Box 54">
                <a:extLst>
                  <a:ext uri="{FF2B5EF4-FFF2-40B4-BE49-F238E27FC236}">
                    <a16:creationId xmlns:a16="http://schemas.microsoft.com/office/drawing/2014/main" id="{1BB46307-3B79-5E4F-96C2-11F748F9C1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840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A</a:t>
                </a:r>
              </a:p>
            </p:txBody>
          </p:sp>
          <p:sp>
            <p:nvSpPr>
              <p:cNvPr id="5137" name="Text Box 55">
                <a:extLst>
                  <a:ext uri="{FF2B5EF4-FFF2-40B4-BE49-F238E27FC236}">
                    <a16:creationId xmlns:a16="http://schemas.microsoft.com/office/drawing/2014/main" id="{4900880E-C644-7747-988A-C709B382D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" y="3312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C</a:t>
                </a:r>
              </a:p>
            </p:txBody>
          </p:sp>
          <p:sp>
            <p:nvSpPr>
              <p:cNvPr id="5138" name="Text Box 56">
                <a:extLst>
                  <a:ext uri="{FF2B5EF4-FFF2-40B4-BE49-F238E27FC236}">
                    <a16:creationId xmlns:a16="http://schemas.microsoft.com/office/drawing/2014/main" id="{5A873DE4-A546-114F-B75D-F6C0374B07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" y="4032"/>
                <a:ext cx="7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28</a:t>
                </a:r>
              </a:p>
            </p:txBody>
          </p:sp>
          <p:sp>
            <p:nvSpPr>
              <p:cNvPr id="5139" name="Text Box 57">
                <a:extLst>
                  <a:ext uri="{FF2B5EF4-FFF2-40B4-BE49-F238E27FC236}">
                    <a16:creationId xmlns:a16="http://schemas.microsoft.com/office/drawing/2014/main" id="{97F6A4EC-77C4-6B46-A75E-2C5C0381F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" y="364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12</a:t>
                </a:r>
              </a:p>
            </p:txBody>
          </p:sp>
          <p:sp>
            <p:nvSpPr>
              <p:cNvPr id="5140" name="Rectangle 58">
                <a:extLst>
                  <a:ext uri="{FF2B5EF4-FFF2-40B4-BE49-F238E27FC236}">
                    <a16:creationId xmlns:a16="http://schemas.microsoft.com/office/drawing/2014/main" id="{08EA93F4-E003-6242-BF85-62EBB8108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3840"/>
                <a:ext cx="192" cy="192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5134" name="Text Box 14">
              <a:extLst>
                <a:ext uri="{FF2B5EF4-FFF2-40B4-BE49-F238E27FC236}">
                  <a16:creationId xmlns:a16="http://schemas.microsoft.com/office/drawing/2014/main" id="{AF5CA454-AB64-4444-AFA8-02B447A3D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61722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B</a:t>
              </a:r>
            </a:p>
          </p:txBody>
        </p:sp>
      </p:grp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6B9E0E2A-DB00-FE4A-88A2-3D317D049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537200"/>
          <a:ext cx="2184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58700" imgH="5854700" progId="Equation.3">
                  <p:embed/>
                </p:oleObj>
              </mc:Choice>
              <mc:Fallback>
                <p:oleObj name="Equation" r:id="rId2" imgW="25158700" imgH="5854700" progId="Equation.3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6B9E0E2A-DB00-FE4A-88A2-3D317D049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537200"/>
                        <a:ext cx="2184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816FB817-D3DB-774C-A0D6-88B956E18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3" grpId="0" animBg="1" autoUpdateAnimBg="0"/>
      <p:bldP spid="2095" grpId="0"/>
      <p:bldP spid="2096" grpId="0" animBg="1" autoUpdateAnimBg="0"/>
      <p:bldP spid="2098" grpId="0" animBg="1" autoUpdateAnimBg="0"/>
      <p:bldP spid="2100" grpId="0" animBg="1" autoUpdateAnimBg="0"/>
      <p:bldP spid="210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BD7EB88C-D941-894D-A6E5-7F834CDB91B9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2362200"/>
            <a:ext cx="3308350" cy="2014538"/>
            <a:chOff x="480" y="1632"/>
            <a:chExt cx="2880" cy="1824"/>
          </a:xfrm>
        </p:grpSpPr>
        <p:sp>
          <p:nvSpPr>
            <p:cNvPr id="6182" name="Line 55">
              <a:extLst>
                <a:ext uri="{FF2B5EF4-FFF2-40B4-BE49-F238E27FC236}">
                  <a16:creationId xmlns:a16="http://schemas.microsoft.com/office/drawing/2014/main" id="{273E72E8-2E8A-4F47-AF28-54523A384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1872"/>
              <a:ext cx="240" cy="12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48">
              <a:extLst>
                <a:ext uri="{FF2B5EF4-FFF2-40B4-BE49-F238E27FC236}">
                  <a16:creationId xmlns:a16="http://schemas.microsoft.com/office/drawing/2014/main" id="{FB8E0295-5983-1043-8A4B-C92EAAE42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632"/>
              <a:ext cx="0" cy="134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49">
              <a:extLst>
                <a:ext uri="{FF2B5EF4-FFF2-40B4-BE49-F238E27FC236}">
                  <a16:creationId xmlns:a16="http://schemas.microsoft.com/office/drawing/2014/main" id="{5AD511EA-0D8E-1C46-9E43-B15964159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976"/>
              <a:ext cx="2880" cy="48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50">
              <a:extLst>
                <a:ext uri="{FF2B5EF4-FFF2-40B4-BE49-F238E27FC236}">
                  <a16:creationId xmlns:a16="http://schemas.microsoft.com/office/drawing/2014/main" id="{BDE041F1-B0A6-9D4A-93B3-82D87305B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1632"/>
              <a:ext cx="2880" cy="18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51">
              <a:extLst>
                <a:ext uri="{FF2B5EF4-FFF2-40B4-BE49-F238E27FC236}">
                  <a16:creationId xmlns:a16="http://schemas.microsoft.com/office/drawing/2014/main" id="{3BF03E80-A232-9149-BC72-0647EAAD5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3024"/>
              <a:ext cx="96" cy="33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52">
              <a:extLst>
                <a:ext uri="{FF2B5EF4-FFF2-40B4-BE49-F238E27FC236}">
                  <a16:creationId xmlns:a16="http://schemas.microsoft.com/office/drawing/2014/main" id="{6E80D2A5-2E5B-C84B-B0B2-DA5DCDA6B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736"/>
              <a:ext cx="96" cy="52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53">
              <a:extLst>
                <a:ext uri="{FF2B5EF4-FFF2-40B4-BE49-F238E27FC236}">
                  <a16:creationId xmlns:a16="http://schemas.microsoft.com/office/drawing/2014/main" id="{DC863990-5CBE-0447-B913-D09645640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448"/>
              <a:ext cx="144" cy="76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54">
              <a:extLst>
                <a:ext uri="{FF2B5EF4-FFF2-40B4-BE49-F238E27FC236}">
                  <a16:creationId xmlns:a16="http://schemas.microsoft.com/office/drawing/2014/main" id="{9C4EBCB9-3926-AA4A-8E2C-747F8DEEC9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160"/>
              <a:ext cx="144" cy="96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56">
              <a:extLst>
                <a:ext uri="{FF2B5EF4-FFF2-40B4-BE49-F238E27FC236}">
                  <a16:creationId xmlns:a16="http://schemas.microsoft.com/office/drawing/2014/main" id="{99B46E94-49C2-9346-ABC9-2C1315927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632"/>
              <a:ext cx="288" cy="139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2" name="Text Box 20">
            <a:extLst>
              <a:ext uri="{FF2B5EF4-FFF2-40B4-BE49-F238E27FC236}">
                <a16:creationId xmlns:a16="http://schemas.microsoft.com/office/drawing/2014/main" id="{CB8C8FA5-3BE5-0A42-95EE-0C974C86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13" y="1462019"/>
            <a:ext cx="39624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Now look at the box again.</a:t>
            </a:r>
          </a:p>
        </p:txBody>
      </p:sp>
      <p:grpSp>
        <p:nvGrpSpPr>
          <p:cNvPr id="3" name="Group 67">
            <a:extLst>
              <a:ext uri="{FF2B5EF4-FFF2-40B4-BE49-F238E27FC236}">
                <a16:creationId xmlns:a16="http://schemas.microsoft.com/office/drawing/2014/main" id="{471B4BE4-1739-5342-923A-75F6FCFDF958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057400"/>
            <a:ext cx="4876800" cy="2798763"/>
            <a:chOff x="144" y="1296"/>
            <a:chExt cx="4230" cy="2644"/>
          </a:xfrm>
        </p:grpSpPr>
        <p:sp>
          <p:nvSpPr>
            <p:cNvPr id="6161" name="Line 39">
              <a:extLst>
                <a:ext uri="{FF2B5EF4-FFF2-40B4-BE49-F238E27FC236}">
                  <a16:creationId xmlns:a16="http://schemas.microsoft.com/office/drawing/2014/main" id="{EA9A1B2A-FD2C-2342-B0C7-8BB469CE2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976"/>
              <a:ext cx="28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62" name="Group 41">
              <a:extLst>
                <a:ext uri="{FF2B5EF4-FFF2-40B4-BE49-F238E27FC236}">
                  <a16:creationId xmlns:a16="http://schemas.microsoft.com/office/drawing/2014/main" id="{7F52458D-61E3-F644-B9F3-4CD84F5A8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96"/>
              <a:ext cx="4230" cy="2644"/>
              <a:chOff x="144" y="1296"/>
              <a:chExt cx="4230" cy="2644"/>
            </a:xfrm>
          </p:grpSpPr>
          <p:grpSp>
            <p:nvGrpSpPr>
              <p:cNvPr id="6163" name="Group 21">
                <a:extLst>
                  <a:ext uri="{FF2B5EF4-FFF2-40B4-BE49-F238E27FC236}">
                    <a16:creationId xmlns:a16="http://schemas.microsoft.com/office/drawing/2014/main" id="{6C36674D-CD37-394D-B8BC-A67B24A4D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1296"/>
                <a:ext cx="4230" cy="2644"/>
                <a:chOff x="144" y="1296"/>
                <a:chExt cx="4230" cy="2644"/>
              </a:xfrm>
            </p:grpSpPr>
            <p:sp>
              <p:nvSpPr>
                <p:cNvPr id="6165" name="Text Box 22">
                  <a:extLst>
                    <a:ext uri="{FF2B5EF4-FFF2-40B4-BE49-F238E27FC236}">
                      <a16:creationId xmlns:a16="http://schemas.microsoft.com/office/drawing/2014/main" id="{E19EF268-AD96-634D-9807-FECB9004B5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206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/>
                    <a:t>F</a:t>
                  </a:r>
                </a:p>
              </p:txBody>
            </p:sp>
            <p:grpSp>
              <p:nvGrpSpPr>
                <p:cNvPr id="6166" name="Group 23">
                  <a:extLst>
                    <a:ext uri="{FF2B5EF4-FFF2-40B4-BE49-F238E27FC236}">
                      <a16:creationId xmlns:a16="http://schemas.microsoft.com/office/drawing/2014/main" id="{8C34D346-DB23-9347-B6C0-F8A79CE11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1296"/>
                  <a:ext cx="4230" cy="2644"/>
                  <a:chOff x="144" y="1296"/>
                  <a:chExt cx="4230" cy="2644"/>
                </a:xfrm>
              </p:grpSpPr>
              <p:sp>
                <p:nvSpPr>
                  <p:cNvPr id="6167" name="Text Box 24">
                    <a:extLst>
                      <a:ext uri="{FF2B5EF4-FFF2-40B4-BE49-F238E27FC236}">
                        <a16:creationId xmlns:a16="http://schemas.microsoft.com/office/drawing/2014/main" id="{E9D3626C-64FE-764C-8F2C-EF9EF59993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2" y="3504"/>
                    <a:ext cx="818" cy="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28cm</a:t>
                    </a:r>
                  </a:p>
                </p:txBody>
              </p:sp>
              <p:sp>
                <p:nvSpPr>
                  <p:cNvPr id="6168" name="Text Box 25">
                    <a:extLst>
                      <a:ext uri="{FF2B5EF4-FFF2-40B4-BE49-F238E27FC236}">
                        <a16:creationId xmlns:a16="http://schemas.microsoft.com/office/drawing/2014/main" id="{10AABAB4-C016-9145-83B9-B8E478FF7D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68" y="3120"/>
                    <a:ext cx="76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12cm</a:t>
                    </a:r>
                  </a:p>
                </p:txBody>
              </p:sp>
              <p:sp>
                <p:nvSpPr>
                  <p:cNvPr id="6169" name="Text Box 26">
                    <a:extLst>
                      <a:ext uri="{FF2B5EF4-FFF2-40B4-BE49-F238E27FC236}">
                        <a16:creationId xmlns:a16="http://schemas.microsoft.com/office/drawing/2014/main" id="{4E4C1145-8ED4-FB46-A58F-8A00788E7A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4" y="2016"/>
                    <a:ext cx="870" cy="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/>
                      <a:t>16cm</a:t>
                    </a:r>
                  </a:p>
                </p:txBody>
              </p:sp>
              <p:grpSp>
                <p:nvGrpSpPr>
                  <p:cNvPr id="6170" name="Group 27">
                    <a:extLst>
                      <a:ext uri="{FF2B5EF4-FFF2-40B4-BE49-F238E27FC236}">
                        <a16:creationId xmlns:a16="http://schemas.microsoft.com/office/drawing/2014/main" id="{172D5CB6-9ECC-9F43-B853-85E02FC708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4" y="1296"/>
                    <a:ext cx="3696" cy="2592"/>
                    <a:chOff x="144" y="1296"/>
                    <a:chExt cx="3696" cy="2592"/>
                  </a:xfrm>
                </p:grpSpPr>
                <p:sp>
                  <p:nvSpPr>
                    <p:cNvPr id="6171" name="AutoShape 28">
                      <a:extLst>
                        <a:ext uri="{FF2B5EF4-FFF2-40B4-BE49-F238E27FC236}">
                          <a16:creationId xmlns:a16="http://schemas.microsoft.com/office/drawing/2014/main" id="{770CB365-B84E-754C-9DD5-614D628D9E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" y="1632"/>
                      <a:ext cx="2880" cy="1824"/>
                    </a:xfrm>
                    <a:prstGeom prst="cube">
                      <a:avLst>
                        <a:gd name="adj" fmla="val 25000"/>
                      </a:avLst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2400"/>
                    </a:p>
                  </p:txBody>
                </p:sp>
                <p:sp>
                  <p:nvSpPr>
                    <p:cNvPr id="6172" name="Line 29">
                      <a:extLst>
                        <a:ext uri="{FF2B5EF4-FFF2-40B4-BE49-F238E27FC236}">
                          <a16:creationId xmlns:a16="http://schemas.microsoft.com/office/drawing/2014/main" id="{F8526D58-E325-6E43-8616-9C9A3492AE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0" y="2976"/>
                      <a:ext cx="472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3" name="Line 30">
                      <a:extLst>
                        <a:ext uri="{FF2B5EF4-FFF2-40B4-BE49-F238E27FC236}">
                          <a16:creationId xmlns:a16="http://schemas.microsoft.com/office/drawing/2014/main" id="{38CCC13E-C178-BF48-9D4B-96EF8AD9E3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52" y="1632"/>
                      <a:ext cx="0" cy="13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4" name="Line 31">
                      <a:extLst>
                        <a:ext uri="{FF2B5EF4-FFF2-40B4-BE49-F238E27FC236}">
                          <a16:creationId xmlns:a16="http://schemas.microsoft.com/office/drawing/2014/main" id="{693894DC-2038-4847-A3E4-E471A6D309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" y="2976"/>
                      <a:ext cx="24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5" name="Text Box 32">
                      <a:extLst>
                        <a:ext uri="{FF2B5EF4-FFF2-40B4-BE49-F238E27FC236}">
                          <a16:creationId xmlns:a16="http://schemas.microsoft.com/office/drawing/2014/main" id="{5C3D2459-93B0-9049-BA62-97B6EA62779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2" y="3600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A</a:t>
                      </a:r>
                    </a:p>
                  </p:txBody>
                </p:sp>
                <p:sp>
                  <p:nvSpPr>
                    <p:cNvPr id="6176" name="Text Box 33">
                      <a:extLst>
                        <a:ext uri="{FF2B5EF4-FFF2-40B4-BE49-F238E27FC236}">
                          <a16:creationId xmlns:a16="http://schemas.microsoft.com/office/drawing/2014/main" id="{8C433173-C97D-1948-8531-1688874599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36" y="3600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B</a:t>
                      </a:r>
                    </a:p>
                  </p:txBody>
                </p:sp>
                <p:sp>
                  <p:nvSpPr>
                    <p:cNvPr id="6177" name="Text Box 34">
                      <a:extLst>
                        <a:ext uri="{FF2B5EF4-FFF2-40B4-BE49-F238E27FC236}">
                          <a16:creationId xmlns:a16="http://schemas.microsoft.com/office/drawing/2014/main" id="{9460E2D5-D41F-EF47-B604-5565B24966E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04" y="2784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C</a:t>
                      </a:r>
                    </a:p>
                  </p:txBody>
                </p:sp>
                <p:sp>
                  <p:nvSpPr>
                    <p:cNvPr id="6178" name="Text Box 35">
                      <a:extLst>
                        <a:ext uri="{FF2B5EF4-FFF2-40B4-BE49-F238E27FC236}">
                          <a16:creationId xmlns:a16="http://schemas.microsoft.com/office/drawing/2014/main" id="{EBFD87B7-FB0A-5A41-A8AF-8F813B038BB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56" y="2592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D</a:t>
                      </a:r>
                    </a:p>
                  </p:txBody>
                </p:sp>
                <p:sp>
                  <p:nvSpPr>
                    <p:cNvPr id="6179" name="Text Box 36">
                      <a:extLst>
                        <a:ext uri="{FF2B5EF4-FFF2-40B4-BE49-F238E27FC236}">
                          <a16:creationId xmlns:a16="http://schemas.microsoft.com/office/drawing/2014/main" id="{C81F7306-283A-3F45-BCC5-325C62851F6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" y="1824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E</a:t>
                      </a:r>
                    </a:p>
                  </p:txBody>
                </p:sp>
                <p:sp>
                  <p:nvSpPr>
                    <p:cNvPr id="6180" name="Text Box 37">
                      <a:extLst>
                        <a:ext uri="{FF2B5EF4-FFF2-40B4-BE49-F238E27FC236}">
                          <a16:creationId xmlns:a16="http://schemas.microsoft.com/office/drawing/2014/main" id="{D0DFB486-09D0-5E42-A03F-E3E98FC81FC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0" y="1392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G</a:t>
                      </a:r>
                    </a:p>
                  </p:txBody>
                </p:sp>
                <p:sp>
                  <p:nvSpPr>
                    <p:cNvPr id="6181" name="Text Box 38">
                      <a:extLst>
                        <a:ext uri="{FF2B5EF4-FFF2-40B4-BE49-F238E27FC236}">
                          <a16:creationId xmlns:a16="http://schemas.microsoft.com/office/drawing/2014/main" id="{74BFE1E0-5198-D34C-B53B-88B1A7F439E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8" y="1296"/>
                      <a:ext cx="33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en-GB" altLang="en-US" sz="2400"/>
                        <a:t>H</a:t>
                      </a:r>
                    </a:p>
                  </p:txBody>
                </p:sp>
              </p:grpSp>
            </p:grpSp>
          </p:grpSp>
          <p:sp>
            <p:nvSpPr>
              <p:cNvPr id="6164" name="Text Box 40">
                <a:extLst>
                  <a:ext uri="{FF2B5EF4-FFF2-40B4-BE49-F238E27FC236}">
                    <a16:creationId xmlns:a16="http://schemas.microsoft.com/office/drawing/2014/main" id="{29364C41-ECBF-3740-8082-0A6004A5C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3168"/>
                <a:ext cx="975" cy="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/>
                  <a:t>30.5cm</a:t>
                </a:r>
              </a:p>
            </p:txBody>
          </p:sp>
        </p:grpSp>
      </p:grpSp>
      <p:sp>
        <p:nvSpPr>
          <p:cNvPr id="3114" name="Text Box 42">
            <a:extLst>
              <a:ext uri="{FF2B5EF4-FFF2-40B4-BE49-F238E27FC236}">
                <a16:creationId xmlns:a16="http://schemas.microsoft.com/office/drawing/2014/main" id="{3B10F51C-73EF-EE49-87A4-7D5B246F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71105"/>
            <a:ext cx="411480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(3) Now consider triangle ACG.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23259CF3-B425-2E46-B757-1072E780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17947"/>
            <a:ext cx="38100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(4) Calculate the length of AG.</a:t>
            </a:r>
          </a:p>
        </p:txBody>
      </p:sp>
      <p:grpSp>
        <p:nvGrpSpPr>
          <p:cNvPr id="8" name="Group 65">
            <a:extLst>
              <a:ext uri="{FF2B5EF4-FFF2-40B4-BE49-F238E27FC236}">
                <a16:creationId xmlns:a16="http://schemas.microsoft.com/office/drawing/2014/main" id="{68869C89-6222-194D-AE03-DA34F999C57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2743200" cy="2057400"/>
            <a:chOff x="4032" y="2160"/>
            <a:chExt cx="1728" cy="1296"/>
          </a:xfrm>
        </p:grpSpPr>
        <p:sp>
          <p:nvSpPr>
            <p:cNvPr id="6155" name="AutoShape 59">
              <a:extLst>
                <a:ext uri="{FF2B5EF4-FFF2-40B4-BE49-F238E27FC236}">
                  <a16:creationId xmlns:a16="http://schemas.microsoft.com/office/drawing/2014/main" id="{DFE9BD1F-1B84-FD4D-92BF-943F5DC351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24" y="2448"/>
              <a:ext cx="1104" cy="67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6" name="Text Box 60">
              <a:extLst>
                <a:ext uri="{FF2B5EF4-FFF2-40B4-BE49-F238E27FC236}">
                  <a16:creationId xmlns:a16="http://schemas.microsoft.com/office/drawing/2014/main" id="{7847F8E9-E27D-5F40-B2D5-08125220A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07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A</a:t>
              </a:r>
            </a:p>
          </p:txBody>
        </p:sp>
        <p:sp>
          <p:nvSpPr>
            <p:cNvPr id="6157" name="Text Box 61">
              <a:extLst>
                <a:ext uri="{FF2B5EF4-FFF2-40B4-BE49-F238E27FC236}">
                  <a16:creationId xmlns:a16="http://schemas.microsoft.com/office/drawing/2014/main" id="{C2508920-FB01-0B4D-AE4D-3247EB7D2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216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G</a:t>
              </a:r>
            </a:p>
          </p:txBody>
        </p:sp>
        <p:sp>
          <p:nvSpPr>
            <p:cNvPr id="6158" name="Rectangle 62">
              <a:extLst>
                <a:ext uri="{FF2B5EF4-FFF2-40B4-BE49-F238E27FC236}">
                  <a16:creationId xmlns:a16="http://schemas.microsoft.com/office/drawing/2014/main" id="{CD3412D3-E86D-2D40-9A1F-41EE955BD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2928"/>
              <a:ext cx="240" cy="192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9" name="Text Box 63">
              <a:extLst>
                <a:ext uri="{FF2B5EF4-FFF2-40B4-BE49-F238E27FC236}">
                  <a16:creationId xmlns:a16="http://schemas.microsoft.com/office/drawing/2014/main" id="{E2592988-6091-444D-8D7A-82510A695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16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30.5</a:t>
              </a:r>
            </a:p>
          </p:txBody>
        </p:sp>
        <p:sp>
          <p:nvSpPr>
            <p:cNvPr id="6160" name="Text Box 64">
              <a:extLst>
                <a:ext uri="{FF2B5EF4-FFF2-40B4-BE49-F238E27FC236}">
                  <a16:creationId xmlns:a16="http://schemas.microsoft.com/office/drawing/2014/main" id="{540906BD-AE10-4A41-BDBD-1E2751D85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259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/>
                <a:t>16</a:t>
              </a:r>
            </a:p>
          </p:txBody>
        </p:sp>
      </p:grpSp>
      <p:sp>
        <p:nvSpPr>
          <p:cNvPr id="3138" name="Text Box 66">
            <a:extLst>
              <a:ext uri="{FF2B5EF4-FFF2-40B4-BE49-F238E27FC236}">
                <a16:creationId xmlns:a16="http://schemas.microsoft.com/office/drawing/2014/main" id="{99E3A52C-6182-314C-BDA9-14B349EFA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4929188"/>
            <a:ext cx="32385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AG =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/>
              <a:t>AG = 34.4cm</a:t>
            </a:r>
          </a:p>
        </p:txBody>
      </p:sp>
      <p:graphicFrame>
        <p:nvGraphicFramePr>
          <p:cNvPr id="45" name="Object 45">
            <a:extLst>
              <a:ext uri="{FF2B5EF4-FFF2-40B4-BE49-F238E27FC236}">
                <a16:creationId xmlns:a16="http://schemas.microsoft.com/office/drawing/2014/main" id="{6B8D69C9-CDD1-5545-BDC8-EC2671F834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9663" y="4806950"/>
          <a:ext cx="22431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114000" imgH="6731000" progId="Equation.3">
                  <p:embed/>
                </p:oleObj>
              </mc:Choice>
              <mc:Fallback>
                <p:oleObj name="Equation" r:id="rId2" imgW="23114000" imgH="6731000" progId="Equation.3">
                  <p:embed/>
                  <p:pic>
                    <p:nvPicPr>
                      <p:cNvPr id="45" name="Object 45">
                        <a:extLst>
                          <a:ext uri="{FF2B5EF4-FFF2-40B4-BE49-F238E27FC236}">
                            <a16:creationId xmlns:a16="http://schemas.microsoft.com/office/drawing/2014/main" id="{6B8D69C9-CDD1-5545-BDC8-EC2671F834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4806950"/>
                        <a:ext cx="224313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34">
            <a:extLst>
              <a:ext uri="{FF2B5EF4-FFF2-40B4-BE49-F238E27FC236}">
                <a16:creationId xmlns:a16="http://schemas.microsoft.com/office/drawing/2014/main" id="{8A5B12A1-5B5C-6A45-9253-DDC68DEE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556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C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D78F2FF-9357-BE40-A768-865288C7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899" y="41274"/>
            <a:ext cx="2138363" cy="11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 autoUpdateAnimBg="0"/>
      <p:bldP spid="3114" grpId="0" animBg="1" autoUpdateAnimBg="0"/>
      <p:bldP spid="3130" grpId="0" animBg="1" autoUpdateAnimBg="0"/>
      <p:bldP spid="3138" grpId="0" animBg="1" autoUpdateAnimBg="0"/>
      <p:bldP spid="46" grpId="0"/>
    </p:bldLst>
  </p:timing>
</p:sld>
</file>

<file path=ppt/theme/theme1.xml><?xml version="1.0" encoding="utf-8"?>
<a:theme xmlns:a="http://schemas.openxmlformats.org/drawingml/2006/main" name="Kim's G and M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657</Words>
  <Application>Microsoft Office PowerPoint</Application>
  <PresentationFormat>On-screen Show (4:3)</PresentationFormat>
  <Paragraphs>131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Courier New</vt:lpstr>
      <vt:lpstr>Script MT Bold</vt:lpstr>
      <vt:lpstr>Times New Roman</vt:lpstr>
      <vt:lpstr>Wingdings</vt:lpstr>
      <vt:lpstr>Kim's G and M template</vt:lpstr>
      <vt:lpstr>Equation</vt:lpstr>
      <vt:lpstr>PowerPoint Presentation</vt:lpstr>
      <vt:lpstr>PowerPoint Presentation</vt:lpstr>
      <vt:lpstr>3-Dimensional Figures</vt:lpstr>
      <vt:lpstr>The longest diagonal in a cuboid</vt:lpstr>
      <vt:lpstr>Space Diagonal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Pythagorean Theorem 2D vs 3D</vt:lpstr>
      <vt:lpstr>PowerPoint Presentation</vt:lpstr>
      <vt:lpstr>Space Diagonal Pythagoras In 3D Shapes.</vt:lpstr>
      <vt:lpstr>What Goes In The Box ?</vt:lpstr>
      <vt:lpstr>To Find the Space Diagonal of a 3D Prism</vt:lpstr>
      <vt:lpstr>PowerPoint Presentation</vt:lpstr>
      <vt:lpstr>PowerPoint Presentation</vt:lpstr>
      <vt:lpstr>PowerPoint Presentation</vt:lpstr>
    </vt:vector>
  </TitlesOfParts>
  <Company>Rivers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kogden2.313</dc:creator>
  <cp:lastModifiedBy>Lyn ZHANG</cp:lastModifiedBy>
  <cp:revision>101</cp:revision>
  <dcterms:created xsi:type="dcterms:W3CDTF">2015-07-15T13:16:30Z</dcterms:created>
  <dcterms:modified xsi:type="dcterms:W3CDTF">2022-06-22T21:54:29Z</dcterms:modified>
</cp:coreProperties>
</file>