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2"/>
  </p:notesMasterIdLst>
  <p:sldIdLst>
    <p:sldId id="256" r:id="rId2"/>
    <p:sldId id="257" r:id="rId3"/>
    <p:sldId id="615" r:id="rId4"/>
    <p:sldId id="259" r:id="rId5"/>
    <p:sldId id="649" r:id="rId6"/>
    <p:sldId id="650" r:id="rId7"/>
    <p:sldId id="642" r:id="rId8"/>
    <p:sldId id="643" r:id="rId9"/>
    <p:sldId id="644" r:id="rId10"/>
    <p:sldId id="5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444"/>
  </p:normalViewPr>
  <p:slideViewPr>
    <p:cSldViewPr snapToGrid="0" snapToObjects="1">
      <p:cViewPr varScale="1">
        <p:scale>
          <a:sx n="49" d="100"/>
          <a:sy n="49" d="100"/>
        </p:scale>
        <p:origin x="93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4308DB-51C6-4039-BBA1-930B9C33E619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9311181-3E53-48C1-9EFF-C8F7D68B7E9D}">
      <dgm:prSet/>
      <dgm:spPr/>
      <dgm:t>
        <a:bodyPr/>
        <a:lstStyle/>
        <a:p>
          <a:r>
            <a:rPr lang="en-US"/>
            <a:t>Use the previous knowledge of Pythagoras</a:t>
          </a:r>
        </a:p>
      </dgm:t>
    </dgm:pt>
    <dgm:pt modelId="{B1E917EC-DB89-4309-A0A9-F1D0C0651762}" type="parTrans" cxnId="{41CE2FC7-A9FF-4A75-8360-06A87474B37F}">
      <dgm:prSet/>
      <dgm:spPr/>
      <dgm:t>
        <a:bodyPr/>
        <a:lstStyle/>
        <a:p>
          <a:endParaRPr lang="en-US"/>
        </a:p>
      </dgm:t>
    </dgm:pt>
    <dgm:pt modelId="{8F48646A-7369-497E-83A2-EE04D9F1F35F}" type="sibTrans" cxnId="{41CE2FC7-A9FF-4A75-8360-06A87474B37F}">
      <dgm:prSet/>
      <dgm:spPr/>
      <dgm:t>
        <a:bodyPr/>
        <a:lstStyle/>
        <a:p>
          <a:endParaRPr lang="en-US"/>
        </a:p>
      </dgm:t>
    </dgm:pt>
    <dgm:pt modelId="{9F1487A9-4DCF-4D44-ABED-EC6F7CC004DB}">
      <dgm:prSet/>
      <dgm:spPr/>
      <dgm:t>
        <a:bodyPr/>
        <a:lstStyle/>
        <a:p>
          <a:r>
            <a:rPr lang="en-US"/>
            <a:t>Theorem to find sides of a right-angle triangle.</a:t>
          </a:r>
        </a:p>
      </dgm:t>
    </dgm:pt>
    <dgm:pt modelId="{7D2E0E14-905C-445A-8918-19684564F086}" type="parTrans" cxnId="{A16D90B2-428B-4A4F-8903-1C2D0DB39F72}">
      <dgm:prSet/>
      <dgm:spPr/>
      <dgm:t>
        <a:bodyPr/>
        <a:lstStyle/>
        <a:p>
          <a:endParaRPr lang="en-US"/>
        </a:p>
      </dgm:t>
    </dgm:pt>
    <dgm:pt modelId="{81F89BC5-717F-42F6-A243-AA5049F0AB97}" type="sibTrans" cxnId="{A16D90B2-428B-4A4F-8903-1C2D0DB39F72}">
      <dgm:prSet/>
      <dgm:spPr/>
      <dgm:t>
        <a:bodyPr/>
        <a:lstStyle/>
        <a:p>
          <a:endParaRPr lang="en-US"/>
        </a:p>
      </dgm:t>
    </dgm:pt>
    <dgm:pt modelId="{E30BB87F-B5AA-4BEC-AFE3-ECBC7E6CFC69}">
      <dgm:prSet/>
      <dgm:spPr/>
      <dgm:t>
        <a:bodyPr/>
        <a:lstStyle/>
        <a:p>
          <a:r>
            <a:rPr lang="en-US"/>
            <a:t>Determine trigonometric ratios of a right-angle triangle.</a:t>
          </a:r>
        </a:p>
      </dgm:t>
    </dgm:pt>
    <dgm:pt modelId="{2D7B6525-A476-4390-9DF0-4AF5FAFA7744}" type="parTrans" cxnId="{6157D6C7-B0D1-4ED4-A1F0-28A13C63FE0D}">
      <dgm:prSet/>
      <dgm:spPr/>
      <dgm:t>
        <a:bodyPr/>
        <a:lstStyle/>
        <a:p>
          <a:endParaRPr lang="en-US"/>
        </a:p>
      </dgm:t>
    </dgm:pt>
    <dgm:pt modelId="{C300268E-70BE-47FE-9692-8484A5ACB417}" type="sibTrans" cxnId="{6157D6C7-B0D1-4ED4-A1F0-28A13C63FE0D}">
      <dgm:prSet/>
      <dgm:spPr/>
      <dgm:t>
        <a:bodyPr/>
        <a:lstStyle/>
        <a:p>
          <a:endParaRPr lang="en-US"/>
        </a:p>
      </dgm:t>
    </dgm:pt>
    <dgm:pt modelId="{1823067E-DD3F-004A-AAC0-1F20A32CF1DD}" type="pres">
      <dgm:prSet presAssocID="{BD4308DB-51C6-4039-BBA1-930B9C33E619}" presName="linear" presStyleCnt="0">
        <dgm:presLayoutVars>
          <dgm:animLvl val="lvl"/>
          <dgm:resizeHandles val="exact"/>
        </dgm:presLayoutVars>
      </dgm:prSet>
      <dgm:spPr/>
    </dgm:pt>
    <dgm:pt modelId="{B9CCE284-1C34-E948-9F7B-63067A343517}" type="pres">
      <dgm:prSet presAssocID="{D9311181-3E53-48C1-9EFF-C8F7D68B7E9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AF61696-0997-3240-8D87-0829C061D183}" type="pres">
      <dgm:prSet presAssocID="{8F48646A-7369-497E-83A2-EE04D9F1F35F}" presName="spacer" presStyleCnt="0"/>
      <dgm:spPr/>
    </dgm:pt>
    <dgm:pt modelId="{F858538C-C7B1-3641-8662-26BC4E30BD7E}" type="pres">
      <dgm:prSet presAssocID="{9F1487A9-4DCF-4D44-ABED-EC6F7CC004D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FC96812-69D7-C547-9A55-49D7E307B2D4}" type="pres">
      <dgm:prSet presAssocID="{81F89BC5-717F-42F6-A243-AA5049F0AB97}" presName="spacer" presStyleCnt="0"/>
      <dgm:spPr/>
    </dgm:pt>
    <dgm:pt modelId="{6BA0FD2D-ED20-B940-B32C-369C2BBCDA60}" type="pres">
      <dgm:prSet presAssocID="{E30BB87F-B5AA-4BEC-AFE3-ECBC7E6CFC6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E6C1854-FEEF-EE47-9A78-11378699B182}" type="presOf" srcId="{9F1487A9-4DCF-4D44-ABED-EC6F7CC004DB}" destId="{F858538C-C7B1-3641-8662-26BC4E30BD7E}" srcOrd="0" destOrd="0" presId="urn:microsoft.com/office/officeart/2005/8/layout/vList2"/>
    <dgm:cxn modelId="{2F765081-4E3F-F74B-B98C-8089AD100927}" type="presOf" srcId="{D9311181-3E53-48C1-9EFF-C8F7D68B7E9D}" destId="{B9CCE284-1C34-E948-9F7B-63067A343517}" srcOrd="0" destOrd="0" presId="urn:microsoft.com/office/officeart/2005/8/layout/vList2"/>
    <dgm:cxn modelId="{A16D90B2-428B-4A4F-8903-1C2D0DB39F72}" srcId="{BD4308DB-51C6-4039-BBA1-930B9C33E619}" destId="{9F1487A9-4DCF-4D44-ABED-EC6F7CC004DB}" srcOrd="1" destOrd="0" parTransId="{7D2E0E14-905C-445A-8918-19684564F086}" sibTransId="{81F89BC5-717F-42F6-A243-AA5049F0AB97}"/>
    <dgm:cxn modelId="{3D3FB1B3-E9D6-1D47-B47A-E98CAD17013A}" type="presOf" srcId="{E30BB87F-B5AA-4BEC-AFE3-ECBC7E6CFC69}" destId="{6BA0FD2D-ED20-B940-B32C-369C2BBCDA60}" srcOrd="0" destOrd="0" presId="urn:microsoft.com/office/officeart/2005/8/layout/vList2"/>
    <dgm:cxn modelId="{41CE2FC7-A9FF-4A75-8360-06A87474B37F}" srcId="{BD4308DB-51C6-4039-BBA1-930B9C33E619}" destId="{D9311181-3E53-48C1-9EFF-C8F7D68B7E9D}" srcOrd="0" destOrd="0" parTransId="{B1E917EC-DB89-4309-A0A9-F1D0C0651762}" sibTransId="{8F48646A-7369-497E-83A2-EE04D9F1F35F}"/>
    <dgm:cxn modelId="{6157D6C7-B0D1-4ED4-A1F0-28A13C63FE0D}" srcId="{BD4308DB-51C6-4039-BBA1-930B9C33E619}" destId="{E30BB87F-B5AA-4BEC-AFE3-ECBC7E6CFC69}" srcOrd="2" destOrd="0" parTransId="{2D7B6525-A476-4390-9DF0-4AF5FAFA7744}" sibTransId="{C300268E-70BE-47FE-9692-8484A5ACB417}"/>
    <dgm:cxn modelId="{E93406D8-3CF0-DC42-8D01-888A63F382DA}" type="presOf" srcId="{BD4308DB-51C6-4039-BBA1-930B9C33E619}" destId="{1823067E-DD3F-004A-AAC0-1F20A32CF1DD}" srcOrd="0" destOrd="0" presId="urn:microsoft.com/office/officeart/2005/8/layout/vList2"/>
    <dgm:cxn modelId="{165A93CD-347D-4C4C-B69C-E545E4ADC2A9}" type="presParOf" srcId="{1823067E-DD3F-004A-AAC0-1F20A32CF1DD}" destId="{B9CCE284-1C34-E948-9F7B-63067A343517}" srcOrd="0" destOrd="0" presId="urn:microsoft.com/office/officeart/2005/8/layout/vList2"/>
    <dgm:cxn modelId="{457E1618-3D03-5548-9F42-D36D5C102FFA}" type="presParOf" srcId="{1823067E-DD3F-004A-AAC0-1F20A32CF1DD}" destId="{EAF61696-0997-3240-8D87-0829C061D183}" srcOrd="1" destOrd="0" presId="urn:microsoft.com/office/officeart/2005/8/layout/vList2"/>
    <dgm:cxn modelId="{C2D7A6DF-0767-1345-871C-9C8FD1CD35DE}" type="presParOf" srcId="{1823067E-DD3F-004A-AAC0-1F20A32CF1DD}" destId="{F858538C-C7B1-3641-8662-26BC4E30BD7E}" srcOrd="2" destOrd="0" presId="urn:microsoft.com/office/officeart/2005/8/layout/vList2"/>
    <dgm:cxn modelId="{B7C6C98B-DB43-F84E-81B0-5851E92C9907}" type="presParOf" srcId="{1823067E-DD3F-004A-AAC0-1F20A32CF1DD}" destId="{AFC96812-69D7-C547-9A55-49D7E307B2D4}" srcOrd="3" destOrd="0" presId="urn:microsoft.com/office/officeart/2005/8/layout/vList2"/>
    <dgm:cxn modelId="{59CD5153-BFD2-104A-A21D-6EB7F5979D29}" type="presParOf" srcId="{1823067E-DD3F-004A-AAC0-1F20A32CF1DD}" destId="{6BA0FD2D-ED20-B940-B32C-369C2BBCDA6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CCE284-1C34-E948-9F7B-63067A343517}">
      <dsp:nvSpPr>
        <dsp:cNvPr id="0" name=""/>
        <dsp:cNvSpPr/>
      </dsp:nvSpPr>
      <dsp:spPr>
        <a:xfrm>
          <a:off x="0" y="474569"/>
          <a:ext cx="6967728" cy="14718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Use the previous knowledge of Pythagoras</a:t>
          </a:r>
        </a:p>
      </dsp:txBody>
      <dsp:txXfrm>
        <a:off x="71850" y="546419"/>
        <a:ext cx="6824028" cy="1328160"/>
      </dsp:txXfrm>
    </dsp:sp>
    <dsp:sp modelId="{F858538C-C7B1-3641-8662-26BC4E30BD7E}">
      <dsp:nvSpPr>
        <dsp:cNvPr id="0" name=""/>
        <dsp:cNvSpPr/>
      </dsp:nvSpPr>
      <dsp:spPr>
        <a:xfrm>
          <a:off x="0" y="2052990"/>
          <a:ext cx="6967728" cy="14718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Theorem to find sides of a right-angle triangle.</a:t>
          </a:r>
        </a:p>
      </dsp:txBody>
      <dsp:txXfrm>
        <a:off x="71850" y="2124840"/>
        <a:ext cx="6824028" cy="1328160"/>
      </dsp:txXfrm>
    </dsp:sp>
    <dsp:sp modelId="{6BA0FD2D-ED20-B940-B32C-369C2BBCDA60}">
      <dsp:nvSpPr>
        <dsp:cNvPr id="0" name=""/>
        <dsp:cNvSpPr/>
      </dsp:nvSpPr>
      <dsp:spPr>
        <a:xfrm>
          <a:off x="0" y="3631410"/>
          <a:ext cx="6967728" cy="14718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Determine trigonometric ratios of a right-angle triangle.</a:t>
          </a:r>
        </a:p>
      </dsp:txBody>
      <dsp:txXfrm>
        <a:off x="71850" y="3703260"/>
        <a:ext cx="6824028" cy="1328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4EC688-32D3-9B4B-B343-A459D2C5E360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E16FF-847D-914A-BC12-4A5D5AD5E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840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16150-2CAE-47F0-A80F-687B3266A09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622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6/23/2022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8078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18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540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Thursday, 23 June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348545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Thursday, 23 June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89284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Thursday, 23 June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56060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659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8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693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129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090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29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6/23/2022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168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277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835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  <p:sldLayoutId id="2147483674" r:id="rId12"/>
    <p:sldLayoutId id="2147483675" r:id="rId13"/>
    <p:sldLayoutId id="2147483676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DB432C-069B-4C71-93E5-D2D7906748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627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08D027-FEB6-D043-9DBE-24476641E2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en-US" sz="4800" dirty="0"/>
              <a:t>Trigonometry Ratios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647B8C-7FFE-354E-95D7-804EF1C227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r>
              <a:rPr lang="en-US" sz="2000"/>
              <a:t>Finding a side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6402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Now it’s time to test your knowledge!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06461" y="2211203"/>
            <a:ext cx="31790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Ex paper</a:t>
            </a:r>
            <a:endParaRPr lang="en-U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0560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5416EBC-B41E-4F8A-BE9F-07301B682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FF79527-C7F1-4E06-8126-A8E8C5FEB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395C62-689F-4948-A12B-C67DE6F20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19072"/>
            <a:ext cx="3103427" cy="3520440"/>
          </a:xfrm>
        </p:spPr>
        <p:txBody>
          <a:bodyPr anchor="t">
            <a:normAutofit/>
          </a:bodyPr>
          <a:lstStyle/>
          <a:p>
            <a:r>
              <a:rPr lang="en-US" sz="3600"/>
              <a:t>Learning intentions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986208-8A53-4E92-9197-6B57BCCB2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BB750C4-FA9B-4985-9B7E-6DCCF87E35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044112"/>
              </p:ext>
            </p:extLst>
          </p:nvPr>
        </p:nvGraphicFramePr>
        <p:xfrm>
          <a:off x="4727448" y="640080"/>
          <a:ext cx="6967728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3741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41960F7-D2AC-C04E-AF52-07691E6CA3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130640"/>
            <a:ext cx="9144000" cy="4365287"/>
          </a:xfrm>
          <a:prstGeom prst="rect">
            <a:avLst/>
          </a:prstGeom>
        </p:spPr>
      </p:pic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E5455676-571B-F840-B7CF-AFDAA4C88CB0}"/>
              </a:ext>
            </a:extLst>
          </p:cNvPr>
          <p:cNvSpPr/>
          <p:nvPr/>
        </p:nvSpPr>
        <p:spPr>
          <a:xfrm>
            <a:off x="7143956" y="4655234"/>
            <a:ext cx="3213154" cy="8864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4494" y="81943"/>
            <a:ext cx="6172200" cy="104927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Do it by scientific calculator! 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7A268860-334F-D847-B337-FBB14269461A}"/>
              </a:ext>
            </a:extLst>
          </p:cNvPr>
          <p:cNvSpPr/>
          <p:nvPr/>
        </p:nvSpPr>
        <p:spPr>
          <a:xfrm>
            <a:off x="7162317" y="3639040"/>
            <a:ext cx="3213154" cy="8864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C45BC9DA-45B1-F948-A5EF-EF14D626D1E5}"/>
              </a:ext>
            </a:extLst>
          </p:cNvPr>
          <p:cNvSpPr/>
          <p:nvPr/>
        </p:nvSpPr>
        <p:spPr>
          <a:xfrm>
            <a:off x="7171575" y="4016631"/>
            <a:ext cx="752323" cy="414249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BEC836A0-3DFF-094A-A596-17999B7171D4}"/>
              </a:ext>
            </a:extLst>
          </p:cNvPr>
          <p:cNvSpPr/>
          <p:nvPr/>
        </p:nvSpPr>
        <p:spPr>
          <a:xfrm>
            <a:off x="7956426" y="4011178"/>
            <a:ext cx="752323" cy="414249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A3267DAE-295B-DA46-B48F-8AA31A734863}"/>
              </a:ext>
            </a:extLst>
          </p:cNvPr>
          <p:cNvSpPr/>
          <p:nvPr/>
        </p:nvSpPr>
        <p:spPr>
          <a:xfrm>
            <a:off x="8750534" y="4011178"/>
            <a:ext cx="752323" cy="414249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85536CFC-A534-F244-8124-51C0676130AA}"/>
              </a:ext>
            </a:extLst>
          </p:cNvPr>
          <p:cNvSpPr/>
          <p:nvPr/>
        </p:nvSpPr>
        <p:spPr>
          <a:xfrm>
            <a:off x="9532817" y="4011178"/>
            <a:ext cx="752323" cy="414249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A18CE7E-89AE-A747-928A-F39A4650DB3C}"/>
              </a:ext>
            </a:extLst>
          </p:cNvPr>
          <p:cNvSpPr txBox="1"/>
          <p:nvPr/>
        </p:nvSpPr>
        <p:spPr>
          <a:xfrm>
            <a:off x="7078227" y="3628084"/>
            <a:ext cx="31466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dirty="0">
                <a:latin typeface="Comic Sans MS" panose="030F0702030302020204" pitchFamily="66" charset="0"/>
              </a:rPr>
              <a:t>On your calculator: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FAB3080-262A-8B40-ACFB-066B726601AD}"/>
                  </a:ext>
                </a:extLst>
              </p:cNvPr>
              <p:cNvSpPr txBox="1"/>
              <p:nvPr/>
            </p:nvSpPr>
            <p:spPr>
              <a:xfrm>
                <a:off x="7214581" y="4078401"/>
                <a:ext cx="597500" cy="389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√</m:t>
                      </m:r>
                    </m:oMath>
                  </m:oMathPara>
                </a14:m>
                <a:endParaRPr lang="en-GB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FAB3080-262A-8B40-ACFB-066B726601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4581" y="4078401"/>
                <a:ext cx="597500" cy="389979"/>
              </a:xfrm>
              <a:prstGeom prst="rect">
                <a:avLst/>
              </a:prstGeom>
              <a:blipFill>
                <a:blip r:embed="rId3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24BB1DE-7A4A-4F48-BEC6-F7C7FE9EA7D7}"/>
                  </a:ext>
                </a:extLst>
              </p:cNvPr>
              <p:cNvSpPr txBox="1"/>
              <p:nvPr/>
            </p:nvSpPr>
            <p:spPr>
              <a:xfrm>
                <a:off x="8079200" y="4024507"/>
                <a:ext cx="1766714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latin typeface="Comic Sans MS" panose="030F0702030302020204" pitchFamily="66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AU" b="1" i="1" dirty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b="1" dirty="0">
                    <a:latin typeface="Comic Sans MS" panose="030F0702030302020204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24BB1DE-7A4A-4F48-BEC6-F7C7FE9EA7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9200" y="4024507"/>
                <a:ext cx="1766714" cy="375552"/>
              </a:xfrm>
              <a:prstGeom prst="rect">
                <a:avLst/>
              </a:prstGeom>
              <a:blipFill>
                <a:blip r:embed="rId4"/>
                <a:stretch>
                  <a:fillRect l="-2878" t="-3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0FBF31B3-95F6-F344-928C-4DB0567BA968}"/>
              </a:ext>
            </a:extLst>
          </p:cNvPr>
          <p:cNvSpPr txBox="1"/>
          <p:nvPr/>
        </p:nvSpPr>
        <p:spPr>
          <a:xfrm>
            <a:off x="9646704" y="4037155"/>
            <a:ext cx="458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</a:rPr>
              <a:t>=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C06C9D6B-601B-144D-98F8-A7356D9C9BAF}"/>
              </a:ext>
            </a:extLst>
          </p:cNvPr>
          <p:cNvSpPr/>
          <p:nvPr/>
        </p:nvSpPr>
        <p:spPr>
          <a:xfrm>
            <a:off x="7171575" y="5073906"/>
            <a:ext cx="752323" cy="414249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DD656211-34EB-9F44-84FF-D71E327BECC3}"/>
              </a:ext>
            </a:extLst>
          </p:cNvPr>
          <p:cNvSpPr/>
          <p:nvPr/>
        </p:nvSpPr>
        <p:spPr>
          <a:xfrm>
            <a:off x="7956426" y="5068453"/>
            <a:ext cx="752323" cy="414249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018E4C61-01F1-154E-9554-19A3495E6863}"/>
              </a:ext>
            </a:extLst>
          </p:cNvPr>
          <p:cNvSpPr/>
          <p:nvPr/>
        </p:nvSpPr>
        <p:spPr>
          <a:xfrm>
            <a:off x="8750534" y="5068453"/>
            <a:ext cx="752323" cy="414249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E00CA026-2A6F-494F-9903-2CBBC1A517E5}"/>
              </a:ext>
            </a:extLst>
          </p:cNvPr>
          <p:cNvSpPr/>
          <p:nvPr/>
        </p:nvSpPr>
        <p:spPr>
          <a:xfrm>
            <a:off x="9532817" y="5068453"/>
            <a:ext cx="752323" cy="414249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9C704CD-D2B6-5B4F-8713-81014062B93F}"/>
              </a:ext>
            </a:extLst>
          </p:cNvPr>
          <p:cNvSpPr txBox="1"/>
          <p:nvPr/>
        </p:nvSpPr>
        <p:spPr>
          <a:xfrm>
            <a:off x="7078227" y="4685359"/>
            <a:ext cx="31466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dirty="0">
                <a:latin typeface="Comic Sans MS" panose="030F0702030302020204" pitchFamily="66" charset="0"/>
              </a:rPr>
              <a:t>On your calculator: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E9EE4BAE-151A-2244-8583-6A8E9BA9EE8B}"/>
                  </a:ext>
                </a:extLst>
              </p:cNvPr>
              <p:cNvSpPr txBox="1"/>
              <p:nvPr/>
            </p:nvSpPr>
            <p:spPr>
              <a:xfrm>
                <a:off x="7190415" y="5099425"/>
                <a:ext cx="597500" cy="389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√</m:t>
                      </m:r>
                    </m:oMath>
                  </m:oMathPara>
                </a14:m>
                <a:endParaRPr lang="en-GB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E9EE4BAE-151A-2244-8583-6A8E9BA9EE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0415" y="5099425"/>
                <a:ext cx="597500" cy="389979"/>
              </a:xfrm>
              <a:prstGeom prst="rect">
                <a:avLst/>
              </a:prstGeom>
              <a:blipFill>
                <a:blip r:embed="rId5"/>
                <a:stretch>
                  <a:fillRect b="-64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9731EDD-95EE-B647-84C6-F63062500F1D}"/>
                  </a:ext>
                </a:extLst>
              </p:cNvPr>
              <p:cNvSpPr txBox="1"/>
              <p:nvPr/>
            </p:nvSpPr>
            <p:spPr>
              <a:xfrm>
                <a:off x="8034193" y="5089205"/>
                <a:ext cx="1766714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latin typeface="Comic Sans MS" panose="030F0702030302020204" pitchFamily="66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p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AU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b="1" dirty="0">
                    <a:latin typeface="Comic Sans MS" panose="030F0702030302020204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9731EDD-95EE-B647-84C6-F63062500F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4193" y="5089205"/>
                <a:ext cx="1766714" cy="375552"/>
              </a:xfrm>
              <a:prstGeom prst="rect">
                <a:avLst/>
              </a:prstGeom>
              <a:blipFill>
                <a:blip r:embed="rId6"/>
                <a:stretch>
                  <a:fillRect l="-2857" t="-3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>
            <a:extLst>
              <a:ext uri="{FF2B5EF4-FFF2-40B4-BE49-F238E27FC236}">
                <a16:creationId xmlns:a16="http://schemas.microsoft.com/office/drawing/2014/main" id="{6BE17083-DF5F-994D-BA04-4C35E1165CB9}"/>
              </a:ext>
            </a:extLst>
          </p:cNvPr>
          <p:cNvSpPr txBox="1"/>
          <p:nvPr/>
        </p:nvSpPr>
        <p:spPr>
          <a:xfrm>
            <a:off x="9692774" y="5073905"/>
            <a:ext cx="458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800270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/>
      <p:bldP spid="31" grpId="0" animBg="1"/>
      <p:bldP spid="32" grpId="0" animBg="1"/>
      <p:bldP spid="33" grpId="0" animBg="1"/>
      <p:bldP spid="34" grpId="0" animBg="1"/>
      <p:bldP spid="35" grpId="0"/>
      <p:bldP spid="36" grpId="0"/>
      <p:bldP spid="37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FA691C-D825-FF44-9B0E-2BC52CBF34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119" y="0"/>
            <a:ext cx="9019761" cy="6858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843AFCD-C646-1E4D-87E2-941DF14796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8528" y="4377870"/>
            <a:ext cx="2937991" cy="193584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AA886F7-1CA7-0E48-A731-C00967C19F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6860969" y="4357907"/>
            <a:ext cx="2937989" cy="193584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93523CF-D5D6-104D-A47D-AC4D9FA2CA19}"/>
              </a:ext>
            </a:extLst>
          </p:cNvPr>
          <p:cNvSpPr txBox="1"/>
          <p:nvPr/>
        </p:nvSpPr>
        <p:spPr>
          <a:xfrm>
            <a:off x="2364014" y="3895016"/>
            <a:ext cx="29379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Label right angle ⊾</a:t>
            </a:r>
          </a:p>
          <a:p>
            <a:r>
              <a:rPr lang="en-US" sz="2400" dirty="0">
                <a:solidFill>
                  <a:srgbClr val="FF0000"/>
                </a:solidFill>
              </a:rPr>
              <a:t>Label a b, c</a:t>
            </a:r>
          </a:p>
          <a:p>
            <a:r>
              <a:rPr lang="en-US" sz="2400" dirty="0"/>
              <a:t>Working with </a:t>
            </a:r>
            <a:r>
              <a:rPr lang="en-US" sz="2400" dirty="0">
                <a:solidFill>
                  <a:srgbClr val="7030A0"/>
                </a:solidFill>
              </a:rPr>
              <a:t>Three sides</a:t>
            </a:r>
            <a:r>
              <a:rPr lang="en-US" sz="2400" dirty="0"/>
              <a:t>, One of them unknown.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3CECB1-41D1-1543-B062-A0EC863094C9}"/>
              </a:ext>
            </a:extLst>
          </p:cNvPr>
          <p:cNvSpPr txBox="1"/>
          <p:nvPr/>
        </p:nvSpPr>
        <p:spPr>
          <a:xfrm>
            <a:off x="6875483" y="3965775"/>
            <a:ext cx="29379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Label O, A, H</a:t>
            </a:r>
          </a:p>
          <a:p>
            <a:r>
              <a:rPr lang="en-US" sz="2400" dirty="0"/>
              <a:t>Working with </a:t>
            </a:r>
            <a:r>
              <a:rPr lang="en-US" sz="2400" dirty="0">
                <a:solidFill>
                  <a:srgbClr val="7030A0"/>
                </a:solidFill>
              </a:rPr>
              <a:t>Two sides, One angle</a:t>
            </a:r>
            <a:r>
              <a:rPr lang="en-US" sz="2400" dirty="0"/>
              <a:t>, One of them unknown.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577DFB-7725-494E-9A5F-33CB85F88B74}"/>
              </a:ext>
            </a:extLst>
          </p:cNvPr>
          <p:cNvSpPr txBox="1"/>
          <p:nvPr/>
        </p:nvSpPr>
        <p:spPr>
          <a:xfrm>
            <a:off x="2639786" y="1886566"/>
            <a:ext cx="8115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B050"/>
                </a:solidFill>
              </a:rPr>
              <a:t>Both working on Right Angle Triangle</a:t>
            </a:r>
          </a:p>
        </p:txBody>
      </p:sp>
    </p:spTree>
    <p:extLst>
      <p:ext uri="{BB962C8B-B14F-4D97-AF65-F5344CB8AC3E}">
        <p14:creationId xmlns:p14="http://schemas.microsoft.com/office/powerpoint/2010/main" val="1205747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A4A873D2-DA7D-6745-8737-D7D09B6B0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609601"/>
            <a:ext cx="68580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>
                <a:latin typeface="Comic Sans MS" panose="030F0902030302020204" pitchFamily="66" charset="0"/>
              </a:rPr>
              <a:t>The Trigonometric Functions we will be looking at</a:t>
            </a:r>
            <a:r>
              <a:rPr lang="en-US" altLang="en-US"/>
              <a:t> </a:t>
            </a:r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90CED930-C389-274C-BB80-515ADFE942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057400"/>
            <a:ext cx="320040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600" b="1">
                <a:latin typeface="Comic Sans MS" panose="030F0902030302020204" pitchFamily="66" charset="0"/>
              </a:rPr>
              <a:t>SINE</a:t>
            </a: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E353EFA8-5C07-084A-81D2-120FAE8B0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352800"/>
            <a:ext cx="419100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600" b="1">
                <a:latin typeface="Comic Sans MS" panose="030F0902030302020204" pitchFamily="66" charset="0"/>
              </a:rPr>
              <a:t>COSINE</a:t>
            </a:r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id="{693A8FDC-867F-D94D-8D90-3105FCDB5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800600"/>
            <a:ext cx="502920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600" b="1">
                <a:latin typeface="Comic Sans MS" panose="030F0902030302020204" pitchFamily="66" charset="0"/>
              </a:rPr>
              <a:t>TANGENT</a:t>
            </a:r>
          </a:p>
        </p:txBody>
      </p:sp>
    </p:spTree>
    <p:extLst>
      <p:ext uri="{BB962C8B-B14F-4D97-AF65-F5344CB8AC3E}">
        <p14:creationId xmlns:p14="http://schemas.microsoft.com/office/powerpoint/2010/main" val="1075706698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utoUpdateAnimBg="0"/>
      <p:bldP spid="3076" grpId="0" autoUpdateAnimBg="0"/>
      <p:bldP spid="307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7D9FB2CA-252D-964A-9869-8C3C1BA11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609600"/>
            <a:ext cx="6858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>
                <a:latin typeface="Comic Sans MS" panose="030F0902030302020204" pitchFamily="66" charset="0"/>
              </a:rPr>
              <a:t>The Trigonometric Functions</a:t>
            </a:r>
            <a:r>
              <a:rPr lang="en-US" altLang="en-US"/>
              <a:t> </a:t>
            </a:r>
          </a:p>
        </p:txBody>
      </p:sp>
      <p:sp>
        <p:nvSpPr>
          <p:cNvPr id="4099" name="Text Box 3">
            <a:extLst>
              <a:ext uri="{FF2B5EF4-FFF2-40B4-BE49-F238E27FC236}">
                <a16:creationId xmlns:a16="http://schemas.microsoft.com/office/drawing/2014/main" id="{09D6A687-99A8-594E-A50F-BEE811D203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057400"/>
            <a:ext cx="320040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600" b="1">
                <a:solidFill>
                  <a:srgbClr val="FF0000"/>
                </a:solidFill>
                <a:latin typeface="Comic Sans MS" panose="030F0902030302020204" pitchFamily="66" charset="0"/>
              </a:rPr>
              <a:t>SIN</a:t>
            </a:r>
            <a:r>
              <a:rPr lang="en-US" altLang="en-US" sz="6600" b="1">
                <a:latin typeface="Comic Sans MS" panose="030F0902030302020204" pitchFamily="66" charset="0"/>
              </a:rPr>
              <a:t>E</a:t>
            </a:r>
          </a:p>
        </p:txBody>
      </p:sp>
      <p:sp>
        <p:nvSpPr>
          <p:cNvPr id="4100" name="Text Box 4">
            <a:extLst>
              <a:ext uri="{FF2B5EF4-FFF2-40B4-BE49-F238E27FC236}">
                <a16:creationId xmlns:a16="http://schemas.microsoft.com/office/drawing/2014/main" id="{C8B3D1BA-19AB-A14A-B4F8-F3BC0AFF3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352800"/>
            <a:ext cx="419100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600" b="1">
                <a:solidFill>
                  <a:srgbClr val="66FF33"/>
                </a:solidFill>
                <a:latin typeface="Comic Sans MS" panose="030F0902030302020204" pitchFamily="66" charset="0"/>
              </a:rPr>
              <a:t>COS</a:t>
            </a:r>
            <a:r>
              <a:rPr lang="en-US" altLang="en-US" sz="6600" b="1">
                <a:latin typeface="Comic Sans MS" panose="030F0902030302020204" pitchFamily="66" charset="0"/>
              </a:rPr>
              <a:t>INE</a:t>
            </a:r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id="{A42984DD-D187-184D-A3D1-6681A66D3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800600"/>
            <a:ext cx="502920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600" b="1">
                <a:solidFill>
                  <a:schemeClr val="accent2"/>
                </a:solidFill>
                <a:latin typeface="Comic Sans MS" panose="030F0902030302020204" pitchFamily="66" charset="0"/>
              </a:rPr>
              <a:t>TAN</a:t>
            </a:r>
            <a:r>
              <a:rPr lang="en-US" altLang="en-US" sz="6600" b="1">
                <a:latin typeface="Comic Sans MS" panose="030F0902030302020204" pitchFamily="66" charset="0"/>
              </a:rPr>
              <a:t>GENT</a:t>
            </a:r>
          </a:p>
        </p:txBody>
      </p:sp>
    </p:spTree>
    <p:extLst>
      <p:ext uri="{BB962C8B-B14F-4D97-AF65-F5344CB8AC3E}">
        <p14:creationId xmlns:p14="http://schemas.microsoft.com/office/powerpoint/2010/main" val="210736605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36160" y="260648"/>
            <a:ext cx="3744416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Labelling Triangles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2711624" y="1262687"/>
            <a:ext cx="6552728" cy="72008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Before we even consider using trigonometry to solve problems, we need to know how to label right-angled triangles.</a:t>
            </a: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4442645" y="2564904"/>
            <a:ext cx="2455154" cy="2664296"/>
            <a:chOff x="1746" y="709"/>
            <a:chExt cx="1407" cy="2359"/>
          </a:xfrm>
        </p:grpSpPr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1746" y="709"/>
              <a:ext cx="1407" cy="2359"/>
              <a:chOff x="1655" y="1026"/>
              <a:chExt cx="1407" cy="2359"/>
            </a:xfrm>
          </p:grpSpPr>
          <p:sp>
            <p:nvSpPr>
              <p:cNvPr id="9" name="AutoShape 3"/>
              <p:cNvSpPr>
                <a:spLocks noChangeArrowheads="1"/>
              </p:cNvSpPr>
              <p:nvPr/>
            </p:nvSpPr>
            <p:spPr bwMode="auto">
              <a:xfrm rot="16200000">
                <a:off x="1179" y="1502"/>
                <a:ext cx="2359" cy="1407"/>
              </a:xfrm>
              <a:prstGeom prst="rtTriangl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wrap="none" anchor="ctr"/>
              <a:lstStyle/>
              <a:p>
                <a:pPr algn="ctr"/>
                <a:endParaRPr lang="en-US" sz="2000">
                  <a:solidFill>
                    <a:srgbClr val="FF9933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0" name="Arc 8"/>
              <p:cNvSpPr>
                <a:spLocks/>
              </p:cNvSpPr>
              <p:nvPr/>
            </p:nvSpPr>
            <p:spPr bwMode="auto">
              <a:xfrm>
                <a:off x="1882" y="2976"/>
                <a:ext cx="318" cy="40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</p:grpSp>
        <p:sp>
          <p:nvSpPr>
            <p:cNvPr id="7" name="Line 18"/>
            <p:cNvSpPr>
              <a:spLocks noChangeShapeType="1"/>
            </p:cNvSpPr>
            <p:nvPr/>
          </p:nvSpPr>
          <p:spPr bwMode="auto">
            <a:xfrm flipV="1">
              <a:off x="2880" y="2750"/>
              <a:ext cx="0" cy="31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  <p:sp>
          <p:nvSpPr>
            <p:cNvPr id="8" name="Line 19"/>
            <p:cNvSpPr>
              <a:spLocks noChangeShapeType="1"/>
            </p:cNvSpPr>
            <p:nvPr/>
          </p:nvSpPr>
          <p:spPr bwMode="auto">
            <a:xfrm>
              <a:off x="2880" y="2750"/>
              <a:ext cx="272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</p:grpSp>
      <p:pic>
        <p:nvPicPr>
          <p:cNvPr id="11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62935" flipH="1" flipV="1">
            <a:off x="3822826" y="2502666"/>
            <a:ext cx="1485448" cy="6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492464" y="2274647"/>
            <a:ext cx="3756773" cy="62843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This is the </a:t>
            </a:r>
            <a:r>
              <a:rPr lang="en-GB" sz="1600" b="1" dirty="0"/>
              <a:t>hypotenuse.</a:t>
            </a:r>
            <a:r>
              <a:rPr lang="en-GB" sz="1600" dirty="0"/>
              <a:t> It is the longest side and always opposite  the right angle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840496" y="3484921"/>
            <a:ext cx="507883" cy="53650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028278" y="3764437"/>
            <a:ext cx="507883" cy="53650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O</a:t>
            </a:r>
          </a:p>
        </p:txBody>
      </p:sp>
      <p:pic>
        <p:nvPicPr>
          <p:cNvPr id="15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166482" flipH="1" flipV="1">
            <a:off x="7612208" y="3286727"/>
            <a:ext cx="1485448" cy="6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7968209" y="2512774"/>
            <a:ext cx="3024336" cy="62843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This is called the </a:t>
            </a:r>
            <a:r>
              <a:rPr lang="en-GB" sz="1600" b="1" dirty="0"/>
              <a:t>opposite.</a:t>
            </a:r>
            <a:r>
              <a:rPr lang="en-GB" sz="1600" dirty="0"/>
              <a:t> It is opposite the labelled angle.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416281" y="5400792"/>
            <a:ext cx="507883" cy="5365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A</a:t>
            </a:r>
          </a:p>
        </p:txBody>
      </p:sp>
      <p:pic>
        <p:nvPicPr>
          <p:cNvPr id="18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35" t="-7852" b="-1"/>
          <a:stretch/>
        </p:blipFill>
        <p:spPr bwMode="auto">
          <a:xfrm flipH="1" flipV="1">
            <a:off x="6014492" y="5715842"/>
            <a:ext cx="984328" cy="699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6896054" y="5751418"/>
            <a:ext cx="3024336" cy="62843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The is called the </a:t>
            </a:r>
            <a:r>
              <a:rPr lang="en-GB" sz="1600" b="1" dirty="0"/>
              <a:t>adjacent.</a:t>
            </a:r>
            <a:r>
              <a:rPr lang="en-GB" sz="1600" dirty="0"/>
              <a:t> It is next to the angle.</a:t>
            </a:r>
          </a:p>
        </p:txBody>
      </p:sp>
    </p:spTree>
    <p:extLst>
      <p:ext uri="{BB962C8B-B14F-4D97-AF65-F5344CB8AC3E}">
        <p14:creationId xmlns:p14="http://schemas.microsoft.com/office/powerpoint/2010/main" val="1646899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6" grpId="0" animBg="1"/>
      <p:bldP spid="17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90836" y="1009898"/>
            <a:ext cx="10009112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7536160" y="260648"/>
            <a:ext cx="3744416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/>
              <a:t>Label the following triangles…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9" y="2564904"/>
            <a:ext cx="466145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3632" y="1700808"/>
            <a:ext cx="474008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901" y="1473637"/>
            <a:ext cx="457159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9043" y="2299819"/>
            <a:ext cx="466145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924" y="1225333"/>
            <a:ext cx="474008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761" y="2003807"/>
            <a:ext cx="457159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3952" y="2034734"/>
            <a:ext cx="466145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071" y="2189403"/>
            <a:ext cx="474008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636" y="2955155"/>
            <a:ext cx="457159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2016" y="1924318"/>
            <a:ext cx="466145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0416" y="3059398"/>
            <a:ext cx="474008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1210" y="2256176"/>
            <a:ext cx="457159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488" y="4699030"/>
            <a:ext cx="466145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267" y="4964115"/>
            <a:ext cx="474008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543" y="5857381"/>
            <a:ext cx="457159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530" y="4699030"/>
            <a:ext cx="466145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924" y="5792596"/>
            <a:ext cx="474008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7195" y="4966414"/>
            <a:ext cx="457159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3656" y="5747033"/>
            <a:ext cx="466145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9156" y="4928500"/>
            <a:ext cx="474008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5720" y="4928500"/>
            <a:ext cx="457159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7421" y="4928500"/>
            <a:ext cx="466145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7420" y="5747033"/>
            <a:ext cx="474008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9789" y="5052085"/>
            <a:ext cx="457159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779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36160" y="260648"/>
            <a:ext cx="3744416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SOH-CAH-TOA</a:t>
            </a:r>
          </a:p>
        </p:txBody>
      </p:sp>
      <p:sp>
        <p:nvSpPr>
          <p:cNvPr id="4" name="Rectangle 3"/>
          <p:cNvSpPr/>
          <p:nvPr/>
        </p:nvSpPr>
        <p:spPr>
          <a:xfrm>
            <a:off x="839416" y="1196753"/>
            <a:ext cx="9793088" cy="50405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When we are faced with a trigonometry problem in a right-angled triangle, you need to remember…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423593" y="1778890"/>
            <a:ext cx="6562627" cy="49798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SOH-CAH-TOA</a:t>
            </a:r>
          </a:p>
        </p:txBody>
      </p:sp>
      <p:pic>
        <p:nvPicPr>
          <p:cNvPr id="21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573" y="3238331"/>
            <a:ext cx="5984665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67191" flipV="1">
            <a:off x="1399014" y="3554250"/>
            <a:ext cx="1485448" cy="6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263353" y="2780100"/>
            <a:ext cx="2808312" cy="62843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This is the </a:t>
            </a:r>
            <a:r>
              <a:rPr lang="en-GB" sz="1600" b="1" dirty="0"/>
              <a:t>SINE</a:t>
            </a:r>
            <a:r>
              <a:rPr lang="en-GB" sz="1600" dirty="0"/>
              <a:t> triangle</a:t>
            </a:r>
          </a:p>
        </p:txBody>
      </p:sp>
      <p:pic>
        <p:nvPicPr>
          <p:cNvPr id="25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35" t="-7852" b="-1"/>
          <a:stretch/>
        </p:blipFill>
        <p:spPr bwMode="auto">
          <a:xfrm rot="1718639" flipH="1" flipV="1">
            <a:off x="5488284" y="4897089"/>
            <a:ext cx="984328" cy="699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>
            <a:off x="6355142" y="5246880"/>
            <a:ext cx="3024336" cy="62843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This is the </a:t>
            </a:r>
            <a:r>
              <a:rPr lang="en-GB" sz="1600" b="1" dirty="0"/>
              <a:t>COSINE</a:t>
            </a:r>
            <a:r>
              <a:rPr lang="en-GB" sz="1600" dirty="0"/>
              <a:t> triangle</a:t>
            </a:r>
          </a:p>
        </p:txBody>
      </p:sp>
      <p:pic>
        <p:nvPicPr>
          <p:cNvPr id="27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166482" flipH="1" flipV="1">
            <a:off x="7998931" y="3184652"/>
            <a:ext cx="1485448" cy="6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/>
        </p:nvSpPr>
        <p:spPr>
          <a:xfrm>
            <a:off x="8390781" y="2880545"/>
            <a:ext cx="3024336" cy="62843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This is the </a:t>
            </a:r>
            <a:r>
              <a:rPr lang="en-GB" sz="1600" b="1" dirty="0"/>
              <a:t>TANGENT</a:t>
            </a:r>
            <a:r>
              <a:rPr lang="en-GB" sz="1600" dirty="0"/>
              <a:t> triangle</a:t>
            </a:r>
          </a:p>
        </p:txBody>
      </p:sp>
      <p:sp>
        <p:nvSpPr>
          <p:cNvPr id="29" name="Rectangular Callout 28"/>
          <p:cNvSpPr/>
          <p:nvPr/>
        </p:nvSpPr>
        <p:spPr>
          <a:xfrm>
            <a:off x="806777" y="5373216"/>
            <a:ext cx="3417015" cy="992637"/>
          </a:xfrm>
          <a:prstGeom prst="wedgeRectCallout">
            <a:avLst>
              <a:gd name="adj1" fmla="val -49505"/>
              <a:gd name="adj2" fmla="val 91404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These triangles allow us to easily remember each formula.</a:t>
            </a:r>
          </a:p>
        </p:txBody>
      </p:sp>
    </p:spTree>
    <p:extLst>
      <p:ext uri="{BB962C8B-B14F-4D97-AF65-F5344CB8AC3E}">
        <p14:creationId xmlns:p14="http://schemas.microsoft.com/office/powerpoint/2010/main" val="397917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 animBg="1"/>
      <p:bldP spid="24" grpId="0" animBg="1"/>
      <p:bldP spid="26" grpId="0" animBg="1"/>
      <p:bldP spid="28" grpId="0" animBg="1"/>
      <p:bldP spid="29" grpId="0" animBg="1"/>
    </p:bldLst>
  </p:timing>
</p:sld>
</file>

<file path=ppt/theme/theme1.xml><?xml version="1.0" encoding="utf-8"?>
<a:theme xmlns:a="http://schemas.openxmlformats.org/drawingml/2006/main" name="AccentBoxVTI">
  <a:themeElements>
    <a:clrScheme name="AnalogousFromLightSeedLeftStep">
      <a:dk1>
        <a:srgbClr val="000000"/>
      </a:dk1>
      <a:lt1>
        <a:srgbClr val="FFFFFF"/>
      </a:lt1>
      <a:dk2>
        <a:srgbClr val="233D3B"/>
      </a:dk2>
      <a:lt2>
        <a:srgbClr val="E4E8E2"/>
      </a:lt2>
      <a:accent1>
        <a:srgbClr val="C976E6"/>
      </a:accent1>
      <a:accent2>
        <a:srgbClr val="8458E1"/>
      </a:accent2>
      <a:accent3>
        <a:srgbClr val="7680E6"/>
      </a:accent3>
      <a:accent4>
        <a:srgbClr val="589EE1"/>
      </a:accent4>
      <a:accent5>
        <a:srgbClr val="45B1BA"/>
      </a:accent5>
      <a:accent6>
        <a:srgbClr val="47B58F"/>
      </a:accent6>
      <a:hlink>
        <a:srgbClr val="658E56"/>
      </a:hlink>
      <a:folHlink>
        <a:srgbClr val="848484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247</Words>
  <Application>Microsoft Office PowerPoint</Application>
  <PresentationFormat>Widescreen</PresentationFormat>
  <Paragraphs>50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Avenir Next LT Pro</vt:lpstr>
      <vt:lpstr>Calibri</vt:lpstr>
      <vt:lpstr>Cambria Math</vt:lpstr>
      <vt:lpstr>Comic Sans MS</vt:lpstr>
      <vt:lpstr>Times New Roman</vt:lpstr>
      <vt:lpstr>AccentBoxVTI</vt:lpstr>
      <vt:lpstr>Trigonometry Ratios</vt:lpstr>
      <vt:lpstr>Learning intentions</vt:lpstr>
      <vt:lpstr>Do it by scientific calculator!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Now it’s time to test your knowledge!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Trigonometry Ratios</dc:title>
  <dc:creator>Yongmei Zhang</dc:creator>
  <cp:lastModifiedBy>Lyn ZHANG</cp:lastModifiedBy>
  <cp:revision>20</cp:revision>
  <dcterms:created xsi:type="dcterms:W3CDTF">2020-06-07T08:22:35Z</dcterms:created>
  <dcterms:modified xsi:type="dcterms:W3CDTF">2022-06-22T22:04:53Z</dcterms:modified>
</cp:coreProperties>
</file>