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1"/>
  </p:notesMasterIdLst>
  <p:sldIdLst>
    <p:sldId id="256" r:id="rId2"/>
    <p:sldId id="257" r:id="rId3"/>
    <p:sldId id="644" r:id="rId4"/>
    <p:sldId id="645" r:id="rId5"/>
    <p:sldId id="264" r:id="rId6"/>
    <p:sldId id="266" r:id="rId7"/>
    <p:sldId id="267" r:id="rId8"/>
    <p:sldId id="268" r:id="rId9"/>
    <p:sldId id="5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444"/>
  </p:normalViewPr>
  <p:slideViewPr>
    <p:cSldViewPr snapToGrid="0" snapToObjects="1">
      <p:cViewPr varScale="1">
        <p:scale>
          <a:sx n="49" d="100"/>
          <a:sy n="49" d="100"/>
        </p:scale>
        <p:origin x="9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308DB-51C6-4039-BBA1-930B9C33E61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9311181-3E53-48C1-9EFF-C8F7D68B7E9D}">
      <dgm:prSet/>
      <dgm:spPr/>
      <dgm:t>
        <a:bodyPr/>
        <a:lstStyle/>
        <a:p>
          <a:r>
            <a:rPr lang="en-US"/>
            <a:t>Use the previous knowledge of Pythagoras</a:t>
          </a:r>
        </a:p>
      </dgm:t>
    </dgm:pt>
    <dgm:pt modelId="{B1E917EC-DB89-4309-A0A9-F1D0C0651762}" type="parTrans" cxnId="{41CE2FC7-A9FF-4A75-8360-06A87474B37F}">
      <dgm:prSet/>
      <dgm:spPr/>
      <dgm:t>
        <a:bodyPr/>
        <a:lstStyle/>
        <a:p>
          <a:endParaRPr lang="en-US"/>
        </a:p>
      </dgm:t>
    </dgm:pt>
    <dgm:pt modelId="{8F48646A-7369-497E-83A2-EE04D9F1F35F}" type="sibTrans" cxnId="{41CE2FC7-A9FF-4A75-8360-06A87474B37F}">
      <dgm:prSet/>
      <dgm:spPr/>
      <dgm:t>
        <a:bodyPr/>
        <a:lstStyle/>
        <a:p>
          <a:endParaRPr lang="en-US"/>
        </a:p>
      </dgm:t>
    </dgm:pt>
    <dgm:pt modelId="{9F1487A9-4DCF-4D44-ABED-EC6F7CC004DB}">
      <dgm:prSet/>
      <dgm:spPr/>
      <dgm:t>
        <a:bodyPr/>
        <a:lstStyle/>
        <a:p>
          <a:r>
            <a:rPr lang="en-US"/>
            <a:t>Theorem to find sides of a right-angle triangle.</a:t>
          </a:r>
        </a:p>
      </dgm:t>
    </dgm:pt>
    <dgm:pt modelId="{7D2E0E14-905C-445A-8918-19684564F086}" type="parTrans" cxnId="{A16D90B2-428B-4A4F-8903-1C2D0DB39F72}">
      <dgm:prSet/>
      <dgm:spPr/>
      <dgm:t>
        <a:bodyPr/>
        <a:lstStyle/>
        <a:p>
          <a:endParaRPr lang="en-US"/>
        </a:p>
      </dgm:t>
    </dgm:pt>
    <dgm:pt modelId="{81F89BC5-717F-42F6-A243-AA5049F0AB97}" type="sibTrans" cxnId="{A16D90B2-428B-4A4F-8903-1C2D0DB39F72}">
      <dgm:prSet/>
      <dgm:spPr/>
      <dgm:t>
        <a:bodyPr/>
        <a:lstStyle/>
        <a:p>
          <a:endParaRPr lang="en-US"/>
        </a:p>
      </dgm:t>
    </dgm:pt>
    <dgm:pt modelId="{E30BB87F-B5AA-4BEC-AFE3-ECBC7E6CFC69}">
      <dgm:prSet/>
      <dgm:spPr/>
      <dgm:t>
        <a:bodyPr/>
        <a:lstStyle/>
        <a:p>
          <a:r>
            <a:rPr lang="en-US"/>
            <a:t>Determine trigonometric ratios of a right-angle triangle.</a:t>
          </a:r>
        </a:p>
      </dgm:t>
    </dgm:pt>
    <dgm:pt modelId="{2D7B6525-A476-4390-9DF0-4AF5FAFA7744}" type="parTrans" cxnId="{6157D6C7-B0D1-4ED4-A1F0-28A13C63FE0D}">
      <dgm:prSet/>
      <dgm:spPr/>
      <dgm:t>
        <a:bodyPr/>
        <a:lstStyle/>
        <a:p>
          <a:endParaRPr lang="en-US"/>
        </a:p>
      </dgm:t>
    </dgm:pt>
    <dgm:pt modelId="{C300268E-70BE-47FE-9692-8484A5ACB417}" type="sibTrans" cxnId="{6157D6C7-B0D1-4ED4-A1F0-28A13C63FE0D}">
      <dgm:prSet/>
      <dgm:spPr/>
      <dgm:t>
        <a:bodyPr/>
        <a:lstStyle/>
        <a:p>
          <a:endParaRPr lang="en-US"/>
        </a:p>
      </dgm:t>
    </dgm:pt>
    <dgm:pt modelId="{1823067E-DD3F-004A-AAC0-1F20A32CF1DD}" type="pres">
      <dgm:prSet presAssocID="{BD4308DB-51C6-4039-BBA1-930B9C33E619}" presName="linear" presStyleCnt="0">
        <dgm:presLayoutVars>
          <dgm:animLvl val="lvl"/>
          <dgm:resizeHandles val="exact"/>
        </dgm:presLayoutVars>
      </dgm:prSet>
      <dgm:spPr/>
    </dgm:pt>
    <dgm:pt modelId="{B9CCE284-1C34-E948-9F7B-63067A343517}" type="pres">
      <dgm:prSet presAssocID="{D9311181-3E53-48C1-9EFF-C8F7D68B7E9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AF61696-0997-3240-8D87-0829C061D183}" type="pres">
      <dgm:prSet presAssocID="{8F48646A-7369-497E-83A2-EE04D9F1F35F}" presName="spacer" presStyleCnt="0"/>
      <dgm:spPr/>
    </dgm:pt>
    <dgm:pt modelId="{F858538C-C7B1-3641-8662-26BC4E30BD7E}" type="pres">
      <dgm:prSet presAssocID="{9F1487A9-4DCF-4D44-ABED-EC6F7CC004D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FC96812-69D7-C547-9A55-49D7E307B2D4}" type="pres">
      <dgm:prSet presAssocID="{81F89BC5-717F-42F6-A243-AA5049F0AB97}" presName="spacer" presStyleCnt="0"/>
      <dgm:spPr/>
    </dgm:pt>
    <dgm:pt modelId="{6BA0FD2D-ED20-B940-B32C-369C2BBCDA60}" type="pres">
      <dgm:prSet presAssocID="{E30BB87F-B5AA-4BEC-AFE3-ECBC7E6CFC6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E6C1854-FEEF-EE47-9A78-11378699B182}" type="presOf" srcId="{9F1487A9-4DCF-4D44-ABED-EC6F7CC004DB}" destId="{F858538C-C7B1-3641-8662-26BC4E30BD7E}" srcOrd="0" destOrd="0" presId="urn:microsoft.com/office/officeart/2005/8/layout/vList2"/>
    <dgm:cxn modelId="{2F765081-4E3F-F74B-B98C-8089AD100927}" type="presOf" srcId="{D9311181-3E53-48C1-9EFF-C8F7D68B7E9D}" destId="{B9CCE284-1C34-E948-9F7B-63067A343517}" srcOrd="0" destOrd="0" presId="urn:microsoft.com/office/officeart/2005/8/layout/vList2"/>
    <dgm:cxn modelId="{A16D90B2-428B-4A4F-8903-1C2D0DB39F72}" srcId="{BD4308DB-51C6-4039-BBA1-930B9C33E619}" destId="{9F1487A9-4DCF-4D44-ABED-EC6F7CC004DB}" srcOrd="1" destOrd="0" parTransId="{7D2E0E14-905C-445A-8918-19684564F086}" sibTransId="{81F89BC5-717F-42F6-A243-AA5049F0AB97}"/>
    <dgm:cxn modelId="{3D3FB1B3-E9D6-1D47-B47A-E98CAD17013A}" type="presOf" srcId="{E30BB87F-B5AA-4BEC-AFE3-ECBC7E6CFC69}" destId="{6BA0FD2D-ED20-B940-B32C-369C2BBCDA60}" srcOrd="0" destOrd="0" presId="urn:microsoft.com/office/officeart/2005/8/layout/vList2"/>
    <dgm:cxn modelId="{41CE2FC7-A9FF-4A75-8360-06A87474B37F}" srcId="{BD4308DB-51C6-4039-BBA1-930B9C33E619}" destId="{D9311181-3E53-48C1-9EFF-C8F7D68B7E9D}" srcOrd="0" destOrd="0" parTransId="{B1E917EC-DB89-4309-A0A9-F1D0C0651762}" sibTransId="{8F48646A-7369-497E-83A2-EE04D9F1F35F}"/>
    <dgm:cxn modelId="{6157D6C7-B0D1-4ED4-A1F0-28A13C63FE0D}" srcId="{BD4308DB-51C6-4039-BBA1-930B9C33E619}" destId="{E30BB87F-B5AA-4BEC-AFE3-ECBC7E6CFC69}" srcOrd="2" destOrd="0" parTransId="{2D7B6525-A476-4390-9DF0-4AF5FAFA7744}" sibTransId="{C300268E-70BE-47FE-9692-8484A5ACB417}"/>
    <dgm:cxn modelId="{E93406D8-3CF0-DC42-8D01-888A63F382DA}" type="presOf" srcId="{BD4308DB-51C6-4039-BBA1-930B9C33E619}" destId="{1823067E-DD3F-004A-AAC0-1F20A32CF1DD}" srcOrd="0" destOrd="0" presId="urn:microsoft.com/office/officeart/2005/8/layout/vList2"/>
    <dgm:cxn modelId="{165A93CD-347D-4C4C-B69C-E545E4ADC2A9}" type="presParOf" srcId="{1823067E-DD3F-004A-AAC0-1F20A32CF1DD}" destId="{B9CCE284-1C34-E948-9F7B-63067A343517}" srcOrd="0" destOrd="0" presId="urn:microsoft.com/office/officeart/2005/8/layout/vList2"/>
    <dgm:cxn modelId="{457E1618-3D03-5548-9F42-D36D5C102FFA}" type="presParOf" srcId="{1823067E-DD3F-004A-AAC0-1F20A32CF1DD}" destId="{EAF61696-0997-3240-8D87-0829C061D183}" srcOrd="1" destOrd="0" presId="urn:microsoft.com/office/officeart/2005/8/layout/vList2"/>
    <dgm:cxn modelId="{C2D7A6DF-0767-1345-871C-9C8FD1CD35DE}" type="presParOf" srcId="{1823067E-DD3F-004A-AAC0-1F20A32CF1DD}" destId="{F858538C-C7B1-3641-8662-26BC4E30BD7E}" srcOrd="2" destOrd="0" presId="urn:microsoft.com/office/officeart/2005/8/layout/vList2"/>
    <dgm:cxn modelId="{B7C6C98B-DB43-F84E-81B0-5851E92C9907}" type="presParOf" srcId="{1823067E-DD3F-004A-AAC0-1F20A32CF1DD}" destId="{AFC96812-69D7-C547-9A55-49D7E307B2D4}" srcOrd="3" destOrd="0" presId="urn:microsoft.com/office/officeart/2005/8/layout/vList2"/>
    <dgm:cxn modelId="{59CD5153-BFD2-104A-A21D-6EB7F5979D29}" type="presParOf" srcId="{1823067E-DD3F-004A-AAC0-1F20A32CF1DD}" destId="{6BA0FD2D-ED20-B940-B32C-369C2BBCDA6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CE284-1C34-E948-9F7B-63067A343517}">
      <dsp:nvSpPr>
        <dsp:cNvPr id="0" name=""/>
        <dsp:cNvSpPr/>
      </dsp:nvSpPr>
      <dsp:spPr>
        <a:xfrm>
          <a:off x="0" y="474569"/>
          <a:ext cx="6967728" cy="14718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Use the previous knowledge of Pythagoras</a:t>
          </a:r>
        </a:p>
      </dsp:txBody>
      <dsp:txXfrm>
        <a:off x="71850" y="546419"/>
        <a:ext cx="6824028" cy="1328160"/>
      </dsp:txXfrm>
    </dsp:sp>
    <dsp:sp modelId="{F858538C-C7B1-3641-8662-26BC4E30BD7E}">
      <dsp:nvSpPr>
        <dsp:cNvPr id="0" name=""/>
        <dsp:cNvSpPr/>
      </dsp:nvSpPr>
      <dsp:spPr>
        <a:xfrm>
          <a:off x="0" y="2052990"/>
          <a:ext cx="6967728" cy="14718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Theorem to find sides of a right-angle triangle.</a:t>
          </a:r>
        </a:p>
      </dsp:txBody>
      <dsp:txXfrm>
        <a:off x="71850" y="2124840"/>
        <a:ext cx="6824028" cy="1328160"/>
      </dsp:txXfrm>
    </dsp:sp>
    <dsp:sp modelId="{6BA0FD2D-ED20-B940-B32C-369C2BBCDA60}">
      <dsp:nvSpPr>
        <dsp:cNvPr id="0" name=""/>
        <dsp:cNvSpPr/>
      </dsp:nvSpPr>
      <dsp:spPr>
        <a:xfrm>
          <a:off x="0" y="3631410"/>
          <a:ext cx="6967728" cy="14718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Determine trigonometric ratios of a right-angle triangle.</a:t>
          </a:r>
        </a:p>
      </dsp:txBody>
      <dsp:txXfrm>
        <a:off x="71850" y="3703260"/>
        <a:ext cx="6824028" cy="1328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EC688-32D3-9B4B-B343-A459D2C5E360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E16FF-847D-914A-BC12-4A5D5AD5E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40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622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81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877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07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40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56060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68177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94196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50340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2526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5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9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2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9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2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7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3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  <p:sldLayoutId id="2147483676" r:id="rId12"/>
    <p:sldLayoutId id="2147483677" r:id="rId13"/>
    <p:sldLayoutId id="2147483678" r:id="rId14"/>
    <p:sldLayoutId id="2147483683" r:id="rId15"/>
    <p:sldLayoutId id="214748368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0.png"/><Relationship Id="rId5" Type="http://schemas.openxmlformats.org/officeDocument/2006/relationships/image" Target="../media/image17.png"/><Relationship Id="rId4" Type="http://schemas.openxmlformats.org/officeDocument/2006/relationships/image" Target="../media/image14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4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80.png"/><Relationship Id="rId5" Type="http://schemas.openxmlformats.org/officeDocument/2006/relationships/image" Target="../media/image170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.jpeg"/><Relationship Id="rId7" Type="http://schemas.openxmlformats.org/officeDocument/2006/relationships/image" Target="../media/image3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5.png"/><Relationship Id="rId7" Type="http://schemas.openxmlformats.org/officeDocument/2006/relationships/image" Target="../media/image3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4.png"/><Relationship Id="rId11" Type="http://schemas.openxmlformats.org/officeDocument/2006/relationships/image" Target="../media/image42.png"/><Relationship Id="rId5" Type="http://schemas.openxmlformats.org/officeDocument/2006/relationships/image" Target="../media/image37.png"/><Relationship Id="rId10" Type="http://schemas.openxmlformats.org/officeDocument/2006/relationships/image" Target="../media/image41.png"/><Relationship Id="rId4" Type="http://schemas.openxmlformats.org/officeDocument/2006/relationships/image" Target="../media/image36.png"/><Relationship Id="rId9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DB432C-069B-4C71-93E5-D2D790674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08D027-FEB6-D043-9DBE-24476641E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800" dirty="0"/>
              <a:t>Trigonometry Ratios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647B8C-7FFE-354E-95D7-804EF1C22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n-US" sz="2000"/>
              <a:t>Finding a side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640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395C62-689F-4948-A12B-C67DE6F2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/>
              <a:t>Learning intentions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B750C4-FA9B-4985-9B7E-6DCCF87E35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44112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374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SOH-CAH-TOA</a:t>
            </a:r>
          </a:p>
        </p:txBody>
      </p:sp>
      <p:sp>
        <p:nvSpPr>
          <p:cNvPr id="4" name="Rectangle 3"/>
          <p:cNvSpPr/>
          <p:nvPr/>
        </p:nvSpPr>
        <p:spPr>
          <a:xfrm>
            <a:off x="839416" y="1196753"/>
            <a:ext cx="9793088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When we are faced with a trigonometry problem in a right-angled triangle, you need to remember…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423593" y="1778890"/>
            <a:ext cx="6562627" cy="49798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SOH-CAH-TOA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573" y="3238331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67191" flipV="1">
            <a:off x="1399014" y="3554250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63353" y="2780100"/>
            <a:ext cx="2808312" cy="6284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SINE</a:t>
            </a:r>
            <a:r>
              <a:rPr lang="en-GB" sz="1600" dirty="0"/>
              <a:t> triangle</a:t>
            </a:r>
          </a:p>
        </p:txBody>
      </p:sp>
      <p:pic>
        <p:nvPicPr>
          <p:cNvPr id="25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rot="1718639" flipH="1" flipV="1">
            <a:off x="5488284" y="4897089"/>
            <a:ext cx="984328" cy="69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6355142" y="5246880"/>
            <a:ext cx="3024336" cy="628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COSINE</a:t>
            </a:r>
            <a:r>
              <a:rPr lang="en-GB" sz="1600" dirty="0"/>
              <a:t> triangle</a:t>
            </a:r>
          </a:p>
        </p:txBody>
      </p:sp>
      <p:pic>
        <p:nvPicPr>
          <p:cNvPr id="27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66482" flipH="1" flipV="1">
            <a:off x="7998931" y="3184652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8390781" y="2880545"/>
            <a:ext cx="3024336" cy="6284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TANGENT</a:t>
            </a:r>
            <a:r>
              <a:rPr lang="en-GB" sz="1600" dirty="0"/>
              <a:t> triangle</a:t>
            </a:r>
          </a:p>
        </p:txBody>
      </p:sp>
      <p:sp>
        <p:nvSpPr>
          <p:cNvPr id="29" name="Rectangular Callout 28"/>
          <p:cNvSpPr/>
          <p:nvPr/>
        </p:nvSpPr>
        <p:spPr>
          <a:xfrm>
            <a:off x="806777" y="5373216"/>
            <a:ext cx="3417015" cy="992637"/>
          </a:xfrm>
          <a:prstGeom prst="wedgeRectCallout">
            <a:avLst>
              <a:gd name="adj1" fmla="val -49505"/>
              <a:gd name="adj2" fmla="val 91404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These triangles allow us to easily remember each formula.</a:t>
            </a:r>
          </a:p>
        </p:txBody>
      </p:sp>
    </p:spTree>
    <p:extLst>
      <p:ext uri="{BB962C8B-B14F-4D97-AF65-F5344CB8AC3E}">
        <p14:creationId xmlns:p14="http://schemas.microsoft.com/office/powerpoint/2010/main" val="397917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4" grpId="0" animBg="1"/>
      <p:bldP spid="26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Which rule do we use?</a:t>
            </a:r>
          </a:p>
        </p:txBody>
      </p:sp>
      <p:sp>
        <p:nvSpPr>
          <p:cNvPr id="4" name="Rectangle 3"/>
          <p:cNvSpPr/>
          <p:nvPr/>
        </p:nvSpPr>
        <p:spPr>
          <a:xfrm>
            <a:off x="2247256" y="1154836"/>
            <a:ext cx="7989205" cy="10801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/>
              <a:t>Every time you are faced with a trigonometry question, </a:t>
            </a:r>
            <a:br>
              <a:rPr lang="en-GB" sz="2000" b="1" dirty="0"/>
            </a:br>
            <a:r>
              <a:rPr lang="en-GB" sz="2000" b="1" dirty="0"/>
              <a:t>you will need to decide which rule you are using.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847528" y="2564904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499320" y="3358613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46222" y="3861988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90647" y="5330598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7" y="364379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5591945" y="3857153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719" y="5228070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5848438" y="2731015"/>
            <a:ext cx="4388022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Do we use Sine, Cosine or Tan?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798529" y="5372614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529" y="5372614"/>
                <a:ext cx="887444" cy="461665"/>
              </a:xfrm>
              <a:prstGeom prst="rect">
                <a:avLst/>
              </a:prstGeom>
              <a:blipFill>
                <a:blip r:embed="rId4"/>
                <a:stretch>
                  <a:fillRect r="-12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08240" y="4473979"/>
                <a:ext cx="9316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𝟑𝟓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40" y="4473979"/>
                <a:ext cx="93166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0383" y="3356993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383" y="3356993"/>
                <a:ext cx="88744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5" y="378076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7189358" y="3853840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776530" y="5254958"/>
            <a:ext cx="4388022" cy="72008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We would be using the Tan rule.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B1014B6-6301-E040-953A-8FB520BD8BED}"/>
                  </a:ext>
                </a:extLst>
              </p:cNvPr>
              <p:cNvSpPr/>
              <p:nvPr/>
            </p:nvSpPr>
            <p:spPr>
              <a:xfrm>
                <a:off x="5673397" y="6076926"/>
                <a:ext cx="4594288" cy="72008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/>
                        </a:rPr>
                        <m:t>𝑶𝒑𝒑𝒐𝒔𝒊𝒕𝒆</m:t>
                      </m:r>
                      <m:r>
                        <a:rPr lang="en-GB" sz="2000" b="1" i="1" dirty="0" smtClean="0">
                          <a:latin typeface="Cambria Math"/>
                        </a:rPr>
                        <m:t>=</m:t>
                      </m:r>
                      <m:r>
                        <a:rPr lang="en-AU" sz="2000" b="1" i="1" dirty="0" smtClean="0">
                          <a:latin typeface="Cambria Math" panose="02040503050406030204" pitchFamily="18" charset="0"/>
                        </a:rPr>
                        <m:t>𝒕𝒂𝒏</m:t>
                      </m:r>
                      <m:r>
                        <a:rPr lang="en-AU" sz="2000" b="1" i="1" dirty="0" smtClean="0">
                          <a:latin typeface="Cambria Math" panose="02040503050406030204" pitchFamily="18" charset="0"/>
                        </a:rPr>
                        <m:t>𝟑𝟓</m:t>
                      </m:r>
                      <m:r>
                        <a:rPr lang="en-GB" sz="2000" b="1" i="1" dirty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AU" sz="2000" b="1" i="1" dirty="0" smtClean="0">
                          <a:latin typeface="Cambria Math" panose="02040503050406030204" pitchFamily="18" charset="0"/>
                          <a:ea typeface="Cambria Math"/>
                        </a:rPr>
                        <m:t>𝒂𝒅𝒋𝒂𝒄𝒆𝒏𝒕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B1014B6-6301-E040-953A-8FB520BD8B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397" y="6076926"/>
                <a:ext cx="4594288" cy="7200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01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3" grpId="0" animBg="1"/>
      <p:bldP spid="34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835" y="1887970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Which rule do we use?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847528" y="1924184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359819" y="2410596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63982" y="3004305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00706" y="4666946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7" y="300307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8844858" y="3214483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848438" y="2090295"/>
            <a:ext cx="4388022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Do we use Sine, Cosine or Tan?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19758" y="2909216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758" y="2909216"/>
                <a:ext cx="887444" cy="461665"/>
              </a:xfrm>
              <a:prstGeom prst="rect">
                <a:avLst/>
              </a:prstGeom>
              <a:blipFill>
                <a:blip r:embed="rId5"/>
                <a:stretch>
                  <a:fillRect r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08240" y="3833259"/>
                <a:ext cx="9316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𝟑𝟓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40" y="3833259"/>
                <a:ext cx="93166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38865" y="4648311"/>
                <a:ext cx="8874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865" y="4648311"/>
                <a:ext cx="887444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5776530" y="4614238"/>
            <a:ext cx="4388022" cy="72008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We would be using the Cosine rule.</a:t>
            </a:r>
          </a:p>
        </p:txBody>
      </p:sp>
      <p:pic>
        <p:nvPicPr>
          <p:cNvPr id="35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3529619"/>
            <a:ext cx="576064" cy="53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449" y="3591825"/>
            <a:ext cx="576064" cy="53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91" y="3094077"/>
            <a:ext cx="613591" cy="568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Multiply 38"/>
          <p:cNvSpPr/>
          <p:nvPr/>
        </p:nvSpPr>
        <p:spPr>
          <a:xfrm>
            <a:off x="5661526" y="3170132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776" y="4399974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E672947-B6AB-CE46-917E-04D282E3CE2A}"/>
                  </a:ext>
                </a:extLst>
              </p:cNvPr>
              <p:cNvSpPr/>
              <p:nvPr/>
            </p:nvSpPr>
            <p:spPr>
              <a:xfrm>
                <a:off x="6096000" y="5648107"/>
                <a:ext cx="4157150" cy="72008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/>
                        </a:rPr>
                        <m:t>𝒂𝒅𝒋𝒂𝒄𝒆𝒏𝒕</m:t>
                      </m:r>
                      <m:r>
                        <a:rPr lang="en-GB" sz="20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1" i="1" dirty="0" smtClean="0">
                              <a:latin typeface="Cambria Math" panose="02040503050406030204" pitchFamily="18" charset="0"/>
                            </a:rPr>
                            <m:t>𝑯𝒚𝒑𝒐𝒕𝒆𝒏𝒖𝒔𝒆</m:t>
                          </m:r>
                        </m:num>
                        <m:den>
                          <m:r>
                            <a:rPr lang="en-GB" sz="2000" b="1" i="1" dirty="0">
                              <a:latin typeface="Cambria Math"/>
                            </a:rPr>
                            <m:t>𝒄𝒐𝒔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(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𝒙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E672947-B6AB-CE46-917E-04D282E3CE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648107"/>
                <a:ext cx="4157150" cy="720080"/>
              </a:xfrm>
              <a:prstGeom prst="rect">
                <a:avLst/>
              </a:prstGeom>
              <a:blipFill>
                <a:blip r:embed="rId8"/>
                <a:stretch>
                  <a:fillRect b="-70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917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4" grpId="0" animBg="1"/>
      <p:bldP spid="3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07369" y="2130427"/>
            <a:ext cx="10361851" cy="938534"/>
          </a:xfrm>
        </p:spPr>
        <p:txBody>
          <a:bodyPr>
            <a:normAutofit/>
          </a:bodyPr>
          <a:lstStyle/>
          <a:p>
            <a:r>
              <a:rPr lang="en-GB" sz="3600" b="1" dirty="0"/>
              <a:t>SOH-CAH-TOA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21650" y="2924944"/>
            <a:ext cx="8533289" cy="1224136"/>
          </a:xfrm>
        </p:spPr>
        <p:txBody>
          <a:bodyPr>
            <a:normAutofit/>
          </a:bodyPr>
          <a:lstStyle/>
          <a:p>
            <a:r>
              <a:rPr lang="en-GB" dirty="0"/>
              <a:t>Finding lengths in </a:t>
            </a:r>
            <a:br>
              <a:rPr lang="en-GB" dirty="0"/>
            </a:br>
            <a:r>
              <a:rPr lang="en-GB" dirty="0"/>
              <a:t>right-angled triangles</a:t>
            </a:r>
          </a:p>
        </p:txBody>
      </p:sp>
      <p:pic>
        <p:nvPicPr>
          <p:cNvPr id="8" name="Picture 4" descr="https://cdn1.iconfinder.com/data/icons/iconza-circle-social/64/697029-twitter-5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0" y="6040806"/>
            <a:ext cx="788846" cy="78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6-Point Star 10"/>
          <p:cNvSpPr/>
          <p:nvPr/>
        </p:nvSpPr>
        <p:spPr>
          <a:xfrm>
            <a:off x="7388493" y="1844824"/>
            <a:ext cx="2232248" cy="2160240"/>
          </a:xfrm>
          <a:prstGeom prst="star6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Grade 9</a:t>
            </a:r>
          </a:p>
        </p:txBody>
      </p:sp>
      <p:pic>
        <p:nvPicPr>
          <p:cNvPr id="12" name="Picture 11"/>
          <p:cNvPicPr/>
          <p:nvPr/>
        </p:nvPicPr>
        <p:blipFill rotWithShape="1"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77375" t="20730" r="-502" b="17489"/>
          <a:stretch/>
        </p:blipFill>
        <p:spPr bwMode="auto">
          <a:xfrm rot="20715863">
            <a:off x="9586826" y="243883"/>
            <a:ext cx="1641928" cy="1063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683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018" y="2412617"/>
            <a:ext cx="1083132" cy="10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480" y="3859918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14450" y="260648"/>
            <a:ext cx="496612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Find the length of x in the following triangle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253289" y="1196752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905081" y="1990461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51983" y="2493836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96408" y="3962446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5" y="508395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316052" y="5275408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708437" y="1417577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Label the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204290" y="4004462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290" y="4004462"/>
                <a:ext cx="887444" cy="461665"/>
              </a:xfrm>
              <a:prstGeom prst="rect">
                <a:avLst/>
              </a:prstGeom>
              <a:blipFill>
                <a:blip r:embed="rId4"/>
                <a:stretch>
                  <a:fillRect l="-1429" r="-1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014001" y="3105827"/>
                <a:ext cx="9316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𝟑𝟓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001" y="3105827"/>
                <a:ext cx="93166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16144" y="1988841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144" y="1988841"/>
                <a:ext cx="88744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3" y="522092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573263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505" y="5083950"/>
            <a:ext cx="651875" cy="60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1884560" y="5180599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08437" y="2047607"/>
            <a:ext cx="4980318" cy="4776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Decide which rule to use.</a:t>
            </a:r>
          </a:p>
        </p:txBody>
      </p:sp>
      <p:pic>
        <p:nvPicPr>
          <p:cNvPr id="36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99"/>
          <a:stretch/>
        </p:blipFill>
        <p:spPr bwMode="auto">
          <a:xfrm>
            <a:off x="5929216" y="3245557"/>
            <a:ext cx="1512818" cy="1209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5722747" y="2637264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 the cover-up method</a:t>
            </a:r>
          </a:p>
        </p:txBody>
      </p:sp>
      <p:sp>
        <p:nvSpPr>
          <p:cNvPr id="38" name="Oval 37"/>
          <p:cNvSpPr/>
          <p:nvPr/>
        </p:nvSpPr>
        <p:spPr>
          <a:xfrm>
            <a:off x="6396387" y="3346072"/>
            <a:ext cx="578477" cy="553579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304564" y="3545640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>
                          <a:latin typeface="Cambria Math"/>
                        </a:rPr>
                        <m:t>𝑶𝒑𝒑𝒐𝒔𝒊𝒕𝒆</m:t>
                      </m:r>
                      <m:r>
                        <a:rPr lang="en-GB" sz="1600" b="1" i="1" dirty="0">
                          <a:latin typeface="Cambria Math"/>
                        </a:rPr>
                        <m:t>=</m:t>
                      </m:r>
                      <m:r>
                        <a:rPr lang="en-GB" sz="1600" b="1" i="1" dirty="0">
                          <a:latin typeface="Cambria Math"/>
                        </a:rPr>
                        <m:t>𝒕𝒂𝒏</m:t>
                      </m:r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1600" b="1" i="1" dirty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1" i="1" dirty="0">
                          <a:latin typeface="Cambria Math"/>
                          <a:ea typeface="Cambria Math"/>
                        </a:rPr>
                        <m:t>𝒂𝒅𝒋𝒂𝒄𝒆𝒏𝒕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4564" y="3545640"/>
                <a:ext cx="3384190" cy="5400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5708435" y="4451959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Substitute in your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6494648" y="5165816"/>
                <a:ext cx="3384190" cy="423424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>
                          <a:latin typeface="Cambria Math"/>
                        </a:rPr>
                        <m:t>𝑶𝒑𝒑𝒐𝒔𝒊𝒕𝒆</m:t>
                      </m:r>
                      <m:r>
                        <a:rPr lang="en-GB" b="1" i="1" dirty="0">
                          <a:latin typeface="Cambria Math"/>
                        </a:rPr>
                        <m:t>=</m:t>
                      </m:r>
                      <m:r>
                        <a:rPr lang="en-GB" b="1" i="1" dirty="0">
                          <a:latin typeface="Cambria Math"/>
                        </a:rPr>
                        <m:t>𝒕𝒂𝒏</m:t>
                      </m:r>
                      <m:d>
                        <m:dPr>
                          <m:ctrlPr>
                            <a:rPr lang="en-GB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dirty="0">
                              <a:latin typeface="Cambria Math"/>
                            </a:rPr>
                            <m:t>𝟑𝟓</m:t>
                          </m:r>
                        </m:e>
                      </m:d>
                      <m:r>
                        <a:rPr lang="en-GB" b="1" i="1" dirty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b="1" dirty="0">
                          <a:latin typeface="Cambria Math"/>
                          <a:ea typeface="Cambria Math"/>
                        </a:rPr>
                        <m:t>𝟏𝟐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648" y="5165816"/>
                <a:ext cx="3384190" cy="423424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6510766" y="5813888"/>
                <a:ext cx="3384190" cy="423424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>
                          <a:latin typeface="Cambria Math"/>
                        </a:rPr>
                        <m:t>𝑶𝒑𝒑𝒐𝒔𝒊𝒕𝒆</m:t>
                      </m:r>
                      <m:r>
                        <a:rPr lang="en-GB" b="1" i="1" dirty="0">
                          <a:latin typeface="Cambria Math"/>
                        </a:rPr>
                        <m:t>=</m:t>
                      </m:r>
                      <m:r>
                        <a:rPr lang="en-GB" b="1" i="1" dirty="0">
                          <a:latin typeface="Cambria Math"/>
                        </a:rPr>
                        <m:t>𝟖</m:t>
                      </m:r>
                      <m:r>
                        <a:rPr lang="en-GB" b="1" i="1" dirty="0">
                          <a:latin typeface="Cambria Math"/>
                        </a:rPr>
                        <m:t>.</m:t>
                      </m:r>
                      <m:r>
                        <a:rPr lang="en-GB" b="1" i="1" dirty="0">
                          <a:latin typeface="Cambria Math"/>
                        </a:rPr>
                        <m:t>𝟒</m:t>
                      </m:r>
                      <m:r>
                        <a:rPr lang="en-GB" b="1" i="1" dirty="0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0766" y="5813888"/>
                <a:ext cx="3384190" cy="423424"/>
              </a:xfrm>
              <a:prstGeom prst="rect">
                <a:avLst/>
              </a:prstGeom>
              <a:blipFill>
                <a:blip r:embed="rId9"/>
                <a:stretch>
                  <a:fillRect b="-294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>
            <a:off x="5294876" y="657632"/>
            <a:ext cx="0" cy="593972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1A55357E-E85D-024B-BDDA-EE66EF2722E8}"/>
              </a:ext>
            </a:extLst>
          </p:cNvPr>
          <p:cNvSpPr/>
          <p:nvPr/>
        </p:nvSpPr>
        <p:spPr>
          <a:xfrm>
            <a:off x="28379" y="-4790"/>
            <a:ext cx="4284205" cy="1181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E76CCDD1-59AB-894B-A7A0-90D16F72398C}"/>
              </a:ext>
            </a:extLst>
          </p:cNvPr>
          <p:cNvSpPr/>
          <p:nvPr/>
        </p:nvSpPr>
        <p:spPr>
          <a:xfrm>
            <a:off x="40722" y="498664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A09B9121-FBC5-6148-B288-5289C96B0F05}"/>
              </a:ext>
            </a:extLst>
          </p:cNvPr>
          <p:cNvSpPr/>
          <p:nvPr/>
        </p:nvSpPr>
        <p:spPr>
          <a:xfrm>
            <a:off x="1087190" y="491393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89739364-DEF8-4141-8CF8-5BAB9E09C5AC}"/>
              </a:ext>
            </a:extLst>
          </p:cNvPr>
          <p:cNvSpPr/>
          <p:nvPr/>
        </p:nvSpPr>
        <p:spPr>
          <a:xfrm>
            <a:off x="2146001" y="491393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83AF73F0-B9F6-724A-9928-DFB9C84ED5F0}"/>
              </a:ext>
            </a:extLst>
          </p:cNvPr>
          <p:cNvSpPr/>
          <p:nvPr/>
        </p:nvSpPr>
        <p:spPr>
          <a:xfrm>
            <a:off x="3189045" y="491393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BD30D76-58B0-CF4A-AA28-3F2829FA729F}"/>
              </a:ext>
            </a:extLst>
          </p:cNvPr>
          <p:cNvSpPr txBox="1"/>
          <p:nvPr/>
        </p:nvSpPr>
        <p:spPr>
          <a:xfrm>
            <a:off x="-83741" y="-19397"/>
            <a:ext cx="4195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On your calculator: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DF07018-2A2F-544B-B958-E3E6E067778E}"/>
              </a:ext>
            </a:extLst>
          </p:cNvPr>
          <p:cNvSpPr txBox="1"/>
          <p:nvPr/>
        </p:nvSpPr>
        <p:spPr>
          <a:xfrm>
            <a:off x="264162" y="545612"/>
            <a:ext cx="796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tan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37B20DC-0327-9949-81E0-87356498C8F7}"/>
              </a:ext>
            </a:extLst>
          </p:cNvPr>
          <p:cNvSpPr txBox="1"/>
          <p:nvPr/>
        </p:nvSpPr>
        <p:spPr>
          <a:xfrm>
            <a:off x="1229405" y="531391"/>
            <a:ext cx="80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(35)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2221E86-C162-874A-B12E-FEB3BD5AAC96}"/>
                  </a:ext>
                </a:extLst>
              </p:cNvPr>
              <p:cNvSpPr txBox="1"/>
              <p:nvPr/>
            </p:nvSpPr>
            <p:spPr>
              <a:xfrm>
                <a:off x="2336718" y="519063"/>
                <a:ext cx="6111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1" dirty="0" smtClean="0">
                          <a:latin typeface="Comic Sans MS" panose="030F0702030302020204" pitchFamily="66" charset="0"/>
                        </a:rPr>
                        <m:t>12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  <a:p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2221E86-C162-874A-B12E-FEB3BD5AA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718" y="519063"/>
                <a:ext cx="611120" cy="830997"/>
              </a:xfrm>
              <a:prstGeom prst="rect">
                <a:avLst/>
              </a:prstGeom>
              <a:blipFill>
                <a:blip r:embed="rId10"/>
                <a:stretch>
                  <a:fillRect r="-22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CB1F1FF8-2549-8A48-869A-7DDE6E68B22C}"/>
              </a:ext>
            </a:extLst>
          </p:cNvPr>
          <p:cNvSpPr txBox="1"/>
          <p:nvPr/>
        </p:nvSpPr>
        <p:spPr>
          <a:xfrm>
            <a:off x="3388564" y="519063"/>
            <a:ext cx="61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11887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3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34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14450" y="260648"/>
            <a:ext cx="496612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Find the length of x in the following triangle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253289" y="1196752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905081" y="1990461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51983" y="2493836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96408" y="3962446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5" y="508395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5708437" y="1417577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Label the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19736" y="2031232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𝟔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736" y="2031232"/>
                <a:ext cx="887444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014001" y="3105827"/>
                <a:ext cx="9316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𝟒𝟎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001" y="3105827"/>
                <a:ext cx="93166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91882" y="3861048"/>
                <a:ext cx="8874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28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882" y="3861048"/>
                <a:ext cx="887444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262" y="3848375"/>
            <a:ext cx="903378" cy="837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520" y="2492897"/>
            <a:ext cx="899120" cy="83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1869843" y="5306467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08437" y="2047607"/>
            <a:ext cx="4980318" cy="4776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Decide which rule to use.</a:t>
            </a:r>
          </a:p>
        </p:txBody>
      </p:sp>
      <p:pic>
        <p:nvPicPr>
          <p:cNvPr id="36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99"/>
          <a:stretch/>
        </p:blipFill>
        <p:spPr bwMode="auto">
          <a:xfrm>
            <a:off x="5929216" y="3245557"/>
            <a:ext cx="1512818" cy="1209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5722747" y="2637264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 the cover-up method</a:t>
            </a:r>
          </a:p>
        </p:txBody>
      </p:sp>
      <p:sp>
        <p:nvSpPr>
          <p:cNvPr id="38" name="Oval 37"/>
          <p:cNvSpPr/>
          <p:nvPr/>
        </p:nvSpPr>
        <p:spPr>
          <a:xfrm>
            <a:off x="6614814" y="3838329"/>
            <a:ext cx="578477" cy="553579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304564" y="3545640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>
                          <a:latin typeface="Cambria Math"/>
                        </a:rPr>
                        <m:t>𝑨𝒅𝒋𝒂𝒄𝒆𝒏𝒕</m:t>
                      </m:r>
                      <m:r>
                        <a:rPr lang="en-GB" sz="16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dirty="0">
                              <a:latin typeface="Cambria Math"/>
                            </a:rPr>
                            <m:t>𝒐𝒑𝒑𝒐𝒔𝒊𝒕𝒆</m:t>
                          </m:r>
                        </m:num>
                        <m:den>
                          <m:r>
                            <a:rPr lang="en-GB" sz="1600" b="1" i="1" dirty="0">
                              <a:latin typeface="Cambria Math"/>
                            </a:rPr>
                            <m:t>𝒕𝒂𝒏</m:t>
                          </m:r>
                          <m:r>
                            <a:rPr lang="en-GB" sz="1600" b="1" i="1" dirty="0">
                              <a:latin typeface="Cambria Math"/>
                            </a:rPr>
                            <m:t>(</m:t>
                          </m:r>
                          <m:r>
                            <a:rPr lang="en-GB" sz="1600" b="1" i="1" dirty="0">
                              <a:latin typeface="Cambria Math"/>
                            </a:rPr>
                            <m:t>𝒙</m:t>
                          </m:r>
                          <m:r>
                            <a:rPr lang="en-GB" sz="1600" b="1" i="1" dirty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4564" y="3545640"/>
                <a:ext cx="3384190" cy="540056"/>
              </a:xfrm>
              <a:prstGeom prst="rect">
                <a:avLst/>
              </a:prstGeom>
              <a:blipFill>
                <a:blip r:embed="rId7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5708435" y="4451959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Substitute in your values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5294876" y="657632"/>
            <a:ext cx="0" cy="593972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866" y="5123528"/>
            <a:ext cx="657314" cy="60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08" y="5149919"/>
            <a:ext cx="657314" cy="60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178" y="5589241"/>
            <a:ext cx="652121" cy="604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Multiply 45"/>
          <p:cNvSpPr/>
          <p:nvPr/>
        </p:nvSpPr>
        <p:spPr>
          <a:xfrm>
            <a:off x="251395" y="5306467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6590748" y="5066871"/>
                <a:ext cx="3384190" cy="747017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>
                          <a:latin typeface="Cambria Math"/>
                        </a:rPr>
                        <m:t>𝑨𝒅𝒋𝒂𝒄𝒆𝒏𝒕</m:t>
                      </m:r>
                      <m:r>
                        <a:rPr lang="en-GB" sz="20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dirty="0"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GB" sz="2000" b="1" i="1" dirty="0">
                              <a:latin typeface="Cambria Math"/>
                            </a:rPr>
                            <m:t>𝒕𝒂𝒏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(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𝟒𝟎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748" y="5066871"/>
                <a:ext cx="3384190" cy="747017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6609056" y="5891391"/>
                <a:ext cx="3384190" cy="747017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>
                          <a:latin typeface="Cambria Math"/>
                        </a:rPr>
                        <m:t>𝑨𝒅𝒋𝒂𝒄𝒆𝒏𝒕</m:t>
                      </m:r>
                      <m:r>
                        <a:rPr lang="en-GB" sz="2000" b="1" i="1" dirty="0">
                          <a:latin typeface="Cambria Math"/>
                        </a:rPr>
                        <m:t>=</m:t>
                      </m:r>
                      <m:r>
                        <a:rPr lang="en-GB" sz="2000" b="1" i="1" dirty="0">
                          <a:latin typeface="Cambria Math"/>
                        </a:rPr>
                        <m:t>𝟕</m:t>
                      </m:r>
                      <m:r>
                        <a:rPr lang="en-GB" sz="2000" b="1" i="1" dirty="0">
                          <a:latin typeface="Cambria Math"/>
                        </a:rPr>
                        <m:t>.</m:t>
                      </m:r>
                      <m:r>
                        <a:rPr lang="en-GB" sz="2000" b="1" i="1" dirty="0">
                          <a:latin typeface="Cambria Math"/>
                        </a:rPr>
                        <m:t>𝟏𝟓</m:t>
                      </m:r>
                      <m:r>
                        <a:rPr lang="en-GB" sz="2000" b="1" i="1" dirty="0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056" y="5891391"/>
                <a:ext cx="3384190" cy="74701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9696CA85-3A47-1648-9EBD-C3F43744F905}"/>
              </a:ext>
            </a:extLst>
          </p:cNvPr>
          <p:cNvSpPr/>
          <p:nvPr/>
        </p:nvSpPr>
        <p:spPr>
          <a:xfrm>
            <a:off x="28379" y="-4790"/>
            <a:ext cx="4284205" cy="1181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78E7B87E-7D76-FE43-A33B-0E2BFF438D41}"/>
              </a:ext>
            </a:extLst>
          </p:cNvPr>
          <p:cNvSpPr/>
          <p:nvPr/>
        </p:nvSpPr>
        <p:spPr>
          <a:xfrm>
            <a:off x="40722" y="498664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5688BDE3-8831-0B48-BA21-E3BEEFF7A560}"/>
              </a:ext>
            </a:extLst>
          </p:cNvPr>
          <p:cNvSpPr/>
          <p:nvPr/>
        </p:nvSpPr>
        <p:spPr>
          <a:xfrm>
            <a:off x="1087190" y="491393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E7FA8021-04E9-0E40-BEDE-568263A73AC4}"/>
              </a:ext>
            </a:extLst>
          </p:cNvPr>
          <p:cNvSpPr/>
          <p:nvPr/>
        </p:nvSpPr>
        <p:spPr>
          <a:xfrm>
            <a:off x="2146001" y="491393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03F497D6-926B-254B-97EF-C79A1348AB5D}"/>
              </a:ext>
            </a:extLst>
          </p:cNvPr>
          <p:cNvSpPr/>
          <p:nvPr/>
        </p:nvSpPr>
        <p:spPr>
          <a:xfrm>
            <a:off x="3189045" y="491393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BBBA271-3CD9-EA41-9D1C-C663D7A25380}"/>
              </a:ext>
            </a:extLst>
          </p:cNvPr>
          <p:cNvSpPr txBox="1"/>
          <p:nvPr/>
        </p:nvSpPr>
        <p:spPr>
          <a:xfrm>
            <a:off x="-83741" y="-19397"/>
            <a:ext cx="4195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On your calculator: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14C13EB-AA5F-C942-BC8F-F622D310EDD9}"/>
              </a:ext>
            </a:extLst>
          </p:cNvPr>
          <p:cNvSpPr txBox="1"/>
          <p:nvPr/>
        </p:nvSpPr>
        <p:spPr>
          <a:xfrm>
            <a:off x="264162" y="545612"/>
            <a:ext cx="796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469DE260-AFB5-324A-9BDA-20DC1A27DB11}"/>
                  </a:ext>
                </a:extLst>
              </p:cNvPr>
              <p:cNvSpPr txBox="1"/>
              <p:nvPr/>
            </p:nvSpPr>
            <p:spPr>
              <a:xfrm>
                <a:off x="1229405" y="531391"/>
                <a:ext cx="8088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469DE260-AFB5-324A-9BDA-20DC1A27D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405" y="531391"/>
                <a:ext cx="808896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A0BE41C-175A-EB4E-AF63-C8D15CFA3DD0}"/>
                  </a:ext>
                </a:extLst>
              </p:cNvPr>
              <p:cNvSpPr txBox="1"/>
              <p:nvPr/>
            </p:nvSpPr>
            <p:spPr>
              <a:xfrm>
                <a:off x="2133518" y="519063"/>
                <a:ext cx="611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𝒕𝒂𝒏</m:t>
                      </m:r>
                      <m:r>
                        <a:rPr lang="en-AU" sz="2400" b="1" i="0" dirty="0" smtClean="0"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A0BE41C-175A-EB4E-AF63-C8D15CFA3D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518" y="519063"/>
                <a:ext cx="611120" cy="461665"/>
              </a:xfrm>
              <a:prstGeom prst="rect">
                <a:avLst/>
              </a:prstGeom>
              <a:blipFill>
                <a:blip r:embed="rId11"/>
                <a:stretch>
                  <a:fillRect l="-2083" r="-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BD0B2022-940A-3248-A27B-946277BE5DBE}"/>
              </a:ext>
            </a:extLst>
          </p:cNvPr>
          <p:cNvSpPr txBox="1"/>
          <p:nvPr/>
        </p:nvSpPr>
        <p:spPr>
          <a:xfrm>
            <a:off x="3388564" y="519063"/>
            <a:ext cx="61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58422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6" grpId="0" animBg="1"/>
      <p:bldP spid="27" grpId="0"/>
      <p:bldP spid="2" grpId="0"/>
      <p:bldP spid="28" grpId="0"/>
      <p:bldP spid="33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6" grpId="0" animBg="1"/>
      <p:bldP spid="47" grpId="0" animBg="1"/>
      <p:bldP spid="48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/>
      <p:bldP spid="63" grpId="0"/>
      <p:bldP spid="64" grpId="0"/>
      <p:bldP spid="65" grpId="0"/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Now it’s time to test your knowledge!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06461" y="2211203"/>
            <a:ext cx="3179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Ex paper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056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233D3B"/>
      </a:dk2>
      <a:lt2>
        <a:srgbClr val="E4E8E2"/>
      </a:lt2>
      <a:accent1>
        <a:srgbClr val="C976E6"/>
      </a:accent1>
      <a:accent2>
        <a:srgbClr val="8458E1"/>
      </a:accent2>
      <a:accent3>
        <a:srgbClr val="7680E6"/>
      </a:accent3>
      <a:accent4>
        <a:srgbClr val="589EE1"/>
      </a:accent4>
      <a:accent5>
        <a:srgbClr val="45B1BA"/>
      </a:accent5>
      <a:accent6>
        <a:srgbClr val="47B58F"/>
      </a:accent6>
      <a:hlink>
        <a:srgbClr val="658E56"/>
      </a:hlink>
      <a:folHlink>
        <a:srgbClr val="848484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308</Words>
  <Application>Microsoft Office PowerPoint</Application>
  <PresentationFormat>Widescreen</PresentationFormat>
  <Paragraphs>88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Calibri</vt:lpstr>
      <vt:lpstr>Cambria Math</vt:lpstr>
      <vt:lpstr>Comic Sans MS</vt:lpstr>
      <vt:lpstr>AccentBoxVTI</vt:lpstr>
      <vt:lpstr>Trigonometry Ratios</vt:lpstr>
      <vt:lpstr>Learning intentions</vt:lpstr>
      <vt:lpstr>PowerPoint Presentation</vt:lpstr>
      <vt:lpstr>PowerPoint Presentation</vt:lpstr>
      <vt:lpstr>PowerPoint Presentation</vt:lpstr>
      <vt:lpstr>SOH-CAH-TOA</vt:lpstr>
      <vt:lpstr>PowerPoint Presentation</vt:lpstr>
      <vt:lpstr>PowerPoint Presentation</vt:lpstr>
      <vt:lpstr>Now it’s time to test your knowledge!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Trigonometry Ratios</dc:title>
  <dc:creator>Yongmei Zhang</dc:creator>
  <cp:lastModifiedBy>Lyn ZHANG</cp:lastModifiedBy>
  <cp:revision>20</cp:revision>
  <dcterms:created xsi:type="dcterms:W3CDTF">2020-06-07T08:22:35Z</dcterms:created>
  <dcterms:modified xsi:type="dcterms:W3CDTF">2022-06-22T22:05:26Z</dcterms:modified>
</cp:coreProperties>
</file>