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notesMasterIdLst>
    <p:notesMasterId r:id="rId22"/>
  </p:notesMasterIdLst>
  <p:sldIdLst>
    <p:sldId id="256" r:id="rId2"/>
    <p:sldId id="257" r:id="rId3"/>
    <p:sldId id="285" r:id="rId4"/>
    <p:sldId id="286" r:id="rId5"/>
    <p:sldId id="259" r:id="rId6"/>
    <p:sldId id="263" r:id="rId7"/>
    <p:sldId id="264" r:id="rId8"/>
    <p:sldId id="265" r:id="rId9"/>
    <p:sldId id="260" r:id="rId10"/>
    <p:sldId id="261" r:id="rId11"/>
    <p:sldId id="262" r:id="rId12"/>
    <p:sldId id="268" r:id="rId13"/>
    <p:sldId id="282" r:id="rId14"/>
    <p:sldId id="283" r:id="rId15"/>
    <p:sldId id="284" r:id="rId16"/>
    <p:sldId id="280" r:id="rId17"/>
    <p:sldId id="281" r:id="rId18"/>
    <p:sldId id="287" r:id="rId19"/>
    <p:sldId id="288" r:id="rId20"/>
    <p:sldId id="565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21"/>
    <p:restoredTop sz="94615"/>
  </p:normalViewPr>
  <p:slideViewPr>
    <p:cSldViewPr snapToGrid="0" snapToObjects="1">
      <p:cViewPr varScale="1">
        <p:scale>
          <a:sx n="49" d="100"/>
          <a:sy n="49" d="100"/>
        </p:scale>
        <p:origin x="792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4308DB-51C6-4039-BBA1-930B9C33E619}" type="doc">
      <dgm:prSet loTypeId="urn:microsoft.com/office/officeart/2005/8/layout/vList2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F1487A9-4DCF-4D44-ABED-EC6F7CC004DB}">
      <dgm:prSet/>
      <dgm:spPr/>
      <dgm:t>
        <a:bodyPr/>
        <a:lstStyle/>
        <a:p>
          <a:r>
            <a:rPr lang="en-US"/>
            <a:t>Theorem to find sides of a right-angle triangle.</a:t>
          </a:r>
        </a:p>
      </dgm:t>
    </dgm:pt>
    <dgm:pt modelId="{7D2E0E14-905C-445A-8918-19684564F086}" type="parTrans" cxnId="{A16D90B2-428B-4A4F-8903-1C2D0DB39F72}">
      <dgm:prSet/>
      <dgm:spPr/>
      <dgm:t>
        <a:bodyPr/>
        <a:lstStyle/>
        <a:p>
          <a:endParaRPr lang="en-US"/>
        </a:p>
      </dgm:t>
    </dgm:pt>
    <dgm:pt modelId="{81F89BC5-717F-42F6-A243-AA5049F0AB97}" type="sibTrans" cxnId="{A16D90B2-428B-4A4F-8903-1C2D0DB39F72}">
      <dgm:prSet/>
      <dgm:spPr/>
      <dgm:t>
        <a:bodyPr/>
        <a:lstStyle/>
        <a:p>
          <a:endParaRPr lang="en-US"/>
        </a:p>
      </dgm:t>
    </dgm:pt>
    <dgm:pt modelId="{E30BB87F-B5AA-4BEC-AFE3-ECBC7E6CFC69}">
      <dgm:prSet/>
      <dgm:spPr/>
      <dgm:t>
        <a:bodyPr/>
        <a:lstStyle/>
        <a:p>
          <a:r>
            <a:rPr lang="en-US"/>
            <a:t>Determine trigonometric ratios of a right-angle triangle.</a:t>
          </a:r>
        </a:p>
      </dgm:t>
    </dgm:pt>
    <dgm:pt modelId="{2D7B6525-A476-4390-9DF0-4AF5FAFA7744}" type="parTrans" cxnId="{6157D6C7-B0D1-4ED4-A1F0-28A13C63FE0D}">
      <dgm:prSet/>
      <dgm:spPr/>
      <dgm:t>
        <a:bodyPr/>
        <a:lstStyle/>
        <a:p>
          <a:endParaRPr lang="en-US"/>
        </a:p>
      </dgm:t>
    </dgm:pt>
    <dgm:pt modelId="{C300268E-70BE-47FE-9692-8484A5ACB417}" type="sibTrans" cxnId="{6157D6C7-B0D1-4ED4-A1F0-28A13C63FE0D}">
      <dgm:prSet/>
      <dgm:spPr/>
      <dgm:t>
        <a:bodyPr/>
        <a:lstStyle/>
        <a:p>
          <a:endParaRPr lang="en-US"/>
        </a:p>
      </dgm:t>
    </dgm:pt>
    <dgm:pt modelId="{1823067E-DD3F-004A-AAC0-1F20A32CF1DD}" type="pres">
      <dgm:prSet presAssocID="{BD4308DB-51C6-4039-BBA1-930B9C33E619}" presName="linear" presStyleCnt="0">
        <dgm:presLayoutVars>
          <dgm:animLvl val="lvl"/>
          <dgm:resizeHandles val="exact"/>
        </dgm:presLayoutVars>
      </dgm:prSet>
      <dgm:spPr/>
    </dgm:pt>
    <dgm:pt modelId="{F858538C-C7B1-3641-8662-26BC4E30BD7E}" type="pres">
      <dgm:prSet presAssocID="{9F1487A9-4DCF-4D44-ABED-EC6F7CC004DB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AFC96812-69D7-C547-9A55-49D7E307B2D4}" type="pres">
      <dgm:prSet presAssocID="{81F89BC5-717F-42F6-A243-AA5049F0AB97}" presName="spacer" presStyleCnt="0"/>
      <dgm:spPr/>
    </dgm:pt>
    <dgm:pt modelId="{6BA0FD2D-ED20-B940-B32C-369C2BBCDA60}" type="pres">
      <dgm:prSet presAssocID="{E30BB87F-B5AA-4BEC-AFE3-ECBC7E6CFC6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CE6C1854-FEEF-EE47-9A78-11378699B182}" type="presOf" srcId="{9F1487A9-4DCF-4D44-ABED-EC6F7CC004DB}" destId="{F858538C-C7B1-3641-8662-26BC4E30BD7E}" srcOrd="0" destOrd="0" presId="urn:microsoft.com/office/officeart/2005/8/layout/vList2"/>
    <dgm:cxn modelId="{A16D90B2-428B-4A4F-8903-1C2D0DB39F72}" srcId="{BD4308DB-51C6-4039-BBA1-930B9C33E619}" destId="{9F1487A9-4DCF-4D44-ABED-EC6F7CC004DB}" srcOrd="0" destOrd="0" parTransId="{7D2E0E14-905C-445A-8918-19684564F086}" sibTransId="{81F89BC5-717F-42F6-A243-AA5049F0AB97}"/>
    <dgm:cxn modelId="{3D3FB1B3-E9D6-1D47-B47A-E98CAD17013A}" type="presOf" srcId="{E30BB87F-B5AA-4BEC-AFE3-ECBC7E6CFC69}" destId="{6BA0FD2D-ED20-B940-B32C-369C2BBCDA60}" srcOrd="0" destOrd="0" presId="urn:microsoft.com/office/officeart/2005/8/layout/vList2"/>
    <dgm:cxn modelId="{6157D6C7-B0D1-4ED4-A1F0-28A13C63FE0D}" srcId="{BD4308DB-51C6-4039-BBA1-930B9C33E619}" destId="{E30BB87F-B5AA-4BEC-AFE3-ECBC7E6CFC69}" srcOrd="1" destOrd="0" parTransId="{2D7B6525-A476-4390-9DF0-4AF5FAFA7744}" sibTransId="{C300268E-70BE-47FE-9692-8484A5ACB417}"/>
    <dgm:cxn modelId="{E93406D8-3CF0-DC42-8D01-888A63F382DA}" type="presOf" srcId="{BD4308DB-51C6-4039-BBA1-930B9C33E619}" destId="{1823067E-DD3F-004A-AAC0-1F20A32CF1DD}" srcOrd="0" destOrd="0" presId="urn:microsoft.com/office/officeart/2005/8/layout/vList2"/>
    <dgm:cxn modelId="{C2D7A6DF-0767-1345-871C-9C8FD1CD35DE}" type="presParOf" srcId="{1823067E-DD3F-004A-AAC0-1F20A32CF1DD}" destId="{F858538C-C7B1-3641-8662-26BC4E30BD7E}" srcOrd="0" destOrd="0" presId="urn:microsoft.com/office/officeart/2005/8/layout/vList2"/>
    <dgm:cxn modelId="{B7C6C98B-DB43-F84E-81B0-5851E92C9907}" type="presParOf" srcId="{1823067E-DD3F-004A-AAC0-1F20A32CF1DD}" destId="{AFC96812-69D7-C547-9A55-49D7E307B2D4}" srcOrd="1" destOrd="0" presId="urn:microsoft.com/office/officeart/2005/8/layout/vList2"/>
    <dgm:cxn modelId="{59CD5153-BFD2-104A-A21D-6EB7F5979D29}" type="presParOf" srcId="{1823067E-DD3F-004A-AAC0-1F20A32CF1DD}" destId="{6BA0FD2D-ED20-B940-B32C-369C2BBCDA60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58538C-C7B1-3641-8662-26BC4E30BD7E}">
      <dsp:nvSpPr>
        <dsp:cNvPr id="0" name=""/>
        <dsp:cNvSpPr/>
      </dsp:nvSpPr>
      <dsp:spPr>
        <a:xfrm>
          <a:off x="0" y="23849"/>
          <a:ext cx="6967728" cy="269451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Theorem to find sides of a right-angle triangle.</a:t>
          </a:r>
        </a:p>
      </dsp:txBody>
      <dsp:txXfrm>
        <a:off x="131535" y="155384"/>
        <a:ext cx="6704658" cy="2431440"/>
      </dsp:txXfrm>
    </dsp:sp>
    <dsp:sp modelId="{6BA0FD2D-ED20-B940-B32C-369C2BBCDA60}">
      <dsp:nvSpPr>
        <dsp:cNvPr id="0" name=""/>
        <dsp:cNvSpPr/>
      </dsp:nvSpPr>
      <dsp:spPr>
        <a:xfrm>
          <a:off x="0" y="2859479"/>
          <a:ext cx="6967728" cy="269451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marL="0" lvl="0" indent="0" algn="l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900" kern="1200"/>
            <a:t>Determine trigonometric ratios of a right-angle triangle.</a:t>
          </a:r>
        </a:p>
      </dsp:txBody>
      <dsp:txXfrm>
        <a:off x="131535" y="2991014"/>
        <a:ext cx="6704658" cy="24314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1015F-33D7-E149-BB87-21FB6A1C1B4F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1B8A3-7CFA-F44C-BCDE-0A47C8E9EB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038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138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09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7950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9867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9764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138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B16150-2CAE-47F0-A80F-687B3266A091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41670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911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304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454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8454722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9182942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891026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976606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26139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6299268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9067488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442324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30422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75826" y="44624"/>
            <a:ext cx="6062540" cy="1143000"/>
          </a:xfrm>
        </p:spPr>
        <p:txBody>
          <a:bodyPr/>
          <a:lstStyle>
            <a:lvl1pPr algn="r">
              <a:defRPr>
                <a:solidFill>
                  <a:srgbClr val="00B050"/>
                </a:solidFill>
              </a:defRPr>
            </a:lvl1pPr>
          </a:lstStyle>
          <a:p>
            <a:r>
              <a:rPr lang="en-US" dirty="0"/>
              <a:t>Lesson Title</a:t>
            </a:r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262592" y="332657"/>
            <a:ext cx="48971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584E384-4DE3-47FA-AB97-65249CC4AC27}" type="datetime2">
              <a:rPr lang="en-GB" sz="2800" smtClean="0"/>
              <a:pPr/>
              <a:t>Thursday, 23 June 2022</a:t>
            </a:fld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70699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00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956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785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9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700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273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407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6/23/2022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72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  <p:sldLayoutId id="2147483675" r:id="rId12"/>
    <p:sldLayoutId id="2147483676" r:id="rId13"/>
    <p:sldLayoutId id="2147483677" r:id="rId14"/>
    <p:sldLayoutId id="2147483678" r:id="rId15"/>
    <p:sldLayoutId id="2147483679" r:id="rId16"/>
    <p:sldLayoutId id="2147483680" r:id="rId17"/>
    <p:sldLayoutId id="2147483681" r:id="rId18"/>
    <p:sldLayoutId id="2147483682" r:id="rId19"/>
    <p:sldLayoutId id="2147483683" r:id="rId2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21.png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5.png"/><Relationship Id="rId5" Type="http://schemas.openxmlformats.org/officeDocument/2006/relationships/image" Target="../media/image16.PNG"/><Relationship Id="rId4" Type="http://schemas.openxmlformats.org/officeDocument/2006/relationships/image" Target="../media/image24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.jpeg"/><Relationship Id="rId7" Type="http://schemas.openxmlformats.org/officeDocument/2006/relationships/image" Target="../media/image28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0.png"/><Relationship Id="rId9" Type="http://schemas.openxmlformats.org/officeDocument/2006/relationships/image" Target="../media/image30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.jpeg"/><Relationship Id="rId7" Type="http://schemas.openxmlformats.org/officeDocument/2006/relationships/image" Target="../media/image3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0.xml"/><Relationship Id="rId6" Type="http://schemas.openxmlformats.org/officeDocument/2006/relationships/image" Target="../media/image32.png"/><Relationship Id="rId5" Type="http://schemas.openxmlformats.org/officeDocument/2006/relationships/image" Target="../media/image26.png"/><Relationship Id="rId4" Type="http://schemas.openxmlformats.org/officeDocument/2006/relationships/image" Target="../media/image31.png"/><Relationship Id="rId9" Type="http://schemas.openxmlformats.org/officeDocument/2006/relationships/image" Target="../media/image35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44.png"/><Relationship Id="rId7" Type="http://schemas.openxmlformats.org/officeDocument/2006/relationships/image" Target="../media/image48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7.png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image" Target="../media/image57.png"/><Relationship Id="rId7" Type="http://schemas.openxmlformats.org/officeDocument/2006/relationships/image" Target="../media/image48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0.png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0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5.png"/><Relationship Id="rId5" Type="http://schemas.openxmlformats.org/officeDocument/2006/relationships/image" Target="../media/image120.png"/><Relationship Id="rId4" Type="http://schemas.openxmlformats.org/officeDocument/2006/relationships/image" Target="../media/image2.jpe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7.png"/><Relationship Id="rId5" Type="http://schemas.openxmlformats.org/officeDocument/2006/relationships/image" Target="../media/image160.PN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Relationship Id="rId6" Type="http://schemas.openxmlformats.org/officeDocument/2006/relationships/image" Target="../media/image16.PNG"/><Relationship Id="rId5" Type="http://schemas.openxmlformats.org/officeDocument/2006/relationships/image" Target="../media/image11.png"/><Relationship Id="rId4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5A59F003-E00A-43F9-91DC-CC54E3B8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3">
            <a:extLst>
              <a:ext uri="{FF2B5EF4-FFF2-40B4-BE49-F238E27FC236}">
                <a16:creationId xmlns:a16="http://schemas.microsoft.com/office/drawing/2014/main" id="{E7AE1859-C3DD-475D-9F37-35DB8AE10FE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5730"/>
          <a:stretch/>
        </p:blipFill>
        <p:spPr>
          <a:xfrm>
            <a:off x="20" y="10"/>
            <a:ext cx="12191981" cy="6857990"/>
          </a:xfrm>
          <a:prstGeom prst="rect">
            <a:avLst/>
          </a:prstGeom>
        </p:spPr>
      </p:pic>
      <p:sp>
        <p:nvSpPr>
          <p:cNvPr id="15" name="Rectangle 10">
            <a:extLst>
              <a:ext uri="{FF2B5EF4-FFF2-40B4-BE49-F238E27FC236}">
                <a16:creationId xmlns:a16="http://schemas.microsoft.com/office/drawing/2014/main" id="{D74A4382-E3AD-430A-9A1F-DFA3E0E77A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799868" y="-1534136"/>
            <a:ext cx="4592270" cy="12192001"/>
          </a:xfrm>
          <a:prstGeom prst="rect">
            <a:avLst/>
          </a:prstGeom>
          <a:gradFill>
            <a:gsLst>
              <a:gs pos="35000">
                <a:schemeClr val="tx1">
                  <a:alpha val="46000"/>
                </a:schemeClr>
              </a:gs>
              <a:gs pos="21000">
                <a:schemeClr val="tx1">
                  <a:alpha val="3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8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2EE8CB-1F8B-8D47-9D91-BFB0C7129F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553" y="3091928"/>
            <a:ext cx="9078562" cy="2387600"/>
          </a:xfrm>
        </p:spPr>
        <p:txBody>
          <a:bodyPr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Trigonometry Ratios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DE64C5-43C2-B240-A3B9-F212497DE7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553" y="5551469"/>
            <a:ext cx="9078562" cy="592975"/>
          </a:xfrm>
        </p:spPr>
        <p:txBody>
          <a:bodyPr anchor="ctr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Finding an angle</a:t>
            </a:r>
          </a:p>
        </p:txBody>
      </p:sp>
    </p:spTree>
    <p:extLst>
      <p:ext uri="{BB962C8B-B14F-4D97-AF65-F5344CB8AC3E}">
        <p14:creationId xmlns:p14="http://schemas.microsoft.com/office/powerpoint/2010/main" val="31015645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5856152" y="3942258"/>
            <a:ext cx="720080" cy="738494"/>
          </a:xfrm>
          <a:prstGeom prst="ellipse">
            <a:avLst/>
          </a:prstGeom>
          <a:solidFill>
            <a:schemeClr val="accent1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we using the </a:t>
            </a:r>
            <a:r>
              <a:rPr lang="en-GB" sz="1600" dirty="0" err="1"/>
              <a:t>Coine</a:t>
            </a:r>
            <a:r>
              <a:rPr lang="en-GB" sz="1600" dirty="0"/>
              <a:t> rule and we are looking for the Hypotenuse, we cover up the opposite.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6979410" y="5013176"/>
                <a:ext cx="4157150" cy="720080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𝑯𝒚𝒑𝒐𝒕𝒆𝒏𝒖𝒔𝒆</m:t>
                      </m:r>
                      <m:r>
                        <a:rPr lang="en-GB" sz="20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𝒂𝒅𝒋𝒂𝒄𝒆𝒏𝒕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𝒄𝒐𝒔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(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  <m:r>
                            <a:rPr lang="en-GB" sz="2000" b="1" i="1" dirty="0">
                              <a:latin typeface="Cambria Math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9410" y="5013176"/>
                <a:ext cx="4157150" cy="720080"/>
              </a:xfrm>
              <a:prstGeom prst="rect">
                <a:avLst/>
              </a:prstGeom>
              <a:blipFill>
                <a:blip r:embed="rId4"/>
                <a:stretch>
                  <a:fillRect b="-87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5977395" y="4734346"/>
            <a:ext cx="984328" cy="9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326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815087" flipV="1">
            <a:off x="5954764" y="4516151"/>
            <a:ext cx="1297076" cy="1413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7039668" y="3942258"/>
            <a:ext cx="720080" cy="738494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If we are using the Tan rule and looking for the angle, we cover up tan.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1991544" y="5028020"/>
                <a:ext cx="4157150" cy="720080"/>
              </a:xfrm>
              <a:prstGeom prst="rect">
                <a:avLst/>
              </a:pr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𝑻𝒂𝒏</m:t>
                      </m:r>
                      <m:r>
                        <a:rPr lang="en-GB" sz="2000" b="1" i="1" dirty="0">
                          <a:latin typeface="Cambria Math"/>
                        </a:rPr>
                        <m:t>(</m:t>
                      </m:r>
                      <m:r>
                        <a:rPr lang="en-GB" sz="2000" b="1" i="1" dirty="0">
                          <a:latin typeface="Cambria Math"/>
                        </a:rPr>
                        <m:t>𝒙</m:t>
                      </m:r>
                      <m:r>
                        <a:rPr lang="en-GB" sz="2000" b="1" i="1" dirty="0">
                          <a:latin typeface="Cambria Math"/>
                        </a:rPr>
                        <m:t>)= </m:t>
                      </m:r>
                      <m:f>
                        <m:f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2000" b="1" i="1" dirty="0">
                              <a:latin typeface="Cambria Math"/>
                            </a:rPr>
                            <m:t>𝒂𝒅𝒋</m:t>
                          </m:r>
                        </m:den>
                      </m:f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91544" y="5028020"/>
                <a:ext cx="4157150" cy="720080"/>
              </a:xfrm>
              <a:prstGeom prst="rect">
                <a:avLst/>
              </a:prstGeom>
              <a:blipFill>
                <a:blip r:embed="rId5"/>
                <a:stretch>
                  <a:fillRect b="-87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2511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2279577" y="3212356"/>
            <a:ext cx="6408711" cy="3888432"/>
            <a:chOff x="382180" y="2582088"/>
            <a:chExt cx="4371534" cy="2501656"/>
          </a:xfrm>
        </p:grpSpPr>
        <p:sp>
          <p:nvSpPr>
            <p:cNvPr id="3" name="Right Triangle 2"/>
            <p:cNvSpPr/>
            <p:nvPr/>
          </p:nvSpPr>
          <p:spPr>
            <a:xfrm>
              <a:off x="971600" y="2582088"/>
              <a:ext cx="3312368" cy="1800200"/>
            </a:xfrm>
            <a:prstGeom prst="rtTriangl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2838098" y="3925570"/>
              <a:ext cx="720080" cy="851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b="1" dirty="0"/>
                <a:t>30 °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382180" y="3415973"/>
              <a:ext cx="538366" cy="45542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4000" b="1" dirty="0"/>
                <a:t>4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1904849" y="4388840"/>
                  <a:ext cx="1200140" cy="45542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GB" sz="4000" b="1" i="1" dirty="0">
                            <a:latin typeface="Cambria Math" panose="02040503050406030204" pitchFamily="18" charset="0"/>
                          </a:rPr>
                          <m:t>𝒙</m:t>
                        </m:r>
                      </m:oMath>
                    </m:oMathPara>
                  </a14:m>
                  <a:endParaRPr lang="en-GB" sz="4000" b="1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04849" y="4388840"/>
                  <a:ext cx="1200140" cy="45542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Arc 6"/>
            <p:cNvSpPr/>
            <p:nvPr/>
          </p:nvSpPr>
          <p:spPr>
            <a:xfrm>
              <a:off x="3457570" y="3787600"/>
              <a:ext cx="1296144" cy="1296144"/>
            </a:xfrm>
            <a:prstGeom prst="arc">
              <a:avLst>
                <a:gd name="adj1" fmla="val 11165766"/>
                <a:gd name="adj2" fmla="val 13264630"/>
              </a:avLst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1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b="1" dirty="0"/>
                <a:t>RECAP</a:t>
              </a:r>
              <a:endParaRPr lang="en-GB" sz="3200" dirty="0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407798" y="3212357"/>
                <a:ext cx="3792659" cy="7848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i="1">
                          <a:latin typeface="Cambria Math"/>
                        </a:rPr>
                        <m:t>𝑥</m:t>
                      </m:r>
                      <m:r>
                        <a:rPr lang="en-GB" sz="2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i="1">
                              <a:latin typeface="Cambria Math"/>
                            </a:rPr>
                            <m:t>4</m:t>
                          </m:r>
                        </m:num>
                        <m:den>
                          <m:func>
                            <m:funcPr>
                              <m:ctrlPr>
                                <a:rPr lang="en-GB" sz="24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2400">
                                  <a:latin typeface="Cambria Math"/>
                                </a:rPr>
                                <m:t>tan</m:t>
                              </m:r>
                            </m:fName>
                            <m:e>
                              <m:r>
                                <a:rPr lang="en-GB" sz="2400" i="1">
                                  <a:latin typeface="Cambria Math"/>
                                </a:rPr>
                                <m:t>30</m:t>
                              </m:r>
                            </m:e>
                          </m:func>
                        </m:den>
                      </m:f>
                      <m:r>
                        <a:rPr lang="en-GB" sz="2400" i="1">
                          <a:latin typeface="Cambria Math"/>
                        </a:rPr>
                        <m:t>=4</m:t>
                      </m:r>
                      <m:rad>
                        <m:radPr>
                          <m:degHide m:val="on"/>
                          <m:ctrlPr>
                            <a:rPr lang="en-GB" sz="2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400" i="1">
                              <a:latin typeface="Cambria Math"/>
                            </a:rPr>
                            <m:t>3</m:t>
                          </m:r>
                        </m:e>
                      </m:rad>
                      <m:r>
                        <a:rPr lang="en-GB" sz="2400" i="1">
                          <a:latin typeface="Cambria Math"/>
                        </a:rPr>
                        <m:t> </m:t>
                      </m:r>
                      <m:r>
                        <a:rPr lang="en-GB" sz="2400" i="1">
                          <a:latin typeface="Cambria Math"/>
                        </a:rPr>
                        <m:t>𝑜𝑟</m:t>
                      </m:r>
                      <m:r>
                        <a:rPr lang="en-GB" sz="2400" i="1">
                          <a:latin typeface="Cambria Math"/>
                        </a:rPr>
                        <m:t> 6.93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7798" y="3212357"/>
                <a:ext cx="3792659" cy="784895"/>
              </a:xfrm>
              <a:prstGeom prst="rect">
                <a:avLst/>
              </a:prstGeom>
              <a:blipFill>
                <a:blip r:embed="rId4"/>
                <a:stretch>
                  <a:fillRect b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/>
          <p:cNvSpPr/>
          <p:nvPr/>
        </p:nvSpPr>
        <p:spPr>
          <a:xfrm>
            <a:off x="7138594" y="3239741"/>
            <a:ext cx="2830760" cy="757511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2B1857D-1471-4E7F-93AE-E8D9ED70D5B5}"/>
              </a:ext>
            </a:extLst>
          </p:cNvPr>
          <p:cNvSpPr/>
          <p:nvPr/>
        </p:nvSpPr>
        <p:spPr>
          <a:xfrm>
            <a:off x="3143672" y="5524501"/>
            <a:ext cx="501229" cy="4839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7FB2CEC-3B42-4F2B-8F13-BE9B1E1F0488}"/>
              </a:ext>
            </a:extLst>
          </p:cNvPr>
          <p:cNvSpPr txBox="1"/>
          <p:nvPr/>
        </p:nvSpPr>
        <p:spPr>
          <a:xfrm>
            <a:off x="1974560" y="822162"/>
            <a:ext cx="859336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u="sng" dirty="0"/>
              <a:t>When</a:t>
            </a:r>
            <a:r>
              <a:rPr lang="en-GB" sz="2800" dirty="0"/>
              <a:t> would we use trigonometry?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When we have a right-angled triangle.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800" b="1" dirty="0"/>
              <a:t>When we’re involving two side lengths and an angle.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8F0BB7-C902-44FC-834F-1A184B8EE972}"/>
              </a:ext>
            </a:extLst>
          </p:cNvPr>
          <p:cNvSpPr/>
          <p:nvPr/>
        </p:nvSpPr>
        <p:spPr>
          <a:xfrm>
            <a:off x="2279576" y="1298774"/>
            <a:ext cx="8185224" cy="136665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46CFD1AF-D694-4BE8-BB67-29041B3A24BA}"/>
              </a:ext>
            </a:extLst>
          </p:cNvPr>
          <p:cNvCxnSpPr/>
          <p:nvPr/>
        </p:nvCxnSpPr>
        <p:spPr>
          <a:xfrm>
            <a:off x="1524000" y="2708920"/>
            <a:ext cx="914285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7520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</p:childTnLst>
        </p:cTn>
      </p:par>
    </p:tnLst>
    <p:bldLst>
      <p:bldP spid="13" grpId="0" animBg="1"/>
      <p:bldP spid="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19337" y="2130427"/>
            <a:ext cx="10361851" cy="938534"/>
          </a:xfrm>
        </p:spPr>
        <p:txBody>
          <a:bodyPr>
            <a:normAutofit/>
          </a:bodyPr>
          <a:lstStyle/>
          <a:p>
            <a:r>
              <a:rPr lang="en-GB" sz="3600" b="1" dirty="0"/>
              <a:t>SOH-CAH-TOA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33618" y="2924944"/>
            <a:ext cx="8533289" cy="1080120"/>
          </a:xfrm>
        </p:spPr>
        <p:txBody>
          <a:bodyPr>
            <a:normAutofit/>
          </a:bodyPr>
          <a:lstStyle/>
          <a:p>
            <a:r>
              <a:rPr lang="en-GB" dirty="0"/>
              <a:t>Finding angles in </a:t>
            </a:r>
            <a:br>
              <a:rPr lang="en-GB" dirty="0"/>
            </a:br>
            <a:r>
              <a:rPr lang="en-GB" dirty="0"/>
              <a:t>right-angled triangles</a:t>
            </a:r>
          </a:p>
        </p:txBody>
      </p:sp>
      <p:pic>
        <p:nvPicPr>
          <p:cNvPr id="8" name="Picture 4" descr="https://cdn1.iconfinder.com/data/icons/iconza-circle-social/64/697029-twitter-51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70" y="6040806"/>
            <a:ext cx="788846" cy="78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392" y="6237313"/>
            <a:ext cx="2730500" cy="676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4272" y="6418810"/>
            <a:ext cx="2835060" cy="242257"/>
          </a:xfrm>
          <a:prstGeom prst="rect">
            <a:avLst/>
          </a:prstGeom>
        </p:spPr>
      </p:pic>
      <p:sp>
        <p:nvSpPr>
          <p:cNvPr id="11" name="6-Point Star 10"/>
          <p:cNvSpPr/>
          <p:nvPr/>
        </p:nvSpPr>
        <p:spPr>
          <a:xfrm>
            <a:off x="7100461" y="1844824"/>
            <a:ext cx="2232248" cy="2160240"/>
          </a:xfrm>
          <a:prstGeom prst="star6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Grade 9</a:t>
            </a:r>
          </a:p>
        </p:txBody>
      </p:sp>
      <p:pic>
        <p:nvPicPr>
          <p:cNvPr id="12" name="Picture 11"/>
          <p:cNvPicPr/>
          <p:nvPr/>
        </p:nvPicPr>
        <p:blipFill rotWithShape="1"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77375" t="20730" r="-502" b="17489"/>
          <a:stretch/>
        </p:blipFill>
        <p:spPr bwMode="auto">
          <a:xfrm rot="20715863">
            <a:off x="9661881" y="191323"/>
            <a:ext cx="1641928" cy="1063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81243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9480" y="3859918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angle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05081" y="1990461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96408" y="39624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316052" y="5275408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290" y="4004462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29" r="-128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𝟕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3593" y="522092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95800" y="573263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884560" y="5180599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pic>
        <p:nvPicPr>
          <p:cNvPr id="36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99"/>
          <a:stretch/>
        </p:blipFill>
        <p:spPr bwMode="auto">
          <a:xfrm>
            <a:off x="5929216" y="3245557"/>
            <a:ext cx="1512818" cy="12097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Rectangle 36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sp>
        <p:nvSpPr>
          <p:cNvPr id="38" name="Oval 37"/>
          <p:cNvSpPr/>
          <p:nvPr/>
        </p:nvSpPr>
        <p:spPr>
          <a:xfrm>
            <a:off x="6107148" y="3828965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𝒂𝒅𝒋𝒂𝒄𝒆𝒏𝒕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4564" y="354564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63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Rectangle 39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6520810" y="5115956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𝒕𝒂𝒏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810" y="5115956"/>
                <a:ext cx="3384190" cy="540056"/>
              </a:xfrm>
              <a:prstGeom prst="rect">
                <a:avLst/>
              </a:prstGeom>
              <a:blipFill>
                <a:blip r:embed="rId8"/>
                <a:stretch>
                  <a:fillRect b="-4651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6520810" y="5743679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𝒕𝒂𝒏</m:t>
                          </m:r>
                        </m:e>
                        <m:sup>
                          <m:r>
                            <a:rPr lang="en-GB" sz="1600" b="1" i="1" dirty="0">
                              <a:latin typeface="Cambria Math"/>
                            </a:rPr>
                            <m:t>−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dirty="0">
                                  <a:latin typeface="Cambria Math"/>
                                </a:rPr>
                                <m:t>𝟕</m:t>
                              </m:r>
                            </m:num>
                            <m:den>
                              <m:r>
                                <a:rPr lang="en-GB" sz="1600" b="1" i="1" dirty="0">
                                  <a:latin typeface="Cambria Math"/>
                                </a:rPr>
                                <m:t>𝟏𝟐</m:t>
                              </m:r>
                            </m:den>
                          </m:f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𝟑𝟎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0810" y="5743679"/>
                <a:ext cx="3384190" cy="540056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Rounded Rectangle 53">
            <a:extLst>
              <a:ext uri="{FF2B5EF4-FFF2-40B4-BE49-F238E27FC236}">
                <a16:creationId xmlns:a16="http://schemas.microsoft.com/office/drawing/2014/main" id="{1807486A-3729-3B45-975C-82EFC04D4EAB}"/>
              </a:ext>
            </a:extLst>
          </p:cNvPr>
          <p:cNvSpPr/>
          <p:nvPr/>
        </p:nvSpPr>
        <p:spPr>
          <a:xfrm>
            <a:off x="14825" y="-2161"/>
            <a:ext cx="4420552" cy="1107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91FE221B-CF9D-A046-847B-B79D41C7E907}"/>
              </a:ext>
            </a:extLst>
          </p:cNvPr>
          <p:cNvSpPr/>
          <p:nvPr/>
        </p:nvSpPr>
        <p:spPr>
          <a:xfrm>
            <a:off x="1077055" y="576636"/>
            <a:ext cx="849787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86EBD1B-05DC-2145-97A3-A53953B7382A}"/>
              </a:ext>
            </a:extLst>
          </p:cNvPr>
          <p:cNvSpPr txBox="1"/>
          <p:nvPr/>
        </p:nvSpPr>
        <p:spPr>
          <a:xfrm>
            <a:off x="1156312" y="551483"/>
            <a:ext cx="98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tan</a:t>
            </a:r>
          </a:p>
        </p:txBody>
      </p:sp>
      <p:sp>
        <p:nvSpPr>
          <p:cNvPr id="57" name="Rounded Rectangle 56">
            <a:extLst>
              <a:ext uri="{FF2B5EF4-FFF2-40B4-BE49-F238E27FC236}">
                <a16:creationId xmlns:a16="http://schemas.microsoft.com/office/drawing/2014/main" id="{9823E4D3-49A0-CD45-9629-0BD26B083FD7}"/>
              </a:ext>
            </a:extLst>
          </p:cNvPr>
          <p:cNvSpPr/>
          <p:nvPr/>
        </p:nvSpPr>
        <p:spPr>
          <a:xfrm>
            <a:off x="2075095" y="572124"/>
            <a:ext cx="985531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E96CA21-8734-3C43-8919-29010EFA79C9}"/>
              </a:ext>
            </a:extLst>
          </p:cNvPr>
          <p:cNvSpPr txBox="1"/>
          <p:nvPr/>
        </p:nvSpPr>
        <p:spPr>
          <a:xfrm>
            <a:off x="2046556" y="545325"/>
            <a:ext cx="1109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7 ÷ 12</a:t>
            </a:r>
          </a:p>
        </p:txBody>
      </p:sp>
      <p:sp>
        <p:nvSpPr>
          <p:cNvPr id="59" name="Rounded Rectangle 58">
            <a:extLst>
              <a:ext uri="{FF2B5EF4-FFF2-40B4-BE49-F238E27FC236}">
                <a16:creationId xmlns:a16="http://schemas.microsoft.com/office/drawing/2014/main" id="{FC6F2CE3-6142-0145-9C00-F83D54F54393}"/>
              </a:ext>
            </a:extLst>
          </p:cNvPr>
          <p:cNvSpPr/>
          <p:nvPr/>
        </p:nvSpPr>
        <p:spPr>
          <a:xfrm>
            <a:off x="3270426" y="595729"/>
            <a:ext cx="916328" cy="34821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A049F43-86BB-4344-BB3E-7963747F8139}"/>
              </a:ext>
            </a:extLst>
          </p:cNvPr>
          <p:cNvSpPr txBox="1"/>
          <p:nvPr/>
        </p:nvSpPr>
        <p:spPr>
          <a:xfrm>
            <a:off x="3527122" y="545324"/>
            <a:ext cx="51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61" name="Rounded Rectangle 60">
            <a:extLst>
              <a:ext uri="{FF2B5EF4-FFF2-40B4-BE49-F238E27FC236}">
                <a16:creationId xmlns:a16="http://schemas.microsoft.com/office/drawing/2014/main" id="{7865C154-B899-0843-A582-456D70672A57}"/>
              </a:ext>
            </a:extLst>
          </p:cNvPr>
          <p:cNvSpPr/>
          <p:nvPr/>
        </p:nvSpPr>
        <p:spPr>
          <a:xfrm>
            <a:off x="52539" y="413618"/>
            <a:ext cx="999913" cy="6783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FF6F0DB-0368-044A-BE2E-E4C4E9FE02C1}"/>
              </a:ext>
            </a:extLst>
          </p:cNvPr>
          <p:cNvSpPr txBox="1"/>
          <p:nvPr/>
        </p:nvSpPr>
        <p:spPr>
          <a:xfrm>
            <a:off x="51450" y="351427"/>
            <a:ext cx="96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shift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DD8F369-BCC5-F940-B3E9-1A0D59A84C8F}"/>
              </a:ext>
            </a:extLst>
          </p:cNvPr>
          <p:cNvSpPr txBox="1"/>
          <p:nvPr/>
        </p:nvSpPr>
        <p:spPr>
          <a:xfrm>
            <a:off x="427159" y="-2161"/>
            <a:ext cx="35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E4E061FC-74B7-8941-9125-C58DFD9EC101}"/>
              </a:ext>
            </a:extLst>
          </p:cNvPr>
          <p:cNvSpPr txBox="1"/>
          <p:nvPr/>
        </p:nvSpPr>
        <p:spPr>
          <a:xfrm>
            <a:off x="-60932" y="673886"/>
            <a:ext cx="133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inverse</a:t>
            </a:r>
          </a:p>
        </p:txBody>
      </p:sp>
    </p:spTree>
    <p:extLst>
      <p:ext uri="{BB962C8B-B14F-4D97-AF65-F5344CB8AC3E}">
        <p14:creationId xmlns:p14="http://schemas.microsoft.com/office/powerpoint/2010/main" val="625895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5" grpId="0" animBg="1"/>
      <p:bldP spid="37" grpId="0" animBg="1"/>
      <p:bldP spid="38" grpId="0" animBg="1"/>
      <p:bldP spid="39" grpId="0" animBg="1"/>
      <p:bldP spid="40" grpId="0" animBg="1"/>
      <p:bldP spid="34" grpId="0" animBg="1"/>
      <p:bldP spid="44" grpId="0" animBg="1"/>
      <p:bldP spid="54" grpId="0" animBg="1"/>
      <p:bldP spid="55" grpId="0" animBg="1"/>
      <p:bldP spid="56" grpId="0"/>
      <p:bldP spid="57" grpId="0" animBg="1"/>
      <p:bldP spid="58" grpId="0"/>
      <p:bldP spid="59" grpId="0" animBg="1"/>
      <p:bldP spid="60" grpId="0"/>
      <p:bldP spid="61" grpId="0" animBg="1"/>
      <p:bldP spid="62" grpId="0"/>
      <p:bldP spid="63" grpId="0"/>
      <p:bldP spid="6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2989" y="1092458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1018" y="2412617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6314450" y="260648"/>
            <a:ext cx="496612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Find the angle x in the following triangle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253289" y="1196752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1984556" y="1592937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751983" y="2493836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41456" y="3962445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345" y="508395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708437" y="1417577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Label the triangle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649394" y="2175248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𝟏𝟒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9394" y="2175248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l="-1408"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14001" y="3105827"/>
                <a:ext cx="678391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𝟗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6144" y="1988841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 l="-14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1505" y="508395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1926843" y="534444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5708437" y="2047607"/>
            <a:ext cx="4980318" cy="47763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Decide which rule to use.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5294876" y="657632"/>
            <a:ext cx="0" cy="5939721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276" y="5128568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4212" y="5522522"/>
            <a:ext cx="710810" cy="6586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Multiply 46"/>
          <p:cNvSpPr/>
          <p:nvPr/>
        </p:nvSpPr>
        <p:spPr>
          <a:xfrm>
            <a:off x="3524256" y="5316397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722747" y="2637264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Use the cover-up method</a:t>
            </a:r>
          </a:p>
        </p:txBody>
      </p:sp>
      <p:pic>
        <p:nvPicPr>
          <p:cNvPr id="49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967"/>
          <a:stretch/>
        </p:blipFill>
        <p:spPr bwMode="auto">
          <a:xfrm>
            <a:off x="5735960" y="3212977"/>
            <a:ext cx="1668030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0" name="Oval 49"/>
          <p:cNvSpPr/>
          <p:nvPr/>
        </p:nvSpPr>
        <p:spPr>
          <a:xfrm>
            <a:off x="5991499" y="3861667"/>
            <a:ext cx="578477" cy="553579"/>
          </a:xfrm>
          <a:prstGeom prst="ellipse">
            <a:avLst/>
          </a:prstGeom>
          <a:solidFill>
            <a:schemeClr val="accent6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          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Rectangle 50"/>
              <p:cNvSpPr/>
              <p:nvPr/>
            </p:nvSpPr>
            <p:spPr>
              <a:xfrm>
                <a:off x="7325088" y="3591020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𝒐𝒑𝒑𝒐𝒔𝒊𝒕𝒆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𝒉𝒚𝒑𝒐𝒕𝒆𝒏𝒖𝒔𝒆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1" name="Rectangle 5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5088" y="3591020"/>
                <a:ext cx="3384190" cy="540056"/>
              </a:xfrm>
              <a:prstGeom prst="rect">
                <a:avLst/>
              </a:prstGeom>
              <a:blipFill>
                <a:blip r:embed="rId7"/>
                <a:stretch>
                  <a:fillRect b="-1395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5708435" y="4451959"/>
            <a:ext cx="4980319" cy="47763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Substitute in your values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Rectangle 52"/>
              <p:cNvSpPr/>
              <p:nvPr/>
            </p:nvSpPr>
            <p:spPr>
              <a:xfrm>
                <a:off x="6569975" y="5085184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1" i="1" dirty="0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GB" sz="1600" b="1" i="1" dirty="0">
                              <a:latin typeface="Cambria Math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3" name="Rectangle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975" y="5085184"/>
                <a:ext cx="3384190" cy="540056"/>
              </a:xfrm>
              <a:prstGeom prst="rect">
                <a:avLst/>
              </a:prstGeom>
              <a:blipFill>
                <a:blip r:embed="rId8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Rectangle 53"/>
              <p:cNvSpPr/>
              <p:nvPr/>
            </p:nvSpPr>
            <p:spPr>
              <a:xfrm>
                <a:off x="6569975" y="5859688"/>
                <a:ext cx="3384190" cy="540056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1" i="1" dirty="0">
                              <a:latin typeface="Cambria Math"/>
                            </a:rPr>
                            <m:t>𝒔𝒊𝒏</m:t>
                          </m:r>
                        </m:e>
                        <m:sup>
                          <m:r>
                            <a:rPr lang="en-GB" sz="1600" b="1" i="1" dirty="0">
                              <a:latin typeface="Cambria Math"/>
                            </a:rPr>
                            <m:t>−</m:t>
                          </m:r>
                          <m:r>
                            <a:rPr lang="en-GB" sz="1600" b="1" i="1" dirty="0">
                              <a:latin typeface="Cambria Math"/>
                            </a:rPr>
                            <m:t>𝟏</m:t>
                          </m:r>
                        </m:sup>
                      </m:sSup>
                      <m:d>
                        <m:dPr>
                          <m:ctrlPr>
                            <a:rPr lang="en-GB" sz="16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600" b="1" i="1" dirty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b="1" i="1" dirty="0">
                                  <a:latin typeface="Cambria Math"/>
                                </a:rPr>
                                <m:t>𝟗</m:t>
                              </m:r>
                            </m:num>
                            <m:den>
                              <m:r>
                                <a:rPr lang="en-GB" sz="1600" b="1" i="1" dirty="0">
                                  <a:latin typeface="Cambria Math"/>
                                </a:rPr>
                                <m:t>𝟏𝟒</m:t>
                              </m:r>
                            </m:den>
                          </m:f>
                        </m:e>
                      </m:d>
                      <m:r>
                        <a:rPr lang="en-GB" sz="1600" b="1" i="1" dirty="0">
                          <a:latin typeface="Cambria Math"/>
                        </a:rPr>
                        <m:t>=</m:t>
                      </m:r>
                      <m:r>
                        <a:rPr lang="en-GB" sz="1600" b="1" i="1" dirty="0">
                          <a:latin typeface="Cambria Math"/>
                        </a:rPr>
                        <m:t>𝟒𝟎</m:t>
                      </m:r>
                      <m:r>
                        <a:rPr lang="en-GB" sz="1600" b="1" i="1" dirty="0"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54" name="Rectangle 5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9975" y="5859688"/>
                <a:ext cx="3384190" cy="540056"/>
              </a:xfrm>
              <a:prstGeom prst="rect">
                <a:avLst/>
              </a:prstGeom>
              <a:blipFill>
                <a:blip r:embed="rId9"/>
                <a:stretch>
                  <a:fillRect b="-227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83434717-E3F4-FE4A-8921-6E661D6401AA}"/>
              </a:ext>
            </a:extLst>
          </p:cNvPr>
          <p:cNvSpPr/>
          <p:nvPr/>
        </p:nvSpPr>
        <p:spPr>
          <a:xfrm>
            <a:off x="14825" y="-2161"/>
            <a:ext cx="4420552" cy="11072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>
            <a:extLst>
              <a:ext uri="{FF2B5EF4-FFF2-40B4-BE49-F238E27FC236}">
                <a16:creationId xmlns:a16="http://schemas.microsoft.com/office/drawing/2014/main" id="{EF055343-DE73-9242-94C3-046348C952A8}"/>
              </a:ext>
            </a:extLst>
          </p:cNvPr>
          <p:cNvSpPr/>
          <p:nvPr/>
        </p:nvSpPr>
        <p:spPr>
          <a:xfrm>
            <a:off x="1077055" y="576636"/>
            <a:ext cx="849787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31302DBA-AF3E-3747-9A33-1B480FB059FB}"/>
              </a:ext>
            </a:extLst>
          </p:cNvPr>
          <p:cNvSpPr txBox="1"/>
          <p:nvPr/>
        </p:nvSpPr>
        <p:spPr>
          <a:xfrm>
            <a:off x="1156312" y="551483"/>
            <a:ext cx="985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sin</a:t>
            </a:r>
          </a:p>
        </p:txBody>
      </p:sp>
      <p:sp>
        <p:nvSpPr>
          <p:cNvPr id="38" name="Rounded Rectangle 37">
            <a:extLst>
              <a:ext uri="{FF2B5EF4-FFF2-40B4-BE49-F238E27FC236}">
                <a16:creationId xmlns:a16="http://schemas.microsoft.com/office/drawing/2014/main" id="{180E8E39-D451-654D-A458-CEF2366FF425}"/>
              </a:ext>
            </a:extLst>
          </p:cNvPr>
          <p:cNvSpPr/>
          <p:nvPr/>
        </p:nvSpPr>
        <p:spPr>
          <a:xfrm>
            <a:off x="2075095" y="572124"/>
            <a:ext cx="985531" cy="362054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DACEA15-F2BE-AD40-A473-4256B0C86BB7}"/>
              </a:ext>
            </a:extLst>
          </p:cNvPr>
          <p:cNvSpPr txBox="1"/>
          <p:nvPr/>
        </p:nvSpPr>
        <p:spPr>
          <a:xfrm>
            <a:off x="2046556" y="545325"/>
            <a:ext cx="1109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9 ÷ 14</a:t>
            </a:r>
          </a:p>
        </p:txBody>
      </p:sp>
      <p:sp>
        <p:nvSpPr>
          <p:cNvPr id="40" name="Rounded Rectangle 39">
            <a:extLst>
              <a:ext uri="{FF2B5EF4-FFF2-40B4-BE49-F238E27FC236}">
                <a16:creationId xmlns:a16="http://schemas.microsoft.com/office/drawing/2014/main" id="{0142C3D6-0856-354E-A69E-ED58D08EE58E}"/>
              </a:ext>
            </a:extLst>
          </p:cNvPr>
          <p:cNvSpPr/>
          <p:nvPr/>
        </p:nvSpPr>
        <p:spPr>
          <a:xfrm>
            <a:off x="3270426" y="595729"/>
            <a:ext cx="916328" cy="348215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EA3E4F-570C-B646-81E2-33D36F6A0168}"/>
              </a:ext>
            </a:extLst>
          </p:cNvPr>
          <p:cNvSpPr txBox="1"/>
          <p:nvPr/>
        </p:nvSpPr>
        <p:spPr>
          <a:xfrm>
            <a:off x="3527122" y="545324"/>
            <a:ext cx="5177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=</a:t>
            </a:r>
          </a:p>
        </p:txBody>
      </p:sp>
      <p:sp>
        <p:nvSpPr>
          <p:cNvPr id="45" name="Rounded Rectangle 44">
            <a:extLst>
              <a:ext uri="{FF2B5EF4-FFF2-40B4-BE49-F238E27FC236}">
                <a16:creationId xmlns:a16="http://schemas.microsoft.com/office/drawing/2014/main" id="{75D4E1FA-B3AF-B74E-9118-01B376CBECCA}"/>
              </a:ext>
            </a:extLst>
          </p:cNvPr>
          <p:cNvSpPr/>
          <p:nvPr/>
        </p:nvSpPr>
        <p:spPr>
          <a:xfrm>
            <a:off x="52539" y="413618"/>
            <a:ext cx="999913" cy="678321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12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19DBDD7-3C50-B042-822A-3A74A640BA36}"/>
              </a:ext>
            </a:extLst>
          </p:cNvPr>
          <p:cNvSpPr txBox="1"/>
          <p:nvPr/>
        </p:nvSpPr>
        <p:spPr>
          <a:xfrm>
            <a:off x="51450" y="351427"/>
            <a:ext cx="9637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shift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3B3171E-3F87-244A-9371-1FD50525CFE1}"/>
              </a:ext>
            </a:extLst>
          </p:cNvPr>
          <p:cNvSpPr txBox="1"/>
          <p:nvPr/>
        </p:nvSpPr>
        <p:spPr>
          <a:xfrm>
            <a:off x="427159" y="-2161"/>
            <a:ext cx="35542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>
                <a:latin typeface="Comic Sans MS" panose="030F0702030302020204" pitchFamily="66" charset="0"/>
              </a:rPr>
              <a:t>On your calculator: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97B4597-7B1A-2F45-9B89-B8B986A825EA}"/>
              </a:ext>
            </a:extLst>
          </p:cNvPr>
          <p:cNvSpPr txBox="1"/>
          <p:nvPr/>
        </p:nvSpPr>
        <p:spPr>
          <a:xfrm>
            <a:off x="-60932" y="673886"/>
            <a:ext cx="1337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Comic Sans MS" panose="030F0702030302020204" pitchFamily="66" charset="0"/>
              </a:rPr>
              <a:t>inverse</a:t>
            </a:r>
          </a:p>
        </p:txBody>
      </p:sp>
    </p:spTree>
    <p:extLst>
      <p:ext uri="{BB962C8B-B14F-4D97-AF65-F5344CB8AC3E}">
        <p14:creationId xmlns:p14="http://schemas.microsoft.com/office/powerpoint/2010/main" val="31135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6" grpId="0" animBg="1"/>
      <p:bldP spid="33" grpId="0" animBg="1"/>
      <p:bldP spid="35" grpId="0" animBg="1"/>
      <p:bldP spid="47" grpId="0" animBg="1"/>
      <p:bldP spid="48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34" grpId="0" animBg="1"/>
      <p:bldP spid="36" grpId="0" animBg="1"/>
      <p:bldP spid="37" grpId="0"/>
      <p:bldP spid="38" grpId="0" animBg="1"/>
      <p:bldP spid="39" grpId="0"/>
      <p:bldP spid="40" grpId="0" animBg="1"/>
      <p:bldP spid="44" grpId="0"/>
      <p:bldP spid="45" grpId="0" animBg="1"/>
      <p:bldP spid="55" grpId="0"/>
      <p:bldP spid="56" grpId="0"/>
      <p:bldP spid="5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2351584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807968" y="227687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7968" y="2276873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𝟒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6934200" y="3378200"/>
            <a:ext cx="177800" cy="444500"/>
          </a:xfrm>
          <a:custGeom>
            <a:avLst/>
            <a:gdLst>
              <a:gd name="connsiteX0" fmla="*/ 0 w 177800"/>
              <a:gd name="connsiteY0" fmla="*/ 444500 h 444500"/>
              <a:gd name="connsiteX1" fmla="*/ 38100 w 177800"/>
              <a:gd name="connsiteY1" fmla="*/ 228600 h 444500"/>
              <a:gd name="connsiteX2" fmla="*/ 127000 w 177800"/>
              <a:gd name="connsiteY2" fmla="*/ 38100 h 444500"/>
              <a:gd name="connsiteX3" fmla="*/ 177800 w 177800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444500">
                <a:moveTo>
                  <a:pt x="0" y="444500"/>
                </a:moveTo>
                <a:cubicBezTo>
                  <a:pt x="8466" y="370416"/>
                  <a:pt x="16933" y="296333"/>
                  <a:pt x="38100" y="228600"/>
                </a:cubicBezTo>
                <a:cubicBezTo>
                  <a:pt x="59267" y="160867"/>
                  <a:pt x="103717" y="76200"/>
                  <a:pt x="127000" y="38100"/>
                </a:cubicBezTo>
                <a:cubicBezTo>
                  <a:pt x="150283" y="0"/>
                  <a:pt x="164041" y="0"/>
                  <a:pt x="1778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667990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800" i="1">
                                  <a:latin typeface="Cambria Math"/>
                                </a:rPr>
                                <m:t>2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6456040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641496" y="2566422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𝟏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1496" y="2566422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4635500" y="2209800"/>
            <a:ext cx="520700" cy="342900"/>
          </a:xfrm>
          <a:custGeom>
            <a:avLst/>
            <a:gdLst>
              <a:gd name="connsiteX0" fmla="*/ 0 w 520700"/>
              <a:gd name="connsiteY0" fmla="*/ 342900 h 342900"/>
              <a:gd name="connsiteX1" fmla="*/ 241300 w 520700"/>
              <a:gd name="connsiteY1" fmla="*/ 266700 h 342900"/>
              <a:gd name="connsiteX2" fmla="*/ 419100 w 520700"/>
              <a:gd name="connsiteY2" fmla="*/ 139700 h 342900"/>
              <a:gd name="connsiteX3" fmla="*/ 520700 w 520700"/>
              <a:gd name="connsiteY3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700" h="342900">
                <a:moveTo>
                  <a:pt x="0" y="342900"/>
                </a:moveTo>
                <a:cubicBezTo>
                  <a:pt x="85725" y="321733"/>
                  <a:pt x="171450" y="300567"/>
                  <a:pt x="241300" y="266700"/>
                </a:cubicBezTo>
                <a:cubicBezTo>
                  <a:pt x="311150" y="232833"/>
                  <a:pt x="372533" y="184150"/>
                  <a:pt x="419100" y="139700"/>
                </a:cubicBezTo>
                <a:cubicBezTo>
                  <a:pt x="465667" y="95250"/>
                  <a:pt x="493183" y="47625"/>
                  <a:pt x="5207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653938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423296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925096" y="219492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𝟓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25096" y="2194927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669730" y="2581199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9730" y="2581199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Freeform 9"/>
          <p:cNvSpPr/>
          <p:nvPr/>
        </p:nvSpPr>
        <p:spPr>
          <a:xfrm>
            <a:off x="6934200" y="3378200"/>
            <a:ext cx="177800" cy="444500"/>
          </a:xfrm>
          <a:custGeom>
            <a:avLst/>
            <a:gdLst>
              <a:gd name="connsiteX0" fmla="*/ 0 w 177800"/>
              <a:gd name="connsiteY0" fmla="*/ 444500 h 444500"/>
              <a:gd name="connsiteX1" fmla="*/ 38100 w 177800"/>
              <a:gd name="connsiteY1" fmla="*/ 228600 h 444500"/>
              <a:gd name="connsiteX2" fmla="*/ 127000 w 177800"/>
              <a:gd name="connsiteY2" fmla="*/ 38100 h 444500"/>
              <a:gd name="connsiteX3" fmla="*/ 177800 w 177800"/>
              <a:gd name="connsiteY3" fmla="*/ 0 h 444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7800" h="444500">
                <a:moveTo>
                  <a:pt x="0" y="444500"/>
                </a:moveTo>
                <a:cubicBezTo>
                  <a:pt x="8466" y="370416"/>
                  <a:pt x="16933" y="296333"/>
                  <a:pt x="38100" y="228600"/>
                </a:cubicBezTo>
                <a:cubicBezTo>
                  <a:pt x="59267" y="160867"/>
                  <a:pt x="103717" y="76200"/>
                  <a:pt x="127000" y="38100"/>
                </a:cubicBezTo>
                <a:cubicBezTo>
                  <a:pt x="150283" y="0"/>
                  <a:pt x="164041" y="0"/>
                  <a:pt x="1778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79480" y="3184883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65981188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40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3552" y="5229200"/>
                <a:ext cx="2160240" cy="12961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792" y="5229200"/>
                <a:ext cx="2088232" cy="129614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2024" y="5229200"/>
                <a:ext cx="1944216" cy="129614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GB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2800">
                                  <a:latin typeface="Cambria Math"/>
                                </a:rPr>
                                <m:t>tan</m:t>
                              </m:r>
                            </m:e>
                            <m:sup>
                              <m:r>
                                <a:rPr lang="en-GB" sz="2800" i="1">
                                  <a:latin typeface="Cambria Math"/>
                                </a:rPr>
                                <m:t>−1</m:t>
                              </m:r>
                            </m:sup>
                          </m:sSup>
                        </m:fName>
                        <m:e>
                          <m:d>
                            <m:dPr>
                              <m:ctrlPr>
                                <a:rPr lang="en-GB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2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2800" i="1">
                                      <a:latin typeface="Cambria Math"/>
                                    </a:rPr>
                                    <m:t>2</m:t>
                                  </m:r>
                                </m:num>
                                <m:den>
                                  <m:r>
                                    <a:rPr lang="en-GB" sz="2800" i="1">
                                      <a:latin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84232" y="5229200"/>
                <a:ext cx="1944216" cy="129614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7"/>
          <p:cNvSpPr/>
          <p:nvPr/>
        </p:nvSpPr>
        <p:spPr>
          <a:xfrm>
            <a:off x="2063552" y="476672"/>
            <a:ext cx="8064896" cy="47525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8000" dirty="0"/>
          </a:p>
        </p:txBody>
      </p:sp>
      <p:sp>
        <p:nvSpPr>
          <p:cNvPr id="15" name="Isosceles Triangle 14"/>
          <p:cNvSpPr/>
          <p:nvPr/>
        </p:nvSpPr>
        <p:spPr>
          <a:xfrm rot="10800000">
            <a:off x="4402702" y="5229200"/>
            <a:ext cx="1656184" cy="360040"/>
          </a:xfrm>
          <a:prstGeom prst="triangl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207568" y="548681"/>
            <a:ext cx="56886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chemeClr val="bg1"/>
                </a:solidFill>
              </a:rPr>
              <a:t>What is the missing angle?</a:t>
            </a:r>
          </a:p>
        </p:txBody>
      </p:sp>
      <p:sp>
        <p:nvSpPr>
          <p:cNvPr id="2" name="Right Triangle 1"/>
          <p:cNvSpPr/>
          <p:nvPr/>
        </p:nvSpPr>
        <p:spPr>
          <a:xfrm>
            <a:off x="4636728" y="1880828"/>
            <a:ext cx="3240360" cy="1944216"/>
          </a:xfrm>
          <a:prstGeom prst="rtTriangle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4636728" y="3501008"/>
            <a:ext cx="307144" cy="32403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096000" y="2252946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𝟑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2252946"/>
                <a:ext cx="1188132" cy="6463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𝟐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1934" y="3815917"/>
                <a:ext cx="1188132" cy="6463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600" b="1" i="1">
                          <a:solidFill>
                            <a:schemeClr val="bg1"/>
                          </a:solidFill>
                          <a:latin typeface="Cambria Math"/>
                        </a:rPr>
                        <m:t>𝒂</m:t>
                      </m:r>
                    </m:oMath>
                  </m:oMathPara>
                </a14:m>
                <a:endParaRPr lang="en-GB" sz="36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728" y="2348881"/>
                <a:ext cx="1188132" cy="6463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Freeform 10"/>
          <p:cNvSpPr/>
          <p:nvPr/>
        </p:nvSpPr>
        <p:spPr>
          <a:xfrm>
            <a:off x="4635500" y="2209800"/>
            <a:ext cx="520700" cy="342900"/>
          </a:xfrm>
          <a:custGeom>
            <a:avLst/>
            <a:gdLst>
              <a:gd name="connsiteX0" fmla="*/ 0 w 520700"/>
              <a:gd name="connsiteY0" fmla="*/ 342900 h 342900"/>
              <a:gd name="connsiteX1" fmla="*/ 241300 w 520700"/>
              <a:gd name="connsiteY1" fmla="*/ 266700 h 342900"/>
              <a:gd name="connsiteX2" fmla="*/ 419100 w 520700"/>
              <a:gd name="connsiteY2" fmla="*/ 139700 h 342900"/>
              <a:gd name="connsiteX3" fmla="*/ 520700 w 520700"/>
              <a:gd name="connsiteY3" fmla="*/ 0 h 342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0700" h="342900">
                <a:moveTo>
                  <a:pt x="0" y="342900"/>
                </a:moveTo>
                <a:cubicBezTo>
                  <a:pt x="85725" y="321733"/>
                  <a:pt x="171450" y="300567"/>
                  <a:pt x="241300" y="266700"/>
                </a:cubicBezTo>
                <a:cubicBezTo>
                  <a:pt x="311150" y="232833"/>
                  <a:pt x="372533" y="184150"/>
                  <a:pt x="419100" y="139700"/>
                </a:cubicBezTo>
                <a:cubicBezTo>
                  <a:pt x="465667" y="95250"/>
                  <a:pt x="493183" y="47625"/>
                  <a:pt x="520700" y="0"/>
                </a:cubicBezTo>
              </a:path>
            </a:pathLst>
          </a:cu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905496"/>
      </p:ext>
    </p:extLst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395C62-689F-4948-A12B-C67DE6F20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19072"/>
            <a:ext cx="3103427" cy="3520440"/>
          </a:xfrm>
        </p:spPr>
        <p:txBody>
          <a:bodyPr anchor="t">
            <a:normAutofit/>
          </a:bodyPr>
          <a:lstStyle/>
          <a:p>
            <a:r>
              <a:rPr lang="en-US" sz="3600"/>
              <a:t>Learning intentions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BB750C4-FA9B-4985-9B7E-6DCCF87E35A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93944954"/>
              </p:ext>
            </p:extLst>
          </p:nvPr>
        </p:nvGraphicFramePr>
        <p:xfrm>
          <a:off x="4727448" y="640080"/>
          <a:ext cx="6967728" cy="55778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37618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Now it’s time to test your knowledge! </a:t>
            </a:r>
          </a:p>
        </p:txBody>
      </p:sp>
      <p:sp>
        <p:nvSpPr>
          <p:cNvPr id="4" name="Rectangle 3"/>
          <p:cNvSpPr/>
          <p:nvPr/>
        </p:nvSpPr>
        <p:spPr>
          <a:xfrm>
            <a:off x="4506459" y="2211203"/>
            <a:ext cx="31790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Ex paper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7526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ight Triangle 2"/>
          <p:cNvSpPr/>
          <p:nvPr/>
        </p:nvSpPr>
        <p:spPr>
          <a:xfrm>
            <a:off x="4690150" y="2727544"/>
            <a:ext cx="3312368" cy="1800200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6672064" y="4132114"/>
            <a:ext cx="720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30°</a:t>
            </a:r>
          </a:p>
        </p:txBody>
      </p:sp>
      <p:sp>
        <p:nvSpPr>
          <p:cNvPr id="8" name="Arc 7"/>
          <p:cNvSpPr/>
          <p:nvPr/>
        </p:nvSpPr>
        <p:spPr>
          <a:xfrm>
            <a:off x="7176120" y="3933056"/>
            <a:ext cx="1296144" cy="1296144"/>
          </a:xfrm>
          <a:prstGeom prst="arc">
            <a:avLst>
              <a:gd name="adj1" fmla="val 11165766"/>
              <a:gd name="adj2" fmla="val 1326463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6188787" y="3058263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hypotenuse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350356" y="4574793"/>
            <a:ext cx="16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adjacent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148246" y="3381261"/>
            <a:ext cx="16767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opposite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17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Names of sides relative to an angle</a:t>
              </a:r>
            </a:p>
          </p:txBody>
        </p:sp>
        <p:cxnSp>
          <p:nvCxnSpPr>
            <p:cNvPr id="18" name="Straight Connector 17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6276984" y="3150811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093362" y="4655882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29827" y="3459823"/>
            <a:ext cx="2016224" cy="411087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6FA57E-5380-4748-B90D-4CF0F237FDFC}"/>
              </a:ext>
            </a:extLst>
          </p:cNvPr>
          <p:cNvSpPr/>
          <p:nvPr/>
        </p:nvSpPr>
        <p:spPr>
          <a:xfrm>
            <a:off x="4690150" y="4223636"/>
            <a:ext cx="326350" cy="30410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267B262-B92A-4494-8EB7-A16D69EEB99D}"/>
              </a:ext>
            </a:extLst>
          </p:cNvPr>
          <p:cNvSpPr txBox="1"/>
          <p:nvPr/>
        </p:nvSpPr>
        <p:spPr>
          <a:xfrm>
            <a:off x="4498786" y="5229200"/>
            <a:ext cx="3613438" cy="92333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‘</a:t>
            </a:r>
            <a:r>
              <a:rPr lang="en-GB" b="1" dirty="0"/>
              <a:t>adjacent</a:t>
            </a:r>
            <a:r>
              <a:rPr lang="en-GB" dirty="0"/>
              <a:t>’ is the side adjacent (i.e. next to) the angle of interest.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69F9979-1AC7-44F6-BFC4-6ECAA254F7C6}"/>
              </a:ext>
            </a:extLst>
          </p:cNvPr>
          <p:cNvSpPr txBox="1"/>
          <p:nvPr/>
        </p:nvSpPr>
        <p:spPr>
          <a:xfrm>
            <a:off x="1998752" y="4016094"/>
            <a:ext cx="2192248" cy="120032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‘</a:t>
            </a:r>
            <a:r>
              <a:rPr lang="en-GB" b="1" dirty="0"/>
              <a:t>opposite</a:t>
            </a:r>
            <a:r>
              <a:rPr lang="en-GB" dirty="0"/>
              <a:t>’ is the side opposite the angle of interest.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62CC424-2730-4633-AE23-D995ACE4A90B}"/>
              </a:ext>
            </a:extLst>
          </p:cNvPr>
          <p:cNvSpPr txBox="1"/>
          <p:nvPr/>
        </p:nvSpPr>
        <p:spPr>
          <a:xfrm>
            <a:off x="6875881" y="1541278"/>
            <a:ext cx="2834655" cy="147732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GB" dirty="0"/>
              <a:t>The </a:t>
            </a:r>
            <a:r>
              <a:rPr lang="en-GB" b="1" dirty="0"/>
              <a:t>hypotenuse</a:t>
            </a:r>
            <a:r>
              <a:rPr lang="en-GB" dirty="0"/>
              <a:t> is the </a:t>
            </a:r>
            <a:r>
              <a:rPr lang="en-GB" b="1" dirty="0"/>
              <a:t>longest side </a:t>
            </a:r>
            <a:r>
              <a:rPr lang="en-GB" dirty="0"/>
              <a:t>of a right-angled triangle, and is </a:t>
            </a:r>
            <a:r>
              <a:rPr lang="en-GB" b="1" u="sng" dirty="0"/>
              <a:t>opposite the right-angle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72191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" grpId="0" animBg="1"/>
      <p:bldP spid="22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/>
          <p:cNvSpPr/>
          <p:nvPr/>
        </p:nvSpPr>
        <p:spPr>
          <a:xfrm rot="20608624">
            <a:off x="2135559" y="1160748"/>
            <a:ext cx="2160240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>
            <a:off x="2187090" y="1740858"/>
            <a:ext cx="68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60°</a:t>
            </a:r>
          </a:p>
        </p:txBody>
      </p:sp>
      <p:sp>
        <p:nvSpPr>
          <p:cNvPr id="4" name="Arc 3"/>
          <p:cNvSpPr/>
          <p:nvPr/>
        </p:nvSpPr>
        <p:spPr>
          <a:xfrm>
            <a:off x="1585825" y="1064640"/>
            <a:ext cx="833597" cy="871149"/>
          </a:xfrm>
          <a:prstGeom prst="arc">
            <a:avLst>
              <a:gd name="adj1" fmla="val 729222"/>
              <a:gd name="adj2" fmla="val 437207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999656" y="1340768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9656" y="1340768"/>
                <a:ext cx="504056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30326" y="2407999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0326" y="2407999"/>
                <a:ext cx="504056" cy="369332"/>
              </a:xfrm>
              <a:prstGeom prst="rect">
                <a:avLst/>
              </a:prstGeom>
              <a:blipFill>
                <a:blip r:embed="rId3"/>
                <a:stretch>
                  <a:fillRect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786371" y="2009841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𝑧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6371" y="2009841"/>
                <a:ext cx="504056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4439816" y="1183435"/>
              <a:ext cx="6096000" cy="503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Hypotenuse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Opposite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Adjacent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𝑦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𝑧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pPr algn="ctr"/>
                          <a:endParaRPr lang="en-GB" sz="3200" dirty="0"/>
                        </a:p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𝑐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  <a:p>
                          <a:pPr algn="ctr"/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GB" sz="3200" i="1" dirty="0" smtClean="0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oMath>
                            </m:oMathPara>
                          </a14:m>
                          <a:endParaRPr lang="en-GB" sz="3200" dirty="0"/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/>
              <p:cNvGraphicFramePr>
                <a:graphicFrameLocks noGrp="1"/>
              </p:cNvGraphicFramePr>
              <p:nvPr/>
            </p:nvGraphicFramePr>
            <p:xfrm>
              <a:off x="4439816" y="1183435"/>
              <a:ext cx="6096000" cy="503428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0320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032000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Hypotenuse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Opposite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GB" dirty="0"/>
                            <a:t>Adjacent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25203" r="-20125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000" t="-25203" r="-100000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250" t="-25203" r="-625" b="-20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126230" r="-201250" b="-10163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1</a:t>
                          </a:r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3200" dirty="0"/>
                            <a:t>2</a:t>
                          </a:r>
                        </a:p>
                      </a:txBody>
                      <a:tcPr anchor="ctr"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155448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625" t="-224390" r="-201250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100000" t="-224390" r="-100000" b="-8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blipFill>
                          <a:blip r:embed="rId5"/>
                          <a:stretch>
                            <a:fillRect l="-201250" t="-224390" r="-625" b="-81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9" name="Right Triangle 8"/>
          <p:cNvSpPr/>
          <p:nvPr/>
        </p:nvSpPr>
        <p:spPr>
          <a:xfrm rot="1033101">
            <a:off x="2115357" y="3020114"/>
            <a:ext cx="1412407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454897" y="3867584"/>
                <a:ext cx="68238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𝜽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4897" y="3867584"/>
                <a:ext cx="682382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Arc 10"/>
          <p:cNvSpPr/>
          <p:nvPr/>
        </p:nvSpPr>
        <p:spPr>
          <a:xfrm>
            <a:off x="2837238" y="3917742"/>
            <a:ext cx="833597" cy="871149"/>
          </a:xfrm>
          <a:prstGeom prst="arc">
            <a:avLst>
              <a:gd name="adj1" fmla="val 11573815"/>
              <a:gd name="adj2" fmla="val 14512679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1840502" y="3265604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2823593" y="338227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3593" y="3382275"/>
                <a:ext cx="504056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/>
          <p:cNvSpPr txBox="1"/>
          <p:nvPr/>
        </p:nvSpPr>
        <p:spPr>
          <a:xfrm>
            <a:off x="2326422" y="4134520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2</a:t>
            </a:r>
          </a:p>
        </p:txBody>
      </p:sp>
      <p:sp>
        <p:nvSpPr>
          <p:cNvPr id="15" name="Right Triangle 14"/>
          <p:cNvSpPr/>
          <p:nvPr/>
        </p:nvSpPr>
        <p:spPr>
          <a:xfrm rot="19770850">
            <a:off x="2071459" y="4508207"/>
            <a:ext cx="2131071" cy="1224136"/>
          </a:xfrm>
          <a:prstGeom prst="rtTriangl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3345787" y="5110302"/>
            <a:ext cx="6823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20°</a:t>
            </a:r>
          </a:p>
        </p:txBody>
      </p:sp>
      <p:sp>
        <p:nvSpPr>
          <p:cNvPr id="17" name="Arc 16"/>
          <p:cNvSpPr/>
          <p:nvPr/>
        </p:nvSpPr>
        <p:spPr>
          <a:xfrm>
            <a:off x="3936244" y="4759576"/>
            <a:ext cx="833597" cy="871149"/>
          </a:xfrm>
          <a:prstGeom prst="arc">
            <a:avLst>
              <a:gd name="adj1" fmla="val 9696273"/>
              <a:gd name="adj2" fmla="val 11489142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1785970" y="5620995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85970" y="5620995"/>
                <a:ext cx="504056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2885251" y="476984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5251" y="4769840"/>
                <a:ext cx="504056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3367633" y="5645310"/>
                <a:ext cx="50405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dirty="0">
                          <a:latin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7633" y="5645310"/>
                <a:ext cx="504056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Rectangle 30"/>
          <p:cNvSpPr/>
          <p:nvPr/>
        </p:nvSpPr>
        <p:spPr>
          <a:xfrm>
            <a:off x="4450194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2" name="Rectangle 31"/>
          <p:cNvSpPr/>
          <p:nvPr/>
        </p:nvSpPr>
        <p:spPr>
          <a:xfrm>
            <a:off x="6466418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3" name="Rectangle 32"/>
          <p:cNvSpPr/>
          <p:nvPr/>
        </p:nvSpPr>
        <p:spPr>
          <a:xfrm>
            <a:off x="8482642" y="1536921"/>
            <a:ext cx="2016224" cy="1512168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450194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5" name="Rectangle 34"/>
          <p:cNvSpPr/>
          <p:nvPr/>
        </p:nvSpPr>
        <p:spPr>
          <a:xfrm>
            <a:off x="6466418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6" name="Rectangle 35"/>
          <p:cNvSpPr/>
          <p:nvPr/>
        </p:nvSpPr>
        <p:spPr>
          <a:xfrm>
            <a:off x="8482642" y="3049089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7" name="Rectangle 36"/>
          <p:cNvSpPr/>
          <p:nvPr/>
        </p:nvSpPr>
        <p:spPr>
          <a:xfrm>
            <a:off x="4450194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66418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sp>
        <p:nvSpPr>
          <p:cNvPr id="39" name="Rectangle 38"/>
          <p:cNvSpPr/>
          <p:nvPr/>
        </p:nvSpPr>
        <p:spPr>
          <a:xfrm>
            <a:off x="8482642" y="4633265"/>
            <a:ext cx="2016224" cy="1584176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GB" sz="2800" dirty="0"/>
              <a:t>?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41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/>
                <a:t>Quickfire Side Naming</a:t>
              </a:r>
            </a:p>
          </p:txBody>
        </p:sp>
        <p:cxnSp>
          <p:nvCxnSpPr>
            <p:cNvPr id="42" name="Straight Connector 41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A6E4CEAC-3970-4FE6-BE94-F5724A13B8E2}"/>
              </a:ext>
            </a:extLst>
          </p:cNvPr>
          <p:cNvSpPr/>
          <p:nvPr/>
        </p:nvSpPr>
        <p:spPr>
          <a:xfrm rot="20606336">
            <a:off x="2320361" y="2423161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DA63157F-9D26-4F8B-8EFA-0ACE51E45E9D}"/>
              </a:ext>
            </a:extLst>
          </p:cNvPr>
          <p:cNvSpPr/>
          <p:nvPr/>
        </p:nvSpPr>
        <p:spPr>
          <a:xfrm rot="1072643">
            <a:off x="1996605" y="3825149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6F154FF5-25C8-4F1F-B9D9-49BC80D63E94}"/>
              </a:ext>
            </a:extLst>
          </p:cNvPr>
          <p:cNvSpPr/>
          <p:nvPr/>
        </p:nvSpPr>
        <p:spPr>
          <a:xfrm rot="19751013">
            <a:off x="2464501" y="5935996"/>
            <a:ext cx="209480" cy="21315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282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SOH-CAH-TOA</a:t>
            </a:r>
          </a:p>
        </p:txBody>
      </p:sp>
      <p:sp>
        <p:nvSpPr>
          <p:cNvPr id="4" name="Rectangle 3"/>
          <p:cNvSpPr/>
          <p:nvPr/>
        </p:nvSpPr>
        <p:spPr>
          <a:xfrm>
            <a:off x="839416" y="1196753"/>
            <a:ext cx="9793088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When we are faced with a trigonometry problem in a right-angled triangle, you need to remember…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423593" y="1778890"/>
            <a:ext cx="6562627" cy="49798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3200" b="1" dirty="0"/>
              <a:t>SOH-CAH-TOA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2573" y="3238331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67191" flipV="1">
            <a:off x="1399014" y="3554250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Rectangle 23"/>
          <p:cNvSpPr/>
          <p:nvPr/>
        </p:nvSpPr>
        <p:spPr>
          <a:xfrm>
            <a:off x="263353" y="2780100"/>
            <a:ext cx="2808312" cy="62843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SINE</a:t>
            </a:r>
            <a:r>
              <a:rPr lang="en-GB" sz="1600" dirty="0"/>
              <a:t> triangle</a:t>
            </a:r>
          </a:p>
        </p:txBody>
      </p:sp>
      <p:pic>
        <p:nvPicPr>
          <p:cNvPr id="25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rot="1718639" flipH="1" flipV="1">
            <a:off x="5488284" y="4897089"/>
            <a:ext cx="984328" cy="699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6355142" y="5246880"/>
            <a:ext cx="3024336" cy="62843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COSINE</a:t>
            </a:r>
            <a:r>
              <a:rPr lang="en-GB" sz="1600" dirty="0"/>
              <a:t> triangle</a:t>
            </a:r>
          </a:p>
        </p:txBody>
      </p:sp>
      <p:pic>
        <p:nvPicPr>
          <p:cNvPr id="27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166482" flipH="1" flipV="1">
            <a:off x="7998931" y="3184652"/>
            <a:ext cx="1485448" cy="648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27"/>
          <p:cNvSpPr/>
          <p:nvPr/>
        </p:nvSpPr>
        <p:spPr>
          <a:xfrm>
            <a:off x="8390781" y="2880545"/>
            <a:ext cx="3024336" cy="62843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600" dirty="0"/>
              <a:t>This is the </a:t>
            </a:r>
            <a:r>
              <a:rPr lang="en-GB" sz="1600" b="1" dirty="0"/>
              <a:t>TANGENT</a:t>
            </a:r>
            <a:r>
              <a:rPr lang="en-GB" sz="1600" dirty="0"/>
              <a:t> triangle</a:t>
            </a:r>
          </a:p>
        </p:txBody>
      </p:sp>
      <p:sp>
        <p:nvSpPr>
          <p:cNvPr id="29" name="Rectangular Callout 28"/>
          <p:cNvSpPr/>
          <p:nvPr/>
        </p:nvSpPr>
        <p:spPr>
          <a:xfrm>
            <a:off x="806777" y="5373216"/>
            <a:ext cx="3417015" cy="992637"/>
          </a:xfrm>
          <a:prstGeom prst="wedgeRectCallout">
            <a:avLst>
              <a:gd name="adj1" fmla="val -49505"/>
              <a:gd name="adj2" fmla="val 91404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These triangles allow us to easily remember each formula.</a:t>
            </a:r>
          </a:p>
        </p:txBody>
      </p:sp>
    </p:spTree>
    <p:extLst>
      <p:ext uri="{BB962C8B-B14F-4D97-AF65-F5344CB8AC3E}">
        <p14:creationId xmlns:p14="http://schemas.microsoft.com/office/powerpoint/2010/main" val="2026628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" grpId="0" animBg="1"/>
      <p:bldP spid="24" grpId="0" animBg="1"/>
      <p:bldP spid="26" grpId="0" animBg="1"/>
      <p:bldP spid="28" grpId="0" animBg="1"/>
      <p:bldP spid="2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sp>
        <p:nvSpPr>
          <p:cNvPr id="4" name="Rectangle 3"/>
          <p:cNvSpPr/>
          <p:nvPr/>
        </p:nvSpPr>
        <p:spPr>
          <a:xfrm>
            <a:off x="2247256" y="1154836"/>
            <a:ext cx="7989205" cy="108012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b="1" dirty="0"/>
              <a:t>Every time you are faced with a trigonometry question, </a:t>
            </a:r>
            <a:br>
              <a:rPr lang="en-GB" sz="2000" b="1" dirty="0"/>
            </a:br>
            <a:r>
              <a:rPr lang="en-GB" sz="2000" b="1" dirty="0"/>
              <a:t>you will need to decide which rule you are using.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256490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499320" y="3358613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46222" y="3861988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290647" y="533059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64379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5591945" y="385715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719" y="52280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Rectangle 25"/>
          <p:cNvSpPr/>
          <p:nvPr/>
        </p:nvSpPr>
        <p:spPr>
          <a:xfrm>
            <a:off x="5848438" y="273101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8529" y="5372614"/>
                <a:ext cx="887444" cy="461665"/>
              </a:xfrm>
              <a:prstGeom prst="rect">
                <a:avLst/>
              </a:prstGeom>
              <a:blipFill>
                <a:blip r:embed="rId4"/>
                <a:stretch>
                  <a:fillRect r="-126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4473979"/>
                <a:ext cx="931665" cy="5847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383" y="3356993"/>
                <a:ext cx="88744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2185" y="378076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5257" y="3780769"/>
            <a:ext cx="1083132" cy="1003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24392" y="4292478"/>
            <a:ext cx="504056" cy="467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30097" y="3643790"/>
            <a:ext cx="651875" cy="604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189358" y="3853840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776530" y="525495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/>
              <a:t>We would be using the Tan rule.</a:t>
            </a:r>
          </a:p>
        </p:txBody>
      </p:sp>
    </p:spTree>
    <p:extLst>
      <p:ext uri="{BB962C8B-B14F-4D97-AF65-F5344CB8AC3E}">
        <p14:creationId xmlns:p14="http://schemas.microsoft.com/office/powerpoint/2010/main" val="2635706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887970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924184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410596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300430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400706" y="4666946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3003070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844858" y="3214483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2090295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909216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𝟑𝟓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833259"/>
                <a:ext cx="931665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8865" y="4648311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614238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Cosine rule.</a:t>
            </a:r>
          </a:p>
        </p:txBody>
      </p:sp>
      <p:pic>
        <p:nvPicPr>
          <p:cNvPr id="35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4032" y="3529619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49" y="3591825"/>
            <a:ext cx="576064" cy="533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6891" y="3094077"/>
            <a:ext cx="613591" cy="5685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9" name="Multiply 38"/>
          <p:cNvSpPr/>
          <p:nvPr/>
        </p:nvSpPr>
        <p:spPr>
          <a:xfrm>
            <a:off x="5661526" y="3170132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37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9776" y="4399974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2694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7881" y="2243006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835" y="1782852"/>
            <a:ext cx="1127967" cy="104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Which rule do we use?</a:t>
            </a:r>
          </a:p>
        </p:txBody>
      </p:sp>
      <p:grpSp>
        <p:nvGrpSpPr>
          <p:cNvPr id="5" name="Group 20"/>
          <p:cNvGrpSpPr>
            <a:grpSpLocks/>
          </p:cNvGrpSpPr>
          <p:nvPr/>
        </p:nvGrpSpPr>
        <p:grpSpPr bwMode="auto">
          <a:xfrm>
            <a:off x="1847528" y="1819066"/>
            <a:ext cx="2455154" cy="2664296"/>
            <a:chOff x="1746" y="709"/>
            <a:chExt cx="1407" cy="2359"/>
          </a:xfrm>
        </p:grpSpPr>
        <p:grpSp>
          <p:nvGrpSpPr>
            <p:cNvPr id="6" name="Group 13"/>
            <p:cNvGrpSpPr>
              <a:grpSpLocks/>
            </p:cNvGrpSpPr>
            <p:nvPr/>
          </p:nvGrpSpPr>
          <p:grpSpPr bwMode="auto">
            <a:xfrm>
              <a:off x="1746" y="709"/>
              <a:ext cx="1407" cy="2359"/>
              <a:chOff x="1655" y="1026"/>
              <a:chExt cx="1407" cy="2359"/>
            </a:xfrm>
          </p:grpSpPr>
          <p:sp>
            <p:nvSpPr>
              <p:cNvPr id="9" name="AutoShape 3"/>
              <p:cNvSpPr>
                <a:spLocks noChangeArrowheads="1"/>
              </p:cNvSpPr>
              <p:nvPr/>
            </p:nvSpPr>
            <p:spPr bwMode="auto">
              <a:xfrm rot="16200000">
                <a:off x="1179" y="1502"/>
                <a:ext cx="2359" cy="1407"/>
              </a:xfrm>
              <a:prstGeom prst="rtTriangle">
                <a:avLst/>
              </a:prstGeom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eaVert" wrap="none" anchor="ctr"/>
              <a:lstStyle/>
              <a:p>
                <a:pPr algn="ctr"/>
                <a:endParaRPr lang="en-US" sz="2000">
                  <a:solidFill>
                    <a:srgbClr val="FF9933"/>
                  </a:solidFill>
                  <a:latin typeface="Comic Sans MS" pitchFamily="66" charset="0"/>
                </a:endParaRPr>
              </a:p>
            </p:txBody>
          </p:sp>
          <p:sp>
            <p:nvSpPr>
              <p:cNvPr id="10" name="Arc 8"/>
              <p:cNvSpPr>
                <a:spLocks/>
              </p:cNvSpPr>
              <p:nvPr/>
            </p:nvSpPr>
            <p:spPr bwMode="auto">
              <a:xfrm>
                <a:off x="1882" y="2976"/>
                <a:ext cx="318" cy="40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>
                <a:headEnd/>
                <a:tailEnd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none" anchor="ctr"/>
              <a:lstStyle/>
              <a:p>
                <a:endParaRPr lang="en-GB" sz="2000">
                  <a:latin typeface="Comic Sans MS" pitchFamily="66" charset="0"/>
                </a:endParaRPr>
              </a:p>
            </p:txBody>
          </p:sp>
        </p:grpSp>
        <p:sp>
          <p:nvSpPr>
            <p:cNvPr id="7" name="Line 18"/>
            <p:cNvSpPr>
              <a:spLocks noChangeShapeType="1"/>
            </p:cNvSpPr>
            <p:nvPr/>
          </p:nvSpPr>
          <p:spPr bwMode="auto">
            <a:xfrm flipV="1">
              <a:off x="2880" y="2750"/>
              <a:ext cx="0" cy="317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  <p:sp>
          <p:nvSpPr>
            <p:cNvPr id="8" name="Line 19"/>
            <p:cNvSpPr>
              <a:spLocks noChangeShapeType="1"/>
            </p:cNvSpPr>
            <p:nvPr/>
          </p:nvSpPr>
          <p:spPr bwMode="auto">
            <a:xfrm>
              <a:off x="2880" y="2750"/>
              <a:ext cx="272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/>
            <a:lstStyle/>
            <a:p>
              <a:endParaRPr lang="en-GB" sz="2000">
                <a:latin typeface="Comic Sans MS" pitchFamily="66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2359819" y="2305478"/>
            <a:ext cx="507883" cy="536509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H</a:t>
            </a:r>
          </a:p>
        </p:txBody>
      </p:sp>
      <p:sp>
        <p:nvSpPr>
          <p:cNvPr id="14" name="Rectangle 13"/>
          <p:cNvSpPr/>
          <p:nvPr/>
        </p:nvSpPr>
        <p:spPr>
          <a:xfrm>
            <a:off x="4363982" y="2611155"/>
            <a:ext cx="507883" cy="53650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O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923822" y="4561828"/>
            <a:ext cx="507883" cy="53650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</a:t>
            </a:r>
          </a:p>
        </p:txBody>
      </p:sp>
      <p:pic>
        <p:nvPicPr>
          <p:cNvPr id="20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19937" y="2897952"/>
            <a:ext cx="4901211" cy="12973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Multiply 22"/>
          <p:cNvSpPr/>
          <p:nvPr/>
        </p:nvSpPr>
        <p:spPr>
          <a:xfrm>
            <a:off x="8935861" y="3093176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5848438" y="1985177"/>
            <a:ext cx="4388022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/>
              <a:t>Do we use Sine, Cosine or Tan?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2119758" y="2804098"/>
                <a:ext cx="88744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𝟏𝟐</m:t>
                      </m:r>
                      <m:r>
                        <a:rPr lang="en-GB" sz="24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24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19758" y="2804098"/>
                <a:ext cx="887444" cy="461665"/>
              </a:xfrm>
              <a:prstGeom prst="rect">
                <a:avLst/>
              </a:prstGeom>
              <a:blipFill>
                <a:blip r:embed="rId5"/>
                <a:stretch>
                  <a:fillRect r="-112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608240" y="3728141"/>
                <a:ext cx="678391" cy="5847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𝒙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  <a:ea typeface="Cambria Math"/>
                        </a:rPr>
                        <m:t>°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8240" y="3728141"/>
                <a:ext cx="678391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363981" y="3232320"/>
                <a:ext cx="88744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𝟓</m:t>
                      </m:r>
                      <m:r>
                        <a:rPr lang="en-GB" sz="3200" b="1" i="1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Cambria Math"/>
                        </a:rPr>
                        <m:t>𝒄𝒎</m:t>
                      </m:r>
                    </m:oMath>
                  </m:oMathPara>
                </a14:m>
                <a:endParaRPr lang="en-GB" sz="3200" b="1" dirty="0">
                  <a:solidFill>
                    <a:schemeClr val="accent4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981" y="3232320"/>
                <a:ext cx="887444" cy="584775"/>
              </a:xfrm>
              <a:prstGeom prst="rect">
                <a:avLst/>
              </a:prstGeom>
              <a:blipFill>
                <a:blip r:embed="rId7"/>
                <a:stretch>
                  <a:fillRect l="-5714" r="-185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Rectangle 33"/>
          <p:cNvSpPr/>
          <p:nvPr/>
        </p:nvSpPr>
        <p:spPr>
          <a:xfrm>
            <a:off x="5776530" y="4509120"/>
            <a:ext cx="4388022" cy="7200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/>
              <a:t>We would be using the Sine rule.</a:t>
            </a:r>
          </a:p>
        </p:txBody>
      </p:sp>
      <p:pic>
        <p:nvPicPr>
          <p:cNvPr id="29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1124" y="3435696"/>
            <a:ext cx="563983" cy="52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42450" y="3501647"/>
            <a:ext cx="563983" cy="52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2" descr="http://www.clipartbest.com/cliparts/yjT/x68/yjTx68X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0859" y="3024313"/>
            <a:ext cx="522430" cy="4841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Multiply 32"/>
          <p:cNvSpPr/>
          <p:nvPr/>
        </p:nvSpPr>
        <p:spPr>
          <a:xfrm>
            <a:off x="7248035" y="3093176"/>
            <a:ext cx="1445013" cy="1014842"/>
          </a:xfrm>
          <a:prstGeom prst="mathMultiply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0" name="Picture 3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1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7" grpId="0" animBg="1"/>
      <p:bldP spid="23" grpId="0" animBg="1"/>
      <p:bldP spid="26" grpId="0" animBg="1"/>
      <p:bldP spid="27" grpId="0"/>
      <p:bldP spid="2" grpId="0"/>
      <p:bldP spid="28" grpId="0"/>
      <p:bldP spid="34" grpId="0" animBg="1"/>
      <p:bldP spid="3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36160" y="260648"/>
            <a:ext cx="3744416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Using the triangles</a:t>
            </a:r>
          </a:p>
        </p:txBody>
      </p:sp>
      <p:pic>
        <p:nvPicPr>
          <p:cNvPr id="21" name="Picture 2" descr="http://www.hazemagazine.co.uk/wp-content/uploads/2014/07/soh-cah-toa-triangles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5641" y="3150170"/>
            <a:ext cx="5984665" cy="15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/>
          <p:cNvSpPr/>
          <p:nvPr/>
        </p:nvSpPr>
        <p:spPr>
          <a:xfrm>
            <a:off x="1559496" y="1268760"/>
            <a:ext cx="3240360" cy="72008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The “Cover Up” Method</a:t>
            </a:r>
          </a:p>
        </p:txBody>
      </p:sp>
      <p:sp>
        <p:nvSpPr>
          <p:cNvPr id="14" name="Oval 13"/>
          <p:cNvSpPr/>
          <p:nvPr/>
        </p:nvSpPr>
        <p:spPr>
          <a:xfrm>
            <a:off x="3470022" y="3326631"/>
            <a:ext cx="720080" cy="738494"/>
          </a:xfrm>
          <a:prstGeom prst="ellipse">
            <a:avLst/>
          </a:prstGeom>
          <a:solidFill>
            <a:schemeClr val="accent2">
              <a:lumMod val="75000"/>
              <a:alpha val="6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/>
        </p:nvSpPr>
        <p:spPr>
          <a:xfrm>
            <a:off x="4958096" y="1265027"/>
            <a:ext cx="5098344" cy="7200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/>
              <a:t>You simply cover up what you are looking for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559496" y="2137507"/>
            <a:ext cx="8496944" cy="72008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If we using the Sine rule and we are looking for the Opposite, we cover up the opposite.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4682266" y="5013176"/>
                <a:ext cx="4594288" cy="720080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1" i="1" dirty="0">
                          <a:latin typeface="Cambria Math"/>
                        </a:rPr>
                        <m:t>𝑶𝒑𝒑𝒐𝒔𝒊𝒕𝒆</m:t>
                      </m:r>
                      <m:r>
                        <a:rPr lang="en-GB" sz="2000" b="1" i="1" dirty="0">
                          <a:latin typeface="Cambria Math"/>
                        </a:rPr>
                        <m:t>=</m:t>
                      </m:r>
                      <m:r>
                        <a:rPr lang="en-GB" sz="2000" b="1" i="1" dirty="0">
                          <a:latin typeface="Cambria Math"/>
                        </a:rPr>
                        <m:t>𝒔𝒊𝒏</m:t>
                      </m:r>
                      <m:d>
                        <m:dPr>
                          <m:ctrlPr>
                            <a:rPr lang="en-GB" sz="2000" b="1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1" i="1" dirty="0">
                              <a:latin typeface="Cambria Math"/>
                            </a:rPr>
                            <m:t>𝒙</m:t>
                          </m:r>
                        </m:e>
                      </m:d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2000" b="1" i="1" dirty="0">
                          <a:latin typeface="Cambria Math"/>
                          <a:ea typeface="Cambria Math"/>
                        </a:rPr>
                        <m:t>𝒉𝒚𝒑𝒐𝒕𝒆𝒏𝒖𝒔𝒆</m:t>
                      </m:r>
                    </m:oMath>
                  </m:oMathPara>
                </a14:m>
                <a:endParaRPr lang="en-GB" b="1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2266" y="5013176"/>
                <a:ext cx="4594288" cy="7200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8" name="Picture 4" descr="http://vector-magz.com/wp-content/uploads/2013/09/curved-arrow-clip-art3-300x131.png"/>
          <p:cNvPicPr>
            <a:picLocks noChangeAspect="1" noChangeArrowheads="1"/>
          </p:cNvPicPr>
          <p:nvPr/>
        </p:nvPicPr>
        <p:blipFill rotWithShape="1">
          <a:blip r:embed="rId5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735" t="-7852" b="-1"/>
          <a:stretch/>
        </p:blipFill>
        <p:spPr bwMode="auto">
          <a:xfrm flipH="1" flipV="1">
            <a:off x="3680251" y="4734346"/>
            <a:ext cx="984328" cy="9064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1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43" y="6443215"/>
            <a:ext cx="2835060" cy="242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29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AccentBoxVTI">
  <a:themeElements>
    <a:clrScheme name="AnalogousFromLightSeedLeftStep">
      <a:dk1>
        <a:srgbClr val="000000"/>
      </a:dk1>
      <a:lt1>
        <a:srgbClr val="FFFFFF"/>
      </a:lt1>
      <a:dk2>
        <a:srgbClr val="233D3B"/>
      </a:dk2>
      <a:lt2>
        <a:srgbClr val="E4E8E2"/>
      </a:lt2>
      <a:accent1>
        <a:srgbClr val="C976E6"/>
      </a:accent1>
      <a:accent2>
        <a:srgbClr val="8458E1"/>
      </a:accent2>
      <a:accent3>
        <a:srgbClr val="7680E6"/>
      </a:accent3>
      <a:accent4>
        <a:srgbClr val="589EE1"/>
      </a:accent4>
      <a:accent5>
        <a:srgbClr val="45B1BA"/>
      </a:accent5>
      <a:accent6>
        <a:srgbClr val="47B58F"/>
      </a:accent6>
      <a:hlink>
        <a:srgbClr val="658E56"/>
      </a:hlink>
      <a:folHlink>
        <a:srgbClr val="848484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649</Words>
  <Application>Microsoft Office PowerPoint</Application>
  <PresentationFormat>Widescreen</PresentationFormat>
  <Paragraphs>207</Paragraphs>
  <Slides>20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Avenir Next LT Pro</vt:lpstr>
      <vt:lpstr>Calibri</vt:lpstr>
      <vt:lpstr>Cambria Math</vt:lpstr>
      <vt:lpstr>Comic Sans MS</vt:lpstr>
      <vt:lpstr>AccentBoxVTI</vt:lpstr>
      <vt:lpstr>Trigonometry Ratios</vt:lpstr>
      <vt:lpstr>Learning intentions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SOH-CAH-TOA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Now it’s time to test your knowledge!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Trigonometry Ratios</dc:title>
  <dc:creator>Yongmei Zhang</dc:creator>
  <cp:lastModifiedBy>Lyn ZHANG</cp:lastModifiedBy>
  <cp:revision>7</cp:revision>
  <dcterms:created xsi:type="dcterms:W3CDTF">2020-06-07T10:08:37Z</dcterms:created>
  <dcterms:modified xsi:type="dcterms:W3CDTF">2022-06-22T21:58:37Z</dcterms:modified>
</cp:coreProperties>
</file>