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290" r:id="rId3"/>
    <p:sldId id="298" r:id="rId4"/>
    <p:sldId id="300" r:id="rId5"/>
    <p:sldId id="301" r:id="rId6"/>
    <p:sldId id="302" r:id="rId7"/>
    <p:sldId id="303" r:id="rId8"/>
    <p:sldId id="305" r:id="rId9"/>
    <p:sldId id="307" r:id="rId10"/>
    <p:sldId id="308" r:id="rId11"/>
    <p:sldId id="309" r:id="rId12"/>
    <p:sldId id="313" r:id="rId13"/>
    <p:sldId id="314" r:id="rId14"/>
    <p:sldId id="315" r:id="rId15"/>
    <p:sldId id="257" r:id="rId16"/>
    <p:sldId id="259" r:id="rId17"/>
    <p:sldId id="260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40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44979-EE97-4540-BAAA-34DACCCE6E26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0F96-1E14-4BAC-AEE3-DBDA61041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1E37ED71-E555-B8C5-3B95-F39EB09D8D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62FA67-87B1-49FF-BB80-C964682240C7}" type="slidenum">
              <a:rPr lang="en-US" altLang="en-US" baseline="0"/>
              <a:pPr eaLnBrk="1" hangingPunct="1"/>
              <a:t>1</a:t>
            </a:fld>
            <a:endParaRPr lang="en-US" altLang="en-US" baseline="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09B6BCB-2210-B16D-9A95-261ED5DB0E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149E5D5-551B-B4AA-0BFF-92DD3EABE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fld id="{57396E6A-0F09-4F48-BB50-197CB5FA1E6C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pitchFamily="2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fld id="{397E2FB6-A348-43AE-8726-BAB4C974331E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pitchFamily="2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fld id="{90923544-E7CC-4081-B3A7-0935756D1225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pitchFamily="2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fld id="{A301E571-5C57-468E-99A4-094B9A344794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pitchFamily="2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B29-35F1-437F-BBCA-319FF1736593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2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ABBC-420E-4F3E-A09B-7C898FD260B2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7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0F1D-0760-4DEF-A252-2FD29F864FE4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8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9AEA-A9CA-4D16-AFEA-17CBD297C5A5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5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2793-0AB6-4C11-BFBF-4C2EAA496D62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5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EECE-DCE2-44E0-A4C1-FEC5B96952DC}" type="datetime1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4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5993-C613-41EA-965B-2A1504360C73}" type="datetime1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90A3-888C-438C-8BF8-AE1E252F48DA}" type="datetime1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8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C346-B627-481C-B5DE-C919E40C5797}" type="datetime1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4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8C22-080F-4ABA-9F39-9B50AB70D3BF}" type="datetime1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B93E9-2125-4F42-8254-8ADCA378A9B4}" type="datetime1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9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F596E-7319-4404-B3BB-E55822AB36C3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2D25A-F7DE-4117-B8E2-936BFD367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3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8.wmf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8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9.wmf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16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25.wmf"/><Relationship Id="rId19" Type="http://schemas.openxmlformats.org/officeDocument/2006/relationships/image" Target="../media/image20.png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17.bin"/><Relationship Id="rId21" Type="http://schemas.openxmlformats.org/officeDocument/2006/relationships/hyperlink" Target="4.1_178_IA.swf" TargetMode="External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24.bin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image" Target="../media/image39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35.wmf"/><Relationship Id="rId22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34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4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10" Type="http://schemas.openxmlformats.org/officeDocument/2006/relationships/image" Target="../media/image43.wmf"/><Relationship Id="rId19" Type="http://schemas.openxmlformats.org/officeDocument/2006/relationships/image" Target="../media/image48.png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4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7">
            <a:extLst>
              <a:ext uri="{FF2B5EF4-FFF2-40B4-BE49-F238E27FC236}">
                <a16:creationId xmlns:a16="http://schemas.microsoft.com/office/drawing/2014/main" id="{64B27708-34FD-C06E-B5EC-34BFED731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438400"/>
            <a:ext cx="8610600" cy="1447800"/>
          </a:xfrm>
          <a:prstGeom prst="roundRect">
            <a:avLst>
              <a:gd name="adj" fmla="val 16667"/>
            </a:avLst>
          </a:prstGeom>
          <a:solidFill>
            <a:srgbClr val="0073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AutoShape 29">
            <a:extLst>
              <a:ext uri="{FF2B5EF4-FFF2-40B4-BE49-F238E27FC236}">
                <a16:creationId xmlns:a16="http://schemas.microsoft.com/office/drawing/2014/main" id="{B690DD3E-8794-34AD-DF22-04121A2CE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6705600" cy="1295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AutoShape 28">
            <a:extLst>
              <a:ext uri="{FF2B5EF4-FFF2-40B4-BE49-F238E27FC236}">
                <a16:creationId xmlns:a16="http://schemas.microsoft.com/office/drawing/2014/main" id="{85917F24-E098-FE28-0038-4841D8283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28900"/>
            <a:ext cx="13716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4" name="Rectangle 18">
            <a:extLst>
              <a:ext uri="{FF2B5EF4-FFF2-40B4-BE49-F238E27FC236}">
                <a16:creationId xmlns:a16="http://schemas.microsoft.com/office/drawing/2014/main" id="{9BB191A0-6721-1AFB-2F03-D69B9F937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75" y="2696981"/>
            <a:ext cx="16700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400" b="1" baseline="0" dirty="0">
                <a:solidFill>
                  <a:srgbClr val="0073BC"/>
                </a:solidFill>
              </a:rPr>
              <a:t>20.0</a:t>
            </a:r>
          </a:p>
        </p:txBody>
      </p:sp>
      <p:sp>
        <p:nvSpPr>
          <p:cNvPr id="2055" name="Text Box 23">
            <a:extLst>
              <a:ext uri="{FF2B5EF4-FFF2-40B4-BE49-F238E27FC236}">
                <a16:creationId xmlns:a16="http://schemas.microsoft.com/office/drawing/2014/main" id="{B7133A54-5574-4FEC-6846-090696599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514600"/>
            <a:ext cx="6324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baseline="0">
                <a:solidFill>
                  <a:srgbClr val="0073BC"/>
                </a:solidFill>
              </a:rPr>
              <a:t>Radian and Degree Measure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D9EB9A3-6934-2CDC-13DC-92BA4F5EE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Radian Measure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54997F6-D51C-9906-6B13-489A3C2928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The four quadrants in a coordinate system are numbered   I, II, III, and IV. Figure 4.8 shows which angles between 0 and 2</a:t>
            </a:r>
            <a:r>
              <a:rPr lang="en-US" altLang="en-US" i="1">
                <a:sym typeface="Symbol" panose="05050102010706020507" pitchFamily="18" charset="2"/>
              </a:rPr>
              <a:t></a:t>
            </a:r>
            <a:r>
              <a:rPr lang="en-US" altLang="en-US"/>
              <a:t> lie in each of the four quadrants.</a:t>
            </a:r>
            <a:endParaRPr lang="en-US" altLang="en-US" b="1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					</a:t>
            </a:r>
          </a:p>
        </p:txBody>
      </p:sp>
      <p:pic>
        <p:nvPicPr>
          <p:cNvPr id="15364" name="Picture 7">
            <a:extLst>
              <a:ext uri="{FF2B5EF4-FFF2-40B4-BE49-F238E27FC236}">
                <a16:creationId xmlns:a16="http://schemas.microsoft.com/office/drawing/2014/main" id="{2AABDF29-2346-D6B5-2FF2-32A768E3E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29000"/>
            <a:ext cx="3300413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8">
            <a:extLst>
              <a:ext uri="{FF2B5EF4-FFF2-40B4-BE49-F238E27FC236}">
                <a16:creationId xmlns:a16="http://schemas.microsoft.com/office/drawing/2014/main" id="{CD66E10E-AD17-03E7-C199-AD2D98905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400800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 baseline="0"/>
              <a:t>Figure 4.8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F6C0997-DEE3-7D69-4EA1-1D1B4A6BA2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Radian Measure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A306AAF-8D5B-EE45-9E09-BB9A9B386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Two angles are coterminal when they have the same initial and terminal sides. For instance, the angles 0 and 2</a:t>
            </a:r>
            <a:r>
              <a:rPr lang="en-US" altLang="en-US" i="1" dirty="0">
                <a:sym typeface="Symbol" panose="05050102010706020507" pitchFamily="18" charset="2"/>
              </a:rPr>
              <a:t></a:t>
            </a:r>
            <a:r>
              <a:rPr lang="en-US" altLang="en-US" dirty="0"/>
              <a:t> are coterminal, as are the angles </a:t>
            </a:r>
            <a:r>
              <a:rPr lang="en-US" altLang="en-US" i="1" dirty="0">
                <a:sym typeface="Symbol" panose="05050102010706020507" pitchFamily="18" charset="2"/>
              </a:rPr>
              <a:t></a:t>
            </a:r>
            <a:r>
              <a:rPr lang="en-US" altLang="en-US" b="1" dirty="0">
                <a:sym typeface="Symbol" panose="05050102010706020507" pitchFamily="18" charset="2"/>
              </a:rPr>
              <a:t></a:t>
            </a:r>
            <a:r>
              <a:rPr lang="en-US" altLang="en-US" dirty="0"/>
              <a:t>6 and 13</a:t>
            </a:r>
            <a:r>
              <a:rPr lang="en-US" altLang="en-US" i="1" dirty="0">
                <a:sym typeface="Symbol" panose="05050102010706020507" pitchFamily="18" charset="2"/>
              </a:rPr>
              <a:t></a:t>
            </a:r>
            <a:r>
              <a:rPr lang="en-US" altLang="en-US" b="1" dirty="0">
                <a:sym typeface="Symbol" panose="05050102010706020507" pitchFamily="18" charset="2"/>
              </a:rPr>
              <a:t></a:t>
            </a:r>
            <a:r>
              <a:rPr lang="en-US" altLang="en-US" dirty="0"/>
              <a:t>6.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dirty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A given angle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altLang="en-US" dirty="0">
                <a:solidFill>
                  <a:srgbClr val="FF0000"/>
                </a:solidFill>
              </a:rPr>
              <a:t> has infinitely many coterminal angles. </a:t>
            </a:r>
            <a:r>
              <a:rPr lang="en-US" altLang="en-US" dirty="0"/>
              <a:t>For instance </a:t>
            </a:r>
            <a:r>
              <a:rPr lang="en-US" altLang="en-US" i="1" dirty="0">
                <a:sym typeface="Symbol" panose="05050102010706020507" pitchFamily="18" charset="2"/>
              </a:rPr>
              <a:t></a:t>
            </a:r>
            <a:r>
              <a:rPr lang="en-US" altLang="en-US" dirty="0"/>
              <a:t> = </a:t>
            </a:r>
            <a:r>
              <a:rPr lang="en-US" altLang="en-US" i="1" dirty="0">
                <a:sym typeface="Symbol" panose="05050102010706020507" pitchFamily="18" charset="2"/>
              </a:rPr>
              <a:t></a:t>
            </a:r>
            <a:r>
              <a:rPr lang="en-US" altLang="en-US" b="1" dirty="0">
                <a:sym typeface="Symbol" panose="05050102010706020507" pitchFamily="18" charset="2"/>
              </a:rPr>
              <a:t></a:t>
            </a:r>
            <a:r>
              <a:rPr lang="en-US" altLang="en-US" dirty="0"/>
              <a:t>6, is coterminal with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dirty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						, where is </a:t>
            </a:r>
            <a:r>
              <a:rPr lang="en-US" altLang="en-US" i="1" dirty="0"/>
              <a:t>n</a:t>
            </a:r>
            <a:r>
              <a:rPr lang="en-US" altLang="en-US" dirty="0"/>
              <a:t> an integer.</a:t>
            </a:r>
          </a:p>
        </p:txBody>
      </p:sp>
      <p:pic>
        <p:nvPicPr>
          <p:cNvPr id="16388" name="Picture 5">
            <a:extLst>
              <a:ext uri="{FF2B5EF4-FFF2-40B4-BE49-F238E27FC236}">
                <a16:creationId xmlns:a16="http://schemas.microsoft.com/office/drawing/2014/main" id="{B4EBD695-51BE-580A-7BFD-8EBB3E89E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459413"/>
            <a:ext cx="130651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B58DB4A-208E-E625-E0B5-A84516BB8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Degree Measure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8213B19-F22F-4FD0-7EC9-BE89D41E60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>
                <a:solidFill>
                  <a:srgbClr val="FF0000"/>
                </a:solidFill>
              </a:rPr>
              <a:t>A second way to measure angles is in terms of </a:t>
            </a:r>
            <a:r>
              <a:rPr lang="en-US" altLang="en-US" b="1">
                <a:solidFill>
                  <a:srgbClr val="FF0000"/>
                </a:solidFill>
              </a:rPr>
              <a:t>degrees</a:t>
            </a:r>
            <a:r>
              <a:rPr lang="en-US" altLang="en-US" b="1"/>
              <a:t>, </a:t>
            </a:r>
            <a:r>
              <a:rPr lang="en-US" altLang="en-US"/>
              <a:t>denoted by the symbol</a:t>
            </a:r>
            <a:r>
              <a:rPr lang="en-US" altLang="en-US" sz="400"/>
              <a:t>   </a:t>
            </a:r>
            <a:r>
              <a:rPr lang="en-US" altLang="en-US" b="1">
                <a:sym typeface="Symbol" panose="05050102010706020507" pitchFamily="18" charset="2"/>
              </a:rPr>
              <a:t></a:t>
            </a:r>
            <a:r>
              <a:rPr lang="en-US" altLang="en-US"/>
              <a:t>. A measure of one degree (1</a:t>
            </a:r>
            <a:r>
              <a:rPr lang="en-US" altLang="en-US" b="1">
                <a:sym typeface="Symbol" panose="05050102010706020507" pitchFamily="18" charset="2"/>
              </a:rPr>
              <a:t></a:t>
            </a:r>
            <a:r>
              <a:rPr lang="en-US" altLang="en-US"/>
              <a:t>) is equivalent to a rotation of        of a complete revolution about the vertex. 			</a:t>
            </a:r>
          </a:p>
        </p:txBody>
      </p:sp>
      <p:pic>
        <p:nvPicPr>
          <p:cNvPr id="21508" name="Picture 7">
            <a:extLst>
              <a:ext uri="{FF2B5EF4-FFF2-40B4-BE49-F238E27FC236}">
                <a16:creationId xmlns:a16="http://schemas.microsoft.com/office/drawing/2014/main" id="{BB267AF1-BD53-3A7F-19C6-CB79FDB4F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210718"/>
            <a:ext cx="4476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8">
            <a:extLst>
              <a:ext uri="{FF2B5EF4-FFF2-40B4-BE49-F238E27FC236}">
                <a16:creationId xmlns:a16="http://schemas.microsoft.com/office/drawing/2014/main" id="{DAE76ED4-D398-850E-24B5-AF336F906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4"/>
          <a:stretch>
            <a:fillRect/>
          </a:stretch>
        </p:blipFill>
        <p:spPr bwMode="auto">
          <a:xfrm>
            <a:off x="4067175" y="3678238"/>
            <a:ext cx="3244850" cy="263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 Box 9">
            <a:extLst>
              <a:ext uri="{FF2B5EF4-FFF2-40B4-BE49-F238E27FC236}">
                <a16:creationId xmlns:a16="http://schemas.microsoft.com/office/drawing/2014/main" id="{56AEDE74-8226-D3C0-E16A-8F91012C4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24600"/>
            <a:ext cx="1143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 baseline="0"/>
              <a:t>Figure 4.12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3CC0692-2B09-C7F7-42C8-2CD825232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Degree Measure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E40E6F7-1B80-963C-CF59-237D708F7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So, a full revolution (counterclockwise) corresponds to 360</a:t>
            </a:r>
            <a:r>
              <a:rPr lang="en-US" altLang="en-US" b="1" dirty="0">
                <a:sym typeface="Symbol" panose="05050102010706020507" pitchFamily="18" charset="2"/>
              </a:rPr>
              <a:t></a:t>
            </a:r>
            <a:r>
              <a:rPr lang="en-US" altLang="en-US" dirty="0"/>
              <a:t>  a half revolution to 180</a:t>
            </a:r>
            <a:r>
              <a:rPr lang="en-US" altLang="en-US" b="1" dirty="0">
                <a:sym typeface="Symbol" panose="05050102010706020507" pitchFamily="18" charset="2"/>
              </a:rPr>
              <a:t></a:t>
            </a:r>
            <a:r>
              <a:rPr lang="en-US" altLang="en-US" dirty="0"/>
              <a:t>, a quarter revolution to 90</a:t>
            </a:r>
            <a:r>
              <a:rPr lang="en-US" altLang="en-US" sz="400" dirty="0"/>
              <a:t> </a:t>
            </a:r>
            <a:r>
              <a:rPr lang="en-US" altLang="en-US" b="1" dirty="0">
                <a:sym typeface="Symbol" panose="05050102010706020507" pitchFamily="18" charset="2"/>
              </a:rPr>
              <a:t></a:t>
            </a:r>
            <a:r>
              <a:rPr lang="en-US" altLang="en-US" dirty="0"/>
              <a:t> and so on.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dirty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Because 2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 </a:t>
            </a:r>
            <a:r>
              <a:rPr lang="en-US" altLang="en-US" dirty="0">
                <a:solidFill>
                  <a:srgbClr val="FF0000"/>
                </a:solidFill>
              </a:rPr>
              <a:t>radians corresponds to one complete revolution, degrees and radians are related by the equations	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	 360</a:t>
            </a:r>
            <a:r>
              <a:rPr lang="en-US" altLang="en-US" b="1" dirty="0">
                <a:solidFill>
                  <a:srgbClr val="FF0000"/>
                </a:solidFill>
                <a:sym typeface="Symbol" panose="05050102010706020507" pitchFamily="18" charset="2"/>
              </a:rPr>
              <a:t></a:t>
            </a:r>
            <a:r>
              <a:rPr lang="en-US" altLang="en-US" dirty="0">
                <a:solidFill>
                  <a:srgbClr val="FF0000"/>
                </a:solidFill>
              </a:rPr>
              <a:t> = 2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 </a:t>
            </a:r>
            <a:r>
              <a:rPr lang="en-US" altLang="en-US" dirty="0">
                <a:solidFill>
                  <a:srgbClr val="FF0000"/>
                </a:solidFill>
              </a:rPr>
              <a:t>rad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  		</a:t>
            </a:r>
            <a:r>
              <a:rPr lang="en-US" altLang="en-US" dirty="0">
                <a:solidFill>
                  <a:srgbClr val="FF0000"/>
                </a:solidFill>
              </a:rPr>
              <a:t>and 	180</a:t>
            </a:r>
            <a:r>
              <a:rPr lang="en-US" altLang="en-US" b="1" dirty="0">
                <a:solidFill>
                  <a:srgbClr val="FF0000"/>
                </a:solidFill>
                <a:sym typeface="Symbol" panose="05050102010706020507" pitchFamily="18" charset="2"/>
              </a:rPr>
              <a:t></a:t>
            </a:r>
            <a:r>
              <a:rPr lang="en-US" altLang="en-US" dirty="0">
                <a:solidFill>
                  <a:srgbClr val="FF0000"/>
                </a:solidFill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 </a:t>
            </a:r>
            <a:r>
              <a:rPr lang="en-US" altLang="en-US" dirty="0">
                <a:solidFill>
                  <a:srgbClr val="FF0000"/>
                </a:solidFill>
              </a:rPr>
              <a:t>rad.	</a:t>
            </a:r>
            <a:r>
              <a:rPr lang="en-US" altLang="en-US" dirty="0"/>
              <a:t>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68B5BFD-EC0E-7A0A-0E5E-0AD17EEBA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Degree Measure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51BD4AE-5CEC-3D8A-19B6-6E5F9C7313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From the second equation, you obtain</a:t>
            </a:r>
            <a:r>
              <a:rPr lang="en-US" altLang="en-US" sz="800" dirty="0"/>
              <a:t>	</a:t>
            </a:r>
            <a:endParaRPr lang="en-US" altLang="en-US" dirty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1</a:t>
            </a:r>
            <a:r>
              <a:rPr lang="en-US" altLang="en-US" sz="400" dirty="0"/>
              <a:t> </a:t>
            </a:r>
            <a:r>
              <a:rPr lang="en-US" altLang="en-US" b="1" dirty="0">
                <a:sym typeface="Symbol" panose="05050102010706020507" pitchFamily="18" charset="2"/>
              </a:rPr>
              <a:t></a:t>
            </a:r>
            <a:r>
              <a:rPr lang="en-US" altLang="en-US" dirty="0"/>
              <a:t> =       rad</a:t>
            </a:r>
            <a:r>
              <a:rPr lang="en-US" altLang="en-US" i="1" dirty="0">
                <a:sym typeface="Symbol" panose="05050102010706020507" pitchFamily="18" charset="2"/>
              </a:rPr>
              <a:t>  </a:t>
            </a:r>
            <a:r>
              <a:rPr lang="en-US" altLang="en-US" dirty="0"/>
              <a:t>and 1 rad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=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/>
              <a:t>	</a:t>
            </a:r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2153F196-D4AC-1E89-2229-18EBAAA79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1036"/>
            <a:ext cx="50323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>
            <a:extLst>
              <a:ext uri="{FF2B5EF4-FFF2-40B4-BE49-F238E27FC236}">
                <a16:creationId xmlns:a16="http://schemas.microsoft.com/office/drawing/2014/main" id="{73F7B2D6-D892-433E-407F-4A36ED722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6" y="2281036"/>
            <a:ext cx="503238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7">
            <a:extLst>
              <a:ext uri="{FF2B5EF4-FFF2-40B4-BE49-F238E27FC236}">
                <a16:creationId xmlns:a16="http://schemas.microsoft.com/office/drawing/2014/main" id="{0EF45345-5F71-4A9B-86F2-44439BDDA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3390901"/>
            <a:ext cx="8010525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61962" y="623887"/>
            <a:ext cx="746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sz="2800" dirty="0">
                <a:solidFill>
                  <a:srgbClr val="339933"/>
                </a:solidFill>
              </a:rPr>
              <a:t>Converting </a:t>
            </a:r>
            <a:r>
              <a:rPr lang="en-US" sz="2800" dirty="0">
                <a:solidFill>
                  <a:srgbClr val="C00000"/>
                </a:solidFill>
              </a:rPr>
              <a:t>Degree</a:t>
            </a:r>
            <a:r>
              <a:rPr lang="en-US" sz="2800" dirty="0">
                <a:solidFill>
                  <a:srgbClr val="339933"/>
                </a:solidFill>
              </a:rPr>
              <a:t> Measure to </a:t>
            </a:r>
            <a:r>
              <a:rPr lang="en-US" sz="2800" dirty="0">
                <a:solidFill>
                  <a:srgbClr val="C00000"/>
                </a:solidFill>
              </a:rPr>
              <a:t>Radian</a:t>
            </a:r>
            <a:r>
              <a:rPr lang="en-US" sz="2800" dirty="0">
                <a:solidFill>
                  <a:srgbClr val="339933"/>
                </a:solidFill>
              </a:rPr>
              <a:t> Measure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125" y="2155825"/>
            <a:ext cx="3798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Convert to radian measure: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41325" y="2613025"/>
            <a:ext cx="114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a)  </a:t>
            </a:r>
            <a:r>
              <a:rPr lang="en-US"/>
              <a:t>210</a:t>
            </a:r>
            <a:r>
              <a:rPr lang="en-US" baseline="30000"/>
              <a:t>0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116932" y="1376248"/>
            <a:ext cx="2064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</a:rPr>
              <a:t>180</a:t>
            </a:r>
            <a:r>
              <a:rPr lang="en-US" sz="2400" b="1" baseline="30000" dirty="0">
                <a:solidFill>
                  <a:srgbClr val="CC0000"/>
                </a:solidFill>
              </a:rPr>
              <a:t>0</a:t>
            </a:r>
            <a:r>
              <a:rPr lang="en-US" sz="2400" b="1" dirty="0">
                <a:solidFill>
                  <a:srgbClr val="CC0000"/>
                </a:solidFill>
                <a:latin typeface="Symbol" pitchFamily="18" charset="2"/>
              </a:rPr>
              <a:t>  </a:t>
            </a:r>
            <a:r>
              <a:rPr lang="en-US" sz="2400" b="1" dirty="0">
                <a:solidFill>
                  <a:srgbClr val="CC0000"/>
                </a:solidFill>
              </a:rPr>
              <a:t>or </a:t>
            </a:r>
            <a:r>
              <a:rPr lang="en-US" sz="2400" b="1" dirty="0">
                <a:solidFill>
                  <a:srgbClr val="CC0000"/>
                </a:solidFill>
                <a:latin typeface="Symbol" pitchFamily="18" charset="2"/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π</a:t>
            </a:r>
            <a:r>
              <a:rPr lang="en-US" sz="2400" b="1" dirty="0">
                <a:solidFill>
                  <a:srgbClr val="CC0000"/>
                </a:solidFill>
              </a:rPr>
              <a:t> rad </a:t>
            </a:r>
          </a:p>
        </p:txBody>
      </p:sp>
      <p:graphicFrame>
        <p:nvGraphicFramePr>
          <p:cNvPr id="819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305337"/>
              </p:ext>
            </p:extLst>
          </p:nvPr>
        </p:nvGraphicFramePr>
        <p:xfrm>
          <a:off x="5326063" y="1268421"/>
          <a:ext cx="104775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45760" imgH="393480" progId="Equation.DSMT4">
                  <p:embed/>
                </p:oleObj>
              </mc:Choice>
              <mc:Fallback>
                <p:oleObj name="Equation" r:id="rId3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3" y="1268421"/>
                        <a:ext cx="104775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249534"/>
              </p:ext>
            </p:extLst>
          </p:nvPr>
        </p:nvGraphicFramePr>
        <p:xfrm>
          <a:off x="1489075" y="3354532"/>
          <a:ext cx="762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thType Equation 3.6+" r:id="rId5" imgW="355600" imgH="355600" progId="Equation.DSMT36">
                  <p:embed/>
                </p:oleObj>
              </mc:Choice>
              <mc:Fallback>
                <p:oleObj name="MathType Equation 3.6+" r:id="rId5" imgW="355600" imgH="355600" progId="Equation.DSMT3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3354532"/>
                        <a:ext cx="762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422400" y="4126057"/>
            <a:ext cx="966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≈ 3.67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819400" y="3402157"/>
            <a:ext cx="17408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rgbClr val="CC0000"/>
                </a:solidFill>
                <a:latin typeface="+mn-lt"/>
              </a:rPr>
              <a:t>Exact radian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768600" y="4087957"/>
            <a:ext cx="2721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  <a:latin typeface="+mn-lt"/>
              </a:rPr>
              <a:t>Approximate radian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394325" y="2628900"/>
            <a:ext cx="1356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rgbClr val="CC0000"/>
                </a:solidFill>
              </a:rPr>
              <a:t>b)</a:t>
            </a:r>
            <a:r>
              <a:rPr lang="en-US" dirty="0"/>
              <a:t>  - 315</a:t>
            </a:r>
            <a:r>
              <a:rPr lang="en-US" baseline="30000" dirty="0"/>
              <a:t>0</a:t>
            </a:r>
            <a:endParaRPr lang="en-US" dirty="0"/>
          </a:p>
        </p:txBody>
      </p:sp>
      <p:graphicFrame>
        <p:nvGraphicFramePr>
          <p:cNvPr id="82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550258"/>
              </p:ext>
            </p:extLst>
          </p:nvPr>
        </p:nvGraphicFramePr>
        <p:xfrm>
          <a:off x="6446838" y="3224213"/>
          <a:ext cx="10064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69800" imgH="393480" progId="Equation.DSMT4">
                  <p:embed/>
                </p:oleObj>
              </mc:Choice>
              <mc:Fallback>
                <p:oleObj name="Equation" r:id="rId7" imgW="469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6838" y="3224213"/>
                        <a:ext cx="100647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085167"/>
              </p:ext>
            </p:extLst>
          </p:nvPr>
        </p:nvGraphicFramePr>
        <p:xfrm>
          <a:off x="1600200" y="2476500"/>
          <a:ext cx="76041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57200" imgH="393700" progId="Equation.DSMT4">
                  <p:embed/>
                </p:oleObj>
              </mc:Choice>
              <mc:Fallback>
                <p:oleObj name="Equation" r:id="rId9" imgW="4572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476500"/>
                        <a:ext cx="760413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561571"/>
              </p:ext>
            </p:extLst>
          </p:nvPr>
        </p:nvGraphicFramePr>
        <p:xfrm>
          <a:off x="6732587" y="2514600"/>
          <a:ext cx="8874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57200" imgH="393700" progId="Equation.DSMT4">
                  <p:embed/>
                </p:oleObj>
              </mc:Choice>
              <mc:Fallback>
                <p:oleObj name="Equation" r:id="rId11" imgW="4572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7" y="2514600"/>
                        <a:ext cx="8874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319542"/>
              </p:ext>
            </p:extLst>
          </p:nvPr>
        </p:nvGraphicFramePr>
        <p:xfrm>
          <a:off x="6450013" y="4217988"/>
          <a:ext cx="11160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20560" imgH="177480" progId="Equation.DSMT4">
                  <p:embed/>
                </p:oleObj>
              </mc:Choice>
              <mc:Fallback>
                <p:oleObj name="Equation" r:id="rId12" imgW="520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0013" y="4217988"/>
                        <a:ext cx="11160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2438400" y="5403548"/>
            <a:ext cx="3429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latin typeface="+mn-lt"/>
              </a:rPr>
              <a:t>To convert from degrees</a:t>
            </a:r>
          </a:p>
          <a:p>
            <a:r>
              <a:rPr lang="en-US" dirty="0">
                <a:latin typeface="+mn-lt"/>
              </a:rPr>
              <a:t>to radians, multiply by</a:t>
            </a:r>
          </a:p>
        </p:txBody>
      </p:sp>
      <p:graphicFrame>
        <p:nvGraphicFramePr>
          <p:cNvPr id="82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678274"/>
              </p:ext>
            </p:extLst>
          </p:nvPr>
        </p:nvGraphicFramePr>
        <p:xfrm>
          <a:off x="5880100" y="5472113"/>
          <a:ext cx="7874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80880" imgH="393480" progId="Equation.DSMT4">
                  <p:embed/>
                </p:oleObj>
              </mc:Choice>
              <mc:Fallback>
                <p:oleObj name="Equation" r:id="rId14" imgW="380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5472113"/>
                        <a:ext cx="78740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82" y="5210175"/>
            <a:ext cx="1652587" cy="164782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886690" y="-76200"/>
            <a:ext cx="711393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Angles and Angle Measure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233456"/>
              </p:ext>
            </p:extLst>
          </p:nvPr>
        </p:nvGraphicFramePr>
        <p:xfrm>
          <a:off x="6746875" y="1295400"/>
          <a:ext cx="15589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12520" imgH="393480" progId="Equation.DSMT4">
                  <p:embed/>
                </p:oleObj>
              </mc:Choice>
              <mc:Fallback>
                <p:oleObj name="Equation" r:id="rId17" imgW="812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75" y="1295400"/>
                        <a:ext cx="15589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55066" y="1376248"/>
            <a:ext cx="3005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</a:rPr>
              <a:t>One half a rotation is 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7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  <p:bldP spid="8197" grpId="0" autoUpdateAnimBg="0"/>
      <p:bldP spid="8198" grpId="0" autoUpdateAnimBg="0"/>
      <p:bldP spid="8203" grpId="0" autoUpdateAnimBg="0"/>
      <p:bldP spid="8204" grpId="0" autoUpdateAnimBg="0"/>
      <p:bldP spid="8205" grpId="0" autoUpdateAnimBg="0"/>
      <p:bldP spid="8206" grpId="0" autoUpdateAnimBg="0"/>
      <p:bldP spid="8213" grpId="0" autoUpdateAnimBg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1006475" y="0"/>
            <a:ext cx="746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sz="2800" u="sng" dirty="0">
                <a:solidFill>
                  <a:srgbClr val="339933"/>
                </a:solidFill>
              </a:rPr>
              <a:t>Converting </a:t>
            </a:r>
            <a:r>
              <a:rPr lang="en-US" sz="2800" u="sng" dirty="0">
                <a:solidFill>
                  <a:srgbClr val="C00000"/>
                </a:solidFill>
              </a:rPr>
              <a:t>Radian</a:t>
            </a:r>
            <a:r>
              <a:rPr lang="en-US" sz="2800" u="sng" dirty="0">
                <a:solidFill>
                  <a:srgbClr val="339933"/>
                </a:solidFill>
              </a:rPr>
              <a:t> Measure to </a:t>
            </a:r>
            <a:r>
              <a:rPr lang="en-US" sz="2800" u="sng" dirty="0">
                <a:solidFill>
                  <a:srgbClr val="C00000"/>
                </a:solidFill>
              </a:rPr>
              <a:t>Degree</a:t>
            </a:r>
            <a:r>
              <a:rPr lang="en-US" sz="2800" u="sng" dirty="0">
                <a:solidFill>
                  <a:srgbClr val="339933"/>
                </a:solidFill>
              </a:rPr>
              <a:t> Measure</a:t>
            </a:r>
          </a:p>
        </p:txBody>
      </p:sp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228600" y="1219200"/>
            <a:ext cx="379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Convert to degree measure: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441325" y="18669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a)</a:t>
            </a:r>
          </a:p>
        </p:txBody>
      </p:sp>
      <p:graphicFrame>
        <p:nvGraphicFramePr>
          <p:cNvPr id="1546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915838"/>
              </p:ext>
            </p:extLst>
          </p:nvPr>
        </p:nvGraphicFramePr>
        <p:xfrm>
          <a:off x="1537855" y="1856510"/>
          <a:ext cx="8302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31640" imgH="393480" progId="Equation.DSMT4">
                  <p:embed/>
                </p:oleObj>
              </mc:Choice>
              <mc:Fallback>
                <p:oleObj name="Equation" r:id="rId3" imgW="431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7855" y="1856510"/>
                        <a:ext cx="830262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1295400" y="2705100"/>
            <a:ext cx="992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</a:rPr>
              <a:t>= 120</a:t>
            </a:r>
            <a:r>
              <a:rPr lang="en-US" baseline="30000" dirty="0">
                <a:solidFill>
                  <a:schemeClr val="accent2"/>
                </a:solidFill>
              </a:rPr>
              <a:t>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5394325" y="1828800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b)</a:t>
            </a:r>
            <a:endParaRPr lang="en-US"/>
          </a:p>
        </p:txBody>
      </p:sp>
      <p:graphicFrame>
        <p:nvGraphicFramePr>
          <p:cNvPr id="15463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567711"/>
              </p:ext>
            </p:extLst>
          </p:nvPr>
        </p:nvGraphicFramePr>
        <p:xfrm>
          <a:off x="7057232" y="1679575"/>
          <a:ext cx="8302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31640" imgH="393480" progId="Equation.DSMT4">
                  <p:embed/>
                </p:oleObj>
              </mc:Choice>
              <mc:Fallback>
                <p:oleObj name="Equation" r:id="rId5" imgW="431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7232" y="1679575"/>
                        <a:ext cx="830262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3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414999"/>
              </p:ext>
            </p:extLst>
          </p:nvPr>
        </p:nvGraphicFramePr>
        <p:xfrm>
          <a:off x="944139" y="1824682"/>
          <a:ext cx="49212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41200" imgH="393480" progId="Equation.DSMT4">
                  <p:embed/>
                </p:oleObj>
              </mc:Choice>
              <mc:Fallback>
                <p:oleObj name="Equation" r:id="rId7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139" y="1824682"/>
                        <a:ext cx="492125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3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272669"/>
              </p:ext>
            </p:extLst>
          </p:nvPr>
        </p:nvGraphicFramePr>
        <p:xfrm>
          <a:off x="5878513" y="1638300"/>
          <a:ext cx="116522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71320" imgH="393480" progId="Equation.DSMT4">
                  <p:embed/>
                </p:oleObj>
              </mc:Choice>
              <mc:Fallback>
                <p:oleObj name="Equation" r:id="rId9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513" y="1638300"/>
                        <a:ext cx="1165225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37" name="Text Box 13"/>
          <p:cNvSpPr txBox="1">
            <a:spLocks noChangeArrowheads="1"/>
          </p:cNvSpPr>
          <p:nvPr/>
        </p:nvSpPr>
        <p:spPr bwMode="auto">
          <a:xfrm>
            <a:off x="7010400" y="2705100"/>
            <a:ext cx="949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</a:rPr>
              <a:t>= -15</a:t>
            </a:r>
            <a:r>
              <a:rPr lang="en-US" baseline="30000" dirty="0">
                <a:solidFill>
                  <a:schemeClr val="accent2"/>
                </a:solidFill>
              </a:rPr>
              <a:t>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4638" name="Text Box 14"/>
          <p:cNvSpPr txBox="1">
            <a:spLocks noChangeArrowheads="1"/>
          </p:cNvSpPr>
          <p:nvPr/>
        </p:nvSpPr>
        <p:spPr bwMode="auto">
          <a:xfrm>
            <a:off x="593725" y="4876800"/>
            <a:ext cx="11929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rgbClr val="CC0000"/>
                </a:solidFill>
              </a:rPr>
              <a:t>c)</a:t>
            </a:r>
            <a:r>
              <a:rPr lang="en-US" dirty="0"/>
              <a:t>   1.68</a:t>
            </a:r>
          </a:p>
        </p:txBody>
      </p:sp>
      <p:graphicFrame>
        <p:nvGraphicFramePr>
          <p:cNvPr id="1546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306050"/>
              </p:ext>
            </p:extLst>
          </p:nvPr>
        </p:nvGraphicFramePr>
        <p:xfrm>
          <a:off x="1814512" y="4703613"/>
          <a:ext cx="885825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31640" imgH="393480" progId="Equation.DSMT4">
                  <p:embed/>
                </p:oleObj>
              </mc:Choice>
              <mc:Fallback>
                <p:oleObj name="Equation" r:id="rId11" imgW="431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2" y="4703613"/>
                        <a:ext cx="885825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40" name="Text Box 16"/>
          <p:cNvSpPr txBox="1">
            <a:spLocks noChangeArrowheads="1"/>
          </p:cNvSpPr>
          <p:nvPr/>
        </p:nvSpPr>
        <p:spPr bwMode="auto">
          <a:xfrm>
            <a:off x="1516856" y="5638800"/>
            <a:ext cx="1220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</a:rPr>
              <a:t>= 96.26</a:t>
            </a:r>
            <a:r>
              <a:rPr lang="en-US" baseline="30000" dirty="0">
                <a:solidFill>
                  <a:schemeClr val="accent2"/>
                </a:solidFill>
              </a:rPr>
              <a:t>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4641" name="Text Box 17"/>
          <p:cNvSpPr txBox="1">
            <a:spLocks noChangeArrowheads="1"/>
          </p:cNvSpPr>
          <p:nvPr/>
        </p:nvSpPr>
        <p:spPr bwMode="auto">
          <a:xfrm>
            <a:off x="5540375" y="4340225"/>
            <a:ext cx="3203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latin typeface="+mn-lt"/>
              </a:rPr>
              <a:t>To convert from radians</a:t>
            </a:r>
          </a:p>
          <a:p>
            <a:r>
              <a:rPr lang="en-US" dirty="0">
                <a:latin typeface="+mn-lt"/>
              </a:rPr>
              <a:t>to degrees, multiply by</a:t>
            </a:r>
          </a:p>
        </p:txBody>
      </p:sp>
      <p:graphicFrame>
        <p:nvGraphicFramePr>
          <p:cNvPr id="15464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103698"/>
              </p:ext>
            </p:extLst>
          </p:nvPr>
        </p:nvGraphicFramePr>
        <p:xfrm>
          <a:off x="5751513" y="5167313"/>
          <a:ext cx="78898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80880" imgH="393480" progId="Equation.DSMT4">
                  <p:embed/>
                </p:oleObj>
              </mc:Choice>
              <mc:Fallback>
                <p:oleObj name="Equation" r:id="rId13" imgW="380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13" y="5167313"/>
                        <a:ext cx="788987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902749"/>
              </p:ext>
            </p:extLst>
          </p:nvPr>
        </p:nvGraphicFramePr>
        <p:xfrm>
          <a:off x="5327651" y="617538"/>
          <a:ext cx="104775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45760" imgH="393480" progId="Equation.DSMT4">
                  <p:embed/>
                </p:oleObj>
              </mc:Choice>
              <mc:Fallback>
                <p:oleObj name="Equation" r:id="rId15" imgW="5457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651" y="617538"/>
                        <a:ext cx="104775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343479"/>
              </p:ext>
            </p:extLst>
          </p:nvPr>
        </p:nvGraphicFramePr>
        <p:xfrm>
          <a:off x="6748463" y="644525"/>
          <a:ext cx="15589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12520" imgH="393480" progId="Equation.DSMT4">
                  <p:embed/>
                </p:oleObj>
              </mc:Choice>
              <mc:Fallback>
                <p:oleObj name="Equation" r:id="rId17" imgW="81252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8463" y="644525"/>
                        <a:ext cx="15589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" name="Picture 2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497" y="4202112"/>
            <a:ext cx="1652587" cy="16478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4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5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15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15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 autoUpdateAnimBg="0"/>
      <p:bldP spid="154627" grpId="0" autoUpdateAnimBg="0"/>
      <p:bldP spid="154628" grpId="0" autoUpdateAnimBg="0"/>
      <p:bldP spid="154632" grpId="0" autoUpdateAnimBg="0"/>
      <p:bldP spid="154633" grpId="0" autoUpdateAnimBg="0"/>
      <p:bldP spid="154637" grpId="0" autoUpdateAnimBg="0"/>
      <p:bldP spid="154638" grpId="0" autoUpdateAnimBg="0"/>
      <p:bldP spid="154640" grpId="0" autoUpdateAnimBg="0"/>
      <p:bldP spid="15464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111100"/>
              </p:ext>
            </p:extLst>
          </p:nvPr>
        </p:nvGraphicFramePr>
        <p:xfrm>
          <a:off x="3041202" y="588820"/>
          <a:ext cx="2375928" cy="47553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10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1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10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10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664854"/>
              </p:ext>
            </p:extLst>
          </p:nvPr>
        </p:nvGraphicFramePr>
        <p:xfrm>
          <a:off x="519672" y="578644"/>
          <a:ext cx="2375928" cy="57064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10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1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10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1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1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651125" y="14288"/>
            <a:ext cx="39645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sz="2800" u="sng" dirty="0">
                <a:solidFill>
                  <a:srgbClr val="CC0000"/>
                </a:solidFill>
              </a:rPr>
              <a:t>Benchmark Conversions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92150" y="849313"/>
            <a:ext cx="2051050" cy="369887"/>
            <a:chOff x="692150" y="849313"/>
            <a:chExt cx="2051050" cy="369887"/>
          </a:xfrm>
        </p:grpSpPr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692150" y="852488"/>
              <a:ext cx="9588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1800" dirty="0">
                  <a:solidFill>
                    <a:srgbClr val="CC0000"/>
                  </a:solidFill>
                </a:rPr>
                <a:t>Degrees</a:t>
              </a:r>
            </a:p>
          </p:txBody>
        </p:sp>
        <p:sp>
          <p:nvSpPr>
            <p:cNvPr id="15365" name="Text Box 5"/>
            <p:cNvSpPr txBox="1">
              <a:spLocks noChangeArrowheads="1"/>
            </p:cNvSpPr>
            <p:nvPr/>
          </p:nvSpPr>
          <p:spPr bwMode="auto">
            <a:xfrm>
              <a:off x="1758950" y="849313"/>
              <a:ext cx="984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1800" dirty="0"/>
                <a:t>Radians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76600" y="1752600"/>
            <a:ext cx="843501" cy="3356908"/>
            <a:chOff x="3276600" y="1752600"/>
            <a:chExt cx="843501" cy="3356908"/>
          </a:xfrm>
        </p:grpSpPr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3429000" y="1752600"/>
              <a:ext cx="6604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2800" dirty="0">
                  <a:solidFill>
                    <a:srgbClr val="CC0000"/>
                  </a:solidFill>
                </a:rPr>
                <a:t>30</a:t>
              </a:r>
              <a:r>
                <a:rPr lang="en-US" sz="2800" baseline="30000" dirty="0">
                  <a:solidFill>
                    <a:srgbClr val="CC0000"/>
                  </a:solidFill>
                </a:rPr>
                <a:t>0</a:t>
              </a:r>
              <a:endParaRPr lang="en-US" sz="2800" dirty="0">
                <a:solidFill>
                  <a:srgbClr val="CC0000"/>
                </a:solidFill>
              </a:endParaRP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3429000" y="2605088"/>
              <a:ext cx="660400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2800" dirty="0">
                  <a:solidFill>
                    <a:srgbClr val="CC0000"/>
                  </a:solidFill>
                </a:rPr>
                <a:t>45</a:t>
              </a:r>
              <a:r>
                <a:rPr lang="en-US" sz="2800" baseline="30000" dirty="0">
                  <a:solidFill>
                    <a:srgbClr val="CC0000"/>
                  </a:solidFill>
                </a:rPr>
                <a:t>0</a:t>
              </a:r>
              <a:endParaRPr lang="en-US" sz="2800" dirty="0">
                <a:solidFill>
                  <a:srgbClr val="CC0000"/>
                </a:solidFill>
              </a:endParaRPr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3429000" y="3644900"/>
              <a:ext cx="6604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2800" dirty="0">
                  <a:solidFill>
                    <a:srgbClr val="CC0000"/>
                  </a:solidFill>
                </a:rPr>
                <a:t>60</a:t>
              </a:r>
              <a:r>
                <a:rPr lang="en-US" sz="2800" baseline="30000" dirty="0">
                  <a:solidFill>
                    <a:srgbClr val="CC0000"/>
                  </a:solidFill>
                </a:rPr>
                <a:t>0</a:t>
              </a:r>
              <a:endParaRPr lang="en-US" sz="2800" dirty="0">
                <a:solidFill>
                  <a:srgbClr val="CC0000"/>
                </a:solidFill>
              </a:endParaRP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3276600" y="4586288"/>
              <a:ext cx="84350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2800" dirty="0">
                  <a:solidFill>
                    <a:srgbClr val="CC0000"/>
                  </a:solidFill>
                </a:rPr>
                <a:t>720</a:t>
              </a:r>
              <a:r>
                <a:rPr lang="en-US" sz="2800" baseline="30000" dirty="0">
                  <a:solidFill>
                    <a:srgbClr val="CC0000"/>
                  </a:solidFill>
                </a:rPr>
                <a:t>0</a:t>
              </a:r>
              <a:endParaRPr lang="en-US" sz="2800" dirty="0">
                <a:solidFill>
                  <a:srgbClr val="CC0000"/>
                </a:solidFill>
              </a:endParaRPr>
            </a:p>
          </p:txBody>
        </p:sp>
      </p:grpSp>
      <p:graphicFrame>
        <p:nvGraphicFramePr>
          <p:cNvPr id="1537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840056"/>
              </p:ext>
            </p:extLst>
          </p:nvPr>
        </p:nvGraphicFramePr>
        <p:xfrm>
          <a:off x="4587875" y="1600200"/>
          <a:ext cx="327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thType Equation 3.6+" r:id="rId3" imgW="152400" imgH="355600" progId="Equation.DSMT36">
                  <p:embed/>
                </p:oleObj>
              </mc:Choice>
              <mc:Fallback>
                <p:oleObj name="MathType Equation 3.6+" r:id="rId3" imgW="152400" imgH="355600" progId="Equation.DSMT3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1600200"/>
                        <a:ext cx="3270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187766"/>
              </p:ext>
            </p:extLst>
          </p:nvPr>
        </p:nvGraphicFramePr>
        <p:xfrm>
          <a:off x="4584700" y="2514600"/>
          <a:ext cx="327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thType Equation 3.6+" r:id="rId5" imgW="152400" imgH="355600" progId="Equation.DSMT36">
                  <p:embed/>
                </p:oleObj>
              </mc:Choice>
              <mc:Fallback>
                <p:oleObj name="MathType Equation 3.6+" r:id="rId5" imgW="152400" imgH="355600" progId="Equation.DSMT3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2514600"/>
                        <a:ext cx="3270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319811"/>
              </p:ext>
            </p:extLst>
          </p:nvPr>
        </p:nvGraphicFramePr>
        <p:xfrm>
          <a:off x="4572000" y="3505200"/>
          <a:ext cx="327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thType Equation 3.6+" r:id="rId7" imgW="152400" imgH="355600" progId="Equation.DSMT36">
                  <p:embed/>
                </p:oleObj>
              </mc:Choice>
              <mc:Fallback>
                <p:oleObj name="MathType Equation 3.6+" r:id="rId7" imgW="152400" imgH="355600" progId="Equation.DSMT3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505200"/>
                        <a:ext cx="3270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887203"/>
              </p:ext>
            </p:extLst>
          </p:nvPr>
        </p:nvGraphicFramePr>
        <p:xfrm>
          <a:off x="4465638" y="4610100"/>
          <a:ext cx="4905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28600" imgH="177480" progId="Equation.DSMT4">
                  <p:embed/>
                </p:oleObj>
              </mc:Choice>
              <mc:Fallback>
                <p:oleObj name="Equation" r:id="rId9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5638" y="4610100"/>
                        <a:ext cx="49053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28" name="Oval 68"/>
          <p:cNvSpPr>
            <a:spLocks noChangeArrowheads="1"/>
          </p:cNvSpPr>
          <p:nvPr/>
        </p:nvSpPr>
        <p:spPr bwMode="auto">
          <a:xfrm>
            <a:off x="5533777" y="673100"/>
            <a:ext cx="2971800" cy="2971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213680" y="859489"/>
            <a:ext cx="2051050" cy="369887"/>
            <a:chOff x="3213680" y="859489"/>
            <a:chExt cx="2051050" cy="369887"/>
          </a:xfrm>
        </p:grpSpPr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3213680" y="862664"/>
              <a:ext cx="9588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1800" dirty="0">
                  <a:solidFill>
                    <a:srgbClr val="CC0000"/>
                  </a:solidFill>
                </a:rPr>
                <a:t>Degrees</a:t>
              </a:r>
            </a:p>
          </p:txBody>
        </p:sp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4280480" y="859489"/>
              <a:ext cx="984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1800" dirty="0"/>
                <a:t>Radians</a:t>
              </a:r>
            </a:p>
          </p:txBody>
        </p:sp>
      </p:grpSp>
      <p:graphicFrame>
        <p:nvGraphicFramePr>
          <p:cNvPr id="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089989"/>
              </p:ext>
            </p:extLst>
          </p:nvPr>
        </p:nvGraphicFramePr>
        <p:xfrm>
          <a:off x="2100263" y="1790700"/>
          <a:ext cx="2730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3" y="1790700"/>
                        <a:ext cx="2730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453358"/>
              </p:ext>
            </p:extLst>
          </p:nvPr>
        </p:nvGraphicFramePr>
        <p:xfrm>
          <a:off x="2057400" y="2474913"/>
          <a:ext cx="354013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64880" imgH="393480" progId="Equation.DSMT4">
                  <p:embed/>
                </p:oleObj>
              </mc:Choice>
              <mc:Fallback>
                <p:oleObj name="Equation" r:id="rId13" imgW="16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474913"/>
                        <a:ext cx="354013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864878"/>
              </p:ext>
            </p:extLst>
          </p:nvPr>
        </p:nvGraphicFramePr>
        <p:xfrm>
          <a:off x="2070100" y="3735388"/>
          <a:ext cx="300038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9680" imgH="139680" progId="Equation.DSMT4">
                  <p:embed/>
                </p:oleObj>
              </mc:Choice>
              <mc:Fallback>
                <p:oleObj name="Equation" r:id="rId15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0" y="3735388"/>
                        <a:ext cx="300038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252204"/>
              </p:ext>
            </p:extLst>
          </p:nvPr>
        </p:nvGraphicFramePr>
        <p:xfrm>
          <a:off x="1997075" y="4413250"/>
          <a:ext cx="5175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41200" imgH="393480" progId="Equation.DSMT4">
                  <p:embed/>
                </p:oleObj>
              </mc:Choice>
              <mc:Fallback>
                <p:oleObj name="Equation" r:id="rId17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4413250"/>
                        <a:ext cx="51752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762000" y="1752600"/>
            <a:ext cx="843501" cy="4347508"/>
            <a:chOff x="762000" y="1752600"/>
            <a:chExt cx="843501" cy="4347508"/>
          </a:xfrm>
        </p:grpSpPr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914400" y="1752600"/>
              <a:ext cx="48442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2800" dirty="0">
                  <a:solidFill>
                    <a:srgbClr val="CC0000"/>
                  </a:solidFill>
                </a:rPr>
                <a:t>0</a:t>
              </a:r>
              <a:r>
                <a:rPr lang="en-US" sz="2800" baseline="30000" dirty="0">
                  <a:solidFill>
                    <a:srgbClr val="CC0000"/>
                  </a:solidFill>
                </a:rPr>
                <a:t>0</a:t>
              </a:r>
              <a:endParaRPr lang="en-US" sz="2800" dirty="0">
                <a:solidFill>
                  <a:srgbClr val="CC0000"/>
                </a:solidFill>
              </a:endParaRPr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914400" y="2605088"/>
              <a:ext cx="66396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2800" dirty="0">
                  <a:solidFill>
                    <a:srgbClr val="CC0000"/>
                  </a:solidFill>
                </a:rPr>
                <a:t>90</a:t>
              </a:r>
              <a:r>
                <a:rPr lang="en-US" sz="2800" baseline="30000" dirty="0">
                  <a:solidFill>
                    <a:srgbClr val="CC0000"/>
                  </a:solidFill>
                </a:rPr>
                <a:t>0</a:t>
              </a:r>
              <a:endParaRPr lang="en-US" sz="2800" dirty="0">
                <a:solidFill>
                  <a:srgbClr val="CC0000"/>
                </a:solidFill>
              </a:endParaRP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762000" y="3644900"/>
              <a:ext cx="84350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2800" dirty="0">
                  <a:solidFill>
                    <a:srgbClr val="CC0000"/>
                  </a:solidFill>
                </a:rPr>
                <a:t>180</a:t>
              </a:r>
              <a:r>
                <a:rPr lang="en-US" sz="2800" baseline="30000" dirty="0">
                  <a:solidFill>
                    <a:srgbClr val="CC0000"/>
                  </a:solidFill>
                </a:rPr>
                <a:t>0</a:t>
              </a:r>
              <a:endParaRPr lang="en-US" sz="2800" dirty="0">
                <a:solidFill>
                  <a:srgbClr val="CC0000"/>
                </a:solidFill>
              </a:endParaRPr>
            </a:p>
          </p:txBody>
        </p:sp>
        <p:sp>
          <p:nvSpPr>
            <p:cNvPr id="23" name="Text Box 9"/>
            <p:cNvSpPr txBox="1">
              <a:spLocks noChangeArrowheads="1"/>
            </p:cNvSpPr>
            <p:nvPr/>
          </p:nvSpPr>
          <p:spPr bwMode="auto">
            <a:xfrm>
              <a:off x="762000" y="4586288"/>
              <a:ext cx="84350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2800" dirty="0">
                  <a:solidFill>
                    <a:srgbClr val="CC0000"/>
                  </a:solidFill>
                </a:rPr>
                <a:t>270</a:t>
              </a:r>
              <a:r>
                <a:rPr lang="en-US" sz="2800" baseline="30000" dirty="0">
                  <a:solidFill>
                    <a:srgbClr val="CC0000"/>
                  </a:solidFill>
                </a:rPr>
                <a:t>0</a:t>
              </a:r>
              <a:endParaRPr lang="en-US" sz="2800" dirty="0">
                <a:solidFill>
                  <a:srgbClr val="CC0000"/>
                </a:solidFill>
              </a:endParaRPr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762000" y="5576888"/>
              <a:ext cx="84350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sz="2800" dirty="0">
                  <a:solidFill>
                    <a:srgbClr val="CC0000"/>
                  </a:solidFill>
                </a:rPr>
                <a:t>360</a:t>
              </a:r>
              <a:r>
                <a:rPr lang="en-US" sz="2800" baseline="30000" dirty="0">
                  <a:solidFill>
                    <a:srgbClr val="CC0000"/>
                  </a:solidFill>
                </a:rPr>
                <a:t>0</a:t>
              </a:r>
              <a:endParaRPr lang="en-US" sz="2800" dirty="0">
                <a:solidFill>
                  <a:srgbClr val="CC0000"/>
                </a:solidFill>
              </a:endParaRPr>
            </a:p>
          </p:txBody>
        </p:sp>
      </p:grpSp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54368"/>
              </p:ext>
            </p:extLst>
          </p:nvPr>
        </p:nvGraphicFramePr>
        <p:xfrm>
          <a:off x="2009775" y="5634038"/>
          <a:ext cx="49053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28600" imgH="177480" progId="Equation.DSMT4">
                  <p:embed/>
                </p:oleObj>
              </mc:Choice>
              <mc:Fallback>
                <p:oleObj name="Equation" r:id="rId19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5634038"/>
                        <a:ext cx="49053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>
            <a:hlinkClick r:id="rId21" action="ppaction://hlinkfile"/>
          </p:cNvPr>
          <p:cNvSpPr/>
          <p:nvPr/>
        </p:nvSpPr>
        <p:spPr>
          <a:xfrm>
            <a:off x="3124200" y="5657106"/>
            <a:ext cx="60064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>
                <a:ln/>
                <a:solidFill>
                  <a:schemeClr val="accent3">
                    <a:lumMod val="50000"/>
                  </a:schemeClr>
                </a:solidFill>
                <a:effectLst/>
              </a:rPr>
              <a:t>Angles in Standard Position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988585"/>
              </p:ext>
            </p:extLst>
          </p:nvPr>
        </p:nvGraphicFramePr>
        <p:xfrm>
          <a:off x="5495925" y="3967163"/>
          <a:ext cx="30861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562040" imgH="203040" progId="Equation.DSMT4">
                  <p:embed/>
                </p:oleObj>
              </mc:Choice>
              <mc:Fallback>
                <p:oleObj name="Equation" r:id="rId22" imgW="1562040" imgH="203040" progId="Equation.DSMT4">
                  <p:embed/>
                  <p:pic>
                    <p:nvPicPr>
                      <p:cNvPr id="0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5925" y="3967163"/>
                        <a:ext cx="30861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0" y="3886200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57.3</a:t>
            </a:r>
          </a:p>
        </p:txBody>
      </p:sp>
    </p:spTree>
    <p:extLst>
      <p:ext uri="{BB962C8B-B14F-4D97-AF65-F5344CB8AC3E}">
        <p14:creationId xmlns:p14="http://schemas.microsoft.com/office/powerpoint/2010/main" val="28613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8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38200" y="14288"/>
            <a:ext cx="75346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sz="2800" u="sng" dirty="0">
                <a:solidFill>
                  <a:srgbClr val="006600"/>
                </a:solidFill>
              </a:rPr>
              <a:t>Determining the Sector Angle or the Arc Length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88925" y="669925"/>
            <a:ext cx="57952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latin typeface="+mn-lt"/>
              </a:rPr>
              <a:t>Determine the measure of the sector angle: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133600" y="1676400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sz="2000" dirty="0">
                <a:solidFill>
                  <a:srgbClr val="CC0000"/>
                </a:solidFill>
              </a:rPr>
              <a:t>6.1 cm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62000" y="1524000"/>
            <a:ext cx="698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sz="2000">
                <a:solidFill>
                  <a:srgbClr val="CC0000"/>
                </a:solidFill>
              </a:rPr>
              <a:t>5</a:t>
            </a:r>
            <a:r>
              <a:rPr lang="en-US" sz="2000" i="1">
                <a:solidFill>
                  <a:srgbClr val="CC0000"/>
                </a:solidFill>
              </a:rPr>
              <a:t> </a:t>
            </a:r>
            <a:r>
              <a:rPr lang="en-US" sz="2000">
                <a:solidFill>
                  <a:srgbClr val="CC0000"/>
                </a:solidFill>
              </a:rPr>
              <a:t>cm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7200" y="1371600"/>
            <a:ext cx="1676400" cy="1600200"/>
            <a:chOff x="457200" y="1371600"/>
            <a:chExt cx="1676400" cy="1600200"/>
          </a:xfrm>
        </p:grpSpPr>
        <p:sp>
          <p:nvSpPr>
            <p:cNvPr id="10245" name="Oval 5"/>
            <p:cNvSpPr>
              <a:spLocks noChangeArrowheads="1"/>
            </p:cNvSpPr>
            <p:nvPr/>
          </p:nvSpPr>
          <p:spPr bwMode="auto">
            <a:xfrm>
              <a:off x="457200" y="1371600"/>
              <a:ext cx="1676400" cy="16002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 flipV="1">
              <a:off x="1295400" y="1384300"/>
              <a:ext cx="22860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295400" y="2209800"/>
              <a:ext cx="68580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251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59093542"/>
                </p:ext>
              </p:extLst>
            </p:nvPr>
          </p:nvGraphicFramePr>
          <p:xfrm>
            <a:off x="1443038" y="1979613"/>
            <a:ext cx="211137" cy="280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14300" imgH="152400" progId="Equation.DSMT36">
                    <p:embed/>
                  </p:oleObj>
                </mc:Choice>
                <mc:Fallback>
                  <p:oleObj name="Equation" r:id="rId3" imgW="114300" imgH="152400" progId="Equation.DSMT3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3038" y="1979613"/>
                          <a:ext cx="211137" cy="2809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5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018979"/>
              </p:ext>
            </p:extLst>
          </p:nvPr>
        </p:nvGraphicFramePr>
        <p:xfrm>
          <a:off x="4038600" y="1295400"/>
          <a:ext cx="8826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19100" imgH="355600" progId="Equation.DSMT36">
                  <p:embed/>
                </p:oleObj>
              </mc:Choice>
              <mc:Fallback>
                <p:oleObj name="Equation" r:id="rId5" imgW="419100" imgH="355600" progId="Equation.DSMT3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295400"/>
                        <a:ext cx="8826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4"/>
          <p:cNvGraphicFramePr>
            <a:graphicFrameLocks noChangeAspect="1"/>
          </p:cNvGraphicFramePr>
          <p:nvPr/>
        </p:nvGraphicFramePr>
        <p:xfrm>
          <a:off x="4033838" y="2057400"/>
          <a:ext cx="109696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20700" imgH="355600" progId="Equation.DSMT36">
                  <p:embed/>
                </p:oleObj>
              </mc:Choice>
              <mc:Fallback>
                <p:oleObj name="Equation" r:id="rId7" imgW="520700" imgH="355600" progId="Equation.DSMT3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2057400"/>
                        <a:ext cx="1096962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5"/>
          <p:cNvGraphicFramePr>
            <a:graphicFrameLocks noChangeAspect="1"/>
          </p:cNvGraphicFramePr>
          <p:nvPr/>
        </p:nvGraphicFramePr>
        <p:xfrm>
          <a:off x="4076700" y="2895600"/>
          <a:ext cx="114300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71500" imgH="152400" progId="Equation.DSMT36">
                  <p:embed/>
                </p:oleObj>
              </mc:Choice>
              <mc:Fallback>
                <p:oleObj name="Equation" r:id="rId9" imgW="571500" imgH="152400" progId="Equation.DSMT3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0" y="2895600"/>
                        <a:ext cx="114300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1325" y="3489325"/>
            <a:ext cx="3527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latin typeface="+mn-lt"/>
              </a:rPr>
              <a:t>Determine the arc length.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57200" y="4191000"/>
            <a:ext cx="1676400" cy="1600200"/>
            <a:chOff x="457200" y="4191000"/>
            <a:chExt cx="1676400" cy="1600200"/>
          </a:xfrm>
        </p:grpSpPr>
        <p:sp>
          <p:nvSpPr>
            <p:cNvPr id="10257" name="Oval 17"/>
            <p:cNvSpPr>
              <a:spLocks noChangeArrowheads="1"/>
            </p:cNvSpPr>
            <p:nvPr/>
          </p:nvSpPr>
          <p:spPr bwMode="auto">
            <a:xfrm>
              <a:off x="457200" y="4191000"/>
              <a:ext cx="1676400" cy="16002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 flipV="1">
              <a:off x="1295400" y="4203700"/>
              <a:ext cx="22860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1295400" y="5029200"/>
              <a:ext cx="68580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762000" y="4343400"/>
            <a:ext cx="698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sz="2000">
                <a:solidFill>
                  <a:srgbClr val="CC0000"/>
                </a:solidFill>
              </a:rPr>
              <a:t>8</a:t>
            </a:r>
            <a:r>
              <a:rPr lang="en-US" sz="2000" i="1">
                <a:solidFill>
                  <a:srgbClr val="CC0000"/>
                </a:solidFill>
              </a:rPr>
              <a:t> </a:t>
            </a:r>
            <a:r>
              <a:rPr lang="en-US" sz="2000">
                <a:solidFill>
                  <a:srgbClr val="CC0000"/>
                </a:solidFill>
              </a:rPr>
              <a:t>cm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1371600" y="4714875"/>
            <a:ext cx="520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sz="2000">
                <a:solidFill>
                  <a:srgbClr val="CC0000"/>
                </a:solidFill>
              </a:rPr>
              <a:t>70</a:t>
            </a:r>
            <a:r>
              <a:rPr lang="en-US" sz="2000" baseline="30000">
                <a:solidFill>
                  <a:srgbClr val="CC0000"/>
                </a:solidFill>
              </a:rPr>
              <a:t>0</a:t>
            </a:r>
            <a:endParaRPr lang="en-US" sz="2000">
              <a:solidFill>
                <a:srgbClr val="CC0000"/>
              </a:solidFill>
            </a:endParaRPr>
          </a:p>
        </p:txBody>
      </p:sp>
      <p:graphicFrame>
        <p:nvGraphicFramePr>
          <p:cNvPr id="1026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034175"/>
              </p:ext>
            </p:extLst>
          </p:nvPr>
        </p:nvGraphicFramePr>
        <p:xfrm>
          <a:off x="6808788" y="3505200"/>
          <a:ext cx="828675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93480" imgH="393480" progId="Equation.DSMT4">
                  <p:embed/>
                </p:oleObj>
              </mc:Choice>
              <mc:Fallback>
                <p:oleObj name="Equation" r:id="rId11" imgW="393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8788" y="3505200"/>
                        <a:ext cx="828675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2590800" y="4175125"/>
            <a:ext cx="3224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rgbClr val="002060"/>
                </a:solidFill>
              </a:rPr>
              <a:t>Convert 70</a:t>
            </a:r>
            <a:r>
              <a:rPr lang="en-US" baseline="30000" dirty="0">
                <a:solidFill>
                  <a:srgbClr val="002060"/>
                </a:solidFill>
              </a:rPr>
              <a:t>0</a:t>
            </a:r>
            <a:r>
              <a:rPr lang="en-US" dirty="0">
                <a:solidFill>
                  <a:srgbClr val="002060"/>
                </a:solidFill>
              </a:rPr>
              <a:t> to radians:</a:t>
            </a:r>
          </a:p>
        </p:txBody>
      </p:sp>
      <p:graphicFrame>
        <p:nvGraphicFramePr>
          <p:cNvPr id="1026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806815"/>
              </p:ext>
            </p:extLst>
          </p:nvPr>
        </p:nvGraphicFramePr>
        <p:xfrm>
          <a:off x="2824163" y="4648200"/>
          <a:ext cx="136683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72840" imgH="393480" progId="Equation.DSMT4">
                  <p:embed/>
                </p:oleObj>
              </mc:Choice>
              <mc:Fallback>
                <p:oleObj name="Equation" r:id="rId13" imgW="672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4648200"/>
                        <a:ext cx="1366837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7" name="Object 8"/>
          <p:cNvGraphicFramePr>
            <a:graphicFrameLocks noChangeAspect="1"/>
          </p:cNvGraphicFramePr>
          <p:nvPr/>
        </p:nvGraphicFramePr>
        <p:xfrm>
          <a:off x="4306888" y="4724400"/>
          <a:ext cx="722312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55600" imgH="355600" progId="Equation.DSMT36">
                  <p:embed/>
                </p:oleObj>
              </mc:Choice>
              <mc:Fallback>
                <p:oleObj name="Equation" r:id="rId15" imgW="355600" imgH="355600" progId="Equation.DSMT3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6888" y="4724400"/>
                        <a:ext cx="722312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261855"/>
              </p:ext>
            </p:extLst>
          </p:nvPr>
        </p:nvGraphicFramePr>
        <p:xfrm>
          <a:off x="6588125" y="4419600"/>
          <a:ext cx="10318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07960" imgH="393480" progId="Equation.DSMT4">
                  <p:embed/>
                </p:oleObj>
              </mc:Choice>
              <mc:Fallback>
                <p:oleObj name="Equation" r:id="rId17" imgW="507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4419600"/>
                        <a:ext cx="1031875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781800" y="5558135"/>
            <a:ext cx="1205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= 9.77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5105400" y="6248400"/>
            <a:ext cx="3511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The arc length is 9.77 cm.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84166" y="1205108"/>
            <a:ext cx="2726304" cy="867605"/>
            <a:chOff x="6084166" y="1205108"/>
            <a:chExt cx="2726304" cy="867605"/>
          </a:xfrm>
        </p:grpSpPr>
        <p:sp>
          <p:nvSpPr>
            <p:cNvPr id="2" name="TextBox 1"/>
            <p:cNvSpPr txBox="1"/>
            <p:nvPr/>
          </p:nvSpPr>
          <p:spPr>
            <a:xfrm>
              <a:off x="7086600" y="1214651"/>
              <a:ext cx="172387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/>
                <a:t>θ</a:t>
              </a:r>
              <a:r>
                <a:rPr lang="en-US" sz="2000" b="1" dirty="0"/>
                <a:t> is measured </a:t>
              </a:r>
            </a:p>
            <a:p>
              <a:r>
                <a:rPr lang="en-US" sz="2000" b="1" dirty="0"/>
                <a:t>in radians</a:t>
              </a:r>
            </a:p>
          </p:txBody>
        </p:sp>
        <p:pic>
          <p:nvPicPr>
            <p:cNvPr id="5219" name="Picture 99" descr="http://icons.iconarchive.com/icons/tpdkdesign.net/refresh-cl/256/Symbols-Warning-icon.png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4166" y="1205108"/>
              <a:ext cx="867605" cy="867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2D25A-F7DE-4117-B8E2-936BFD367CF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0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1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6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1" dur="500"/>
                                        <p:tgtEl>
                                          <p:spTgt spid="10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8" grpId="0" autoUpdateAnimBg="0"/>
      <p:bldP spid="10249" grpId="0" autoUpdateAnimBg="0"/>
      <p:bldP spid="10256" grpId="0" autoUpdateAnimBg="0"/>
      <p:bldP spid="10261" grpId="0" autoUpdateAnimBg="0"/>
      <p:bldP spid="10263" grpId="0" autoUpdateAnimBg="0"/>
      <p:bldP spid="10265" grpId="0" autoUpdateAnimBg="0"/>
      <p:bldP spid="10269" grpId="0" build="p" autoUpdateAnimBg="0"/>
      <p:bldP spid="1027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4C40166-7B82-BFB5-C3A3-A45DE38AD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What You Should Learn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737754F-304F-8E48-2BAE-3D9E4468E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r>
              <a:rPr lang="en-US" altLang="en-US" sz="2800"/>
              <a:t>Describe angles</a:t>
            </a:r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endParaRPr lang="en-US" altLang="en-US" sz="2800"/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r>
              <a:rPr lang="en-US" altLang="en-US" sz="2800"/>
              <a:t>Use radian measure</a:t>
            </a:r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endParaRPr lang="en-US" altLang="en-US" sz="2800">
              <a:latin typeface="FrutigerLTStd-Cn" charset="0"/>
            </a:endParaRPr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r>
              <a:rPr lang="en-US" altLang="en-US" sz="2800"/>
              <a:t>Use degree measure and convert between degree and radian measure</a:t>
            </a:r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endParaRPr lang="en-US" altLang="en-US" sz="2800"/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r>
              <a:rPr lang="en-US" altLang="en-US" sz="2800"/>
              <a:t>Use angles to model and solve real-life problems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72A7963-45A5-C676-ED97-FA3DCD053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Angles</a:t>
            </a:r>
            <a:endParaRPr lang="en-US" altLang="en-US" i="1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F027978-74DA-C2A9-E493-66DEEDF130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Consequently, the applications of trigonometry expanded to include a vast number of physical phenomena involving rotations and vibrations, including the following.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z="800"/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400"/>
              <a:t>sound waves</a:t>
            </a:r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z="800"/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400"/>
              <a:t>light rays</a:t>
            </a:r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z="800"/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400"/>
              <a:t>planetary orbits</a:t>
            </a:r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z="800"/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400"/>
              <a:t>vibrating strings</a:t>
            </a:r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z="800"/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400"/>
              <a:t>pendulums</a:t>
            </a:r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z="800"/>
          </a:p>
          <a:p>
            <a:pPr lvl="1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400"/>
              <a:t>orbits of atomic particles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01E2012-6E9D-9073-FC06-E0711EE5B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Angles</a:t>
            </a:r>
            <a:endParaRPr lang="en-US" altLang="en-US" i="1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A19A76E-67BF-23BE-37BD-AB3B3CFEC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806" y="1220787"/>
            <a:ext cx="8895793" cy="4525963"/>
          </a:xfrm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An </a:t>
            </a:r>
            <a:r>
              <a:rPr lang="en-US" altLang="en-US" b="1" dirty="0"/>
              <a:t>angle </a:t>
            </a:r>
            <a:r>
              <a:rPr lang="en-US" altLang="en-US" dirty="0"/>
              <a:t>is determined by rotating a ray (half-line) about its endpoint. </a:t>
            </a:r>
            <a:r>
              <a:rPr lang="en-US" altLang="en-US" dirty="0">
                <a:solidFill>
                  <a:srgbClr val="FF0000"/>
                </a:solidFill>
              </a:rPr>
              <a:t>The starting position of the ray is the </a:t>
            </a:r>
            <a:r>
              <a:rPr lang="en-US" altLang="en-US" b="1" dirty="0">
                <a:solidFill>
                  <a:srgbClr val="FF0000"/>
                </a:solidFill>
              </a:rPr>
              <a:t>initial side </a:t>
            </a:r>
            <a:r>
              <a:rPr lang="en-US" altLang="en-US" dirty="0">
                <a:solidFill>
                  <a:srgbClr val="FF0000"/>
                </a:solidFill>
              </a:rPr>
              <a:t>of the angle, and the position after rotation is the </a:t>
            </a:r>
            <a:r>
              <a:rPr lang="en-US" altLang="en-US" b="1" dirty="0">
                <a:solidFill>
                  <a:srgbClr val="FF0000"/>
                </a:solidFill>
              </a:rPr>
              <a:t>terminal side</a:t>
            </a:r>
            <a:r>
              <a:rPr lang="en-US" altLang="en-US" b="1" dirty="0"/>
              <a:t>, </a:t>
            </a:r>
            <a:r>
              <a:rPr lang="en-US" altLang="en-US" dirty="0"/>
              <a:t>as shown in Figure 4.1.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31A3557B-029C-52F2-5609-4EA927694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400608"/>
            <a:ext cx="3200400" cy="312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5">
            <a:extLst>
              <a:ext uri="{FF2B5EF4-FFF2-40B4-BE49-F238E27FC236}">
                <a16:creationId xmlns:a16="http://schemas.microsoft.com/office/drawing/2014/main" id="{AFF48CC8-2259-49CF-4B0B-C89DC544C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400800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 baseline="0"/>
              <a:t>Figure 4.1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5A94C8F-6DC5-623E-68A4-5EAC99C36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Angles</a:t>
            </a:r>
            <a:endParaRPr lang="en-US" altLang="en-US" i="1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13A2F35-90EF-0667-7E4E-56B68564A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018"/>
            <a:ext cx="9144000" cy="4525963"/>
          </a:xfrm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The endpoint of the ray is the </a:t>
            </a:r>
            <a:r>
              <a:rPr lang="en-US" altLang="en-US" b="1" dirty="0">
                <a:solidFill>
                  <a:srgbClr val="FF0000"/>
                </a:solidFill>
              </a:rPr>
              <a:t>vertex </a:t>
            </a:r>
            <a:r>
              <a:rPr lang="en-US" altLang="en-US" dirty="0">
                <a:solidFill>
                  <a:srgbClr val="FF0000"/>
                </a:solidFill>
              </a:rPr>
              <a:t>of the angle. </a:t>
            </a:r>
            <a:r>
              <a:rPr lang="en-US" altLang="en-US" dirty="0"/>
              <a:t>This perception of an angle fits a coordinate system in which the origin is the vertex and the initial side coincides with the positive </a:t>
            </a:r>
            <a:r>
              <a:rPr lang="en-US" altLang="en-US" i="1" dirty="0"/>
              <a:t>x</a:t>
            </a:r>
            <a:r>
              <a:rPr lang="en-US" altLang="en-US" dirty="0"/>
              <a:t>-axis. </a:t>
            </a:r>
            <a:r>
              <a:rPr lang="en-US" altLang="en-US" dirty="0">
                <a:solidFill>
                  <a:srgbClr val="FF0000"/>
                </a:solidFill>
              </a:rPr>
              <a:t>Such an angle is in </a:t>
            </a:r>
            <a:r>
              <a:rPr lang="en-US" altLang="en-US" b="1" dirty="0">
                <a:solidFill>
                  <a:srgbClr val="FF0000"/>
                </a:solidFill>
              </a:rPr>
              <a:t>standard position</a:t>
            </a:r>
            <a:r>
              <a:rPr lang="en-US" altLang="en-US" b="1" dirty="0"/>
              <a:t>, </a:t>
            </a:r>
            <a:r>
              <a:rPr lang="en-US" altLang="en-US" dirty="0"/>
              <a:t>as shown in Figure 4.2.</a:t>
            </a:r>
          </a:p>
        </p:txBody>
      </p:sp>
      <p:sp>
        <p:nvSpPr>
          <p:cNvPr id="8196" name="Text Box 5">
            <a:extLst>
              <a:ext uri="{FF2B5EF4-FFF2-40B4-BE49-F238E27FC236}">
                <a16:creationId xmlns:a16="http://schemas.microsoft.com/office/drawing/2014/main" id="{7FD8FDDF-43FE-9BAD-A1D3-FF1987B06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575" y="6153150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 baseline="0"/>
              <a:t>Figure 4.2</a:t>
            </a:r>
          </a:p>
        </p:txBody>
      </p:sp>
      <p:pic>
        <p:nvPicPr>
          <p:cNvPr id="8197" name="Picture 6">
            <a:extLst>
              <a:ext uri="{FF2B5EF4-FFF2-40B4-BE49-F238E27FC236}">
                <a16:creationId xmlns:a16="http://schemas.microsoft.com/office/drawing/2014/main" id="{20103133-B781-B718-2AC7-EDC024791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675063"/>
            <a:ext cx="2806700" cy="234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6">
            <a:extLst>
              <a:ext uri="{FF2B5EF4-FFF2-40B4-BE49-F238E27FC236}">
                <a16:creationId xmlns:a16="http://schemas.microsoft.com/office/drawing/2014/main" id="{B321C2C8-B8A0-EFB9-FD3C-4E3DDB7D4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743200"/>
            <a:ext cx="4229768" cy="342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">
            <a:extLst>
              <a:ext uri="{FF2B5EF4-FFF2-40B4-BE49-F238E27FC236}">
                <a16:creationId xmlns:a16="http://schemas.microsoft.com/office/drawing/2014/main" id="{6FD63236-9FE8-EDF2-47A4-19C2CB9A4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Angles</a:t>
            </a:r>
            <a:endParaRPr lang="en-US" altLang="en-US" i="1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EB41A48-E8BC-C994-A65F-A22C9A420D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9050" y="1044710"/>
            <a:ext cx="9163050" cy="4525963"/>
          </a:xfrm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b="1" dirty="0">
                <a:solidFill>
                  <a:srgbClr val="FF0000"/>
                </a:solidFill>
              </a:rPr>
              <a:t>Positive angles </a:t>
            </a:r>
            <a:r>
              <a:rPr lang="en-US" altLang="en-US" dirty="0">
                <a:solidFill>
                  <a:srgbClr val="FF0000"/>
                </a:solidFill>
              </a:rPr>
              <a:t>are generated by counterclockwise rotation, and </a:t>
            </a:r>
            <a:r>
              <a:rPr lang="en-US" altLang="en-US" b="1" dirty="0">
                <a:solidFill>
                  <a:srgbClr val="FF0000"/>
                </a:solidFill>
              </a:rPr>
              <a:t>negative angles </a:t>
            </a:r>
            <a:r>
              <a:rPr lang="en-US" altLang="en-US" dirty="0">
                <a:solidFill>
                  <a:srgbClr val="FF0000"/>
                </a:solidFill>
              </a:rPr>
              <a:t>by clockwise rotation</a:t>
            </a:r>
            <a:r>
              <a:rPr lang="en-US" altLang="en-US" dirty="0"/>
              <a:t>, as shown in Figure 4.3.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D630A990-F2C7-6E4A-DE42-42E5A7C21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550" y="5895975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 baseline="0"/>
              <a:t>Figure 4.3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6">
            <a:extLst>
              <a:ext uri="{FF2B5EF4-FFF2-40B4-BE49-F238E27FC236}">
                <a16:creationId xmlns:a16="http://schemas.microsoft.com/office/drawing/2014/main" id="{3866ACE1-163F-F1C0-8CFC-F2A86DAA4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12" y="4064000"/>
            <a:ext cx="4835525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>
            <a:extLst>
              <a:ext uri="{FF2B5EF4-FFF2-40B4-BE49-F238E27FC236}">
                <a16:creationId xmlns:a16="http://schemas.microsoft.com/office/drawing/2014/main" id="{377F49A3-0E1B-5C9F-FC8C-B961D0859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Angles</a:t>
            </a:r>
            <a:endParaRPr lang="en-US" altLang="en-US" i="1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8ECDEFF-97C6-8222-E909-D671B78B67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9728" y="1166018"/>
            <a:ext cx="9153728" cy="4525963"/>
          </a:xfrm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Angles are labeled with Greek letters such as </a:t>
            </a:r>
            <a:r>
              <a:rPr lang="en-US" altLang="en-US" i="1" dirty="0">
                <a:sym typeface="Symbol" panose="05050102010706020507" pitchFamily="18" charset="2"/>
              </a:rPr>
              <a:t></a:t>
            </a:r>
            <a:r>
              <a:rPr lang="en-US" altLang="en-US" dirty="0"/>
              <a:t> (alpha), </a:t>
            </a:r>
            <a:r>
              <a:rPr lang="en-US" altLang="en-US" i="1" dirty="0">
                <a:sym typeface="Symbol" panose="05050102010706020507" pitchFamily="18" charset="2"/>
              </a:rPr>
              <a:t></a:t>
            </a:r>
            <a:r>
              <a:rPr lang="en-US" altLang="en-US" dirty="0"/>
              <a:t> (beta), and (theta), as well as uppercase letters such as </a:t>
            </a:r>
            <a:r>
              <a:rPr lang="en-US" altLang="en-US" i="1" dirty="0"/>
              <a:t>A</a:t>
            </a:r>
            <a:r>
              <a:rPr lang="en-US" altLang="en-US" dirty="0"/>
              <a:t>,</a:t>
            </a:r>
            <a:r>
              <a:rPr lang="en-US" altLang="en-US" i="1" dirty="0"/>
              <a:t>B</a:t>
            </a:r>
            <a:r>
              <a:rPr lang="en-US" altLang="en-US" dirty="0"/>
              <a:t>, and </a:t>
            </a:r>
            <a:r>
              <a:rPr lang="en-US" altLang="en-US" i="1" dirty="0"/>
              <a:t>C</a:t>
            </a:r>
            <a:r>
              <a:rPr lang="en-US" altLang="en-US" dirty="0"/>
              <a:t>. In Figure 4.4, note that </a:t>
            </a:r>
            <a:r>
              <a:rPr lang="en-US" altLang="en-US" dirty="0">
                <a:solidFill>
                  <a:srgbClr val="FF0000"/>
                </a:solidFill>
              </a:rPr>
              <a:t>angles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en-US" altLang="en-US" dirty="0">
                <a:solidFill>
                  <a:srgbClr val="FF0000"/>
                </a:solidFill>
              </a:rPr>
              <a:t> and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</a:t>
            </a:r>
            <a:r>
              <a:rPr lang="en-US" altLang="en-US" dirty="0">
                <a:solidFill>
                  <a:srgbClr val="FF0000"/>
                </a:solidFill>
              </a:rPr>
              <a:t> have the same initial and terminal sides. Such angles are </a:t>
            </a:r>
            <a:r>
              <a:rPr lang="en-US" altLang="en-US" b="1" dirty="0">
                <a:solidFill>
                  <a:srgbClr val="FF0000"/>
                </a:solidFill>
              </a:rPr>
              <a:t>coterminal.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477BA004-CE13-1E69-0931-0625E77C0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275" y="6019800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 baseline="0"/>
              <a:t>Figure 4.4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B0DB635-81B9-3B24-02BC-8FC145FF4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Radian Measure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EEDC993-5269-B44A-D475-9CF51243B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212" y="1166018"/>
            <a:ext cx="9127787" cy="4525963"/>
          </a:xfrm>
          <a:noFill/>
        </p:spPr>
        <p:txBody>
          <a:bodyPr>
            <a:normAutofit/>
          </a:bodyPr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The </a:t>
            </a:r>
            <a:r>
              <a:rPr lang="en-US" altLang="en-US" b="1" dirty="0">
                <a:solidFill>
                  <a:srgbClr val="FF0000"/>
                </a:solidFill>
              </a:rPr>
              <a:t>measure of an angle </a:t>
            </a:r>
            <a:r>
              <a:rPr lang="en-US" altLang="en-US" dirty="0">
                <a:solidFill>
                  <a:srgbClr val="FF0000"/>
                </a:solidFill>
              </a:rPr>
              <a:t>is determined by the amount of rotation from the initial side to the terminal side. One way to measure angles is in </a:t>
            </a:r>
            <a:r>
              <a:rPr lang="en-US" altLang="en-US" i="1" dirty="0">
                <a:solidFill>
                  <a:srgbClr val="FF0000"/>
                </a:solidFill>
              </a:rPr>
              <a:t>radians</a:t>
            </a:r>
            <a:r>
              <a:rPr lang="en-US" altLang="en-US" dirty="0">
                <a:solidFill>
                  <a:srgbClr val="FF0000"/>
                </a:solidFill>
              </a:rPr>
              <a:t>. </a:t>
            </a:r>
            <a:endParaRPr lang="en-US" altLang="en-US" dirty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This type of measure is </a:t>
            </a:r>
            <a:br>
              <a:rPr lang="en-US" altLang="en-US" dirty="0"/>
            </a:br>
            <a:r>
              <a:rPr lang="en-US" altLang="en-US" dirty="0"/>
              <a:t>especially useful in calculus.</a:t>
            </a:r>
            <a:br>
              <a:rPr lang="en-US" altLang="en-US" dirty="0"/>
            </a:br>
            <a:r>
              <a:rPr lang="en-US" altLang="en-US" dirty="0"/>
              <a:t>To define a radian, you can</a:t>
            </a:r>
            <a:br>
              <a:rPr lang="en-US" altLang="en-US" dirty="0"/>
            </a:br>
            <a:r>
              <a:rPr lang="en-US" altLang="en-US" dirty="0"/>
              <a:t>use a </a:t>
            </a:r>
            <a:r>
              <a:rPr lang="en-US" altLang="en-US" b="1" dirty="0"/>
              <a:t>central angle </a:t>
            </a:r>
            <a:r>
              <a:rPr lang="en-US" altLang="en-US" dirty="0"/>
              <a:t>of a circle.</a:t>
            </a:r>
          </a:p>
        </p:txBody>
      </p:sp>
      <p:pic>
        <p:nvPicPr>
          <p:cNvPr id="12292" name="Picture 6">
            <a:extLst>
              <a:ext uri="{FF2B5EF4-FFF2-40B4-BE49-F238E27FC236}">
                <a16:creationId xmlns:a16="http://schemas.microsoft.com/office/drawing/2014/main" id="{3F778064-B382-5DE0-AEEE-721F207FB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02" y="2675731"/>
            <a:ext cx="3254375" cy="370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7">
            <a:extLst>
              <a:ext uri="{FF2B5EF4-FFF2-40B4-BE49-F238E27FC236}">
                <a16:creationId xmlns:a16="http://schemas.microsoft.com/office/drawing/2014/main" id="{97078B44-9C1E-2E56-9E47-5AD2D79B3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6248400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 baseline="0"/>
              <a:t>Figure 4.5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1138090-1C0E-3C83-93B6-FEF2CFDBF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Radian Measure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4A6FA24-9065-D68D-484C-3410F58079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Moreover, because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					2</a:t>
            </a:r>
            <a:r>
              <a:rPr lang="en-US" altLang="en-US" i="1" dirty="0">
                <a:sym typeface="Symbol" panose="05050102010706020507" pitchFamily="18" charset="2"/>
              </a:rPr>
              <a:t>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</a:t>
            </a:r>
            <a:r>
              <a:rPr lang="en-US" altLang="en-US" dirty="0"/>
              <a:t> 6.28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there are just over six radius lengths in a full circle, as shown in Figure 4.6. 					</a:t>
            </a:r>
          </a:p>
        </p:txBody>
      </p:sp>
      <p:pic>
        <p:nvPicPr>
          <p:cNvPr id="14340" name="Picture 5">
            <a:extLst>
              <a:ext uri="{FF2B5EF4-FFF2-40B4-BE49-F238E27FC236}">
                <a16:creationId xmlns:a16="http://schemas.microsoft.com/office/drawing/2014/main" id="{E8F43E96-8DFB-C11E-BEFD-EC3A54D89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715460"/>
            <a:ext cx="2386013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7">
            <a:extLst>
              <a:ext uri="{FF2B5EF4-FFF2-40B4-BE49-F238E27FC236}">
                <a16:creationId xmlns:a16="http://schemas.microsoft.com/office/drawing/2014/main" id="{308D3302-FF65-717C-DE5D-A1CA6AB90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049963"/>
            <a:ext cx="914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 baseline="0"/>
              <a:t>Figure 4.6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773</Words>
  <Application>Microsoft Office PowerPoint</Application>
  <PresentationFormat>On-screen Show (4:3)</PresentationFormat>
  <Paragraphs>127</Paragraphs>
  <Slides>18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FrutigerLTStd-Cn</vt:lpstr>
      <vt:lpstr>Arial</vt:lpstr>
      <vt:lpstr>Calibri</vt:lpstr>
      <vt:lpstr>Symbol</vt:lpstr>
      <vt:lpstr>Times</vt:lpstr>
      <vt:lpstr>Office Theme</vt:lpstr>
      <vt:lpstr>MathType Equation 3.6+</vt:lpstr>
      <vt:lpstr>Equation</vt:lpstr>
      <vt:lpstr>PowerPoint Presentation</vt:lpstr>
      <vt:lpstr>What You Should Learn</vt:lpstr>
      <vt:lpstr>Angles</vt:lpstr>
      <vt:lpstr>Angles</vt:lpstr>
      <vt:lpstr>Angles</vt:lpstr>
      <vt:lpstr>Angles</vt:lpstr>
      <vt:lpstr>Angles</vt:lpstr>
      <vt:lpstr>Radian Measure </vt:lpstr>
      <vt:lpstr>Radian Measure </vt:lpstr>
      <vt:lpstr>Radian Measure </vt:lpstr>
      <vt:lpstr>Radian Measure </vt:lpstr>
      <vt:lpstr>Degree Measure </vt:lpstr>
      <vt:lpstr>Degree Measure </vt:lpstr>
      <vt:lpstr>Degree Measure </vt:lpstr>
      <vt:lpstr>PowerPoint Presentation</vt:lpstr>
      <vt:lpstr>PowerPoint Presentation</vt:lpstr>
      <vt:lpstr>PowerPoint Presentation</vt:lpstr>
      <vt:lpstr>PowerPoint Presentation</vt:lpstr>
    </vt:vector>
  </TitlesOfParts>
  <Company>Edmonton Catholic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MacKay</dc:creator>
  <cp:lastModifiedBy>Lyn ZHANG</cp:lastModifiedBy>
  <cp:revision>28</cp:revision>
  <dcterms:created xsi:type="dcterms:W3CDTF">2012-10-06T23:05:32Z</dcterms:created>
  <dcterms:modified xsi:type="dcterms:W3CDTF">2022-07-25T01:24:04Z</dcterms:modified>
</cp:coreProperties>
</file>