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90" r:id="rId3"/>
    <p:sldId id="298" r:id="rId4"/>
    <p:sldId id="300" r:id="rId5"/>
    <p:sldId id="301" r:id="rId6"/>
    <p:sldId id="302" r:id="rId7"/>
    <p:sldId id="303" r:id="rId8"/>
    <p:sldId id="305" r:id="rId9"/>
    <p:sldId id="307" r:id="rId10"/>
    <p:sldId id="308" r:id="rId11"/>
    <p:sldId id="309" r:id="rId12"/>
    <p:sldId id="313" r:id="rId13"/>
    <p:sldId id="314" r:id="rId14"/>
    <p:sldId id="315" r:id="rId15"/>
    <p:sldId id="257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44979-EE97-4540-BAAA-34DACCCE6E26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0F96-1E14-4BAC-AEE3-DBDA6104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E37ED71-E555-B8C5-3B95-F39EB09D8D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62FA67-87B1-49FF-BB80-C964682240C7}" type="slidenum">
              <a:rPr lang="en-US" altLang="en-US" baseline="0"/>
              <a:pPr eaLnBrk="1" hangingPunct="1"/>
              <a:t>1</a:t>
            </a:fld>
            <a:endParaRPr lang="en-US" altLang="en-US" baseline="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09B6BCB-2210-B16D-9A95-261ED5DB0E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149E5D5-551B-B4AA-0BFF-92DD3EABE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57396E6A-0F09-4F48-BB50-197CB5FA1E6C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397E2FB6-A348-43AE-8726-BAB4C974331E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90923544-E7CC-4081-B3A7-0935756D1225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A301E571-5C57-468E-99A4-094B9A344794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B29-35F1-437F-BBCA-319FF1736593}" type="datetime1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ABBC-420E-4F3E-A09B-7C898FD260B2}" type="datetime1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0F1D-0760-4DEF-A252-2FD29F864FE4}" type="datetime1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8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9AEA-A9CA-4D16-AFEA-17CBD297C5A5}" type="datetime1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5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2793-0AB6-4C11-BFBF-4C2EAA496D62}" type="datetime1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EECE-DCE2-44E0-A4C1-FEC5B96952DC}" type="datetime1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993-C613-41EA-965B-2A1504360C73}" type="datetime1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90A3-888C-438C-8BF8-AE1E252F48DA}" type="datetime1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8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C346-B627-481C-B5DE-C919E40C5797}" type="datetime1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8C22-080F-4ABA-9F39-9B50AB70D3BF}" type="datetime1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93E9-2125-4F42-8254-8ADCA378A9B4}" type="datetime1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596E-7319-4404-B3BB-E55822AB36C3}" type="datetime1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9.wmf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6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5.wmf"/><Relationship Id="rId19" Type="http://schemas.openxmlformats.org/officeDocument/2006/relationships/image" Target="../media/image20.png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17.bin"/><Relationship Id="rId21" Type="http://schemas.openxmlformats.org/officeDocument/2006/relationships/hyperlink" Target="4.1_178_IA.swf" TargetMode="Externa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4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image" Target="../media/image39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5.wmf"/><Relationship Id="rId22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34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43.wmf"/><Relationship Id="rId19" Type="http://schemas.openxmlformats.org/officeDocument/2006/relationships/image" Target="../media/image48.png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7">
            <a:extLst>
              <a:ext uri="{FF2B5EF4-FFF2-40B4-BE49-F238E27FC236}">
                <a16:creationId xmlns:a16="http://schemas.microsoft.com/office/drawing/2014/main" id="{64B27708-34FD-C06E-B5EC-34BFED731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007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29">
            <a:extLst>
              <a:ext uri="{FF2B5EF4-FFF2-40B4-BE49-F238E27FC236}">
                <a16:creationId xmlns:a16="http://schemas.microsoft.com/office/drawing/2014/main" id="{B690DD3E-8794-34AD-DF22-04121A2CE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6705600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28">
            <a:extLst>
              <a:ext uri="{FF2B5EF4-FFF2-40B4-BE49-F238E27FC236}">
                <a16:creationId xmlns:a16="http://schemas.microsoft.com/office/drawing/2014/main" id="{85917F24-E098-FE28-0038-4841D828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28900"/>
            <a:ext cx="13716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18">
            <a:extLst>
              <a:ext uri="{FF2B5EF4-FFF2-40B4-BE49-F238E27FC236}">
                <a16:creationId xmlns:a16="http://schemas.microsoft.com/office/drawing/2014/main" id="{9BB191A0-6721-1AFB-2F03-D69B9F93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2696981"/>
            <a:ext cx="16700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baseline="0" dirty="0">
                <a:solidFill>
                  <a:srgbClr val="0073BC"/>
                </a:solidFill>
              </a:rPr>
              <a:t>20.0</a:t>
            </a:r>
          </a:p>
        </p:txBody>
      </p:sp>
      <p:sp>
        <p:nvSpPr>
          <p:cNvPr id="2055" name="Text Box 23">
            <a:extLst>
              <a:ext uri="{FF2B5EF4-FFF2-40B4-BE49-F238E27FC236}">
                <a16:creationId xmlns:a16="http://schemas.microsoft.com/office/drawing/2014/main" id="{B7133A54-5574-4FEC-6846-090696599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14600"/>
            <a:ext cx="6324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baseline="0">
                <a:solidFill>
                  <a:srgbClr val="0073BC"/>
                </a:solidFill>
              </a:rPr>
              <a:t>Radian and Degree Measure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D9EB9A3-6934-2CDC-13DC-92BA4F5EE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Radian Measure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54997F6-D51C-9906-6B13-489A3C292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The four quadrants in a coordinate system are numbered   I, II, III, and IV. Figure 4.8 shows which angles between 0 and 2</a:t>
            </a:r>
            <a:r>
              <a:rPr lang="en-US" altLang="en-US" i="1">
                <a:sym typeface="Symbol" panose="05050102010706020507" pitchFamily="18" charset="2"/>
              </a:rPr>
              <a:t></a:t>
            </a:r>
            <a:r>
              <a:rPr lang="en-US" altLang="en-US"/>
              <a:t> lie in each of the four quadrants.</a:t>
            </a:r>
            <a:endParaRPr lang="en-US" altLang="en-US" b="1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					</a:t>
            </a:r>
          </a:p>
        </p:txBody>
      </p:sp>
      <p:pic>
        <p:nvPicPr>
          <p:cNvPr id="15364" name="Picture 7">
            <a:extLst>
              <a:ext uri="{FF2B5EF4-FFF2-40B4-BE49-F238E27FC236}">
                <a16:creationId xmlns:a16="http://schemas.microsoft.com/office/drawing/2014/main" id="{2AABDF29-2346-D6B5-2FF2-32A768E3E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300413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8">
            <a:extLst>
              <a:ext uri="{FF2B5EF4-FFF2-40B4-BE49-F238E27FC236}">
                <a16:creationId xmlns:a16="http://schemas.microsoft.com/office/drawing/2014/main" id="{CD66E10E-AD17-03E7-C199-AD2D9890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4008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F6C0997-DEE3-7D69-4EA1-1D1B4A6BA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Radian Measure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A306AAF-8D5B-EE45-9E09-BB9A9B386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Two angles are coterminal when they have the same initial and terminal sides. For instance, the angles 0 and 2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 are coterminal, as are the angles 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b="1" dirty="0">
                <a:sym typeface="Symbol" panose="05050102010706020507" pitchFamily="18" charset="2"/>
              </a:rPr>
              <a:t></a:t>
            </a:r>
            <a:r>
              <a:rPr lang="en-US" altLang="en-US" dirty="0"/>
              <a:t>6 and 13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b="1" dirty="0">
                <a:sym typeface="Symbol" panose="05050102010706020507" pitchFamily="18" charset="2"/>
              </a:rPr>
              <a:t></a:t>
            </a:r>
            <a:r>
              <a:rPr lang="en-US" altLang="en-US" dirty="0"/>
              <a:t>6.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A given angle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dirty="0">
                <a:solidFill>
                  <a:srgbClr val="FF0000"/>
                </a:solidFill>
              </a:rPr>
              <a:t> has infinitely many coterminal angles. </a:t>
            </a:r>
            <a:r>
              <a:rPr lang="en-US" altLang="en-US" dirty="0"/>
              <a:t>For instance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= 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b="1" dirty="0">
                <a:sym typeface="Symbol" panose="05050102010706020507" pitchFamily="18" charset="2"/>
              </a:rPr>
              <a:t></a:t>
            </a:r>
            <a:r>
              <a:rPr lang="en-US" altLang="en-US" dirty="0"/>
              <a:t>6, is coterminal with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					, where is </a:t>
            </a:r>
            <a:r>
              <a:rPr lang="en-US" altLang="en-US" i="1" dirty="0"/>
              <a:t>n</a:t>
            </a:r>
            <a:r>
              <a:rPr lang="en-US" altLang="en-US" dirty="0"/>
              <a:t> an integer.</a:t>
            </a:r>
          </a:p>
        </p:txBody>
      </p:sp>
      <p:pic>
        <p:nvPicPr>
          <p:cNvPr id="16388" name="Picture 5">
            <a:extLst>
              <a:ext uri="{FF2B5EF4-FFF2-40B4-BE49-F238E27FC236}">
                <a16:creationId xmlns:a16="http://schemas.microsoft.com/office/drawing/2014/main" id="{B4EBD695-51BE-580A-7BFD-8EBB3E89E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59413"/>
            <a:ext cx="13065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B58DB4A-208E-E625-E0B5-A84516BB8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Degree Measure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8213B19-F22F-4FD0-7EC9-BE89D41E6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>
                <a:solidFill>
                  <a:srgbClr val="FF0000"/>
                </a:solidFill>
              </a:rPr>
              <a:t>A second way to measure angles is in terms of </a:t>
            </a:r>
            <a:r>
              <a:rPr lang="en-US" altLang="en-US" b="1">
                <a:solidFill>
                  <a:srgbClr val="FF0000"/>
                </a:solidFill>
              </a:rPr>
              <a:t>degrees</a:t>
            </a:r>
            <a:r>
              <a:rPr lang="en-US" altLang="en-US" b="1"/>
              <a:t>, </a:t>
            </a:r>
            <a:r>
              <a:rPr lang="en-US" altLang="en-US"/>
              <a:t>denoted by the symbol</a:t>
            </a:r>
            <a:r>
              <a:rPr lang="en-US" altLang="en-US" sz="400"/>
              <a:t>  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. A measure of one degree (1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) is equivalent to a rotation of        of a complete revolution about the vertex. 			</a:t>
            </a:r>
          </a:p>
        </p:txBody>
      </p:sp>
      <p:pic>
        <p:nvPicPr>
          <p:cNvPr id="21508" name="Picture 7">
            <a:extLst>
              <a:ext uri="{FF2B5EF4-FFF2-40B4-BE49-F238E27FC236}">
                <a16:creationId xmlns:a16="http://schemas.microsoft.com/office/drawing/2014/main" id="{BB267AF1-BD53-3A7F-19C6-CB79FDB4F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10718"/>
            <a:ext cx="4476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8">
            <a:extLst>
              <a:ext uri="{FF2B5EF4-FFF2-40B4-BE49-F238E27FC236}">
                <a16:creationId xmlns:a16="http://schemas.microsoft.com/office/drawing/2014/main" id="{DAE76ED4-D398-850E-24B5-AF336F906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4"/>
          <a:stretch>
            <a:fillRect/>
          </a:stretch>
        </p:blipFill>
        <p:spPr bwMode="auto">
          <a:xfrm>
            <a:off x="4067175" y="3678238"/>
            <a:ext cx="3244850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9">
            <a:extLst>
              <a:ext uri="{FF2B5EF4-FFF2-40B4-BE49-F238E27FC236}">
                <a16:creationId xmlns:a16="http://schemas.microsoft.com/office/drawing/2014/main" id="{56AEDE74-8226-D3C0-E16A-8F91012C4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3CC0692-2B09-C7F7-42C8-2CD825232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Degree Measure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E40E6F7-1B80-963C-CF59-237D708F7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So, a full revolution (counterclockwise) corresponds to 360</a:t>
            </a:r>
            <a:r>
              <a:rPr lang="en-US" altLang="en-US" b="1" dirty="0">
                <a:sym typeface="Symbol" panose="05050102010706020507" pitchFamily="18" charset="2"/>
              </a:rPr>
              <a:t></a:t>
            </a:r>
            <a:r>
              <a:rPr lang="en-US" altLang="en-US" dirty="0"/>
              <a:t>  a half revolution to 180</a:t>
            </a:r>
            <a:r>
              <a:rPr lang="en-US" altLang="en-US" b="1" dirty="0">
                <a:sym typeface="Symbol" panose="05050102010706020507" pitchFamily="18" charset="2"/>
              </a:rPr>
              <a:t></a:t>
            </a:r>
            <a:r>
              <a:rPr lang="en-US" altLang="en-US" dirty="0"/>
              <a:t>, a quarter revolution to 90</a:t>
            </a:r>
            <a:r>
              <a:rPr lang="en-US" altLang="en-US" sz="400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</a:t>
            </a:r>
            <a:r>
              <a:rPr lang="en-US" altLang="en-US" dirty="0"/>
              <a:t> and so on.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Because 2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 </a:t>
            </a:r>
            <a:r>
              <a:rPr lang="en-US" altLang="en-US" dirty="0">
                <a:solidFill>
                  <a:srgbClr val="FF0000"/>
                </a:solidFill>
              </a:rPr>
              <a:t>radians corresponds to one complete revolution, degrees and radians are related by the equations	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	 360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r>
              <a:rPr lang="en-US" altLang="en-US" dirty="0">
                <a:solidFill>
                  <a:srgbClr val="FF0000"/>
                </a:solidFill>
              </a:rPr>
              <a:t> = 2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 </a:t>
            </a:r>
            <a:r>
              <a:rPr lang="en-US" altLang="en-US" dirty="0">
                <a:solidFill>
                  <a:srgbClr val="FF0000"/>
                </a:solidFill>
              </a:rPr>
              <a:t>rad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 		</a:t>
            </a:r>
            <a:r>
              <a:rPr lang="en-US" altLang="en-US" dirty="0">
                <a:solidFill>
                  <a:srgbClr val="FF0000"/>
                </a:solidFill>
              </a:rPr>
              <a:t>and 	180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r>
              <a:rPr lang="en-US" altLang="en-US" dirty="0">
                <a:solidFill>
                  <a:srgbClr val="FF0000"/>
                </a:solidFill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 </a:t>
            </a:r>
            <a:r>
              <a:rPr lang="en-US" altLang="en-US" dirty="0">
                <a:solidFill>
                  <a:srgbClr val="FF0000"/>
                </a:solidFill>
              </a:rPr>
              <a:t>rad.	</a:t>
            </a:r>
            <a:r>
              <a:rPr lang="en-US" altLang="en-US" dirty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68B5BFD-EC0E-7A0A-0E5E-0AD17EEBA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Degree Measure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51BD4AE-5CEC-3D8A-19B6-6E5F9C731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From the second equation, you obtain</a:t>
            </a:r>
            <a:r>
              <a:rPr lang="en-US" altLang="en-US" sz="800" dirty="0"/>
              <a:t>	</a:t>
            </a: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1</a:t>
            </a:r>
            <a:r>
              <a:rPr lang="en-US" altLang="en-US" sz="400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</a:t>
            </a:r>
            <a:r>
              <a:rPr lang="en-US" altLang="en-US" dirty="0"/>
              <a:t> =       rad</a:t>
            </a:r>
            <a:r>
              <a:rPr lang="en-US" altLang="en-US" i="1" dirty="0">
                <a:sym typeface="Symbol" panose="05050102010706020507" pitchFamily="18" charset="2"/>
              </a:rPr>
              <a:t>  </a:t>
            </a:r>
            <a:r>
              <a:rPr lang="en-US" altLang="en-US" dirty="0"/>
              <a:t>and 1 rad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=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	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2153F196-D4AC-1E89-2229-18EBAAA79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1036"/>
            <a:ext cx="50323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>
            <a:extLst>
              <a:ext uri="{FF2B5EF4-FFF2-40B4-BE49-F238E27FC236}">
                <a16:creationId xmlns:a16="http://schemas.microsoft.com/office/drawing/2014/main" id="{73F7B2D6-D892-433E-407F-4A36ED722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06" y="2281036"/>
            <a:ext cx="50323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7">
            <a:extLst>
              <a:ext uri="{FF2B5EF4-FFF2-40B4-BE49-F238E27FC236}">
                <a16:creationId xmlns:a16="http://schemas.microsoft.com/office/drawing/2014/main" id="{0EF45345-5F71-4A9B-86F2-44439BDDA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3390901"/>
            <a:ext cx="801052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1962" y="623887"/>
            <a:ext cx="746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dirty="0">
                <a:solidFill>
                  <a:srgbClr val="339933"/>
                </a:solidFill>
              </a:rPr>
              <a:t>Converting </a:t>
            </a:r>
            <a:r>
              <a:rPr lang="en-US" sz="2800" dirty="0">
                <a:solidFill>
                  <a:srgbClr val="C00000"/>
                </a:solidFill>
              </a:rPr>
              <a:t>Degree</a:t>
            </a:r>
            <a:r>
              <a:rPr lang="en-US" sz="2800" dirty="0">
                <a:solidFill>
                  <a:srgbClr val="339933"/>
                </a:solidFill>
              </a:rPr>
              <a:t> Measure to </a:t>
            </a:r>
            <a:r>
              <a:rPr lang="en-US" sz="2800" dirty="0">
                <a:solidFill>
                  <a:srgbClr val="C00000"/>
                </a:solidFill>
              </a:rPr>
              <a:t>Radian</a:t>
            </a:r>
            <a:r>
              <a:rPr lang="en-US" sz="2800" dirty="0">
                <a:solidFill>
                  <a:srgbClr val="339933"/>
                </a:solidFill>
              </a:rPr>
              <a:t> Measure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125" y="2155825"/>
            <a:ext cx="3798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Convert to radian measure: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1325" y="2613025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  </a:t>
            </a:r>
            <a:r>
              <a:rPr lang="en-US"/>
              <a:t>210</a:t>
            </a:r>
            <a:r>
              <a:rPr lang="en-US" baseline="30000"/>
              <a:t>0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16932" y="1376248"/>
            <a:ext cx="206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180</a:t>
            </a:r>
            <a:r>
              <a:rPr lang="en-US" sz="2400" b="1" baseline="30000" dirty="0">
                <a:solidFill>
                  <a:srgbClr val="CC0000"/>
                </a:solidFill>
              </a:rPr>
              <a:t>0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>
                <a:solidFill>
                  <a:srgbClr val="CC0000"/>
                </a:solidFill>
              </a:rPr>
              <a:t>or </a:t>
            </a:r>
            <a:r>
              <a:rPr lang="en-US" sz="2400" b="1" dirty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π</a:t>
            </a:r>
            <a:r>
              <a:rPr lang="en-US" sz="2400" b="1" dirty="0">
                <a:solidFill>
                  <a:srgbClr val="CC0000"/>
                </a:solidFill>
              </a:rPr>
              <a:t> rad </a:t>
            </a:r>
          </a:p>
        </p:txBody>
      </p:sp>
      <p:graphicFrame>
        <p:nvGraphicFramePr>
          <p:cNvPr id="819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305337"/>
              </p:ext>
            </p:extLst>
          </p:nvPr>
        </p:nvGraphicFramePr>
        <p:xfrm>
          <a:off x="5326063" y="1268421"/>
          <a:ext cx="10477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1268421"/>
                        <a:ext cx="10477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249534"/>
              </p:ext>
            </p:extLst>
          </p:nvPr>
        </p:nvGraphicFramePr>
        <p:xfrm>
          <a:off x="1489075" y="3354532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thType Equation 3.6+" r:id="rId5" imgW="355600" imgH="355600" progId="Equation.DSMT36">
                  <p:embed/>
                </p:oleObj>
              </mc:Choice>
              <mc:Fallback>
                <p:oleObj name="MathType Equation 3.6+" r:id="rId5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354532"/>
                        <a:ext cx="76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422400" y="4126057"/>
            <a:ext cx="96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≈ 3.67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19400" y="3402157"/>
            <a:ext cx="1740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  <a:latin typeface="+mn-lt"/>
              </a:rPr>
              <a:t>Exact radian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768600" y="4087957"/>
            <a:ext cx="2721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  <a:latin typeface="+mn-lt"/>
              </a:rPr>
              <a:t>Approximate radian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94325" y="2628900"/>
            <a:ext cx="1356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b)</a:t>
            </a:r>
            <a:r>
              <a:rPr lang="en-US" dirty="0"/>
              <a:t>  - 315</a:t>
            </a:r>
            <a:r>
              <a:rPr lang="en-US" baseline="30000" dirty="0"/>
              <a:t>0</a:t>
            </a:r>
            <a:endParaRPr lang="en-US" dirty="0"/>
          </a:p>
        </p:txBody>
      </p:sp>
      <p:graphicFrame>
        <p:nvGraphicFramePr>
          <p:cNvPr id="82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550258"/>
              </p:ext>
            </p:extLst>
          </p:nvPr>
        </p:nvGraphicFramePr>
        <p:xfrm>
          <a:off x="6446838" y="3224213"/>
          <a:ext cx="10064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800" imgH="393480" progId="Equation.DSMT4">
                  <p:embed/>
                </p:oleObj>
              </mc:Choice>
              <mc:Fallback>
                <p:oleObj name="Equation" r:id="rId7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3224213"/>
                        <a:ext cx="10064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085167"/>
              </p:ext>
            </p:extLst>
          </p:nvPr>
        </p:nvGraphicFramePr>
        <p:xfrm>
          <a:off x="1600200" y="2476500"/>
          <a:ext cx="7604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393700" progId="Equation.DSMT4">
                  <p:embed/>
                </p:oleObj>
              </mc:Choice>
              <mc:Fallback>
                <p:oleObj name="Equation" r:id="rId9" imgW="457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76500"/>
                        <a:ext cx="76041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561571"/>
              </p:ext>
            </p:extLst>
          </p:nvPr>
        </p:nvGraphicFramePr>
        <p:xfrm>
          <a:off x="6732587" y="2514600"/>
          <a:ext cx="8874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57200" imgH="393700" progId="Equation.DSMT4">
                  <p:embed/>
                </p:oleObj>
              </mc:Choice>
              <mc:Fallback>
                <p:oleObj name="Equation" r:id="rId11" imgW="457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7" y="2514600"/>
                        <a:ext cx="8874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19542"/>
              </p:ext>
            </p:extLst>
          </p:nvPr>
        </p:nvGraphicFramePr>
        <p:xfrm>
          <a:off x="6450013" y="4217988"/>
          <a:ext cx="1116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20560" imgH="177480" progId="Equation.DSMT4">
                  <p:embed/>
                </p:oleObj>
              </mc:Choice>
              <mc:Fallback>
                <p:oleObj name="Equation" r:id="rId12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4217988"/>
                        <a:ext cx="11160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438400" y="5403548"/>
            <a:ext cx="342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To convert from degrees</a:t>
            </a:r>
          </a:p>
          <a:p>
            <a:r>
              <a:rPr lang="en-US" dirty="0">
                <a:latin typeface="+mn-lt"/>
              </a:rPr>
              <a:t>to radians, multiply by</a:t>
            </a:r>
          </a:p>
        </p:txBody>
      </p:sp>
      <p:graphicFrame>
        <p:nvGraphicFramePr>
          <p:cNvPr id="82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78274"/>
              </p:ext>
            </p:extLst>
          </p:nvPr>
        </p:nvGraphicFramePr>
        <p:xfrm>
          <a:off x="5880100" y="5472113"/>
          <a:ext cx="787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80880" imgH="393480" progId="Equation.DSMT4">
                  <p:embed/>
                </p:oleObj>
              </mc:Choice>
              <mc:Fallback>
                <p:oleObj name="Equation" r:id="rId14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5472113"/>
                        <a:ext cx="7874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2" y="5210175"/>
            <a:ext cx="1652587" cy="16478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86690" y="-76200"/>
            <a:ext cx="71139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Angles and Angle Measure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233456"/>
              </p:ext>
            </p:extLst>
          </p:nvPr>
        </p:nvGraphicFramePr>
        <p:xfrm>
          <a:off x="6746875" y="1295400"/>
          <a:ext cx="1558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520" imgH="393480" progId="Equation.DSMT4">
                  <p:embed/>
                </p:oleObj>
              </mc:Choice>
              <mc:Fallback>
                <p:oleObj name="Equation" r:id="rId17" imgW="812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1295400"/>
                        <a:ext cx="1558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55066" y="1376248"/>
            <a:ext cx="3005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One half a rotation is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  <p:bldP spid="8203" grpId="0" autoUpdateAnimBg="0"/>
      <p:bldP spid="8204" grpId="0" autoUpdateAnimBg="0"/>
      <p:bldP spid="8205" grpId="0" autoUpdateAnimBg="0"/>
      <p:bldP spid="8206" grpId="0" autoUpdateAnimBg="0"/>
      <p:bldP spid="8213" grpId="0" autoUpdateAnimBg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006475" y="0"/>
            <a:ext cx="746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339933"/>
                </a:solidFill>
              </a:rPr>
              <a:t>Converting </a:t>
            </a:r>
            <a:r>
              <a:rPr lang="en-US" sz="2800" u="sng" dirty="0">
                <a:solidFill>
                  <a:srgbClr val="C00000"/>
                </a:solidFill>
              </a:rPr>
              <a:t>Radian</a:t>
            </a:r>
            <a:r>
              <a:rPr lang="en-US" sz="2800" u="sng" dirty="0">
                <a:solidFill>
                  <a:srgbClr val="339933"/>
                </a:solidFill>
              </a:rPr>
              <a:t> Measure to </a:t>
            </a:r>
            <a:r>
              <a:rPr lang="en-US" sz="2800" u="sng" dirty="0">
                <a:solidFill>
                  <a:srgbClr val="C00000"/>
                </a:solidFill>
              </a:rPr>
              <a:t>Degree</a:t>
            </a:r>
            <a:r>
              <a:rPr lang="en-US" sz="2800" u="sng" dirty="0">
                <a:solidFill>
                  <a:srgbClr val="339933"/>
                </a:solidFill>
              </a:rPr>
              <a:t> Measure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379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Convert to degree measure: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441325" y="18669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</a:t>
            </a:r>
          </a:p>
        </p:txBody>
      </p:sp>
      <p:graphicFrame>
        <p:nvGraphicFramePr>
          <p:cNvPr id="1546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15838"/>
              </p:ext>
            </p:extLst>
          </p:nvPr>
        </p:nvGraphicFramePr>
        <p:xfrm>
          <a:off x="1537855" y="1856510"/>
          <a:ext cx="8302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855" y="1856510"/>
                        <a:ext cx="8302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1295400" y="2705100"/>
            <a:ext cx="99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120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5394325" y="1828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b)</a:t>
            </a:r>
            <a:endParaRPr lang="en-US"/>
          </a:p>
        </p:txBody>
      </p:sp>
      <p:graphicFrame>
        <p:nvGraphicFramePr>
          <p:cNvPr id="1546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567711"/>
              </p:ext>
            </p:extLst>
          </p:nvPr>
        </p:nvGraphicFramePr>
        <p:xfrm>
          <a:off x="7057232" y="1679575"/>
          <a:ext cx="8302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232" y="1679575"/>
                        <a:ext cx="8302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414999"/>
              </p:ext>
            </p:extLst>
          </p:nvPr>
        </p:nvGraphicFramePr>
        <p:xfrm>
          <a:off x="944139" y="1824682"/>
          <a:ext cx="4921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393480" progId="Equation.DSMT4">
                  <p:embed/>
                </p:oleObj>
              </mc:Choice>
              <mc:Fallback>
                <p:oleObj name="Equation" r:id="rId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139" y="1824682"/>
                        <a:ext cx="4921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72669"/>
              </p:ext>
            </p:extLst>
          </p:nvPr>
        </p:nvGraphicFramePr>
        <p:xfrm>
          <a:off x="5878513" y="1638300"/>
          <a:ext cx="11652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71320" imgH="393480" progId="Equation.DSMT4">
                  <p:embed/>
                </p:oleObj>
              </mc:Choice>
              <mc:Fallback>
                <p:oleObj name="Equation" r:id="rId9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1638300"/>
                        <a:ext cx="11652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7010400" y="2705100"/>
            <a:ext cx="94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-15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593725" y="4876800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c)</a:t>
            </a:r>
            <a:r>
              <a:rPr lang="en-US" dirty="0"/>
              <a:t>   1.68</a:t>
            </a:r>
          </a:p>
        </p:txBody>
      </p:sp>
      <p:graphicFrame>
        <p:nvGraphicFramePr>
          <p:cNvPr id="154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306050"/>
              </p:ext>
            </p:extLst>
          </p:nvPr>
        </p:nvGraphicFramePr>
        <p:xfrm>
          <a:off x="1814512" y="4703613"/>
          <a:ext cx="8858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393480" progId="Equation.DSMT4">
                  <p:embed/>
                </p:oleObj>
              </mc:Choice>
              <mc:Fallback>
                <p:oleObj name="Equation" r:id="rId11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2" y="4703613"/>
                        <a:ext cx="88582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1516856" y="5638800"/>
            <a:ext cx="1220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96.26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540375" y="4340225"/>
            <a:ext cx="3203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To convert from radians</a:t>
            </a:r>
          </a:p>
          <a:p>
            <a:r>
              <a:rPr lang="en-US" dirty="0">
                <a:latin typeface="+mn-lt"/>
              </a:rPr>
              <a:t>to degrees, multiply by</a:t>
            </a:r>
          </a:p>
        </p:txBody>
      </p:sp>
      <p:graphicFrame>
        <p:nvGraphicFramePr>
          <p:cNvPr id="1546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103698"/>
              </p:ext>
            </p:extLst>
          </p:nvPr>
        </p:nvGraphicFramePr>
        <p:xfrm>
          <a:off x="5751513" y="5167313"/>
          <a:ext cx="7889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0880" imgH="393480" progId="Equation.DSMT4">
                  <p:embed/>
                </p:oleObj>
              </mc:Choice>
              <mc:Fallback>
                <p:oleObj name="Equation" r:id="rId13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5167313"/>
                        <a:ext cx="7889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02749"/>
              </p:ext>
            </p:extLst>
          </p:nvPr>
        </p:nvGraphicFramePr>
        <p:xfrm>
          <a:off x="5327651" y="617538"/>
          <a:ext cx="10477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45760" imgH="393480" progId="Equation.DSMT4">
                  <p:embed/>
                </p:oleObj>
              </mc:Choice>
              <mc:Fallback>
                <p:oleObj name="Equation" r:id="rId15" imgW="545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1" y="617538"/>
                        <a:ext cx="10477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43479"/>
              </p:ext>
            </p:extLst>
          </p:nvPr>
        </p:nvGraphicFramePr>
        <p:xfrm>
          <a:off x="6748463" y="644525"/>
          <a:ext cx="1558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520" imgH="393480" progId="Equation.DSMT4">
                  <p:embed/>
                </p:oleObj>
              </mc:Choice>
              <mc:Fallback>
                <p:oleObj name="Equation" r:id="rId17" imgW="8125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463" y="644525"/>
                        <a:ext cx="1558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497" y="4202112"/>
            <a:ext cx="1652587" cy="16478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autoUpdateAnimBg="0"/>
      <p:bldP spid="154628" grpId="0" autoUpdateAnimBg="0"/>
      <p:bldP spid="154632" grpId="0" autoUpdateAnimBg="0"/>
      <p:bldP spid="154633" grpId="0" autoUpdateAnimBg="0"/>
      <p:bldP spid="154637" grpId="0" autoUpdateAnimBg="0"/>
      <p:bldP spid="154638" grpId="0" autoUpdateAnimBg="0"/>
      <p:bldP spid="154640" grpId="0" autoUpdateAnimBg="0"/>
      <p:bldP spid="15464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11100"/>
              </p:ext>
            </p:extLst>
          </p:nvPr>
        </p:nvGraphicFramePr>
        <p:xfrm>
          <a:off x="3041202" y="588820"/>
          <a:ext cx="2375928" cy="4755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64854"/>
              </p:ext>
            </p:extLst>
          </p:nvPr>
        </p:nvGraphicFramePr>
        <p:xfrm>
          <a:off x="519672" y="578644"/>
          <a:ext cx="2375928" cy="570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651125" y="14288"/>
            <a:ext cx="39645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CC0000"/>
                </a:solidFill>
              </a:rPr>
              <a:t>Benchmark Conversions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2150" y="849313"/>
            <a:ext cx="2051050" cy="369887"/>
            <a:chOff x="692150" y="849313"/>
            <a:chExt cx="2051050" cy="369887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692150" y="852488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>
                  <a:solidFill>
                    <a:srgbClr val="CC0000"/>
                  </a:solidFill>
                </a:rPr>
                <a:t>Degrees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758950" y="849313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/>
                <a:t>Radians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6600" y="1752600"/>
            <a:ext cx="843501" cy="3356908"/>
            <a:chOff x="3276600" y="1752600"/>
            <a:chExt cx="843501" cy="3356908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3429000" y="1752600"/>
              <a:ext cx="660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30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3429000" y="2605088"/>
              <a:ext cx="6604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45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3429000" y="3644900"/>
              <a:ext cx="660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60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276600" y="4586288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720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</p:grpSp>
      <p:graphicFrame>
        <p:nvGraphicFramePr>
          <p:cNvPr id="153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40056"/>
              </p:ext>
            </p:extLst>
          </p:nvPr>
        </p:nvGraphicFramePr>
        <p:xfrm>
          <a:off x="4587875" y="16002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thType Equation 3.6+" r:id="rId3" imgW="152400" imgH="355600" progId="Equation.DSMT36">
                  <p:embed/>
                </p:oleObj>
              </mc:Choice>
              <mc:Fallback>
                <p:oleObj name="MathType Equation 3.6+" r:id="rId3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16002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187766"/>
              </p:ext>
            </p:extLst>
          </p:nvPr>
        </p:nvGraphicFramePr>
        <p:xfrm>
          <a:off x="4584700" y="25146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thType Equation 3.6+" r:id="rId5" imgW="152400" imgH="355600" progId="Equation.DSMT36">
                  <p:embed/>
                </p:oleObj>
              </mc:Choice>
              <mc:Fallback>
                <p:oleObj name="MathType Equation 3.6+" r:id="rId5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25146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319811"/>
              </p:ext>
            </p:extLst>
          </p:nvPr>
        </p:nvGraphicFramePr>
        <p:xfrm>
          <a:off x="4572000" y="35052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thType Equation 3.6+" r:id="rId7" imgW="152400" imgH="355600" progId="Equation.DSMT36">
                  <p:embed/>
                </p:oleObj>
              </mc:Choice>
              <mc:Fallback>
                <p:oleObj name="MathType Equation 3.6+" r:id="rId7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52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887203"/>
              </p:ext>
            </p:extLst>
          </p:nvPr>
        </p:nvGraphicFramePr>
        <p:xfrm>
          <a:off x="4465638" y="4610100"/>
          <a:ext cx="4905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8600" imgH="177480" progId="Equation.DSMT4">
                  <p:embed/>
                </p:oleObj>
              </mc:Choice>
              <mc:Fallback>
                <p:oleObj name="Equation" r:id="rId9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4610100"/>
                        <a:ext cx="4905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8" name="Oval 68"/>
          <p:cNvSpPr>
            <a:spLocks noChangeArrowheads="1"/>
          </p:cNvSpPr>
          <p:nvPr/>
        </p:nvSpPr>
        <p:spPr bwMode="auto">
          <a:xfrm>
            <a:off x="5533777" y="673100"/>
            <a:ext cx="2971800" cy="297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13680" y="859489"/>
            <a:ext cx="2051050" cy="369887"/>
            <a:chOff x="3213680" y="859489"/>
            <a:chExt cx="2051050" cy="369887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213680" y="862664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>
                  <a:solidFill>
                    <a:srgbClr val="CC0000"/>
                  </a:solidFill>
                </a:rPr>
                <a:t>Degrees</a:t>
              </a: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280480" y="859489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/>
                <a:t>Radians</a:t>
              </a:r>
            </a:p>
          </p:txBody>
        </p:sp>
      </p:grpSp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089989"/>
              </p:ext>
            </p:extLst>
          </p:nvPr>
        </p:nvGraphicFramePr>
        <p:xfrm>
          <a:off x="2100263" y="1790700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1790700"/>
                        <a:ext cx="2730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53358"/>
              </p:ext>
            </p:extLst>
          </p:nvPr>
        </p:nvGraphicFramePr>
        <p:xfrm>
          <a:off x="2057400" y="2474913"/>
          <a:ext cx="35401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4880" imgH="393480" progId="Equation.DSMT4">
                  <p:embed/>
                </p:oleObj>
              </mc:Choice>
              <mc:Fallback>
                <p:oleObj name="Equation" r:id="rId13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74913"/>
                        <a:ext cx="35401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64878"/>
              </p:ext>
            </p:extLst>
          </p:nvPr>
        </p:nvGraphicFramePr>
        <p:xfrm>
          <a:off x="2070100" y="3735388"/>
          <a:ext cx="3000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9680" imgH="139680" progId="Equation.DSMT4">
                  <p:embed/>
                </p:oleObj>
              </mc:Choice>
              <mc:Fallback>
                <p:oleObj name="Equation" r:id="rId15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3735388"/>
                        <a:ext cx="30003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252204"/>
              </p:ext>
            </p:extLst>
          </p:nvPr>
        </p:nvGraphicFramePr>
        <p:xfrm>
          <a:off x="1997075" y="4413250"/>
          <a:ext cx="5175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413250"/>
                        <a:ext cx="5175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62000" y="1752600"/>
            <a:ext cx="843501" cy="4347508"/>
            <a:chOff x="762000" y="1752600"/>
            <a:chExt cx="843501" cy="4347508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914400" y="2605088"/>
              <a:ext cx="6639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90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762000" y="3644900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180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762000" y="4586288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270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762000" y="5576888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360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</p:grp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4368"/>
              </p:ext>
            </p:extLst>
          </p:nvPr>
        </p:nvGraphicFramePr>
        <p:xfrm>
          <a:off x="2009775" y="5634038"/>
          <a:ext cx="4905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28600" imgH="177480" progId="Equation.DSMT4">
                  <p:embed/>
                </p:oleObj>
              </mc:Choice>
              <mc:Fallback>
                <p:oleObj name="Equation" r:id="rId19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5634038"/>
                        <a:ext cx="4905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>
            <a:hlinkClick r:id="rId21" action="ppaction://hlinkfile"/>
          </p:cNvPr>
          <p:cNvSpPr/>
          <p:nvPr/>
        </p:nvSpPr>
        <p:spPr>
          <a:xfrm>
            <a:off x="3124200" y="5657106"/>
            <a:ext cx="60064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Angles in Standard Position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88585"/>
              </p:ext>
            </p:extLst>
          </p:nvPr>
        </p:nvGraphicFramePr>
        <p:xfrm>
          <a:off x="5495925" y="3967163"/>
          <a:ext cx="30861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562040" imgH="203040" progId="Equation.DSMT4">
                  <p:embed/>
                </p:oleObj>
              </mc:Choice>
              <mc:Fallback>
                <p:oleObj name="Equation" r:id="rId22" imgW="1562040" imgH="203040" progId="Equation.DSMT4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3967163"/>
                        <a:ext cx="30861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0" y="38862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57.3</a:t>
            </a:r>
          </a:p>
        </p:txBody>
      </p:sp>
    </p:spTree>
    <p:extLst>
      <p:ext uri="{BB962C8B-B14F-4D97-AF65-F5344CB8AC3E}">
        <p14:creationId xmlns:p14="http://schemas.microsoft.com/office/powerpoint/2010/main" val="2861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8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4288"/>
            <a:ext cx="7534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006600"/>
                </a:solidFill>
              </a:rPr>
              <a:t>Determining the Sector Angle or the Arc Length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57952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Determine the measure of the sector angle: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33600" y="1676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 dirty="0">
                <a:solidFill>
                  <a:srgbClr val="CC0000"/>
                </a:solidFill>
              </a:rPr>
              <a:t>6.1 cm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1524000"/>
            <a:ext cx="698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5</a:t>
            </a:r>
            <a:r>
              <a:rPr lang="en-US" sz="2000" i="1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rgbClr val="CC0000"/>
                </a:solidFill>
              </a:rPr>
              <a:t>cm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371600"/>
            <a:ext cx="1676400" cy="1600200"/>
            <a:chOff x="457200" y="1371600"/>
            <a:chExt cx="1676400" cy="1600200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457200" y="1371600"/>
              <a:ext cx="1676400" cy="16002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295400" y="1384300"/>
              <a:ext cx="2286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295400" y="2209800"/>
              <a:ext cx="6858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5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9093542"/>
                </p:ext>
              </p:extLst>
            </p:nvPr>
          </p:nvGraphicFramePr>
          <p:xfrm>
            <a:off x="1443038" y="1979613"/>
            <a:ext cx="2111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14300" imgH="152400" progId="Equation.DSMT36">
                    <p:embed/>
                  </p:oleObj>
                </mc:Choice>
                <mc:Fallback>
                  <p:oleObj name="Equation" r:id="rId3" imgW="114300" imgH="1524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3038" y="1979613"/>
                          <a:ext cx="211137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018979"/>
              </p:ext>
            </p:extLst>
          </p:nvPr>
        </p:nvGraphicFramePr>
        <p:xfrm>
          <a:off x="4038600" y="1295400"/>
          <a:ext cx="8826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100" imgH="355600" progId="Equation.DSMT36">
                  <p:embed/>
                </p:oleObj>
              </mc:Choice>
              <mc:Fallback>
                <p:oleObj name="Equation" r:id="rId5" imgW="419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95400"/>
                        <a:ext cx="8826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4"/>
          <p:cNvGraphicFramePr>
            <a:graphicFrameLocks noChangeAspect="1"/>
          </p:cNvGraphicFramePr>
          <p:nvPr/>
        </p:nvGraphicFramePr>
        <p:xfrm>
          <a:off x="4033838" y="2057400"/>
          <a:ext cx="10969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700" imgH="355600" progId="Equation.DSMT36">
                  <p:embed/>
                </p:oleObj>
              </mc:Choice>
              <mc:Fallback>
                <p:oleObj name="Equation" r:id="rId7" imgW="520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2057400"/>
                        <a:ext cx="109696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5"/>
          <p:cNvGraphicFramePr>
            <a:graphicFrameLocks noChangeAspect="1"/>
          </p:cNvGraphicFramePr>
          <p:nvPr/>
        </p:nvGraphicFramePr>
        <p:xfrm>
          <a:off x="4076700" y="2895600"/>
          <a:ext cx="1143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71500" imgH="152400" progId="Equation.DSMT36">
                  <p:embed/>
                </p:oleObj>
              </mc:Choice>
              <mc:Fallback>
                <p:oleObj name="Equation" r:id="rId9" imgW="5715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2895600"/>
                        <a:ext cx="1143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1325" y="3489325"/>
            <a:ext cx="3527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Determine the arc length.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4191000"/>
            <a:ext cx="1676400" cy="1600200"/>
            <a:chOff x="457200" y="4191000"/>
            <a:chExt cx="1676400" cy="1600200"/>
          </a:xfrm>
        </p:grpSpPr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457200" y="4191000"/>
              <a:ext cx="1676400" cy="16002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V="1">
              <a:off x="1295400" y="4203700"/>
              <a:ext cx="2286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1295400" y="5029200"/>
              <a:ext cx="6858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62000" y="4343400"/>
            <a:ext cx="698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8</a:t>
            </a:r>
            <a:r>
              <a:rPr lang="en-US" sz="2000" i="1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rgbClr val="CC0000"/>
                </a:solidFill>
              </a:rPr>
              <a:t>cm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371600" y="4714875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70</a:t>
            </a:r>
            <a:r>
              <a:rPr lang="en-US" sz="2000" baseline="30000">
                <a:solidFill>
                  <a:srgbClr val="CC0000"/>
                </a:solidFill>
              </a:rPr>
              <a:t>0</a:t>
            </a:r>
            <a:endParaRPr lang="en-US" sz="2000">
              <a:solidFill>
                <a:srgbClr val="CC0000"/>
              </a:solidFill>
            </a:endParaRPr>
          </a:p>
        </p:txBody>
      </p:sp>
      <p:graphicFrame>
        <p:nvGraphicFramePr>
          <p:cNvPr id="102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34175"/>
              </p:ext>
            </p:extLst>
          </p:nvPr>
        </p:nvGraphicFramePr>
        <p:xfrm>
          <a:off x="6808788" y="3505200"/>
          <a:ext cx="8286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3505200"/>
                        <a:ext cx="82867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590800" y="4175125"/>
            <a:ext cx="322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Convert 70</a:t>
            </a:r>
            <a:r>
              <a:rPr lang="en-US" baseline="30000" dirty="0">
                <a:solidFill>
                  <a:srgbClr val="002060"/>
                </a:solidFill>
              </a:rPr>
              <a:t>0</a:t>
            </a:r>
            <a:r>
              <a:rPr lang="en-US" dirty="0">
                <a:solidFill>
                  <a:srgbClr val="002060"/>
                </a:solidFill>
              </a:rPr>
              <a:t> to radians:</a:t>
            </a:r>
          </a:p>
        </p:txBody>
      </p:sp>
      <p:graphicFrame>
        <p:nvGraphicFramePr>
          <p:cNvPr id="1026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806815"/>
              </p:ext>
            </p:extLst>
          </p:nvPr>
        </p:nvGraphicFramePr>
        <p:xfrm>
          <a:off x="2824163" y="4648200"/>
          <a:ext cx="13668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72840" imgH="393480" progId="Equation.DSMT4">
                  <p:embed/>
                </p:oleObj>
              </mc:Choice>
              <mc:Fallback>
                <p:oleObj name="Equation" r:id="rId13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648200"/>
                        <a:ext cx="136683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8"/>
          <p:cNvGraphicFramePr>
            <a:graphicFrameLocks noChangeAspect="1"/>
          </p:cNvGraphicFramePr>
          <p:nvPr/>
        </p:nvGraphicFramePr>
        <p:xfrm>
          <a:off x="4306888" y="4724400"/>
          <a:ext cx="72231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600" imgH="355600" progId="Equation.DSMT36">
                  <p:embed/>
                </p:oleObj>
              </mc:Choice>
              <mc:Fallback>
                <p:oleObj name="Equation" r:id="rId15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724400"/>
                        <a:ext cx="722312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61855"/>
              </p:ext>
            </p:extLst>
          </p:nvPr>
        </p:nvGraphicFramePr>
        <p:xfrm>
          <a:off x="6588125" y="4419600"/>
          <a:ext cx="10318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07960" imgH="393480" progId="Equation.DSMT4">
                  <p:embed/>
                </p:oleObj>
              </mc:Choice>
              <mc:Fallback>
                <p:oleObj name="Equation" r:id="rId17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419600"/>
                        <a:ext cx="10318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781800" y="5558135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= 9.77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105400" y="6248400"/>
            <a:ext cx="351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The arc length is 9.77 cm.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84166" y="1205108"/>
            <a:ext cx="2726304" cy="867605"/>
            <a:chOff x="6084166" y="1205108"/>
            <a:chExt cx="2726304" cy="867605"/>
          </a:xfrm>
        </p:grpSpPr>
        <p:sp>
          <p:nvSpPr>
            <p:cNvPr id="2" name="TextBox 1"/>
            <p:cNvSpPr txBox="1"/>
            <p:nvPr/>
          </p:nvSpPr>
          <p:spPr>
            <a:xfrm>
              <a:off x="7086600" y="1214651"/>
              <a:ext cx="17238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/>
                <a:t>θ</a:t>
              </a:r>
              <a:r>
                <a:rPr lang="en-US" sz="2000" b="1" dirty="0"/>
                <a:t> is measured </a:t>
              </a:r>
            </a:p>
            <a:p>
              <a:r>
                <a:rPr lang="en-US" sz="2000" b="1" dirty="0"/>
                <a:t>in radians</a:t>
              </a:r>
            </a:p>
          </p:txBody>
        </p:sp>
        <p:pic>
          <p:nvPicPr>
            <p:cNvPr id="5219" name="Picture 99" descr="http://icons.iconarchive.com/icons/tpdkdesign.net/refresh-cl/256/Symbols-Warning-icon.pn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6" y="1205108"/>
              <a:ext cx="867605" cy="867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8" grpId="0" autoUpdateAnimBg="0"/>
      <p:bldP spid="10249" grpId="0" autoUpdateAnimBg="0"/>
      <p:bldP spid="10256" grpId="0" autoUpdateAnimBg="0"/>
      <p:bldP spid="10261" grpId="0" autoUpdateAnimBg="0"/>
      <p:bldP spid="10263" grpId="0" autoUpdateAnimBg="0"/>
      <p:bldP spid="10265" grpId="0" autoUpdateAnimBg="0"/>
      <p:bldP spid="10269" grpId="0" build="p" autoUpdateAnimBg="0"/>
      <p:bldP spid="102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C40166-7B82-BFB5-C3A3-A45DE38AD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What You Should Learn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737754F-304F-8E48-2BAE-3D9E4468E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altLang="en-US" sz="2800"/>
              <a:t>Describe angles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endParaRPr lang="en-US" altLang="en-US" sz="280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altLang="en-US" sz="2800"/>
              <a:t>Use radian measure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endParaRPr lang="en-US" altLang="en-US" sz="2800">
              <a:latin typeface="FrutigerLTStd-Cn" charset="0"/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altLang="en-US" sz="2800"/>
              <a:t>Use degree measure and convert between degree and radian measure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endParaRPr lang="en-US" altLang="en-US" sz="2800"/>
          </a:p>
          <a:p>
            <a:pPr marL="457200" indent="-457200" eaLnBrk="1" hangingPunct="1">
              <a:spcBef>
                <a:spcPct val="0"/>
              </a:spcBef>
              <a:buClr>
                <a:srgbClr val="0073BC"/>
              </a:buClr>
              <a:buSzPct val="140000"/>
              <a:buFontTx/>
              <a:buChar char="•"/>
            </a:pPr>
            <a:r>
              <a:rPr lang="en-US" altLang="en-US" sz="2800"/>
              <a:t>Use angles to model and solve real-life problems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2A7963-45A5-C676-ED97-FA3DCD053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Angles</a:t>
            </a:r>
            <a:endParaRPr lang="en-US" altLang="en-US" i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F027978-74DA-C2A9-E493-66DEEDF13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Consequently, the applications of trigonometry expanded to include a vast number of physical phenomena involving rotations and vibrations, including the following.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/>
              <a:t>sound waves</a:t>
            </a:r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/>
              <a:t>light rays</a:t>
            </a:r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/>
              <a:t>planetary orbits</a:t>
            </a:r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/>
              <a:t>vibrating strings</a:t>
            </a:r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/>
              <a:t>pendulums</a:t>
            </a:r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800"/>
          </a:p>
          <a:p>
            <a:pPr lvl="1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/>
              <a:t>orbits of atomic particles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1E2012-6E9D-9073-FC06-E0711EE5B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Angles</a:t>
            </a:r>
            <a:endParaRPr lang="en-US" altLang="en-US" i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19A76E-67BF-23BE-37BD-AB3B3CFEC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806" y="1220787"/>
            <a:ext cx="8895793" cy="4525963"/>
          </a:xfrm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An </a:t>
            </a:r>
            <a:r>
              <a:rPr lang="en-US" altLang="en-US" b="1" dirty="0"/>
              <a:t>angle </a:t>
            </a:r>
            <a:r>
              <a:rPr lang="en-US" altLang="en-US" dirty="0"/>
              <a:t>is determined by rotating a ray (half-line) about its endpoint. </a:t>
            </a:r>
            <a:r>
              <a:rPr lang="en-US" altLang="en-US" dirty="0">
                <a:solidFill>
                  <a:srgbClr val="FF0000"/>
                </a:solidFill>
              </a:rPr>
              <a:t>The starting position of the ray is the </a:t>
            </a:r>
            <a:r>
              <a:rPr lang="en-US" altLang="en-US" b="1" dirty="0">
                <a:solidFill>
                  <a:srgbClr val="FF0000"/>
                </a:solidFill>
              </a:rPr>
              <a:t>initial side </a:t>
            </a:r>
            <a:r>
              <a:rPr lang="en-US" altLang="en-US" dirty="0">
                <a:solidFill>
                  <a:srgbClr val="FF0000"/>
                </a:solidFill>
              </a:rPr>
              <a:t>of the angle, and the position after rotation is the </a:t>
            </a:r>
            <a:r>
              <a:rPr lang="en-US" altLang="en-US" b="1" dirty="0">
                <a:solidFill>
                  <a:srgbClr val="FF0000"/>
                </a:solidFill>
              </a:rPr>
              <a:t>terminal side</a:t>
            </a:r>
            <a:r>
              <a:rPr lang="en-US" altLang="en-US" b="1" dirty="0"/>
              <a:t>, </a:t>
            </a:r>
            <a:r>
              <a:rPr lang="en-US" altLang="en-US" dirty="0"/>
              <a:t>as shown in Figure 4.1.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31A3557B-029C-52F2-5609-4EA927694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00608"/>
            <a:ext cx="3200400" cy="31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>
            <a:extLst>
              <a:ext uri="{FF2B5EF4-FFF2-40B4-BE49-F238E27FC236}">
                <a16:creationId xmlns:a16="http://schemas.microsoft.com/office/drawing/2014/main" id="{AFF48CC8-2259-49CF-4B0B-C89DC544C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4008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5A94C8F-6DC5-623E-68A4-5EAC99C36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Angles</a:t>
            </a:r>
            <a:endParaRPr lang="en-US" altLang="en-US" i="1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13A2F35-90EF-0667-7E4E-56B68564A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018"/>
            <a:ext cx="9144000" cy="4525963"/>
          </a:xfrm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The endpoint of the ray is the </a:t>
            </a:r>
            <a:r>
              <a:rPr lang="en-US" altLang="en-US" b="1" dirty="0">
                <a:solidFill>
                  <a:srgbClr val="FF0000"/>
                </a:solidFill>
              </a:rPr>
              <a:t>vertex </a:t>
            </a:r>
            <a:r>
              <a:rPr lang="en-US" altLang="en-US" dirty="0">
                <a:solidFill>
                  <a:srgbClr val="FF0000"/>
                </a:solidFill>
              </a:rPr>
              <a:t>of the angle. </a:t>
            </a:r>
            <a:r>
              <a:rPr lang="en-US" altLang="en-US" dirty="0"/>
              <a:t>This perception of an angle fits a coordinate system in which the origin is the vertex and the initial side coincides with the positive </a:t>
            </a:r>
            <a:r>
              <a:rPr lang="en-US" altLang="en-US" i="1" dirty="0"/>
              <a:t>x</a:t>
            </a:r>
            <a:r>
              <a:rPr lang="en-US" altLang="en-US" dirty="0"/>
              <a:t>-axis. </a:t>
            </a:r>
            <a:r>
              <a:rPr lang="en-US" altLang="en-US" dirty="0">
                <a:solidFill>
                  <a:srgbClr val="FF0000"/>
                </a:solidFill>
              </a:rPr>
              <a:t>Such an angle is in </a:t>
            </a:r>
            <a:r>
              <a:rPr lang="en-US" altLang="en-US" b="1" dirty="0">
                <a:solidFill>
                  <a:srgbClr val="FF0000"/>
                </a:solidFill>
              </a:rPr>
              <a:t>standard position</a:t>
            </a:r>
            <a:r>
              <a:rPr lang="en-US" altLang="en-US" b="1" dirty="0"/>
              <a:t>, </a:t>
            </a:r>
            <a:r>
              <a:rPr lang="en-US" altLang="en-US" dirty="0"/>
              <a:t>as shown in Figure 4.2.</a:t>
            </a: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7FD8FDDF-43FE-9BAD-A1D3-FF1987B06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615315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4.2</a:t>
            </a:r>
          </a:p>
        </p:txBody>
      </p:sp>
      <p:pic>
        <p:nvPicPr>
          <p:cNvPr id="8197" name="Picture 6">
            <a:extLst>
              <a:ext uri="{FF2B5EF4-FFF2-40B4-BE49-F238E27FC236}">
                <a16:creationId xmlns:a16="http://schemas.microsoft.com/office/drawing/2014/main" id="{20103133-B781-B718-2AC7-EDC024791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75063"/>
            <a:ext cx="2806700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6">
            <a:extLst>
              <a:ext uri="{FF2B5EF4-FFF2-40B4-BE49-F238E27FC236}">
                <a16:creationId xmlns:a16="http://schemas.microsoft.com/office/drawing/2014/main" id="{B321C2C8-B8A0-EFB9-FD3C-4E3DDB7D4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229768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6FD63236-9FE8-EDF2-47A4-19C2CB9A4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Angles</a:t>
            </a:r>
            <a:endParaRPr lang="en-US" altLang="en-US" i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EB41A48-E8BC-C994-A65F-A22C9A420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9050" y="1044710"/>
            <a:ext cx="9163050" cy="4525963"/>
          </a:xfrm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dirty="0">
                <a:solidFill>
                  <a:srgbClr val="FF0000"/>
                </a:solidFill>
              </a:rPr>
              <a:t>Positive angles </a:t>
            </a:r>
            <a:r>
              <a:rPr lang="en-US" altLang="en-US" dirty="0">
                <a:solidFill>
                  <a:srgbClr val="FF0000"/>
                </a:solidFill>
              </a:rPr>
              <a:t>are generated by counterclockwise rotation, and </a:t>
            </a:r>
            <a:r>
              <a:rPr lang="en-US" altLang="en-US" b="1" dirty="0">
                <a:solidFill>
                  <a:srgbClr val="FF0000"/>
                </a:solidFill>
              </a:rPr>
              <a:t>negative angles </a:t>
            </a:r>
            <a:r>
              <a:rPr lang="en-US" altLang="en-US" dirty="0">
                <a:solidFill>
                  <a:srgbClr val="FF0000"/>
                </a:solidFill>
              </a:rPr>
              <a:t>by clockwise rotation</a:t>
            </a:r>
            <a:r>
              <a:rPr lang="en-US" altLang="en-US" dirty="0"/>
              <a:t>, as shown in Figure 4.3.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D630A990-F2C7-6E4A-DE42-42E5A7C21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5895975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6">
            <a:extLst>
              <a:ext uri="{FF2B5EF4-FFF2-40B4-BE49-F238E27FC236}">
                <a16:creationId xmlns:a16="http://schemas.microsoft.com/office/drawing/2014/main" id="{3866ACE1-163F-F1C0-8CFC-F2A86DAA4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2" y="4064000"/>
            <a:ext cx="483552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377F49A3-0E1B-5C9F-FC8C-B961D0859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Angles</a:t>
            </a:r>
            <a:endParaRPr lang="en-US" altLang="en-US" i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8ECDEFF-97C6-8222-E909-D671B78B6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9728" y="1166018"/>
            <a:ext cx="9153728" cy="4525963"/>
          </a:xfrm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Angles are labeled with Greek letters such as </a:t>
            </a:r>
            <a:r>
              <a:rPr lang="en-US" altLang="en-US" i="1" dirty="0">
                <a:sym typeface="Symbol" panose="05050102010706020507" pitchFamily="18" charset="2"/>
              </a:rPr>
              <a:t></a:t>
            </a:r>
            <a:r>
              <a:rPr lang="en-US" altLang="en-US" dirty="0"/>
              <a:t> (alpha), </a:t>
            </a:r>
            <a:r>
              <a:rPr lang="en-US" altLang="en-US" i="1" dirty="0">
                <a:sym typeface="Symbol" panose="05050102010706020507" pitchFamily="18" charset="2"/>
              </a:rPr>
              <a:t></a:t>
            </a:r>
            <a:r>
              <a:rPr lang="en-US" altLang="en-US" dirty="0"/>
              <a:t> (beta), and (theta), as well as uppercase letters such as </a:t>
            </a:r>
            <a:r>
              <a:rPr lang="en-US" altLang="en-US" i="1" dirty="0"/>
              <a:t>A</a:t>
            </a:r>
            <a:r>
              <a:rPr lang="en-US" altLang="en-US" dirty="0"/>
              <a:t>,</a:t>
            </a:r>
            <a:r>
              <a:rPr lang="en-US" altLang="en-US" i="1" dirty="0"/>
              <a:t>B</a:t>
            </a:r>
            <a:r>
              <a:rPr lang="en-US" altLang="en-US" dirty="0"/>
              <a:t>, and </a:t>
            </a:r>
            <a:r>
              <a:rPr lang="en-US" altLang="en-US" i="1" dirty="0"/>
              <a:t>C</a:t>
            </a:r>
            <a:r>
              <a:rPr lang="en-US" altLang="en-US" dirty="0"/>
              <a:t>. In Figure 4.4, note that </a:t>
            </a:r>
            <a:r>
              <a:rPr lang="en-US" altLang="en-US" dirty="0">
                <a:solidFill>
                  <a:srgbClr val="FF0000"/>
                </a:solidFill>
              </a:rPr>
              <a:t>angles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en-US" dirty="0">
                <a:solidFill>
                  <a:srgbClr val="FF0000"/>
                </a:solidFill>
              </a:rPr>
              <a:t> and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  <a:r>
              <a:rPr lang="en-US" altLang="en-US" dirty="0">
                <a:solidFill>
                  <a:srgbClr val="FF0000"/>
                </a:solidFill>
              </a:rPr>
              <a:t> have the same initial and terminal sides. Such angles are </a:t>
            </a:r>
            <a:r>
              <a:rPr lang="en-US" altLang="en-US" b="1" dirty="0">
                <a:solidFill>
                  <a:srgbClr val="FF0000"/>
                </a:solidFill>
              </a:rPr>
              <a:t>coterminal.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477BA004-CE13-1E69-0931-0625E77C0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60198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B0DB635-81B9-3B24-02BC-8FC145FF4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Radian Measure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EEDC993-5269-B44A-D475-9CF51243B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12" y="1166018"/>
            <a:ext cx="9127787" cy="4525963"/>
          </a:xfrm>
          <a:noFill/>
        </p:spPr>
        <p:txBody>
          <a:bodyPr>
            <a:normAutofit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The </a:t>
            </a:r>
            <a:r>
              <a:rPr lang="en-US" altLang="en-US" b="1" dirty="0">
                <a:solidFill>
                  <a:srgbClr val="FF0000"/>
                </a:solidFill>
              </a:rPr>
              <a:t>measure of an angle </a:t>
            </a:r>
            <a:r>
              <a:rPr lang="en-US" altLang="en-US" dirty="0">
                <a:solidFill>
                  <a:srgbClr val="FF0000"/>
                </a:solidFill>
              </a:rPr>
              <a:t>is determined by the amount of rotation from the initial side to the terminal side. One way to measure angles is in </a:t>
            </a:r>
            <a:r>
              <a:rPr lang="en-US" altLang="en-US" i="1" dirty="0">
                <a:solidFill>
                  <a:srgbClr val="FF0000"/>
                </a:solidFill>
              </a:rPr>
              <a:t>radians</a:t>
            </a:r>
            <a:r>
              <a:rPr lang="en-US" altLang="en-US" dirty="0">
                <a:solidFill>
                  <a:srgbClr val="FF0000"/>
                </a:solidFill>
              </a:rPr>
              <a:t>. </a:t>
            </a: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This type of measure is </a:t>
            </a:r>
            <a:br>
              <a:rPr lang="en-US" altLang="en-US" dirty="0"/>
            </a:br>
            <a:r>
              <a:rPr lang="en-US" altLang="en-US" dirty="0"/>
              <a:t>especially useful in calculus.</a:t>
            </a:r>
            <a:br>
              <a:rPr lang="en-US" altLang="en-US" dirty="0"/>
            </a:br>
            <a:r>
              <a:rPr lang="en-US" altLang="en-US" dirty="0"/>
              <a:t>To define a radian, you can</a:t>
            </a:r>
            <a:br>
              <a:rPr lang="en-US" altLang="en-US" dirty="0"/>
            </a:br>
            <a:r>
              <a:rPr lang="en-US" altLang="en-US" dirty="0"/>
              <a:t>use a </a:t>
            </a:r>
            <a:r>
              <a:rPr lang="en-US" altLang="en-US" b="1" dirty="0"/>
              <a:t>central angle </a:t>
            </a:r>
            <a:r>
              <a:rPr lang="en-US" altLang="en-US" dirty="0"/>
              <a:t>of a circle.</a:t>
            </a:r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3F778064-B382-5DE0-AEEE-721F207FB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02" y="2675731"/>
            <a:ext cx="3254375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7">
            <a:extLst>
              <a:ext uri="{FF2B5EF4-FFF2-40B4-BE49-F238E27FC236}">
                <a16:creationId xmlns:a16="http://schemas.microsoft.com/office/drawing/2014/main" id="{97078B44-9C1E-2E56-9E47-5AD2D79B3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2484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1138090-1C0E-3C83-93B6-FEF2CFDBF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Radian Measure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4A6FA24-9065-D68D-484C-3410F5807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Moreover, because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				2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</a:t>
            </a:r>
            <a:r>
              <a:rPr lang="en-US" altLang="en-US" dirty="0"/>
              <a:t> 6.28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there are just over six radius lengths in a full circle, as shown in Figure 4.6. 					</a:t>
            </a:r>
          </a:p>
        </p:txBody>
      </p:sp>
      <p:pic>
        <p:nvPicPr>
          <p:cNvPr id="14340" name="Picture 5">
            <a:extLst>
              <a:ext uri="{FF2B5EF4-FFF2-40B4-BE49-F238E27FC236}">
                <a16:creationId xmlns:a16="http://schemas.microsoft.com/office/drawing/2014/main" id="{E8F43E96-8DFB-C11E-BEFD-EC3A54D89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15460"/>
            <a:ext cx="2386013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7">
            <a:extLst>
              <a:ext uri="{FF2B5EF4-FFF2-40B4-BE49-F238E27FC236}">
                <a16:creationId xmlns:a16="http://schemas.microsoft.com/office/drawing/2014/main" id="{308D3302-FF65-717C-DE5D-A1CA6AB90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049963"/>
            <a:ext cx="914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773</Words>
  <Application>Microsoft Office PowerPoint</Application>
  <PresentationFormat>On-screen Show (4:3)</PresentationFormat>
  <Paragraphs>127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FrutigerLTStd-Cn</vt:lpstr>
      <vt:lpstr>Arial</vt:lpstr>
      <vt:lpstr>Calibri</vt:lpstr>
      <vt:lpstr>Symbol</vt:lpstr>
      <vt:lpstr>Times</vt:lpstr>
      <vt:lpstr>Office Theme</vt:lpstr>
      <vt:lpstr>MathType Equation 3.6+</vt:lpstr>
      <vt:lpstr>Equation</vt:lpstr>
      <vt:lpstr>PowerPoint Presentation</vt:lpstr>
      <vt:lpstr>What You Should Learn</vt:lpstr>
      <vt:lpstr>Angles</vt:lpstr>
      <vt:lpstr>Angles</vt:lpstr>
      <vt:lpstr>Angles</vt:lpstr>
      <vt:lpstr>Angles</vt:lpstr>
      <vt:lpstr>Angles</vt:lpstr>
      <vt:lpstr>Radian Measure </vt:lpstr>
      <vt:lpstr>Radian Measure </vt:lpstr>
      <vt:lpstr>Radian Measure </vt:lpstr>
      <vt:lpstr>Radian Measure </vt:lpstr>
      <vt:lpstr>Degree Measure </vt:lpstr>
      <vt:lpstr>Degree Measure </vt:lpstr>
      <vt:lpstr>Degree Measure 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Lyn ZHANG</cp:lastModifiedBy>
  <cp:revision>28</cp:revision>
  <dcterms:created xsi:type="dcterms:W3CDTF">2012-10-06T23:05:32Z</dcterms:created>
  <dcterms:modified xsi:type="dcterms:W3CDTF">2022-07-25T01:24:04Z</dcterms:modified>
</cp:coreProperties>
</file>