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82" r:id="rId2"/>
    <p:sldId id="257" r:id="rId3"/>
    <p:sldId id="256" r:id="rId4"/>
    <p:sldId id="258" r:id="rId5"/>
    <p:sldId id="284" r:id="rId6"/>
    <p:sldId id="286" r:id="rId7"/>
    <p:sldId id="285" r:id="rId8"/>
    <p:sldId id="263" r:id="rId9"/>
    <p:sldId id="260" r:id="rId10"/>
    <p:sldId id="261" r:id="rId11"/>
    <p:sldId id="275" r:id="rId12"/>
    <p:sldId id="280" r:id="rId13"/>
    <p:sldId id="270" r:id="rId14"/>
    <p:sldId id="289" r:id="rId15"/>
    <p:sldId id="288" r:id="rId16"/>
    <p:sldId id="287" r:id="rId17"/>
    <p:sldId id="290" r:id="rId18"/>
    <p:sldId id="277" r:id="rId19"/>
    <p:sldId id="278" r:id="rId20"/>
    <p:sldId id="271" r:id="rId21"/>
    <p:sldId id="283" r:id="rId22"/>
    <p:sldId id="272" r:id="rId23"/>
  </p:sldIdLst>
  <p:sldSz cx="9144000" cy="6858000" type="screen4x3"/>
  <p:notesSz cx="6797675" cy="9926638"/>
  <p:embeddedFontLs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Segoe Marker" panose="03080602040302020204" pitchFamily="66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4" y="66"/>
      </p:cViewPr>
      <p:guideLst>
        <p:guide orient="horz" pos="34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36986-CA09-44C7-A8AA-170DF748F4A7}" type="datetimeFigureOut">
              <a:rPr lang="en-AU" smtClean="0"/>
              <a:t>3/08/2022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8BA4C-26F9-4692-8FF1-686FAC52F7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174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https://www.interactive-maths.com/trigonometric-exact-values-qqi-bingo.html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8BA4C-26F9-4692-8FF1-686FAC52F74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983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https://www.youtube.com/watch?v=PF2nmCVSUEs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8BA4C-26F9-4692-8FF1-686FAC52F74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878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533400"/>
            <a:ext cx="874820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9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566737" y="1929825"/>
            <a:ext cx="84248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>
                <a:latin typeface="Segoe Marker" panose="03080602040302020204" pitchFamily="66" charset="0"/>
              </a:rPr>
              <a:t>The hypotenuse of the triangle </a:t>
            </a:r>
            <a:br>
              <a:rPr lang="en-GB" altLang="en-US" sz="3200" dirty="0">
                <a:latin typeface="Segoe Marker" panose="03080602040302020204" pitchFamily="66" charset="0"/>
              </a:rPr>
            </a:br>
            <a:r>
              <a:rPr lang="en-GB" altLang="en-US" sz="3200" dirty="0">
                <a:latin typeface="Segoe Marker" panose="03080602040302020204" pitchFamily="66" charset="0"/>
              </a:rPr>
              <a:t>is √2 units.</a:t>
            </a:r>
            <a:endParaRPr lang="en-US" altLang="en-US" sz="3200" dirty="0">
              <a:latin typeface="Segoe Marker" panose="03080602040302020204" pitchFamily="66" charset="0"/>
              <a:cs typeface="Arial" pitchFamily="34" charset="0"/>
            </a:endParaRPr>
          </a:p>
        </p:txBody>
      </p:sp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566737" y="304800"/>
            <a:ext cx="84248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>
                <a:latin typeface="Segoe Marker" panose="03080602040302020204" pitchFamily="66" charset="0"/>
              </a:rPr>
              <a:t>Using a right angled isosceles triangle whose equal sides are 1 unit, write down expressions for the sine, cosine and tangent of 45</a:t>
            </a:r>
            <a:r>
              <a:rPr lang="en-US" altLang="en-US" sz="3200">
                <a:latin typeface="Segoe Marker" panose="03080602040302020204" pitchFamily="66" charset="0"/>
                <a:cs typeface="Arial" pitchFamily="34" charset="0"/>
              </a:rPr>
              <a:t>º.</a:t>
            </a:r>
          </a:p>
        </p:txBody>
      </p:sp>
      <p:grpSp>
        <p:nvGrpSpPr>
          <p:cNvPr id="124931" name="Group 3"/>
          <p:cNvGrpSpPr>
            <a:grpSpLocks/>
          </p:cNvGrpSpPr>
          <p:nvPr/>
        </p:nvGrpSpPr>
        <p:grpSpPr bwMode="auto">
          <a:xfrm>
            <a:off x="4343400" y="4297206"/>
            <a:ext cx="1297003" cy="568505"/>
            <a:chOff x="1973" y="1418"/>
            <a:chExt cx="731" cy="291"/>
          </a:xfrm>
        </p:grpSpPr>
        <p:sp>
          <p:nvSpPr>
            <p:cNvPr id="124932" name="Arc 4"/>
            <p:cNvSpPr>
              <a:spLocks/>
            </p:cNvSpPr>
            <p:nvPr/>
          </p:nvSpPr>
          <p:spPr bwMode="auto">
            <a:xfrm>
              <a:off x="1973" y="1550"/>
              <a:ext cx="226" cy="146"/>
            </a:xfrm>
            <a:custGeom>
              <a:avLst/>
              <a:gdLst>
                <a:gd name="G0" fmla="+- 0 0 0"/>
                <a:gd name="G1" fmla="+- 16689 0 0"/>
                <a:gd name="G2" fmla="+- 21600 0 0"/>
                <a:gd name="T0" fmla="*/ 13713 w 21600"/>
                <a:gd name="T1" fmla="*/ 0 h 16689"/>
                <a:gd name="T2" fmla="*/ 21600 w 21600"/>
                <a:gd name="T3" fmla="*/ 16689 h 16689"/>
                <a:gd name="T4" fmla="*/ 0 w 21600"/>
                <a:gd name="T5" fmla="*/ 16689 h 16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6689" fill="none" extrusionOk="0">
                  <a:moveTo>
                    <a:pt x="13712" y="0"/>
                  </a:moveTo>
                  <a:cubicBezTo>
                    <a:pt x="18706" y="4103"/>
                    <a:pt x="21600" y="10226"/>
                    <a:pt x="21600" y="16689"/>
                  </a:cubicBezTo>
                </a:path>
                <a:path w="21600" h="16689" stroke="0" extrusionOk="0">
                  <a:moveTo>
                    <a:pt x="13712" y="0"/>
                  </a:moveTo>
                  <a:cubicBezTo>
                    <a:pt x="18706" y="4103"/>
                    <a:pt x="21600" y="10226"/>
                    <a:pt x="21600" y="16689"/>
                  </a:cubicBezTo>
                  <a:lnTo>
                    <a:pt x="0" y="16689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Segoe Marker" panose="03080602040302020204" pitchFamily="66" charset="0"/>
              </a:endParaRPr>
            </a:p>
          </p:txBody>
        </p:sp>
        <p:sp>
          <p:nvSpPr>
            <p:cNvPr id="124933" name="Text Box 5"/>
            <p:cNvSpPr txBox="1">
              <a:spLocks noChangeArrowheads="1"/>
            </p:cNvSpPr>
            <p:nvPr/>
          </p:nvSpPr>
          <p:spPr bwMode="auto">
            <a:xfrm>
              <a:off x="2160" y="1418"/>
              <a:ext cx="54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400">
                  <a:latin typeface="Segoe Marker" panose="03080602040302020204" pitchFamily="66" charset="0"/>
                </a:rPr>
                <a:t>45</a:t>
              </a:r>
              <a:r>
                <a:rPr lang="en-US" altLang="en-US" sz="2400">
                  <a:latin typeface="Segoe Marker" panose="03080602040302020204" pitchFamily="66" charset="0"/>
                </a:rPr>
                <a:t>º</a:t>
              </a:r>
            </a:p>
          </p:txBody>
        </p:sp>
      </p:grpSp>
      <p:grpSp>
        <p:nvGrpSpPr>
          <p:cNvPr id="124934" name="Group 6"/>
          <p:cNvGrpSpPr>
            <a:grpSpLocks/>
          </p:cNvGrpSpPr>
          <p:nvPr/>
        </p:nvGrpSpPr>
        <p:grpSpPr bwMode="auto">
          <a:xfrm>
            <a:off x="6389795" y="2281427"/>
            <a:ext cx="1153324" cy="976813"/>
            <a:chOff x="2956" y="414"/>
            <a:chExt cx="544" cy="500"/>
          </a:xfrm>
        </p:grpSpPr>
        <p:sp>
          <p:nvSpPr>
            <p:cNvPr id="124935" name="Arc 7"/>
            <p:cNvSpPr>
              <a:spLocks/>
            </p:cNvSpPr>
            <p:nvPr/>
          </p:nvSpPr>
          <p:spPr bwMode="auto">
            <a:xfrm>
              <a:off x="3070" y="414"/>
              <a:ext cx="164" cy="226"/>
            </a:xfrm>
            <a:custGeom>
              <a:avLst/>
              <a:gdLst>
                <a:gd name="G0" fmla="+- 15662 0 0"/>
                <a:gd name="G1" fmla="+- 0 0 0"/>
                <a:gd name="G2" fmla="+- 21600 0 0"/>
                <a:gd name="T0" fmla="*/ 15593 w 15662"/>
                <a:gd name="T1" fmla="*/ 21600 h 21600"/>
                <a:gd name="T2" fmla="*/ 0 w 15662"/>
                <a:gd name="T3" fmla="*/ 14875 h 21600"/>
                <a:gd name="T4" fmla="*/ 15662 w 1566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62" h="21600" fill="none" extrusionOk="0">
                  <a:moveTo>
                    <a:pt x="15593" y="21599"/>
                  </a:moveTo>
                  <a:cubicBezTo>
                    <a:pt x="9695" y="21581"/>
                    <a:pt x="4061" y="19151"/>
                    <a:pt x="0" y="14874"/>
                  </a:cubicBezTo>
                </a:path>
                <a:path w="15662" h="21600" stroke="0" extrusionOk="0">
                  <a:moveTo>
                    <a:pt x="15593" y="21599"/>
                  </a:moveTo>
                  <a:cubicBezTo>
                    <a:pt x="9695" y="21581"/>
                    <a:pt x="4061" y="19151"/>
                    <a:pt x="0" y="14874"/>
                  </a:cubicBezTo>
                  <a:lnTo>
                    <a:pt x="15662" y="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Segoe Marker" panose="03080602040302020204" pitchFamily="66" charset="0"/>
              </a:endParaRPr>
            </a:p>
          </p:txBody>
        </p:sp>
        <p:sp>
          <p:nvSpPr>
            <p:cNvPr id="124936" name="Text Box 8"/>
            <p:cNvSpPr txBox="1">
              <a:spLocks noChangeArrowheads="1"/>
            </p:cNvSpPr>
            <p:nvPr/>
          </p:nvSpPr>
          <p:spPr bwMode="auto">
            <a:xfrm>
              <a:off x="2956" y="623"/>
              <a:ext cx="54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400">
                  <a:latin typeface="Segoe Marker" panose="03080602040302020204" pitchFamily="66" charset="0"/>
                </a:rPr>
                <a:t>45</a:t>
              </a:r>
              <a:r>
                <a:rPr lang="en-US" altLang="en-US" sz="2400">
                  <a:latin typeface="Segoe Marker" panose="03080602040302020204" pitchFamily="66" charset="0"/>
                </a:rPr>
                <a:t>º</a:t>
              </a:r>
            </a:p>
          </p:txBody>
        </p:sp>
      </p:grpSp>
      <p:grpSp>
        <p:nvGrpSpPr>
          <p:cNvPr id="124937" name="Group 9"/>
          <p:cNvGrpSpPr>
            <a:grpSpLocks/>
          </p:cNvGrpSpPr>
          <p:nvPr/>
        </p:nvGrpSpPr>
        <p:grpSpPr bwMode="auto">
          <a:xfrm>
            <a:off x="4335832" y="2260958"/>
            <a:ext cx="3185775" cy="3149242"/>
            <a:chOff x="1927" y="391"/>
            <a:chExt cx="1587" cy="1612"/>
          </a:xfrm>
        </p:grpSpPr>
        <p:sp>
          <p:nvSpPr>
            <p:cNvPr id="124938" name="AutoShape 10"/>
            <p:cNvSpPr>
              <a:spLocks noChangeArrowheads="1"/>
            </p:cNvSpPr>
            <p:nvPr/>
          </p:nvSpPr>
          <p:spPr bwMode="auto">
            <a:xfrm flipH="1">
              <a:off x="1927" y="391"/>
              <a:ext cx="1316" cy="1316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Segoe Marker" panose="03080602040302020204" pitchFamily="66" charset="0"/>
              </a:endParaRPr>
            </a:p>
          </p:txBody>
        </p:sp>
        <p:sp>
          <p:nvSpPr>
            <p:cNvPr id="124939" name="Rectangle 11"/>
            <p:cNvSpPr>
              <a:spLocks noChangeArrowheads="1"/>
            </p:cNvSpPr>
            <p:nvPr/>
          </p:nvSpPr>
          <p:spPr bwMode="auto">
            <a:xfrm>
              <a:off x="3107" y="1565"/>
              <a:ext cx="136" cy="13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>
                <a:latin typeface="Segoe Marker" panose="03080602040302020204" pitchFamily="66" charset="0"/>
              </a:endParaRPr>
            </a:p>
          </p:txBody>
        </p:sp>
        <p:sp>
          <p:nvSpPr>
            <p:cNvPr id="124940" name="Text Box 12"/>
            <p:cNvSpPr txBox="1">
              <a:spLocks noChangeArrowheads="1"/>
            </p:cNvSpPr>
            <p:nvPr/>
          </p:nvSpPr>
          <p:spPr bwMode="auto">
            <a:xfrm>
              <a:off x="3274" y="885"/>
              <a:ext cx="240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1</a:t>
              </a:r>
              <a:endParaRPr lang="en-US" altLang="en-US" sz="3200" dirty="0">
                <a:latin typeface="Segoe Marker" panose="03080602040302020204" pitchFamily="66" charset="0"/>
              </a:endParaRPr>
            </a:p>
          </p:txBody>
        </p:sp>
        <p:sp>
          <p:nvSpPr>
            <p:cNvPr id="124941" name="Text Box 13"/>
            <p:cNvSpPr txBox="1">
              <a:spLocks noChangeArrowheads="1"/>
            </p:cNvSpPr>
            <p:nvPr/>
          </p:nvSpPr>
          <p:spPr bwMode="auto">
            <a:xfrm>
              <a:off x="2480" y="1704"/>
              <a:ext cx="544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>
                  <a:latin typeface="Segoe Marker" panose="03080602040302020204" pitchFamily="66" charset="0"/>
                </a:rPr>
                <a:t>1</a:t>
              </a:r>
              <a:endParaRPr lang="en-US" altLang="en-US" sz="3200">
                <a:latin typeface="Segoe Marker" panose="03080602040302020204" pitchFamily="66" charset="0"/>
              </a:endParaRPr>
            </a:p>
          </p:txBody>
        </p:sp>
      </p:grp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5065747" y="3052693"/>
            <a:ext cx="11533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>
                <a:latin typeface="Segoe Marker" panose="03080602040302020204" pitchFamily="66" charset="0"/>
              </a:rPr>
              <a:t>√2</a:t>
            </a:r>
          </a:p>
        </p:txBody>
      </p:sp>
    </p:spTree>
    <p:extLst>
      <p:ext uri="{BB962C8B-B14F-4D97-AF65-F5344CB8AC3E}">
        <p14:creationId xmlns:p14="http://schemas.microsoft.com/office/powerpoint/2010/main" val="63450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25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3" grpId="0"/>
      <p:bldP spid="124930" grpId="0"/>
      <p:bldP spid="1249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580148"/>
            <a:ext cx="9144000" cy="1217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72" name="Rectangle 71"/>
          <p:cNvSpPr/>
          <p:nvPr/>
        </p:nvSpPr>
        <p:spPr>
          <a:xfrm>
            <a:off x="0" y="5106988"/>
            <a:ext cx="9144000" cy="1217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grpSp>
        <p:nvGrpSpPr>
          <p:cNvPr id="123916" name="Group 12"/>
          <p:cNvGrpSpPr>
            <a:grpSpLocks/>
          </p:cNvGrpSpPr>
          <p:nvPr/>
        </p:nvGrpSpPr>
        <p:grpSpPr bwMode="auto">
          <a:xfrm>
            <a:off x="1039812" y="3908758"/>
            <a:ext cx="1582738" cy="584199"/>
            <a:chOff x="340" y="2115"/>
            <a:chExt cx="997" cy="368"/>
          </a:xfrm>
        </p:grpSpPr>
        <p:sp>
          <p:nvSpPr>
            <p:cNvPr id="123917" name="Text Box 13"/>
            <p:cNvSpPr txBox="1">
              <a:spLocks noChangeArrowheads="1"/>
            </p:cNvSpPr>
            <p:nvPr/>
          </p:nvSpPr>
          <p:spPr bwMode="auto">
            <a:xfrm>
              <a:off x="340" y="2115"/>
              <a:ext cx="8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Sin 45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123918" name="Text Box 14"/>
            <p:cNvSpPr txBox="1">
              <a:spLocks noChangeArrowheads="1"/>
            </p:cNvSpPr>
            <p:nvPr/>
          </p:nvSpPr>
          <p:spPr bwMode="auto">
            <a:xfrm>
              <a:off x="1020" y="2115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grpSp>
        <p:nvGrpSpPr>
          <p:cNvPr id="123919" name="Group 15"/>
          <p:cNvGrpSpPr>
            <a:grpSpLocks/>
          </p:cNvGrpSpPr>
          <p:nvPr/>
        </p:nvGrpSpPr>
        <p:grpSpPr bwMode="auto">
          <a:xfrm>
            <a:off x="2365375" y="3678824"/>
            <a:ext cx="777875" cy="1073149"/>
            <a:chOff x="1156" y="1979"/>
            <a:chExt cx="635" cy="676"/>
          </a:xfrm>
        </p:grpSpPr>
        <p:sp>
          <p:nvSpPr>
            <p:cNvPr id="123920" name="Text Box 16"/>
            <p:cNvSpPr txBox="1">
              <a:spLocks noChangeArrowheads="1"/>
            </p:cNvSpPr>
            <p:nvPr/>
          </p:nvSpPr>
          <p:spPr bwMode="auto">
            <a:xfrm>
              <a:off x="1156" y="1979"/>
              <a:ext cx="6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1</a:t>
              </a:r>
              <a:endParaRPr lang="en-GB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21" name="Text Box 17"/>
            <p:cNvSpPr txBox="1">
              <a:spLocks noChangeArrowheads="1"/>
            </p:cNvSpPr>
            <p:nvPr/>
          </p:nvSpPr>
          <p:spPr bwMode="auto">
            <a:xfrm>
              <a:off x="1217" y="2287"/>
              <a:ext cx="50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√2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22" name="Line 18"/>
            <p:cNvSpPr>
              <a:spLocks noChangeShapeType="1"/>
            </p:cNvSpPr>
            <p:nvPr/>
          </p:nvSpPr>
          <p:spPr bwMode="auto">
            <a:xfrm>
              <a:off x="1334" y="2297"/>
              <a:ext cx="317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 sz="2000">
                <a:latin typeface="Segoe Marker" panose="03080602040302020204" pitchFamily="66" charset="0"/>
              </a:endParaRPr>
            </a:p>
          </p:txBody>
        </p:sp>
      </p:grpSp>
      <p:grpSp>
        <p:nvGrpSpPr>
          <p:cNvPr id="123923" name="Group 19"/>
          <p:cNvGrpSpPr>
            <a:grpSpLocks/>
          </p:cNvGrpSpPr>
          <p:nvPr/>
        </p:nvGrpSpPr>
        <p:grpSpPr bwMode="auto">
          <a:xfrm>
            <a:off x="5062134" y="3872080"/>
            <a:ext cx="1866900" cy="584199"/>
            <a:chOff x="1837" y="2115"/>
            <a:chExt cx="1176" cy="368"/>
          </a:xfrm>
        </p:grpSpPr>
        <p:sp>
          <p:nvSpPr>
            <p:cNvPr id="123924" name="Text Box 20"/>
            <p:cNvSpPr txBox="1">
              <a:spLocks noChangeArrowheads="1"/>
            </p:cNvSpPr>
            <p:nvPr/>
          </p:nvSpPr>
          <p:spPr bwMode="auto">
            <a:xfrm>
              <a:off x="1837" y="2115"/>
              <a:ext cx="10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Cos 45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123925" name="Text Box 21"/>
            <p:cNvSpPr txBox="1">
              <a:spLocks noChangeArrowheads="1"/>
            </p:cNvSpPr>
            <p:nvPr/>
          </p:nvSpPr>
          <p:spPr bwMode="auto">
            <a:xfrm>
              <a:off x="2608" y="2115"/>
              <a:ext cx="4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grpSp>
        <p:nvGrpSpPr>
          <p:cNvPr id="123926" name="Group 22"/>
          <p:cNvGrpSpPr>
            <a:grpSpLocks/>
          </p:cNvGrpSpPr>
          <p:nvPr/>
        </p:nvGrpSpPr>
        <p:grpSpPr bwMode="auto">
          <a:xfrm>
            <a:off x="6663656" y="3662532"/>
            <a:ext cx="956348" cy="1073149"/>
            <a:chOff x="1119" y="1979"/>
            <a:chExt cx="672" cy="676"/>
          </a:xfrm>
        </p:grpSpPr>
        <p:sp>
          <p:nvSpPr>
            <p:cNvPr id="123927" name="Text Box 23"/>
            <p:cNvSpPr txBox="1">
              <a:spLocks noChangeArrowheads="1"/>
            </p:cNvSpPr>
            <p:nvPr/>
          </p:nvSpPr>
          <p:spPr bwMode="auto">
            <a:xfrm>
              <a:off x="1156" y="1979"/>
              <a:ext cx="6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>
                  <a:latin typeface="Segoe Marker" panose="03080602040302020204" pitchFamily="66" charset="0"/>
                </a:rPr>
                <a:t> 1</a:t>
              </a:r>
              <a:endParaRPr lang="en-GB" altLang="en-US" sz="320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28" name="Text Box 24"/>
            <p:cNvSpPr txBox="1">
              <a:spLocks noChangeArrowheads="1"/>
            </p:cNvSpPr>
            <p:nvPr/>
          </p:nvSpPr>
          <p:spPr bwMode="auto">
            <a:xfrm>
              <a:off x="1119" y="2287"/>
              <a:ext cx="57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√2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29" name="Line 25"/>
            <p:cNvSpPr>
              <a:spLocks noChangeShapeType="1"/>
            </p:cNvSpPr>
            <p:nvPr/>
          </p:nvSpPr>
          <p:spPr bwMode="auto">
            <a:xfrm>
              <a:off x="1160" y="2301"/>
              <a:ext cx="317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>
                <a:latin typeface="Segoe Marker" panose="03080602040302020204" pitchFamily="66" charset="0"/>
              </a:endParaRPr>
            </a:p>
          </p:txBody>
        </p:sp>
      </p:grpSp>
      <p:grpSp>
        <p:nvGrpSpPr>
          <p:cNvPr id="123948" name="Group 44"/>
          <p:cNvGrpSpPr>
            <a:grpSpLocks/>
          </p:cNvGrpSpPr>
          <p:nvPr/>
        </p:nvGrpSpPr>
        <p:grpSpPr bwMode="auto">
          <a:xfrm>
            <a:off x="3200400" y="5432761"/>
            <a:ext cx="1828801" cy="584199"/>
            <a:chOff x="1837" y="2115"/>
            <a:chExt cx="1152" cy="368"/>
          </a:xfrm>
        </p:grpSpPr>
        <p:sp>
          <p:nvSpPr>
            <p:cNvPr id="123949" name="Text Box 45"/>
            <p:cNvSpPr txBox="1">
              <a:spLocks noChangeArrowheads="1"/>
            </p:cNvSpPr>
            <p:nvPr/>
          </p:nvSpPr>
          <p:spPr bwMode="auto">
            <a:xfrm>
              <a:off x="1837" y="2115"/>
              <a:ext cx="10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Tan 45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123950" name="Text Box 46"/>
            <p:cNvSpPr txBox="1">
              <a:spLocks noChangeArrowheads="1"/>
            </p:cNvSpPr>
            <p:nvPr/>
          </p:nvSpPr>
          <p:spPr bwMode="auto">
            <a:xfrm>
              <a:off x="2584" y="2115"/>
              <a:ext cx="4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sp>
        <p:nvSpPr>
          <p:cNvPr id="123959" name="Text Box 55"/>
          <p:cNvSpPr txBox="1">
            <a:spLocks noChangeArrowheads="1"/>
          </p:cNvSpPr>
          <p:nvPr/>
        </p:nvSpPr>
        <p:spPr bwMode="auto">
          <a:xfrm>
            <a:off x="4876800" y="5407360"/>
            <a:ext cx="647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>
                <a:latin typeface="Segoe Marker" panose="03080602040302020204" pitchFamily="66" charset="0"/>
              </a:rPr>
              <a:t>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95600" y="342617"/>
            <a:ext cx="3153460" cy="3155283"/>
            <a:chOff x="4335832" y="2260958"/>
            <a:chExt cx="3207287" cy="3225433"/>
          </a:xfrm>
        </p:grpSpPr>
        <p:grpSp>
          <p:nvGrpSpPr>
            <p:cNvPr id="60" name="Group 3"/>
            <p:cNvGrpSpPr>
              <a:grpSpLocks/>
            </p:cNvGrpSpPr>
            <p:nvPr/>
          </p:nvGrpSpPr>
          <p:grpSpPr bwMode="auto">
            <a:xfrm>
              <a:off x="4343400" y="4297207"/>
              <a:ext cx="1297003" cy="543108"/>
              <a:chOff x="1973" y="1418"/>
              <a:chExt cx="731" cy="278"/>
            </a:xfrm>
          </p:grpSpPr>
          <p:sp>
            <p:nvSpPr>
              <p:cNvPr id="64" name="Arc 4"/>
              <p:cNvSpPr>
                <a:spLocks/>
              </p:cNvSpPr>
              <p:nvPr/>
            </p:nvSpPr>
            <p:spPr bwMode="auto">
              <a:xfrm>
                <a:off x="1973" y="1550"/>
                <a:ext cx="226" cy="146"/>
              </a:xfrm>
              <a:custGeom>
                <a:avLst/>
                <a:gdLst>
                  <a:gd name="G0" fmla="+- 0 0 0"/>
                  <a:gd name="G1" fmla="+- 16689 0 0"/>
                  <a:gd name="G2" fmla="+- 21600 0 0"/>
                  <a:gd name="T0" fmla="*/ 13713 w 21600"/>
                  <a:gd name="T1" fmla="*/ 0 h 16689"/>
                  <a:gd name="T2" fmla="*/ 21600 w 21600"/>
                  <a:gd name="T3" fmla="*/ 16689 h 16689"/>
                  <a:gd name="T4" fmla="*/ 0 w 21600"/>
                  <a:gd name="T5" fmla="*/ 16689 h 16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6689" fill="none" extrusionOk="0">
                    <a:moveTo>
                      <a:pt x="13712" y="0"/>
                    </a:moveTo>
                    <a:cubicBezTo>
                      <a:pt x="18706" y="4103"/>
                      <a:pt x="21600" y="10226"/>
                      <a:pt x="21600" y="16689"/>
                    </a:cubicBezTo>
                  </a:path>
                  <a:path w="21600" h="16689" stroke="0" extrusionOk="0">
                    <a:moveTo>
                      <a:pt x="13712" y="0"/>
                    </a:moveTo>
                    <a:cubicBezTo>
                      <a:pt x="18706" y="4103"/>
                      <a:pt x="21600" y="10226"/>
                      <a:pt x="21600" y="16689"/>
                    </a:cubicBezTo>
                    <a:lnTo>
                      <a:pt x="0" y="16689"/>
                    </a:lnTo>
                    <a:close/>
                  </a:path>
                </a:pathLst>
              </a:custGeom>
              <a:solidFill>
                <a:schemeClr val="accent6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800">
                  <a:latin typeface="Segoe Marker" panose="03080602040302020204" pitchFamily="66" charset="0"/>
                </a:endParaRPr>
              </a:p>
            </p:txBody>
          </p:sp>
          <p:sp>
            <p:nvSpPr>
              <p:cNvPr id="65" name="Text Box 5"/>
              <p:cNvSpPr txBox="1">
                <a:spLocks noChangeArrowheads="1"/>
              </p:cNvSpPr>
              <p:nvPr/>
            </p:nvSpPr>
            <p:spPr bwMode="auto">
              <a:xfrm>
                <a:off x="2160" y="1418"/>
                <a:ext cx="544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800">
                    <a:latin typeface="Segoe Marker" panose="03080602040302020204" pitchFamily="66" charset="0"/>
                  </a:rPr>
                  <a:t>45</a:t>
                </a:r>
                <a:r>
                  <a:rPr lang="en-US" altLang="en-US" sz="2800">
                    <a:latin typeface="Segoe Marker" panose="03080602040302020204" pitchFamily="66" charset="0"/>
                  </a:rPr>
                  <a:t>º</a:t>
                </a:r>
              </a:p>
            </p:txBody>
          </p:sp>
        </p:grpSp>
        <p:grpSp>
          <p:nvGrpSpPr>
            <p:cNvPr id="70" name="Group 6"/>
            <p:cNvGrpSpPr>
              <a:grpSpLocks/>
            </p:cNvGrpSpPr>
            <p:nvPr/>
          </p:nvGrpSpPr>
          <p:grpSpPr bwMode="auto">
            <a:xfrm>
              <a:off x="6389795" y="2281427"/>
              <a:ext cx="1153324" cy="943602"/>
              <a:chOff x="2956" y="414"/>
              <a:chExt cx="544" cy="483"/>
            </a:xfrm>
          </p:grpSpPr>
          <p:sp>
            <p:nvSpPr>
              <p:cNvPr id="71" name="Arc 7"/>
              <p:cNvSpPr>
                <a:spLocks/>
              </p:cNvSpPr>
              <p:nvPr/>
            </p:nvSpPr>
            <p:spPr bwMode="auto">
              <a:xfrm>
                <a:off x="3070" y="414"/>
                <a:ext cx="164" cy="226"/>
              </a:xfrm>
              <a:custGeom>
                <a:avLst/>
                <a:gdLst>
                  <a:gd name="G0" fmla="+- 15662 0 0"/>
                  <a:gd name="G1" fmla="+- 0 0 0"/>
                  <a:gd name="G2" fmla="+- 21600 0 0"/>
                  <a:gd name="T0" fmla="*/ 15593 w 15662"/>
                  <a:gd name="T1" fmla="*/ 21600 h 21600"/>
                  <a:gd name="T2" fmla="*/ 0 w 15662"/>
                  <a:gd name="T3" fmla="*/ 14875 h 21600"/>
                  <a:gd name="T4" fmla="*/ 15662 w 15662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62" h="21600" fill="none" extrusionOk="0">
                    <a:moveTo>
                      <a:pt x="15593" y="21599"/>
                    </a:moveTo>
                    <a:cubicBezTo>
                      <a:pt x="9695" y="21581"/>
                      <a:pt x="4061" y="19151"/>
                      <a:pt x="0" y="14874"/>
                    </a:cubicBezTo>
                  </a:path>
                  <a:path w="15662" h="21600" stroke="0" extrusionOk="0">
                    <a:moveTo>
                      <a:pt x="15593" y="21599"/>
                    </a:moveTo>
                    <a:cubicBezTo>
                      <a:pt x="9695" y="21581"/>
                      <a:pt x="4061" y="19151"/>
                      <a:pt x="0" y="14874"/>
                    </a:cubicBezTo>
                    <a:lnTo>
                      <a:pt x="15662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800">
                  <a:latin typeface="Segoe Marker" panose="03080602040302020204" pitchFamily="66" charset="0"/>
                </a:endParaRPr>
              </a:p>
            </p:txBody>
          </p:sp>
          <p:sp>
            <p:nvSpPr>
              <p:cNvPr id="73" name="Text Box 8"/>
              <p:cNvSpPr txBox="1">
                <a:spLocks noChangeArrowheads="1"/>
              </p:cNvSpPr>
              <p:nvPr/>
            </p:nvSpPr>
            <p:spPr bwMode="auto">
              <a:xfrm>
                <a:off x="2956" y="623"/>
                <a:ext cx="544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800">
                    <a:latin typeface="Segoe Marker" panose="03080602040302020204" pitchFamily="66" charset="0"/>
                  </a:rPr>
                  <a:t>45</a:t>
                </a:r>
                <a:r>
                  <a:rPr lang="en-US" altLang="en-US" sz="2800">
                    <a:latin typeface="Segoe Marker" panose="03080602040302020204" pitchFamily="66" charset="0"/>
                  </a:rPr>
                  <a:t>º</a:t>
                </a:r>
              </a:p>
            </p:txBody>
          </p:sp>
        </p:grpSp>
        <p:grpSp>
          <p:nvGrpSpPr>
            <p:cNvPr id="74" name="Group 9"/>
            <p:cNvGrpSpPr>
              <a:grpSpLocks/>
            </p:cNvGrpSpPr>
            <p:nvPr/>
          </p:nvGrpSpPr>
          <p:grpSpPr bwMode="auto">
            <a:xfrm>
              <a:off x="4335832" y="2260958"/>
              <a:ext cx="3185775" cy="3225433"/>
              <a:chOff x="1927" y="391"/>
              <a:chExt cx="1587" cy="1651"/>
            </a:xfrm>
          </p:grpSpPr>
          <p:sp>
            <p:nvSpPr>
              <p:cNvPr id="75" name="AutoShape 10"/>
              <p:cNvSpPr>
                <a:spLocks noChangeArrowheads="1"/>
              </p:cNvSpPr>
              <p:nvPr/>
            </p:nvSpPr>
            <p:spPr bwMode="auto">
              <a:xfrm flipH="1">
                <a:off x="1927" y="391"/>
                <a:ext cx="1316" cy="1316"/>
              </a:xfrm>
              <a:prstGeom prst="rtTriangl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800">
                  <a:latin typeface="Segoe Marker" panose="03080602040302020204" pitchFamily="66" charset="0"/>
                </a:endParaRPr>
              </a:p>
            </p:txBody>
          </p:sp>
          <p:sp>
            <p:nvSpPr>
              <p:cNvPr id="76" name="Rectangle 11"/>
              <p:cNvSpPr>
                <a:spLocks noChangeArrowheads="1"/>
              </p:cNvSpPr>
              <p:nvPr/>
            </p:nvSpPr>
            <p:spPr bwMode="auto">
              <a:xfrm>
                <a:off x="3107" y="1565"/>
                <a:ext cx="136" cy="13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800">
                  <a:latin typeface="Segoe Marker" panose="03080602040302020204" pitchFamily="66" charset="0"/>
                </a:endParaRPr>
              </a:p>
            </p:txBody>
          </p:sp>
          <p:sp>
            <p:nvSpPr>
              <p:cNvPr id="77" name="Text Box 12"/>
              <p:cNvSpPr txBox="1">
                <a:spLocks noChangeArrowheads="1"/>
              </p:cNvSpPr>
              <p:nvPr/>
            </p:nvSpPr>
            <p:spPr bwMode="auto">
              <a:xfrm>
                <a:off x="3274" y="885"/>
                <a:ext cx="240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1</a:t>
                </a:r>
                <a:endParaRPr lang="en-US" altLang="en-US" sz="3600" dirty="0">
                  <a:latin typeface="Segoe Marker" panose="03080602040302020204" pitchFamily="66" charset="0"/>
                </a:endParaRPr>
              </a:p>
            </p:txBody>
          </p:sp>
          <p:sp>
            <p:nvSpPr>
              <p:cNvPr id="78" name="Text Box 13"/>
              <p:cNvSpPr txBox="1">
                <a:spLocks noChangeArrowheads="1"/>
              </p:cNvSpPr>
              <p:nvPr/>
            </p:nvSpPr>
            <p:spPr bwMode="auto">
              <a:xfrm>
                <a:off x="2480" y="1704"/>
                <a:ext cx="544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600">
                    <a:latin typeface="Segoe Marker" panose="03080602040302020204" pitchFamily="66" charset="0"/>
                  </a:rPr>
                  <a:t>1</a:t>
                </a:r>
                <a:endParaRPr lang="en-US" altLang="en-US" sz="3600">
                  <a:latin typeface="Segoe Marker" panose="03080602040302020204" pitchFamily="66" charset="0"/>
                </a:endParaRPr>
              </a:p>
            </p:txBody>
          </p:sp>
        </p:grpSp>
        <p:sp>
          <p:nvSpPr>
            <p:cNvPr id="79" name="Text Box 14"/>
            <p:cNvSpPr txBox="1">
              <a:spLocks noChangeArrowheads="1"/>
            </p:cNvSpPr>
            <p:nvPr/>
          </p:nvSpPr>
          <p:spPr bwMode="auto">
            <a:xfrm>
              <a:off x="5065747" y="3052693"/>
              <a:ext cx="1153324" cy="660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√2</a:t>
              </a:r>
            </a:p>
          </p:txBody>
        </p:sp>
      </p:grpSp>
      <p:grpSp>
        <p:nvGrpSpPr>
          <p:cNvPr id="80" name="Group 51"/>
          <p:cNvGrpSpPr>
            <a:grpSpLocks/>
          </p:cNvGrpSpPr>
          <p:nvPr/>
        </p:nvGrpSpPr>
        <p:grpSpPr bwMode="auto">
          <a:xfrm>
            <a:off x="3495675" y="3654760"/>
            <a:ext cx="1152525" cy="1035049"/>
            <a:chOff x="1156" y="1979"/>
            <a:chExt cx="635" cy="652"/>
          </a:xfrm>
        </p:grpSpPr>
        <p:sp>
          <p:nvSpPr>
            <p:cNvPr id="81" name="Text Box 52"/>
            <p:cNvSpPr txBox="1">
              <a:spLocks noChangeArrowheads="1"/>
            </p:cNvSpPr>
            <p:nvPr/>
          </p:nvSpPr>
          <p:spPr bwMode="auto">
            <a:xfrm>
              <a:off x="1156" y="1979"/>
              <a:ext cx="6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 √2</a:t>
              </a:r>
            </a:p>
          </p:txBody>
        </p:sp>
        <p:sp>
          <p:nvSpPr>
            <p:cNvPr id="82" name="Text Box 53"/>
            <p:cNvSpPr txBox="1">
              <a:spLocks noChangeArrowheads="1"/>
            </p:cNvSpPr>
            <p:nvPr/>
          </p:nvSpPr>
          <p:spPr bwMode="auto">
            <a:xfrm>
              <a:off x="1202" y="2263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 2</a:t>
              </a:r>
              <a:endParaRPr lang="en-US" altLang="en-US" sz="3200" dirty="0">
                <a:latin typeface="Segoe Marker" panose="03080602040302020204" pitchFamily="66" charset="0"/>
              </a:endParaRPr>
            </a:p>
          </p:txBody>
        </p:sp>
        <p:sp>
          <p:nvSpPr>
            <p:cNvPr id="83" name="Line 54"/>
            <p:cNvSpPr>
              <a:spLocks noChangeShapeType="1"/>
            </p:cNvSpPr>
            <p:nvPr/>
          </p:nvSpPr>
          <p:spPr bwMode="auto">
            <a:xfrm>
              <a:off x="1192" y="2293"/>
              <a:ext cx="317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>
                <a:latin typeface="Segoe Marker" panose="03080602040302020204" pitchFamily="66" charset="0"/>
              </a:endParaRPr>
            </a:p>
          </p:txBody>
        </p:sp>
      </p:grpSp>
      <p:sp>
        <p:nvSpPr>
          <p:cNvPr id="84" name="Text Box 55"/>
          <p:cNvSpPr txBox="1">
            <a:spLocks noChangeArrowheads="1"/>
          </p:cNvSpPr>
          <p:nvPr/>
        </p:nvSpPr>
        <p:spPr bwMode="auto">
          <a:xfrm>
            <a:off x="3102142" y="3883360"/>
            <a:ext cx="647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>
                <a:latin typeface="Segoe Marker" panose="03080602040302020204" pitchFamily="66" charset="0"/>
              </a:rPr>
              <a:t>=</a:t>
            </a:r>
          </a:p>
        </p:txBody>
      </p:sp>
      <p:grpSp>
        <p:nvGrpSpPr>
          <p:cNvPr id="85" name="Group 51"/>
          <p:cNvGrpSpPr>
            <a:grpSpLocks/>
          </p:cNvGrpSpPr>
          <p:nvPr/>
        </p:nvGrpSpPr>
        <p:grpSpPr bwMode="auto">
          <a:xfrm>
            <a:off x="7610475" y="3654760"/>
            <a:ext cx="1152525" cy="1035049"/>
            <a:chOff x="1156" y="1979"/>
            <a:chExt cx="635" cy="652"/>
          </a:xfrm>
        </p:grpSpPr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1156" y="1979"/>
              <a:ext cx="6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 √2</a:t>
              </a:r>
            </a:p>
          </p:txBody>
        </p:sp>
        <p:sp>
          <p:nvSpPr>
            <p:cNvPr id="87" name="Text Box 53"/>
            <p:cNvSpPr txBox="1">
              <a:spLocks noChangeArrowheads="1"/>
            </p:cNvSpPr>
            <p:nvPr/>
          </p:nvSpPr>
          <p:spPr bwMode="auto">
            <a:xfrm>
              <a:off x="1202" y="2263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 2</a:t>
              </a:r>
              <a:endParaRPr lang="en-US" altLang="en-US" sz="3200" dirty="0">
                <a:latin typeface="Segoe Marker" panose="03080602040302020204" pitchFamily="66" charset="0"/>
              </a:endParaRPr>
            </a:p>
          </p:txBody>
        </p:sp>
        <p:sp>
          <p:nvSpPr>
            <p:cNvPr id="88" name="Line 54"/>
            <p:cNvSpPr>
              <a:spLocks noChangeShapeType="1"/>
            </p:cNvSpPr>
            <p:nvPr/>
          </p:nvSpPr>
          <p:spPr bwMode="auto">
            <a:xfrm>
              <a:off x="1192" y="2293"/>
              <a:ext cx="317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>
                <a:latin typeface="Segoe Marker" panose="03080602040302020204" pitchFamily="66" charset="0"/>
              </a:endParaRPr>
            </a:p>
          </p:txBody>
        </p:sp>
      </p:grpSp>
      <p:sp>
        <p:nvSpPr>
          <p:cNvPr id="89" name="Text Box 55"/>
          <p:cNvSpPr txBox="1">
            <a:spLocks noChangeArrowheads="1"/>
          </p:cNvSpPr>
          <p:nvPr/>
        </p:nvSpPr>
        <p:spPr bwMode="auto">
          <a:xfrm>
            <a:off x="7216942" y="3883360"/>
            <a:ext cx="647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>
                <a:latin typeface="Segoe Marker" panose="03080602040302020204" pitchFamily="66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95140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59" grpId="0"/>
      <p:bldP spid="84" grpId="0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0"/>
            <a:ext cx="9144000" cy="1217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82612" y="1471610"/>
            <a:ext cx="2103438" cy="584199"/>
            <a:chOff x="340" y="2115"/>
            <a:chExt cx="1325" cy="368"/>
          </a:xfrm>
        </p:grpSpPr>
        <p:sp>
          <p:nvSpPr>
            <p:cNvPr id="4" name="Text Box 13"/>
            <p:cNvSpPr txBox="1">
              <a:spLocks noChangeArrowheads="1"/>
            </p:cNvSpPr>
            <p:nvPr/>
          </p:nvSpPr>
          <p:spPr bwMode="auto">
            <a:xfrm>
              <a:off x="340" y="2115"/>
              <a:ext cx="8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Sin 0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1020" y="2115"/>
              <a:ext cx="6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 0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2126225" y="-1897686"/>
            <a:ext cx="388325" cy="0"/>
          </a:xfrm>
          <a:prstGeom prst="line">
            <a:avLst/>
          </a:prstGeom>
          <a:noFill/>
          <a:ln w="381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 sz="2000">
              <a:latin typeface="Segoe Marker" panose="03080602040302020204" pitchFamily="66" charset="0"/>
            </a:endParaRPr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3169822" y="1434932"/>
            <a:ext cx="2170113" cy="584199"/>
            <a:chOff x="1837" y="2115"/>
            <a:chExt cx="1367" cy="368"/>
          </a:xfrm>
        </p:grpSpPr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837" y="2115"/>
              <a:ext cx="10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Cos 0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2608" y="2115"/>
              <a:ext cx="59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 1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5929901" y="1458994"/>
            <a:ext cx="1881188" cy="584199"/>
            <a:chOff x="1837" y="2115"/>
            <a:chExt cx="1185" cy="368"/>
          </a:xfrm>
        </p:grpSpPr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1837" y="2115"/>
              <a:ext cx="10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Tan 0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2617" y="2115"/>
              <a:ext cx="4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7391565" y="1431092"/>
            <a:ext cx="1008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>
                <a:latin typeface="Segoe Marker" panose="03080602040302020204" pitchFamily="66" charset="0"/>
              </a:rPr>
              <a:t> 0</a:t>
            </a:r>
            <a:endParaRPr lang="en-GB" altLang="en-US" sz="3200" dirty="0">
              <a:latin typeface="Segoe Marker" panose="03080602040302020204" pitchFamily="66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743200"/>
            <a:ext cx="9144000" cy="1217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2087562" y="3071810"/>
            <a:ext cx="2103438" cy="584199"/>
            <a:chOff x="340" y="2115"/>
            <a:chExt cx="1325" cy="368"/>
          </a:xfrm>
        </p:grpSpPr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340" y="2115"/>
              <a:ext cx="8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Sin 90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1020" y="2115"/>
              <a:ext cx="6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 1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4535487" y="3035132"/>
            <a:ext cx="2170113" cy="584199"/>
            <a:chOff x="1837" y="2115"/>
            <a:chExt cx="1367" cy="368"/>
          </a:xfrm>
        </p:grpSpPr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1837" y="2115"/>
              <a:ext cx="10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Cos 90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2608" y="2115"/>
              <a:ext cx="59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 0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0" y="4648200"/>
            <a:ext cx="9144000" cy="1217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Segoe Marker" panose="03080602040302020204" pitchFamily="66" charset="0"/>
              </a:rPr>
              <a:t>We will look at why these ratios are true when we look at trig graphs later in the course.   </a:t>
            </a:r>
          </a:p>
        </p:txBody>
      </p:sp>
    </p:spTree>
    <p:extLst>
      <p:ext uri="{BB962C8B-B14F-4D97-AF65-F5344CB8AC3E}">
        <p14:creationId xmlns:p14="http://schemas.microsoft.com/office/powerpoint/2010/main" val="40694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9"/>
            <a:ext cx="9150969" cy="6852781"/>
          </a:xfrm>
          <a:prstGeom prst="rect">
            <a:avLst/>
          </a:prstGeom>
        </p:spPr>
      </p:pic>
      <p:pic>
        <p:nvPicPr>
          <p:cNvPr id="3" name="Picture 4" descr="Ben Gordon A Twitter Exact Trig Values">
            <a:extLst>
              <a:ext uri="{FF2B5EF4-FFF2-40B4-BE49-F238E27FC236}">
                <a16:creationId xmlns:a16="http://schemas.microsoft.com/office/drawing/2014/main" id="{65E70148-F0D2-2AB0-1017-2C34030CC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217" y="152400"/>
            <a:ext cx="1981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13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9"/>
            <a:ext cx="9150969" cy="6852781"/>
          </a:xfrm>
          <a:prstGeom prst="rect">
            <a:avLst/>
          </a:prstGeom>
        </p:spPr>
      </p:pic>
      <p:pic>
        <p:nvPicPr>
          <p:cNvPr id="3" name="Picture 4" descr="Ben Gordon A Twitter Exact Trig Values">
            <a:extLst>
              <a:ext uri="{FF2B5EF4-FFF2-40B4-BE49-F238E27FC236}">
                <a16:creationId xmlns:a16="http://schemas.microsoft.com/office/drawing/2014/main" id="{65E70148-F0D2-2AB0-1017-2C34030CC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217" y="152400"/>
            <a:ext cx="1981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F0A9B1-FB02-9F89-A4FA-16EC767AF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200400"/>
            <a:ext cx="6400800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89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st Rule - Mathonline">
            <a:extLst>
              <a:ext uri="{FF2B5EF4-FFF2-40B4-BE49-F238E27FC236}">
                <a16:creationId xmlns:a16="http://schemas.microsoft.com/office/drawing/2014/main" id="{2FEB22EB-4036-D041-A660-73B7D9C49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946458"/>
            <a:ext cx="6057900" cy="58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EF9396-56F7-22A4-EE15-0E7FD4634BB7}"/>
              </a:ext>
            </a:extLst>
          </p:cNvPr>
          <p:cNvSpPr txBox="1"/>
          <p:nvPr/>
        </p:nvSpPr>
        <p:spPr>
          <a:xfrm>
            <a:off x="609600" y="152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CAST Rule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237838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E427DE4-DB4B-17EF-4BF6-2380EB9162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6623330"/>
                  </p:ext>
                </p:extLst>
              </p:nvPr>
            </p:nvGraphicFramePr>
            <p:xfrm>
              <a:off x="0" y="2114740"/>
              <a:ext cx="9144000" cy="46747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188617672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562256847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66843794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38669510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093204885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021058542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69014996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965071521"/>
                        </a:ext>
                      </a:extLst>
                    </a:gridCol>
                  </a:tblGrid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Angle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sin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cos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tan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Qudrt2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Qudrt3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Qudrt4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Qudrt1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7954905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180⁰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5118906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30⁰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400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4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40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40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4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40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4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360+30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2210263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45⁰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0" i="0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4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0" i="0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4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360+45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9743209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60⁰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40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4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400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4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360+60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6669341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90⁰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UD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-90⁰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270⁰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720+90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64175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E427DE4-DB4B-17EF-4BF6-2380EB9162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6623330"/>
                  </p:ext>
                </p:extLst>
              </p:nvPr>
            </p:nvGraphicFramePr>
            <p:xfrm>
              <a:off x="0" y="2114740"/>
              <a:ext cx="9144000" cy="46747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188617672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562256847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66843794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38669510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093204885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021058542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69014996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965071521"/>
                        </a:ext>
                      </a:extLst>
                    </a:gridCol>
                  </a:tblGrid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Angle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sin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cos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tan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Qudrt2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Qudrt3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Qudrt4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Qudrt1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7954905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180⁰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5118906"/>
                      </a:ext>
                    </a:extLst>
                  </a:tr>
                  <a:tr h="86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30⁰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604" t="-168085" r="-604278" b="-2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32" t="-168085" r="-501064" b="-2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139" t="-168085" r="-403743" b="-2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360+30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2210263"/>
                      </a:ext>
                    </a:extLst>
                  </a:tr>
                  <a:tr h="85972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45⁰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604" t="-268085" r="-604278" b="-1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32" t="-268085" r="-501064" b="-1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360+45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9743209"/>
                      </a:ext>
                    </a:extLst>
                  </a:tr>
                  <a:tr h="8585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60⁰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604" t="-368085" r="-604278" b="-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32" t="-368085" r="-501064" b="-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139" t="-368085" r="-403743" b="-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360+60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6669341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90⁰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UD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-90⁰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270⁰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720+90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641757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4" descr="Ben Gordon A Twitter Exact Trig Values">
            <a:extLst>
              <a:ext uri="{FF2B5EF4-FFF2-40B4-BE49-F238E27FC236}">
                <a16:creationId xmlns:a16="http://schemas.microsoft.com/office/drawing/2014/main" id="{8C28736A-0922-72C6-A7BE-FF5A0B9D5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719" y="228600"/>
            <a:ext cx="2966634" cy="182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928948-27C4-0A12-028F-BEB0B3F45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59" y="228600"/>
            <a:ext cx="4067743" cy="1752845"/>
          </a:xfrm>
          <a:prstGeom prst="rect">
            <a:avLst/>
          </a:prstGeom>
        </p:spPr>
      </p:pic>
      <p:pic>
        <p:nvPicPr>
          <p:cNvPr id="7" name="Picture 2" descr="Cast Rule - Mathonline">
            <a:extLst>
              <a:ext uri="{FF2B5EF4-FFF2-40B4-BE49-F238E27FC236}">
                <a16:creationId xmlns:a16="http://schemas.microsoft.com/office/drawing/2014/main" id="{1D711B77-81A9-C5DD-80FE-DEBF5C46E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121" y="414825"/>
            <a:ext cx="1614578" cy="156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108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E427DE4-DB4B-17EF-4BF6-2380EB9162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0129863"/>
                  </p:ext>
                </p:extLst>
              </p:nvPr>
            </p:nvGraphicFramePr>
            <p:xfrm>
              <a:off x="0" y="2114740"/>
              <a:ext cx="9144000" cy="4590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188617672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562256847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66843794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38669510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093204885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021058542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69014996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965071521"/>
                        </a:ext>
                      </a:extLst>
                    </a:gridCol>
                  </a:tblGrid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Angle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sin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cos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tan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Qudrt2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Qudrt3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Qudrt4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Qudrt1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7954905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180⁰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-1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180⁰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5118906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150⁰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400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4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AU" sz="2400" dirty="0">
                              <a:solidFill>
                                <a:schemeClr val="tx1"/>
                              </a:solidFill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AU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AU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AU" sz="2400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AU" sz="240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AU" sz="2400" dirty="0">
                              <a:solidFill>
                                <a:schemeClr val="tx1"/>
                              </a:solidFill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AU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AU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AU" sz="2400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360+30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2210263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135⁰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0" i="0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4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AU" sz="2400" dirty="0">
                              <a:solidFill>
                                <a:schemeClr val="tx1"/>
                              </a:solidFill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AU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AU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AU" sz="240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-1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360+45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9743209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120⁰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40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4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400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4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360+60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6669341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-90⁰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-1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UD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-90⁰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270⁰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720+90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64175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E427DE4-DB4B-17EF-4BF6-2380EB9162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0129863"/>
                  </p:ext>
                </p:extLst>
              </p:nvPr>
            </p:nvGraphicFramePr>
            <p:xfrm>
              <a:off x="0" y="2114740"/>
              <a:ext cx="9144000" cy="4590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188617672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562256847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66843794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38669510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093204885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021058542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69014996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965071521"/>
                        </a:ext>
                      </a:extLst>
                    </a:gridCol>
                  </a:tblGrid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Angle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sin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cos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tan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Qudrt2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Qudrt3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Qudrt4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Qudrt1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7954905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180⁰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-1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180⁰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5118906"/>
                      </a:ext>
                    </a:extLst>
                  </a:tr>
                  <a:tr h="77622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150⁰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604" t="-184375" r="-604278" b="-311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32" t="-184375" r="-501064" b="-311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139" t="-184375" r="-403743" b="-311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360+30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2210263"/>
                      </a:ext>
                    </a:extLst>
                  </a:tr>
                  <a:tr h="85972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135⁰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604" t="-258156" r="-604278" b="-1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32" t="-258156" r="-501064" b="-1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-1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360+45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9743209"/>
                      </a:ext>
                    </a:extLst>
                  </a:tr>
                  <a:tr h="8585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120⁰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604" t="-358156" r="-604278" b="-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32" t="-358156" r="-501064" b="-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139" t="-358156" r="-403743" b="-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360+60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6669341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-90⁰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-1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UD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-90⁰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270⁰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720+90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641757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4" descr="Ben Gordon A Twitter Exact Trig Values">
            <a:extLst>
              <a:ext uri="{FF2B5EF4-FFF2-40B4-BE49-F238E27FC236}">
                <a16:creationId xmlns:a16="http://schemas.microsoft.com/office/drawing/2014/main" id="{8C28736A-0922-72C6-A7BE-FF5A0B9D5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719" y="228600"/>
            <a:ext cx="2966634" cy="182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928948-27C4-0A12-028F-BEB0B3F45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59" y="228600"/>
            <a:ext cx="4067743" cy="1752845"/>
          </a:xfrm>
          <a:prstGeom prst="rect">
            <a:avLst/>
          </a:prstGeom>
        </p:spPr>
      </p:pic>
      <p:pic>
        <p:nvPicPr>
          <p:cNvPr id="7" name="Picture 2" descr="Cast Rule - Mathonline">
            <a:extLst>
              <a:ext uri="{FF2B5EF4-FFF2-40B4-BE49-F238E27FC236}">
                <a16:creationId xmlns:a16="http://schemas.microsoft.com/office/drawing/2014/main" id="{1D711B77-81A9-C5DD-80FE-DEBF5C46E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121" y="414825"/>
            <a:ext cx="1614578" cy="156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86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4844400" y="-41213"/>
            <a:ext cx="3426144" cy="68992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grpSp>
        <p:nvGrpSpPr>
          <p:cNvPr id="4" name="Group 3"/>
          <p:cNvGrpSpPr/>
          <p:nvPr/>
        </p:nvGrpSpPr>
        <p:grpSpPr>
          <a:xfrm>
            <a:off x="649657" y="1058191"/>
            <a:ext cx="3769943" cy="2568762"/>
            <a:chOff x="3783791" y="2260958"/>
            <a:chExt cx="3759328" cy="2574876"/>
          </a:xfrm>
        </p:grpSpPr>
        <p:grpSp>
          <p:nvGrpSpPr>
            <p:cNvPr id="70" name="Group 6"/>
            <p:cNvGrpSpPr>
              <a:grpSpLocks/>
            </p:cNvGrpSpPr>
            <p:nvPr/>
          </p:nvGrpSpPr>
          <p:grpSpPr bwMode="auto">
            <a:xfrm>
              <a:off x="6389795" y="2281427"/>
              <a:ext cx="1153324" cy="1015886"/>
              <a:chOff x="2956" y="414"/>
              <a:chExt cx="544" cy="520"/>
            </a:xfrm>
          </p:grpSpPr>
          <p:sp>
            <p:nvSpPr>
              <p:cNvPr id="71" name="Arc 7"/>
              <p:cNvSpPr>
                <a:spLocks/>
              </p:cNvSpPr>
              <p:nvPr/>
            </p:nvSpPr>
            <p:spPr bwMode="auto">
              <a:xfrm>
                <a:off x="3072" y="414"/>
                <a:ext cx="162" cy="194"/>
              </a:xfrm>
              <a:custGeom>
                <a:avLst/>
                <a:gdLst>
                  <a:gd name="G0" fmla="+- 15662 0 0"/>
                  <a:gd name="G1" fmla="+- 0 0 0"/>
                  <a:gd name="G2" fmla="+- 21600 0 0"/>
                  <a:gd name="T0" fmla="*/ 15593 w 15662"/>
                  <a:gd name="T1" fmla="*/ 21600 h 21600"/>
                  <a:gd name="T2" fmla="*/ 0 w 15662"/>
                  <a:gd name="T3" fmla="*/ 14875 h 21600"/>
                  <a:gd name="T4" fmla="*/ 15662 w 15662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62" h="21600" fill="none" extrusionOk="0">
                    <a:moveTo>
                      <a:pt x="15593" y="21599"/>
                    </a:moveTo>
                    <a:cubicBezTo>
                      <a:pt x="9695" y="21581"/>
                      <a:pt x="4061" y="19151"/>
                      <a:pt x="0" y="14874"/>
                    </a:cubicBezTo>
                  </a:path>
                  <a:path w="15662" h="21600" stroke="0" extrusionOk="0">
                    <a:moveTo>
                      <a:pt x="15593" y="21599"/>
                    </a:moveTo>
                    <a:cubicBezTo>
                      <a:pt x="9695" y="21581"/>
                      <a:pt x="4061" y="19151"/>
                      <a:pt x="0" y="14874"/>
                    </a:cubicBezTo>
                    <a:lnTo>
                      <a:pt x="15662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800">
                  <a:latin typeface="Segoe Marker" panose="03080602040302020204" pitchFamily="66" charset="0"/>
                </a:endParaRPr>
              </a:p>
            </p:txBody>
          </p:sp>
          <p:sp>
            <p:nvSpPr>
              <p:cNvPr id="73" name="Text Box 8"/>
              <p:cNvSpPr txBox="1">
                <a:spLocks noChangeArrowheads="1"/>
              </p:cNvSpPr>
              <p:nvPr/>
            </p:nvSpPr>
            <p:spPr bwMode="auto">
              <a:xfrm>
                <a:off x="2956" y="623"/>
                <a:ext cx="544" cy="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800" dirty="0">
                    <a:latin typeface="Segoe Marker" panose="03080602040302020204" pitchFamily="66" charset="0"/>
                  </a:rPr>
                  <a:t>30</a:t>
                </a:r>
                <a:r>
                  <a:rPr lang="en-US" altLang="en-US" sz="2800" dirty="0">
                    <a:latin typeface="Segoe Marker" panose="03080602040302020204" pitchFamily="66" charset="0"/>
                  </a:rPr>
                  <a:t>º</a:t>
                </a:r>
              </a:p>
            </p:txBody>
          </p:sp>
        </p:grpSp>
        <p:grpSp>
          <p:nvGrpSpPr>
            <p:cNvPr id="74" name="Group 9"/>
            <p:cNvGrpSpPr>
              <a:grpSpLocks/>
            </p:cNvGrpSpPr>
            <p:nvPr/>
          </p:nvGrpSpPr>
          <p:grpSpPr bwMode="auto">
            <a:xfrm>
              <a:off x="3783791" y="2260958"/>
              <a:ext cx="3737815" cy="2574876"/>
              <a:chOff x="1652" y="391"/>
              <a:chExt cx="1862" cy="1318"/>
            </a:xfrm>
          </p:grpSpPr>
          <p:sp>
            <p:nvSpPr>
              <p:cNvPr id="75" name="AutoShape 10"/>
              <p:cNvSpPr>
                <a:spLocks noChangeArrowheads="1"/>
              </p:cNvSpPr>
              <p:nvPr/>
            </p:nvSpPr>
            <p:spPr bwMode="auto">
              <a:xfrm flipH="1">
                <a:off x="1652" y="391"/>
                <a:ext cx="1587" cy="1316"/>
              </a:xfrm>
              <a:prstGeom prst="rtTriangl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800">
                  <a:latin typeface="Segoe Marker" panose="03080602040302020204" pitchFamily="66" charset="0"/>
                </a:endParaRPr>
              </a:p>
            </p:txBody>
          </p:sp>
          <p:sp>
            <p:nvSpPr>
              <p:cNvPr id="76" name="Rectangle 11"/>
              <p:cNvSpPr>
                <a:spLocks noChangeArrowheads="1"/>
              </p:cNvSpPr>
              <p:nvPr/>
            </p:nvSpPr>
            <p:spPr bwMode="auto">
              <a:xfrm>
                <a:off x="3107" y="1573"/>
                <a:ext cx="136" cy="13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800">
                  <a:latin typeface="Segoe Marker" panose="03080602040302020204" pitchFamily="66" charset="0"/>
                </a:endParaRPr>
              </a:p>
            </p:txBody>
          </p:sp>
          <p:sp>
            <p:nvSpPr>
              <p:cNvPr id="77" name="Text Box 12"/>
              <p:cNvSpPr txBox="1">
                <a:spLocks noChangeArrowheads="1"/>
              </p:cNvSpPr>
              <p:nvPr/>
            </p:nvSpPr>
            <p:spPr bwMode="auto">
              <a:xfrm>
                <a:off x="3274" y="885"/>
                <a:ext cx="240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600" i="1" dirty="0">
                    <a:latin typeface="Segoe Marker" panose="03080602040302020204" pitchFamily="66" charset="0"/>
                  </a:rPr>
                  <a:t>x</a:t>
                </a:r>
                <a:endParaRPr lang="en-US" altLang="en-US" sz="3600" i="1" dirty="0">
                  <a:latin typeface="Segoe Marker" panose="03080602040302020204" pitchFamily="66" charset="0"/>
                </a:endParaRPr>
              </a:p>
            </p:txBody>
          </p:sp>
        </p:grpSp>
        <p:sp>
          <p:nvSpPr>
            <p:cNvPr id="79" name="Text Box 14"/>
            <p:cNvSpPr txBox="1">
              <a:spLocks noChangeArrowheads="1"/>
            </p:cNvSpPr>
            <p:nvPr/>
          </p:nvSpPr>
          <p:spPr bwMode="auto">
            <a:xfrm>
              <a:off x="4823848" y="3052693"/>
              <a:ext cx="1153323" cy="750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8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209052" y="989937"/>
            <a:ext cx="2791948" cy="1206496"/>
            <a:chOff x="5209053" y="989937"/>
            <a:chExt cx="2294594" cy="1206496"/>
          </a:xfrm>
        </p:grpSpPr>
        <p:grpSp>
          <p:nvGrpSpPr>
            <p:cNvPr id="45" name="Group 19"/>
            <p:cNvGrpSpPr>
              <a:grpSpLocks/>
            </p:cNvGrpSpPr>
            <p:nvPr/>
          </p:nvGrpSpPr>
          <p:grpSpPr bwMode="auto">
            <a:xfrm>
              <a:off x="5209053" y="1270929"/>
              <a:ext cx="1866900" cy="646111"/>
              <a:chOff x="1837" y="2115"/>
              <a:chExt cx="1176" cy="407"/>
            </a:xfrm>
          </p:grpSpPr>
          <p:sp>
            <p:nvSpPr>
              <p:cNvPr id="46" name="Text Box 20"/>
              <p:cNvSpPr txBox="1">
                <a:spLocks noChangeArrowheads="1"/>
              </p:cNvSpPr>
              <p:nvPr/>
            </p:nvSpPr>
            <p:spPr bwMode="auto">
              <a:xfrm>
                <a:off x="1837" y="2115"/>
                <a:ext cx="1043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Cos 30</a:t>
                </a:r>
                <a:r>
                  <a:rPr lang="en-US" altLang="en-US" sz="3600" dirty="0">
                    <a:latin typeface="Segoe Marker" panose="03080602040302020204" pitchFamily="66" charset="0"/>
                    <a:cs typeface="Arial" pitchFamily="34" charset="0"/>
                  </a:rPr>
                  <a:t>º</a:t>
                </a:r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2608" y="2115"/>
                <a:ext cx="40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=</a:t>
                </a:r>
                <a:endParaRPr lang="en-US" altLang="en-US" sz="3600" dirty="0">
                  <a:latin typeface="Segoe Marker" panose="03080602040302020204" pitchFamily="66" charset="0"/>
                  <a:cs typeface="Arial" pitchFamily="34" charset="0"/>
                </a:endParaRPr>
              </a:p>
            </p:txBody>
          </p:sp>
        </p:grpSp>
        <p:grpSp>
          <p:nvGrpSpPr>
            <p:cNvPr id="48" name="Group 22"/>
            <p:cNvGrpSpPr>
              <a:grpSpLocks/>
            </p:cNvGrpSpPr>
            <p:nvPr/>
          </p:nvGrpSpPr>
          <p:grpSpPr bwMode="auto">
            <a:xfrm>
              <a:off x="6581453" y="989937"/>
              <a:ext cx="922194" cy="1206496"/>
              <a:chOff x="958" y="1934"/>
              <a:chExt cx="648" cy="760"/>
            </a:xfrm>
          </p:grpSpPr>
          <p:sp>
            <p:nvSpPr>
              <p:cNvPr id="49" name="Text Box 23"/>
              <p:cNvSpPr txBox="1">
                <a:spLocks noChangeArrowheads="1"/>
              </p:cNvSpPr>
              <p:nvPr/>
            </p:nvSpPr>
            <p:spPr bwMode="auto">
              <a:xfrm>
                <a:off x="958" y="1934"/>
                <a:ext cx="63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 </a:t>
                </a:r>
                <a:r>
                  <a:rPr lang="en-GB" altLang="en-US" sz="3600" i="1" dirty="0">
                    <a:latin typeface="Segoe Marker" panose="03080602040302020204" pitchFamily="66" charset="0"/>
                  </a:rPr>
                  <a:t>x</a:t>
                </a:r>
                <a:endParaRPr lang="en-GB" altLang="en-US" sz="3600" i="1" dirty="0">
                  <a:latin typeface="Segoe Marker" panose="03080602040302020204" pitchFamily="66" charset="0"/>
                  <a:cs typeface="Arial" pitchFamily="34" charset="0"/>
                </a:endParaRPr>
              </a:p>
            </p:txBody>
          </p:sp>
          <p:sp>
            <p:nvSpPr>
              <p:cNvPr id="50" name="Text Box 24"/>
              <p:cNvSpPr txBox="1">
                <a:spLocks noChangeArrowheads="1"/>
              </p:cNvSpPr>
              <p:nvPr/>
            </p:nvSpPr>
            <p:spPr bwMode="auto">
              <a:xfrm>
                <a:off x="1035" y="2287"/>
                <a:ext cx="571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8</a:t>
                </a:r>
                <a:endParaRPr lang="en-US" altLang="en-US" sz="3600" dirty="0">
                  <a:latin typeface="Segoe Marker" panose="03080602040302020204" pitchFamily="66" charset="0"/>
                  <a:cs typeface="Arial" pitchFamily="34" charset="0"/>
                </a:endParaRPr>
              </a:p>
            </p:txBody>
          </p:sp>
          <p:sp>
            <p:nvSpPr>
              <p:cNvPr id="51" name="Line 25"/>
              <p:cNvSpPr>
                <a:spLocks noChangeShapeType="1"/>
              </p:cNvSpPr>
              <p:nvPr/>
            </p:nvSpPr>
            <p:spPr bwMode="auto">
              <a:xfrm>
                <a:off x="1160" y="2301"/>
                <a:ext cx="317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GB" sz="2000">
                  <a:latin typeface="Segoe Marker" panose="03080602040302020204" pitchFamily="66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442750" y="2195453"/>
            <a:ext cx="2405293" cy="1222923"/>
            <a:chOff x="5442750" y="2007631"/>
            <a:chExt cx="2405293" cy="1222923"/>
          </a:xfrm>
        </p:grpSpPr>
        <p:grpSp>
          <p:nvGrpSpPr>
            <p:cNvPr id="52" name="Group 51"/>
            <p:cNvGrpSpPr>
              <a:grpSpLocks/>
            </p:cNvGrpSpPr>
            <p:nvPr/>
          </p:nvGrpSpPr>
          <p:grpSpPr bwMode="auto">
            <a:xfrm>
              <a:off x="5442750" y="2090732"/>
              <a:ext cx="1152525" cy="1139822"/>
              <a:chOff x="1006" y="1952"/>
              <a:chExt cx="635" cy="718"/>
            </a:xfrm>
          </p:grpSpPr>
          <p:sp>
            <p:nvSpPr>
              <p:cNvPr id="53" name="Text Box 52"/>
              <p:cNvSpPr txBox="1">
                <a:spLocks noChangeArrowheads="1"/>
              </p:cNvSpPr>
              <p:nvPr/>
            </p:nvSpPr>
            <p:spPr bwMode="auto">
              <a:xfrm>
                <a:off x="1006" y="1952"/>
                <a:ext cx="63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3600" spc="300" dirty="0">
                    <a:latin typeface="Segoe Marker" panose="03080602040302020204" pitchFamily="66" charset="0"/>
                  </a:rPr>
                  <a:t> √3</a:t>
                </a:r>
              </a:p>
            </p:txBody>
          </p:sp>
          <p:sp>
            <p:nvSpPr>
              <p:cNvPr id="54" name="Text Box 53"/>
              <p:cNvSpPr txBox="1">
                <a:spLocks noChangeArrowheads="1"/>
              </p:cNvSpPr>
              <p:nvPr/>
            </p:nvSpPr>
            <p:spPr bwMode="auto">
              <a:xfrm>
                <a:off x="1202" y="2263"/>
                <a:ext cx="31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 2</a:t>
                </a:r>
                <a:endParaRPr lang="en-US" altLang="en-US" sz="3600" dirty="0">
                  <a:latin typeface="Segoe Marker" panose="03080602040302020204" pitchFamily="66" charset="0"/>
                </a:endParaRPr>
              </a:p>
            </p:txBody>
          </p:sp>
          <p:sp>
            <p:nvSpPr>
              <p:cNvPr id="55" name="Line 54"/>
              <p:cNvSpPr>
                <a:spLocks noChangeShapeType="1"/>
              </p:cNvSpPr>
              <p:nvPr/>
            </p:nvSpPr>
            <p:spPr bwMode="auto">
              <a:xfrm>
                <a:off x="1192" y="2293"/>
                <a:ext cx="317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GB" sz="2000">
                  <a:latin typeface="Segoe Marker" panose="03080602040302020204" pitchFamily="66" charset="0"/>
                </a:endParaRPr>
              </a:p>
            </p:txBody>
          </p:sp>
        </p:grpSp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6599717" y="2286000"/>
              <a:ext cx="6477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=</a:t>
              </a:r>
            </a:p>
          </p:txBody>
        </p:sp>
        <p:grpSp>
          <p:nvGrpSpPr>
            <p:cNvPr id="62" name="Group 22"/>
            <p:cNvGrpSpPr>
              <a:grpSpLocks/>
            </p:cNvGrpSpPr>
            <p:nvPr/>
          </p:nvGrpSpPr>
          <p:grpSpPr bwMode="auto">
            <a:xfrm>
              <a:off x="6868925" y="2007631"/>
              <a:ext cx="979118" cy="1177922"/>
              <a:chOff x="1160" y="1952"/>
              <a:chExt cx="688" cy="742"/>
            </a:xfrm>
          </p:grpSpPr>
          <p:sp>
            <p:nvSpPr>
              <p:cNvPr id="63" name="Text Box 23"/>
              <p:cNvSpPr txBox="1">
                <a:spLocks noChangeArrowheads="1"/>
              </p:cNvSpPr>
              <p:nvPr/>
            </p:nvSpPr>
            <p:spPr bwMode="auto">
              <a:xfrm>
                <a:off x="1160" y="1952"/>
                <a:ext cx="63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 </a:t>
                </a:r>
                <a:r>
                  <a:rPr lang="en-GB" altLang="en-US" sz="3600" i="1" dirty="0">
                    <a:latin typeface="Segoe Marker" panose="03080602040302020204" pitchFamily="66" charset="0"/>
                  </a:rPr>
                  <a:t>x</a:t>
                </a:r>
                <a:endParaRPr lang="en-GB" altLang="en-US" sz="3600" i="1" dirty="0">
                  <a:latin typeface="Segoe Marker" panose="03080602040302020204" pitchFamily="66" charset="0"/>
                  <a:cs typeface="Arial" pitchFamily="34" charset="0"/>
                </a:endParaRPr>
              </a:p>
            </p:txBody>
          </p:sp>
          <p:sp>
            <p:nvSpPr>
              <p:cNvPr id="66" name="Text Box 24"/>
              <p:cNvSpPr txBox="1">
                <a:spLocks noChangeArrowheads="1"/>
              </p:cNvSpPr>
              <p:nvPr/>
            </p:nvSpPr>
            <p:spPr bwMode="auto">
              <a:xfrm>
                <a:off x="1277" y="2287"/>
                <a:ext cx="571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8</a:t>
                </a:r>
                <a:endParaRPr lang="en-US" altLang="en-US" sz="3600" dirty="0">
                  <a:latin typeface="Segoe Marker" panose="03080602040302020204" pitchFamily="66" charset="0"/>
                  <a:cs typeface="Arial" pitchFamily="34" charset="0"/>
                </a:endParaRPr>
              </a:p>
            </p:txBody>
          </p:sp>
          <p:sp>
            <p:nvSpPr>
              <p:cNvPr id="67" name="Line 25"/>
              <p:cNvSpPr>
                <a:spLocks noChangeShapeType="1"/>
              </p:cNvSpPr>
              <p:nvPr/>
            </p:nvSpPr>
            <p:spPr bwMode="auto">
              <a:xfrm>
                <a:off x="1424" y="2301"/>
                <a:ext cx="317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GB" sz="2000">
                  <a:latin typeface="Segoe Marker" panose="03080602040302020204" pitchFamily="66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524425" y="3417396"/>
            <a:ext cx="2247975" cy="1154109"/>
            <a:chOff x="5524425" y="3098794"/>
            <a:chExt cx="2247975" cy="1154109"/>
          </a:xfrm>
        </p:grpSpPr>
        <p:grpSp>
          <p:nvGrpSpPr>
            <p:cNvPr id="68" name="Group 67"/>
            <p:cNvGrpSpPr>
              <a:grpSpLocks/>
            </p:cNvGrpSpPr>
            <p:nvPr/>
          </p:nvGrpSpPr>
          <p:grpSpPr bwMode="auto">
            <a:xfrm>
              <a:off x="5524425" y="3098794"/>
              <a:ext cx="1152525" cy="1154109"/>
              <a:chOff x="1051" y="1943"/>
              <a:chExt cx="635" cy="727"/>
            </a:xfrm>
          </p:grpSpPr>
          <p:sp>
            <p:nvSpPr>
              <p:cNvPr id="69" name="Text Box 52"/>
              <p:cNvSpPr txBox="1">
                <a:spLocks noChangeArrowheads="1"/>
              </p:cNvSpPr>
              <p:nvPr/>
            </p:nvSpPr>
            <p:spPr bwMode="auto">
              <a:xfrm>
                <a:off x="1051" y="1943"/>
                <a:ext cx="63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3600" spc="300" dirty="0">
                    <a:latin typeface="Segoe Marker" panose="03080602040302020204" pitchFamily="66" charset="0"/>
                  </a:rPr>
                  <a:t>8√3</a:t>
                </a:r>
              </a:p>
            </p:txBody>
          </p:sp>
          <p:sp>
            <p:nvSpPr>
              <p:cNvPr id="90" name="Text Box 53"/>
              <p:cNvSpPr txBox="1">
                <a:spLocks noChangeArrowheads="1"/>
              </p:cNvSpPr>
              <p:nvPr/>
            </p:nvSpPr>
            <p:spPr bwMode="auto">
              <a:xfrm>
                <a:off x="1202" y="2263"/>
                <a:ext cx="31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 2</a:t>
                </a:r>
                <a:endParaRPr lang="en-US" altLang="en-US" sz="3600" dirty="0">
                  <a:latin typeface="Segoe Marker" panose="03080602040302020204" pitchFamily="66" charset="0"/>
                </a:endParaRPr>
              </a:p>
            </p:txBody>
          </p:sp>
          <p:sp>
            <p:nvSpPr>
              <p:cNvPr id="91" name="Line 54"/>
              <p:cNvSpPr>
                <a:spLocks noChangeShapeType="1"/>
              </p:cNvSpPr>
              <p:nvPr/>
            </p:nvSpPr>
            <p:spPr bwMode="auto">
              <a:xfrm>
                <a:off x="1192" y="2293"/>
                <a:ext cx="317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GB" sz="2000">
                  <a:latin typeface="Segoe Marker" panose="03080602040302020204" pitchFamily="66" charset="0"/>
                </a:endParaRPr>
              </a:p>
            </p:txBody>
          </p:sp>
        </p:grpSp>
        <p:sp>
          <p:nvSpPr>
            <p:cNvPr id="92" name="Text Box 55"/>
            <p:cNvSpPr txBox="1">
              <a:spLocks noChangeArrowheads="1"/>
            </p:cNvSpPr>
            <p:nvPr/>
          </p:nvSpPr>
          <p:spPr bwMode="auto">
            <a:xfrm>
              <a:off x="6591300" y="3308351"/>
              <a:ext cx="6477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=</a:t>
              </a:r>
            </a:p>
          </p:txBody>
        </p:sp>
        <p:sp>
          <p:nvSpPr>
            <p:cNvPr id="94" name="Text Box 23"/>
            <p:cNvSpPr txBox="1">
              <a:spLocks noChangeArrowheads="1"/>
            </p:cNvSpPr>
            <p:nvPr/>
          </p:nvSpPr>
          <p:spPr bwMode="auto">
            <a:xfrm>
              <a:off x="6868707" y="3302001"/>
              <a:ext cx="90369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 </a:t>
              </a:r>
              <a:r>
                <a:rPr lang="en-GB" altLang="en-US" sz="3600" i="1" dirty="0">
                  <a:latin typeface="Segoe Marker" panose="03080602040302020204" pitchFamily="66" charset="0"/>
                </a:rPr>
                <a:t>x</a:t>
              </a:r>
              <a:endParaRPr lang="en-GB" altLang="en-US" sz="3600" i="1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66096" y="4570525"/>
            <a:ext cx="2106304" cy="687275"/>
            <a:chOff x="5666096" y="4292601"/>
            <a:chExt cx="2106304" cy="687275"/>
          </a:xfrm>
        </p:grpSpPr>
        <p:sp>
          <p:nvSpPr>
            <p:cNvPr id="98" name="Text Box 52"/>
            <p:cNvSpPr txBox="1">
              <a:spLocks noChangeArrowheads="1"/>
            </p:cNvSpPr>
            <p:nvPr/>
          </p:nvSpPr>
          <p:spPr bwMode="auto">
            <a:xfrm>
              <a:off x="5666096" y="4333545"/>
              <a:ext cx="115252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600" spc="300" dirty="0">
                  <a:latin typeface="Segoe Marker" panose="03080602040302020204" pitchFamily="66" charset="0"/>
                </a:rPr>
                <a:t>4√3</a:t>
              </a:r>
            </a:p>
          </p:txBody>
        </p:sp>
        <p:sp>
          <p:nvSpPr>
            <p:cNvPr id="101" name="Text Box 55"/>
            <p:cNvSpPr txBox="1">
              <a:spLocks noChangeArrowheads="1"/>
            </p:cNvSpPr>
            <p:nvPr/>
          </p:nvSpPr>
          <p:spPr bwMode="auto">
            <a:xfrm>
              <a:off x="6564004" y="4298951"/>
              <a:ext cx="6477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=</a:t>
              </a:r>
            </a:p>
          </p:txBody>
        </p:sp>
        <p:sp>
          <p:nvSpPr>
            <p:cNvPr id="102" name="Text Box 23"/>
            <p:cNvSpPr txBox="1">
              <a:spLocks noChangeArrowheads="1"/>
            </p:cNvSpPr>
            <p:nvPr/>
          </p:nvSpPr>
          <p:spPr bwMode="auto">
            <a:xfrm>
              <a:off x="6868707" y="4292601"/>
              <a:ext cx="90369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 </a:t>
              </a:r>
              <a:r>
                <a:rPr lang="en-GB" altLang="en-US" sz="3600" i="1" dirty="0">
                  <a:latin typeface="Segoe Marker" panose="03080602040302020204" pitchFamily="66" charset="0"/>
                </a:rPr>
                <a:t>x</a:t>
              </a:r>
              <a:endParaRPr lang="en-GB" altLang="en-US" sz="3600" i="1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60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4844400" y="-41213"/>
            <a:ext cx="3426144" cy="68992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grpSp>
        <p:nvGrpSpPr>
          <p:cNvPr id="4" name="Group 3"/>
          <p:cNvGrpSpPr/>
          <p:nvPr/>
        </p:nvGrpSpPr>
        <p:grpSpPr>
          <a:xfrm flipH="1">
            <a:off x="662840" y="1058191"/>
            <a:ext cx="3186315" cy="3164055"/>
            <a:chOff x="3783791" y="2260958"/>
            <a:chExt cx="3743837" cy="3171586"/>
          </a:xfrm>
        </p:grpSpPr>
        <p:grpSp>
          <p:nvGrpSpPr>
            <p:cNvPr id="70" name="Group 6"/>
            <p:cNvGrpSpPr>
              <a:grpSpLocks/>
            </p:cNvGrpSpPr>
            <p:nvPr/>
          </p:nvGrpSpPr>
          <p:grpSpPr bwMode="auto">
            <a:xfrm>
              <a:off x="5842814" y="2281427"/>
              <a:ext cx="1153324" cy="945555"/>
              <a:chOff x="2698" y="414"/>
              <a:chExt cx="544" cy="484"/>
            </a:xfrm>
          </p:grpSpPr>
          <p:sp>
            <p:nvSpPr>
              <p:cNvPr id="71" name="Arc 7"/>
              <p:cNvSpPr>
                <a:spLocks/>
              </p:cNvSpPr>
              <p:nvPr/>
            </p:nvSpPr>
            <p:spPr bwMode="auto">
              <a:xfrm>
                <a:off x="3072" y="414"/>
                <a:ext cx="162" cy="194"/>
              </a:xfrm>
              <a:custGeom>
                <a:avLst/>
                <a:gdLst>
                  <a:gd name="G0" fmla="+- 15662 0 0"/>
                  <a:gd name="G1" fmla="+- 0 0 0"/>
                  <a:gd name="G2" fmla="+- 21600 0 0"/>
                  <a:gd name="T0" fmla="*/ 15593 w 15662"/>
                  <a:gd name="T1" fmla="*/ 21600 h 21600"/>
                  <a:gd name="T2" fmla="*/ 0 w 15662"/>
                  <a:gd name="T3" fmla="*/ 14875 h 21600"/>
                  <a:gd name="T4" fmla="*/ 15662 w 15662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62" h="21600" fill="none" extrusionOk="0">
                    <a:moveTo>
                      <a:pt x="15593" y="21599"/>
                    </a:moveTo>
                    <a:cubicBezTo>
                      <a:pt x="9695" y="21581"/>
                      <a:pt x="4061" y="19151"/>
                      <a:pt x="0" y="14874"/>
                    </a:cubicBezTo>
                  </a:path>
                  <a:path w="15662" h="21600" stroke="0" extrusionOk="0">
                    <a:moveTo>
                      <a:pt x="15593" y="21599"/>
                    </a:moveTo>
                    <a:cubicBezTo>
                      <a:pt x="9695" y="21581"/>
                      <a:pt x="4061" y="19151"/>
                      <a:pt x="0" y="14874"/>
                    </a:cubicBezTo>
                    <a:lnTo>
                      <a:pt x="15662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800">
                  <a:latin typeface="Segoe Marker" panose="03080602040302020204" pitchFamily="66" charset="0"/>
                </a:endParaRPr>
              </a:p>
            </p:txBody>
          </p:sp>
          <p:sp>
            <p:nvSpPr>
              <p:cNvPr id="73" name="Text Box 8"/>
              <p:cNvSpPr txBox="1">
                <a:spLocks noChangeArrowheads="1"/>
              </p:cNvSpPr>
              <p:nvPr/>
            </p:nvSpPr>
            <p:spPr bwMode="auto">
              <a:xfrm>
                <a:off x="2698" y="630"/>
                <a:ext cx="544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800" dirty="0">
                    <a:latin typeface="Segoe Marker" panose="03080602040302020204" pitchFamily="66" charset="0"/>
                  </a:rPr>
                  <a:t>45</a:t>
                </a:r>
                <a:r>
                  <a:rPr lang="en-US" altLang="en-US" sz="2800" dirty="0">
                    <a:latin typeface="Segoe Marker" panose="03080602040302020204" pitchFamily="66" charset="0"/>
                  </a:rPr>
                  <a:t>º</a:t>
                </a:r>
              </a:p>
            </p:txBody>
          </p:sp>
        </p:grpSp>
        <p:grpSp>
          <p:nvGrpSpPr>
            <p:cNvPr id="74" name="Group 9"/>
            <p:cNvGrpSpPr>
              <a:grpSpLocks/>
            </p:cNvGrpSpPr>
            <p:nvPr/>
          </p:nvGrpSpPr>
          <p:grpSpPr bwMode="auto">
            <a:xfrm>
              <a:off x="3783791" y="2260958"/>
              <a:ext cx="3743837" cy="2574876"/>
              <a:chOff x="1652" y="391"/>
              <a:chExt cx="1865" cy="1318"/>
            </a:xfrm>
          </p:grpSpPr>
          <p:sp>
            <p:nvSpPr>
              <p:cNvPr id="75" name="AutoShape 10"/>
              <p:cNvSpPr>
                <a:spLocks noChangeArrowheads="1"/>
              </p:cNvSpPr>
              <p:nvPr/>
            </p:nvSpPr>
            <p:spPr bwMode="auto">
              <a:xfrm flipH="1">
                <a:off x="1652" y="391"/>
                <a:ext cx="1587" cy="1316"/>
              </a:xfrm>
              <a:prstGeom prst="rtTriangl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800">
                  <a:latin typeface="Segoe Marker" panose="03080602040302020204" pitchFamily="66" charset="0"/>
                </a:endParaRPr>
              </a:p>
            </p:txBody>
          </p:sp>
          <p:sp>
            <p:nvSpPr>
              <p:cNvPr id="76" name="Rectangle 11"/>
              <p:cNvSpPr>
                <a:spLocks noChangeArrowheads="1"/>
              </p:cNvSpPr>
              <p:nvPr/>
            </p:nvSpPr>
            <p:spPr bwMode="auto">
              <a:xfrm>
                <a:off x="3098" y="1573"/>
                <a:ext cx="136" cy="13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2800">
                  <a:latin typeface="Segoe Marker" panose="03080602040302020204" pitchFamily="66" charset="0"/>
                </a:endParaRPr>
              </a:p>
            </p:txBody>
          </p:sp>
          <p:sp>
            <p:nvSpPr>
              <p:cNvPr id="77" name="Text Box 12"/>
              <p:cNvSpPr txBox="1">
                <a:spLocks noChangeArrowheads="1"/>
              </p:cNvSpPr>
              <p:nvPr/>
            </p:nvSpPr>
            <p:spPr bwMode="auto">
              <a:xfrm>
                <a:off x="3277" y="951"/>
                <a:ext cx="240" cy="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600" i="1" dirty="0">
                    <a:latin typeface="Segoe Marker" panose="03080602040302020204" pitchFamily="66" charset="0"/>
                  </a:rPr>
                  <a:t>x</a:t>
                </a:r>
                <a:endParaRPr lang="en-US" altLang="en-US" sz="3600" i="1" dirty="0">
                  <a:latin typeface="Segoe Marker" panose="03080602040302020204" pitchFamily="66" charset="0"/>
                </a:endParaRPr>
              </a:p>
            </p:txBody>
          </p:sp>
        </p:grpSp>
        <p:sp>
          <p:nvSpPr>
            <p:cNvPr id="79" name="Text Box 14"/>
            <p:cNvSpPr txBox="1">
              <a:spLocks noChangeArrowheads="1"/>
            </p:cNvSpPr>
            <p:nvPr/>
          </p:nvSpPr>
          <p:spPr bwMode="auto">
            <a:xfrm>
              <a:off x="4493157" y="4784675"/>
              <a:ext cx="1153323" cy="647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5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209051" y="989937"/>
            <a:ext cx="2831773" cy="1111246"/>
            <a:chOff x="5209053" y="989937"/>
            <a:chExt cx="2327325" cy="1111246"/>
          </a:xfrm>
        </p:grpSpPr>
        <p:grpSp>
          <p:nvGrpSpPr>
            <p:cNvPr id="45" name="Group 19"/>
            <p:cNvGrpSpPr>
              <a:grpSpLocks/>
            </p:cNvGrpSpPr>
            <p:nvPr/>
          </p:nvGrpSpPr>
          <p:grpSpPr bwMode="auto">
            <a:xfrm>
              <a:off x="5209053" y="1270929"/>
              <a:ext cx="1866900" cy="646111"/>
              <a:chOff x="1837" y="2115"/>
              <a:chExt cx="1176" cy="407"/>
            </a:xfrm>
          </p:grpSpPr>
          <p:sp>
            <p:nvSpPr>
              <p:cNvPr id="46" name="Text Box 20"/>
              <p:cNvSpPr txBox="1">
                <a:spLocks noChangeArrowheads="1"/>
              </p:cNvSpPr>
              <p:nvPr/>
            </p:nvSpPr>
            <p:spPr bwMode="auto">
              <a:xfrm>
                <a:off x="1837" y="2115"/>
                <a:ext cx="1043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Tan 45</a:t>
                </a:r>
                <a:r>
                  <a:rPr lang="en-US" altLang="en-US" sz="3600" dirty="0">
                    <a:latin typeface="Segoe Marker" panose="03080602040302020204" pitchFamily="66" charset="0"/>
                    <a:cs typeface="Arial" pitchFamily="34" charset="0"/>
                  </a:rPr>
                  <a:t>º</a:t>
                </a:r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2608" y="2115"/>
                <a:ext cx="40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=</a:t>
                </a:r>
                <a:endParaRPr lang="en-US" altLang="en-US" sz="3600" dirty="0">
                  <a:latin typeface="Segoe Marker" panose="03080602040302020204" pitchFamily="66" charset="0"/>
                  <a:cs typeface="Arial" pitchFamily="34" charset="0"/>
                </a:endParaRPr>
              </a:p>
            </p:txBody>
          </p:sp>
        </p:grpSp>
        <p:grpSp>
          <p:nvGrpSpPr>
            <p:cNvPr id="48" name="Group 22"/>
            <p:cNvGrpSpPr>
              <a:grpSpLocks/>
            </p:cNvGrpSpPr>
            <p:nvPr/>
          </p:nvGrpSpPr>
          <p:grpSpPr bwMode="auto">
            <a:xfrm>
              <a:off x="6626992" y="989937"/>
              <a:ext cx="909386" cy="1111246"/>
              <a:chOff x="990" y="1934"/>
              <a:chExt cx="639" cy="700"/>
            </a:xfrm>
          </p:grpSpPr>
          <p:sp>
            <p:nvSpPr>
              <p:cNvPr id="49" name="Text Box 23"/>
              <p:cNvSpPr txBox="1">
                <a:spLocks noChangeArrowheads="1"/>
              </p:cNvSpPr>
              <p:nvPr/>
            </p:nvSpPr>
            <p:spPr bwMode="auto">
              <a:xfrm>
                <a:off x="994" y="1934"/>
                <a:ext cx="63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5</a:t>
                </a:r>
                <a:endParaRPr lang="en-GB" altLang="en-US" sz="3600" i="1" dirty="0">
                  <a:latin typeface="Segoe Marker" panose="03080602040302020204" pitchFamily="66" charset="0"/>
                  <a:cs typeface="Arial" pitchFamily="34" charset="0"/>
                </a:endParaRPr>
              </a:p>
            </p:txBody>
          </p:sp>
          <p:sp>
            <p:nvSpPr>
              <p:cNvPr id="50" name="Text Box 24"/>
              <p:cNvSpPr txBox="1">
                <a:spLocks noChangeArrowheads="1"/>
              </p:cNvSpPr>
              <p:nvPr/>
            </p:nvSpPr>
            <p:spPr bwMode="auto">
              <a:xfrm>
                <a:off x="990" y="2227"/>
                <a:ext cx="571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3600" i="1" dirty="0">
                    <a:latin typeface="Segoe Marker" panose="03080602040302020204" pitchFamily="66" charset="0"/>
                  </a:rPr>
                  <a:t>x</a:t>
                </a:r>
                <a:endParaRPr lang="en-US" altLang="en-US" sz="3600" i="1" dirty="0">
                  <a:latin typeface="Segoe Marker" panose="03080602040302020204" pitchFamily="66" charset="0"/>
                  <a:cs typeface="Arial" pitchFamily="34" charset="0"/>
                </a:endParaRPr>
              </a:p>
            </p:txBody>
          </p:sp>
          <p:sp>
            <p:nvSpPr>
              <p:cNvPr id="51" name="Line 25"/>
              <p:cNvSpPr>
                <a:spLocks noChangeShapeType="1"/>
              </p:cNvSpPr>
              <p:nvPr/>
            </p:nvSpPr>
            <p:spPr bwMode="auto">
              <a:xfrm>
                <a:off x="1160" y="2301"/>
                <a:ext cx="317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GB" sz="2000">
                  <a:latin typeface="Segoe Marker" panose="03080602040302020204" pitchFamily="66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130245" y="2179578"/>
            <a:ext cx="1753378" cy="1114422"/>
            <a:chOff x="6130245" y="1991756"/>
            <a:chExt cx="1753378" cy="1114422"/>
          </a:xfrm>
        </p:grpSpPr>
        <p:sp>
          <p:nvSpPr>
            <p:cNvPr id="54" name="Text Box 53"/>
            <p:cNvSpPr txBox="1">
              <a:spLocks noChangeArrowheads="1"/>
            </p:cNvSpPr>
            <p:nvPr/>
          </p:nvSpPr>
          <p:spPr bwMode="auto">
            <a:xfrm>
              <a:off x="6130245" y="2282662"/>
              <a:ext cx="575355" cy="646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 1</a:t>
              </a:r>
              <a:endParaRPr lang="en-US" altLang="en-US" sz="3600" dirty="0">
                <a:latin typeface="Segoe Marker" panose="03080602040302020204" pitchFamily="66" charset="0"/>
              </a:endParaRPr>
            </a:p>
          </p:txBody>
        </p:sp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6599717" y="2286000"/>
              <a:ext cx="6477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=</a:t>
              </a:r>
            </a:p>
          </p:txBody>
        </p:sp>
        <p:grpSp>
          <p:nvGrpSpPr>
            <p:cNvPr id="62" name="Group 22"/>
            <p:cNvGrpSpPr>
              <a:grpSpLocks/>
            </p:cNvGrpSpPr>
            <p:nvPr/>
          </p:nvGrpSpPr>
          <p:grpSpPr bwMode="auto">
            <a:xfrm>
              <a:off x="6979931" y="1991756"/>
              <a:ext cx="903692" cy="1114422"/>
              <a:chOff x="1238" y="1942"/>
              <a:chExt cx="635" cy="702"/>
            </a:xfrm>
          </p:grpSpPr>
          <p:sp>
            <p:nvSpPr>
              <p:cNvPr id="63" name="Text Box 23"/>
              <p:cNvSpPr txBox="1">
                <a:spLocks noChangeArrowheads="1"/>
              </p:cNvSpPr>
              <p:nvPr/>
            </p:nvSpPr>
            <p:spPr bwMode="auto">
              <a:xfrm>
                <a:off x="1238" y="1942"/>
                <a:ext cx="63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3600" dirty="0">
                    <a:latin typeface="Segoe Marker" panose="03080602040302020204" pitchFamily="66" charset="0"/>
                  </a:rPr>
                  <a:t> 5</a:t>
                </a:r>
                <a:endParaRPr lang="en-GB" altLang="en-US" sz="3600" dirty="0">
                  <a:latin typeface="Segoe Marker" panose="03080602040302020204" pitchFamily="66" charset="0"/>
                  <a:cs typeface="Arial" pitchFamily="34" charset="0"/>
                </a:endParaRPr>
              </a:p>
            </p:txBody>
          </p:sp>
          <p:sp>
            <p:nvSpPr>
              <p:cNvPr id="66" name="Text Box 24"/>
              <p:cNvSpPr txBox="1">
                <a:spLocks noChangeArrowheads="1"/>
              </p:cNvSpPr>
              <p:nvPr/>
            </p:nvSpPr>
            <p:spPr bwMode="auto">
              <a:xfrm>
                <a:off x="1255" y="2237"/>
                <a:ext cx="571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altLang="en-US" sz="3600" i="1" dirty="0">
                    <a:latin typeface="Segoe Marker" panose="03080602040302020204" pitchFamily="66" charset="0"/>
                  </a:rPr>
                  <a:t>x</a:t>
                </a:r>
                <a:endParaRPr lang="en-US" altLang="en-US" sz="3600" i="1" dirty="0">
                  <a:latin typeface="Segoe Marker" panose="03080602040302020204" pitchFamily="66" charset="0"/>
                  <a:cs typeface="Arial" pitchFamily="34" charset="0"/>
                </a:endParaRPr>
              </a:p>
            </p:txBody>
          </p:sp>
          <p:sp>
            <p:nvSpPr>
              <p:cNvPr id="67" name="Line 25"/>
              <p:cNvSpPr>
                <a:spLocks noChangeShapeType="1"/>
              </p:cNvSpPr>
              <p:nvPr/>
            </p:nvSpPr>
            <p:spPr bwMode="auto">
              <a:xfrm>
                <a:off x="1424" y="2301"/>
                <a:ext cx="317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GB" sz="2000">
                  <a:latin typeface="Segoe Marker" panose="03080602040302020204" pitchFamily="66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6158163" y="3620603"/>
            <a:ext cx="1614237" cy="669978"/>
            <a:chOff x="6158163" y="3302001"/>
            <a:chExt cx="1614237" cy="669978"/>
          </a:xfrm>
        </p:grpSpPr>
        <p:sp>
          <p:nvSpPr>
            <p:cNvPr id="90" name="Text Box 53"/>
            <p:cNvSpPr txBox="1">
              <a:spLocks noChangeArrowheads="1"/>
            </p:cNvSpPr>
            <p:nvPr/>
          </p:nvSpPr>
          <p:spPr bwMode="auto">
            <a:xfrm>
              <a:off x="6158163" y="3325868"/>
              <a:ext cx="575355" cy="646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600" i="1" dirty="0">
                  <a:latin typeface="Segoe Marker" panose="03080602040302020204" pitchFamily="66" charset="0"/>
                </a:rPr>
                <a:t> x</a:t>
              </a:r>
              <a:endParaRPr lang="en-US" altLang="en-US" sz="3600" i="1" dirty="0">
                <a:latin typeface="Segoe Marker" panose="03080602040302020204" pitchFamily="66" charset="0"/>
              </a:endParaRPr>
            </a:p>
          </p:txBody>
        </p:sp>
        <p:sp>
          <p:nvSpPr>
            <p:cNvPr id="92" name="Text Box 55"/>
            <p:cNvSpPr txBox="1">
              <a:spLocks noChangeArrowheads="1"/>
            </p:cNvSpPr>
            <p:nvPr/>
          </p:nvSpPr>
          <p:spPr bwMode="auto">
            <a:xfrm>
              <a:off x="6591300" y="3308351"/>
              <a:ext cx="6477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=</a:t>
              </a:r>
            </a:p>
          </p:txBody>
        </p:sp>
        <p:sp>
          <p:nvSpPr>
            <p:cNvPr id="94" name="Text Box 23"/>
            <p:cNvSpPr txBox="1">
              <a:spLocks noChangeArrowheads="1"/>
            </p:cNvSpPr>
            <p:nvPr/>
          </p:nvSpPr>
          <p:spPr bwMode="auto">
            <a:xfrm>
              <a:off x="6868707" y="3302001"/>
              <a:ext cx="90369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 5</a:t>
              </a:r>
              <a:endParaRPr lang="en-GB" altLang="en-US" sz="36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51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886681"/>
            <a:ext cx="464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Segoe Marker" panose="03080602040302020204" pitchFamily="66" charset="0"/>
              </a:rPr>
              <a:t>Exact Trig Values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48291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80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Segoe Marker" panose="03080602040302020204" pitchFamily="66" charset="0"/>
              </a:rPr>
              <a:t>Trig ratio code breaker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43000"/>
            <a:ext cx="46291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31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48508"/>
            <a:ext cx="4800600" cy="6955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3419" y="310055"/>
            <a:ext cx="33015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Segoe Marker" panose="03080602040302020204" pitchFamily="66" charset="0"/>
              </a:rPr>
              <a:t>Show all stages of working out in your exercise book</a:t>
            </a:r>
          </a:p>
        </p:txBody>
      </p:sp>
    </p:spTree>
    <p:extLst>
      <p:ext uri="{BB962C8B-B14F-4D97-AF65-F5344CB8AC3E}">
        <p14:creationId xmlns:p14="http://schemas.microsoft.com/office/powerpoint/2010/main" val="983130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851144"/>
            <a:ext cx="9372600" cy="28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1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609600"/>
            <a:ext cx="7772400" cy="5105400"/>
          </a:xfrm>
        </p:spPr>
        <p:txBody>
          <a:bodyPr>
            <a:noAutofit/>
          </a:bodyPr>
          <a:lstStyle/>
          <a:p>
            <a:r>
              <a:rPr lang="en-GB" sz="4800" i="1" dirty="0">
                <a:solidFill>
                  <a:schemeClr val="tx2"/>
                </a:solidFill>
                <a:latin typeface="Segoe Marker" panose="03080602040302020204" pitchFamily="66" charset="0"/>
              </a:rPr>
              <a:t>“  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Know the exact values of </a:t>
            </a:r>
            <a:b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</a:br>
            <a:r>
              <a:rPr lang="en-GB" sz="4800" dirty="0">
                <a:latin typeface="Segoe Marker" panose="03080602040302020204" pitchFamily="66" charset="0"/>
              </a:rPr>
              <a:t>sin</a:t>
            </a:r>
            <a:r>
              <a:rPr lang="el-GR" sz="4800" dirty="0">
                <a:latin typeface="Arial Narrow" panose="020B0606020202030204" pitchFamily="34" charset="0"/>
              </a:rPr>
              <a:t>ϴ</a:t>
            </a:r>
            <a:r>
              <a:rPr lang="en-GB" sz="4800" dirty="0">
                <a:latin typeface="Segoe Marker" panose="03080602040302020204" pitchFamily="66" charset="0"/>
              </a:rPr>
              <a:t> 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and </a:t>
            </a:r>
            <a:r>
              <a:rPr lang="en-GB" sz="4800" dirty="0">
                <a:latin typeface="Segoe Marker" panose="03080602040302020204" pitchFamily="66" charset="0"/>
              </a:rPr>
              <a:t>cos</a:t>
            </a:r>
            <a:r>
              <a:rPr lang="el-GR" sz="4800" dirty="0">
                <a:latin typeface="Arial Narrow" panose="020B0606020202030204" pitchFamily="34" charset="0"/>
              </a:rPr>
              <a:t>ϴ</a:t>
            </a:r>
            <a:b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</a:b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for </a:t>
            </a:r>
            <a:r>
              <a:rPr lang="el-GR" sz="4800" dirty="0">
                <a:latin typeface="Arial Narrow" panose="020B0606020202030204" pitchFamily="34" charset="0"/>
              </a:rPr>
              <a:t>ϴ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 =</a:t>
            </a:r>
            <a:r>
              <a:rPr lang="en-GB" sz="4800" dirty="0">
                <a:latin typeface="Segoe Marker" panose="03080602040302020204" pitchFamily="66" charset="0"/>
              </a:rPr>
              <a:t> 0˚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,</a:t>
            </a:r>
            <a:r>
              <a:rPr lang="en-GB" sz="4800" dirty="0">
                <a:latin typeface="Segoe Marker" panose="03080602040302020204" pitchFamily="66" charset="0"/>
              </a:rPr>
              <a:t> 30˚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,</a:t>
            </a:r>
            <a:r>
              <a:rPr lang="en-GB" sz="4800" dirty="0">
                <a:latin typeface="Segoe Marker" panose="03080602040302020204" pitchFamily="66" charset="0"/>
              </a:rPr>
              <a:t> 45˚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,</a:t>
            </a:r>
            <a:r>
              <a:rPr lang="en-GB" sz="4800" dirty="0">
                <a:latin typeface="Segoe Marker" panose="03080602040302020204" pitchFamily="66" charset="0"/>
              </a:rPr>
              <a:t> 60˚ 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and </a:t>
            </a:r>
            <a:r>
              <a:rPr lang="en-GB" sz="4800" dirty="0">
                <a:latin typeface="Segoe Marker" panose="03080602040302020204" pitchFamily="66" charset="0"/>
              </a:rPr>
              <a:t>90˚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 </a:t>
            </a:r>
            <a:b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</a:br>
            <a:r>
              <a:rPr lang="en-GB" sz="4800" dirty="0">
                <a:latin typeface="Segoe Marker" panose="03080602040302020204" pitchFamily="66" charset="0"/>
              </a:rPr>
              <a:t>tan</a:t>
            </a:r>
            <a:r>
              <a:rPr lang="el-GR" sz="4800" dirty="0">
                <a:latin typeface="Arial Narrow" panose="020B0606020202030204" pitchFamily="34" charset="0"/>
              </a:rPr>
              <a:t>ϴ</a:t>
            </a:r>
            <a:b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</a:b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for </a:t>
            </a:r>
            <a:r>
              <a:rPr lang="el-GR" sz="4800" dirty="0">
                <a:latin typeface="Arial Narrow" panose="020B0606020202030204" pitchFamily="34" charset="0"/>
              </a:rPr>
              <a:t>ϴ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 = </a:t>
            </a:r>
            <a:r>
              <a:rPr lang="en-GB" sz="4800" dirty="0">
                <a:latin typeface="Segoe Marker" panose="03080602040302020204" pitchFamily="66" charset="0"/>
              </a:rPr>
              <a:t>0˚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,</a:t>
            </a:r>
            <a:r>
              <a:rPr lang="en-GB" sz="4800" dirty="0">
                <a:latin typeface="Segoe Marker" panose="03080602040302020204" pitchFamily="66" charset="0"/>
              </a:rPr>
              <a:t> 30˚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,</a:t>
            </a:r>
            <a:r>
              <a:rPr lang="en-GB" sz="4800" dirty="0">
                <a:latin typeface="Segoe Marker" panose="03080602040302020204" pitchFamily="66" charset="0"/>
              </a:rPr>
              <a:t> 45˚ </a:t>
            </a:r>
            <a:r>
              <a:rPr lang="en-GB" sz="4800" dirty="0">
                <a:solidFill>
                  <a:schemeClr val="tx2"/>
                </a:solidFill>
                <a:latin typeface="Segoe Marker" panose="03080602040302020204" pitchFamily="66" charset="0"/>
              </a:rPr>
              <a:t>and </a:t>
            </a:r>
            <a:r>
              <a:rPr lang="en-GB" sz="4800" dirty="0">
                <a:latin typeface="Segoe Marker" panose="03080602040302020204" pitchFamily="66" charset="0"/>
              </a:rPr>
              <a:t>60˚</a:t>
            </a:r>
            <a:r>
              <a:rPr lang="en-GB" sz="4800" i="1" dirty="0">
                <a:solidFill>
                  <a:schemeClr val="tx2"/>
                </a:solidFill>
                <a:latin typeface="Segoe Marker" panose="03080602040302020204" pitchFamily="66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95397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057400"/>
            <a:ext cx="5943600" cy="1676400"/>
          </a:xfrm>
        </p:spPr>
        <p:txBody>
          <a:bodyPr>
            <a:noAutofit/>
          </a:bodyPr>
          <a:lstStyle/>
          <a:p>
            <a:r>
              <a:rPr lang="en-GB" altLang="en-US" sz="6600" dirty="0">
                <a:latin typeface="Segoe Marker" panose="03080602040302020204" pitchFamily="66" charset="0"/>
              </a:rPr>
              <a:t>Sine, Cosine </a:t>
            </a:r>
            <a:br>
              <a:rPr lang="en-GB" altLang="en-US" sz="6600" dirty="0">
                <a:latin typeface="Segoe Marker" panose="03080602040302020204" pitchFamily="66" charset="0"/>
              </a:rPr>
            </a:br>
            <a:r>
              <a:rPr lang="en-GB" altLang="en-US" sz="6600" dirty="0">
                <a:latin typeface="Segoe Marker" panose="03080602040302020204" pitchFamily="66" charset="0"/>
              </a:rPr>
              <a:t>and Tangent </a:t>
            </a:r>
            <a:br>
              <a:rPr lang="en-GB" altLang="en-US" sz="6600" dirty="0">
                <a:latin typeface="Segoe Marker" panose="03080602040302020204" pitchFamily="66" charset="0"/>
              </a:rPr>
            </a:br>
            <a:r>
              <a:rPr lang="en-GB" altLang="en-US" sz="6600" dirty="0">
                <a:latin typeface="Segoe Marker" panose="03080602040302020204" pitchFamily="66" charset="0"/>
              </a:rPr>
              <a:t>of 30</a:t>
            </a:r>
            <a:r>
              <a:rPr lang="en-US" altLang="en-US" sz="6600" dirty="0">
                <a:latin typeface="Segoe Marker" panose="03080602040302020204" pitchFamily="66" charset="0"/>
              </a:rPr>
              <a:t>º, 45º </a:t>
            </a:r>
            <a:br>
              <a:rPr lang="en-US" altLang="en-US" sz="6600" dirty="0">
                <a:latin typeface="Segoe Marker" panose="03080602040302020204" pitchFamily="66" charset="0"/>
              </a:rPr>
            </a:br>
            <a:r>
              <a:rPr lang="en-US" altLang="en-US" sz="6600" dirty="0">
                <a:latin typeface="Segoe Marker" panose="03080602040302020204" pitchFamily="66" charset="0"/>
              </a:rPr>
              <a:t>and 60º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44782"/>
            <a:ext cx="3657600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y hand rule trick quiz">
            <a:extLst>
              <a:ext uri="{FF2B5EF4-FFF2-40B4-BE49-F238E27FC236}">
                <a16:creationId xmlns:a16="http://schemas.microsoft.com/office/drawing/2014/main" id="{79809AA5-2FD5-89B6-92A2-EFC822DD5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6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en Gordon A Twitter Exact Trig Values">
            <a:extLst>
              <a:ext uri="{FF2B5EF4-FFF2-40B4-BE49-F238E27FC236}">
                <a16:creationId xmlns:a16="http://schemas.microsoft.com/office/drawing/2014/main" id="{5EF68099-64EE-333A-077A-997A75D2A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85800"/>
            <a:ext cx="8915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50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ke a unit circle on a plate">
            <a:extLst>
              <a:ext uri="{FF2B5EF4-FFF2-40B4-BE49-F238E27FC236}">
                <a16:creationId xmlns:a16="http://schemas.microsoft.com/office/drawing/2014/main" id="{9F6F9B2F-BA13-B2F4-068A-B479E9571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75768-A8EE-EF3B-A943-9D735F2734DA}"/>
              </a:ext>
            </a:extLst>
          </p:cNvPr>
          <p:cNvSpPr txBox="1"/>
          <p:nvPr/>
        </p:nvSpPr>
        <p:spPr>
          <a:xfrm>
            <a:off x="762000" y="304800"/>
            <a:ext cx="617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3A3A3A"/>
                </a:solidFill>
                <a:effectLst/>
                <a:latin typeface="-apple-system"/>
              </a:rPr>
              <a:t>Make a unit circle on a plate</a:t>
            </a:r>
            <a:endParaRPr lang="en-US" sz="4000" b="0" i="0" dirty="0">
              <a:solidFill>
                <a:srgbClr val="3A3A3A"/>
              </a:solidFill>
              <a:effectLst/>
              <a:latin typeface="-apple-syste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CFADEE-9DF6-7CF9-7E8E-BC2961C6A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867126"/>
            <a:ext cx="181000" cy="1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0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6"/>
          <p:cNvSpPr>
            <a:spLocks/>
          </p:cNvSpPr>
          <p:nvPr/>
        </p:nvSpPr>
        <p:spPr bwMode="auto">
          <a:xfrm rot="7200000">
            <a:off x="3872702" y="1090553"/>
            <a:ext cx="1357322" cy="1428677"/>
          </a:xfrm>
          <a:prstGeom prst="arc">
            <a:avLst>
              <a:gd name="adj1" fmla="val 19799455"/>
              <a:gd name="adj2" fmla="val 0"/>
            </a:avLst>
          </a:prstGeom>
          <a:solidFill>
            <a:schemeClr val="accent6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Segoe Marker" panose="03080602040302020204" pitchFamily="66" charset="0"/>
            </a:endParaRPr>
          </a:p>
        </p:txBody>
      </p:sp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14337" y="411540"/>
            <a:ext cx="84248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>
                <a:latin typeface="Segoe Marker" panose="03080602040302020204" pitchFamily="66" charset="0"/>
              </a:rPr>
              <a:t>Using an equilateral triangle whose sides are 2 units, write down expressions for the sine, cosine and tangent of 60</a:t>
            </a:r>
            <a:r>
              <a:rPr lang="en-US" altLang="en-US" sz="3200" dirty="0">
                <a:latin typeface="Segoe Marker" panose="03080602040302020204" pitchFamily="66" charset="0"/>
                <a:cs typeface="Arial" pitchFamily="34" charset="0"/>
              </a:rPr>
              <a:t>º and 30º.</a:t>
            </a:r>
          </a:p>
        </p:txBody>
      </p:sp>
      <p:sp>
        <p:nvSpPr>
          <p:cNvPr id="5" name="Arc 16"/>
          <p:cNvSpPr>
            <a:spLocks/>
          </p:cNvSpPr>
          <p:nvPr/>
        </p:nvSpPr>
        <p:spPr bwMode="auto">
          <a:xfrm>
            <a:off x="2745664" y="4442053"/>
            <a:ext cx="556790" cy="541366"/>
          </a:xfrm>
          <a:custGeom>
            <a:avLst/>
            <a:gdLst>
              <a:gd name="G0" fmla="+- 0 0 0"/>
              <a:gd name="G1" fmla="+- 18116 0 0"/>
              <a:gd name="G2" fmla="+- 21600 0 0"/>
              <a:gd name="T0" fmla="*/ 11763 w 21600"/>
              <a:gd name="T1" fmla="*/ 0 h 18116"/>
              <a:gd name="T2" fmla="*/ 21600 w 21600"/>
              <a:gd name="T3" fmla="*/ 18116 h 18116"/>
              <a:gd name="T4" fmla="*/ 0 w 21600"/>
              <a:gd name="T5" fmla="*/ 18116 h 18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116" fill="none" extrusionOk="0">
                <a:moveTo>
                  <a:pt x="11763" y="-1"/>
                </a:moveTo>
                <a:cubicBezTo>
                  <a:pt x="17897" y="3983"/>
                  <a:pt x="21600" y="10801"/>
                  <a:pt x="21600" y="18116"/>
                </a:cubicBezTo>
              </a:path>
              <a:path w="21600" h="18116" stroke="0" extrusionOk="0">
                <a:moveTo>
                  <a:pt x="11763" y="-1"/>
                </a:moveTo>
                <a:cubicBezTo>
                  <a:pt x="17897" y="3983"/>
                  <a:pt x="21600" y="10801"/>
                  <a:pt x="21600" y="18116"/>
                </a:cubicBezTo>
                <a:lnTo>
                  <a:pt x="0" y="18116"/>
                </a:lnTo>
                <a:close/>
              </a:path>
            </a:pathLst>
          </a:custGeom>
          <a:solidFill>
            <a:schemeClr val="accent6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Segoe Marker" panose="03080602040302020204" pitchFamily="66" charset="0"/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2743200" y="1755166"/>
            <a:ext cx="3651163" cy="3239651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4400">
              <a:latin typeface="Segoe Marker" panose="03080602040302020204" pitchFamily="66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537005" y="2789461"/>
            <a:ext cx="894313" cy="7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400" dirty="0">
                <a:latin typeface="Segoe Marker" panose="03080602040302020204" pitchFamily="66" charset="0"/>
              </a:rPr>
              <a:t>2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4146768" y="5021890"/>
            <a:ext cx="894313" cy="7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400" dirty="0">
                <a:latin typeface="Segoe Marker" panose="03080602040302020204" pitchFamily="66" charset="0"/>
              </a:rPr>
              <a:t>2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2854065" y="2789461"/>
            <a:ext cx="894313" cy="7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400" dirty="0">
                <a:latin typeface="Segoe Marker" panose="03080602040302020204" pitchFamily="66" charset="0"/>
              </a:rPr>
              <a:t>2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228544" y="4373205"/>
            <a:ext cx="8943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latin typeface="Segoe Marker" panose="03080602040302020204" pitchFamily="66" charset="0"/>
              </a:rPr>
              <a:t>60</a:t>
            </a:r>
            <a:r>
              <a:rPr lang="en-US" altLang="en-US" sz="2400" dirty="0">
                <a:latin typeface="Segoe Marker" panose="03080602040302020204" pitchFamily="66" charset="0"/>
              </a:rPr>
              <a:t>º</a:t>
            </a:r>
          </a:p>
        </p:txBody>
      </p:sp>
      <p:cxnSp>
        <p:nvCxnSpPr>
          <p:cNvPr id="12" name="Straight Connector 11"/>
          <p:cNvCxnSpPr>
            <a:stCxn id="6" idx="0"/>
          </p:cNvCxnSpPr>
          <p:nvPr/>
        </p:nvCxnSpPr>
        <p:spPr>
          <a:xfrm>
            <a:off x="4568782" y="1755166"/>
            <a:ext cx="25143" cy="32576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983318" y="5021890"/>
            <a:ext cx="894313" cy="7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400" dirty="0">
                <a:latin typeface="Segoe Marker" panose="03080602040302020204" pitchFamily="66" charset="0"/>
              </a:rPr>
              <a:t>?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306215" y="5021890"/>
            <a:ext cx="894313" cy="7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400" dirty="0">
                <a:latin typeface="Segoe Marker" panose="03080602040302020204" pitchFamily="66" charset="0"/>
              </a:rPr>
              <a:t>?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4983318" y="5021890"/>
            <a:ext cx="894313" cy="7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400" dirty="0">
                <a:latin typeface="Segoe Marker" panose="03080602040302020204" pitchFamily="66" charset="0"/>
              </a:rPr>
              <a:t>1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306215" y="5021890"/>
            <a:ext cx="894313" cy="7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400" dirty="0">
                <a:latin typeface="Segoe Marker" panose="03080602040302020204" pitchFamily="66" charset="0"/>
              </a:rPr>
              <a:t>1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456214" y="3418686"/>
            <a:ext cx="894313" cy="7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400" dirty="0">
                <a:latin typeface="Segoe Marker" panose="03080602040302020204" pitchFamily="66" charset="0"/>
              </a:rPr>
              <a:t>√3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052908" y="2498608"/>
            <a:ext cx="8943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latin typeface="Segoe Marker" panose="03080602040302020204" pitchFamily="66" charset="0"/>
              </a:rPr>
              <a:t>30</a:t>
            </a:r>
            <a:r>
              <a:rPr lang="en-US" altLang="en-US" sz="2400" dirty="0">
                <a:latin typeface="Segoe Marker" panose="03080602040302020204" pitchFamily="66" charset="0"/>
              </a:rPr>
              <a:t>º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495800" y="3384884"/>
            <a:ext cx="8943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800" dirty="0">
                <a:latin typeface="Segoe Marker" panose="0308060204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510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5" grpId="0" animBg="1"/>
      <p:bldP spid="6" grpId="0" animBg="1"/>
      <p:bldP spid="7" grpId="0"/>
      <p:bldP spid="8" grpId="0"/>
      <p:bldP spid="8" grpId="1"/>
      <p:bldP spid="9" grpId="0"/>
      <p:bldP spid="10" grpId="0"/>
      <p:bldP spid="14" grpId="0"/>
      <p:bldP spid="14" grpId="1"/>
      <p:bldP spid="15" grpId="0"/>
      <p:bldP spid="15" grpId="1"/>
      <p:bldP spid="16" grpId="0"/>
      <p:bldP spid="17" grpId="0"/>
      <p:bldP spid="18" grpId="0"/>
      <p:bldP spid="20" grpId="0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580148"/>
            <a:ext cx="9144000" cy="1217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72" name="Rectangle 71"/>
          <p:cNvSpPr/>
          <p:nvPr/>
        </p:nvSpPr>
        <p:spPr>
          <a:xfrm>
            <a:off x="0" y="5106988"/>
            <a:ext cx="9144000" cy="1217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grpSp>
        <p:nvGrpSpPr>
          <p:cNvPr id="123916" name="Group 12"/>
          <p:cNvGrpSpPr>
            <a:grpSpLocks/>
          </p:cNvGrpSpPr>
          <p:nvPr/>
        </p:nvGrpSpPr>
        <p:grpSpPr bwMode="auto">
          <a:xfrm>
            <a:off x="582612" y="3908758"/>
            <a:ext cx="1582738" cy="584199"/>
            <a:chOff x="340" y="2115"/>
            <a:chExt cx="997" cy="368"/>
          </a:xfrm>
        </p:grpSpPr>
        <p:sp>
          <p:nvSpPr>
            <p:cNvPr id="123917" name="Text Box 13"/>
            <p:cNvSpPr txBox="1">
              <a:spLocks noChangeArrowheads="1"/>
            </p:cNvSpPr>
            <p:nvPr/>
          </p:nvSpPr>
          <p:spPr bwMode="auto">
            <a:xfrm>
              <a:off x="340" y="2115"/>
              <a:ext cx="8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Sin 60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123918" name="Text Box 14"/>
            <p:cNvSpPr txBox="1">
              <a:spLocks noChangeArrowheads="1"/>
            </p:cNvSpPr>
            <p:nvPr/>
          </p:nvSpPr>
          <p:spPr bwMode="auto">
            <a:xfrm>
              <a:off x="1020" y="2115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grpSp>
        <p:nvGrpSpPr>
          <p:cNvPr id="123919" name="Group 15"/>
          <p:cNvGrpSpPr>
            <a:grpSpLocks/>
          </p:cNvGrpSpPr>
          <p:nvPr/>
        </p:nvGrpSpPr>
        <p:grpSpPr bwMode="auto">
          <a:xfrm>
            <a:off x="1908175" y="3678824"/>
            <a:ext cx="777875" cy="1073149"/>
            <a:chOff x="1156" y="1979"/>
            <a:chExt cx="635" cy="676"/>
          </a:xfrm>
        </p:grpSpPr>
        <p:sp>
          <p:nvSpPr>
            <p:cNvPr id="123920" name="Text Box 16"/>
            <p:cNvSpPr txBox="1">
              <a:spLocks noChangeArrowheads="1"/>
            </p:cNvSpPr>
            <p:nvPr/>
          </p:nvSpPr>
          <p:spPr bwMode="auto">
            <a:xfrm>
              <a:off x="1156" y="1979"/>
              <a:ext cx="6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200">
                  <a:latin typeface="Segoe Marker" panose="03080602040302020204" pitchFamily="66" charset="0"/>
                </a:rPr>
                <a:t>√3</a:t>
              </a:r>
              <a:endParaRPr lang="en-GB" altLang="en-US" sz="320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21" name="Text Box 17"/>
            <p:cNvSpPr txBox="1">
              <a:spLocks noChangeArrowheads="1"/>
            </p:cNvSpPr>
            <p:nvPr/>
          </p:nvSpPr>
          <p:spPr bwMode="auto">
            <a:xfrm>
              <a:off x="1334" y="2287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2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22" name="Line 18"/>
            <p:cNvSpPr>
              <a:spLocks noChangeShapeType="1"/>
            </p:cNvSpPr>
            <p:nvPr/>
          </p:nvSpPr>
          <p:spPr bwMode="auto">
            <a:xfrm>
              <a:off x="1334" y="2297"/>
              <a:ext cx="317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 sz="2000">
                <a:latin typeface="Segoe Marker" panose="03080602040302020204" pitchFamily="66" charset="0"/>
              </a:endParaRPr>
            </a:p>
          </p:txBody>
        </p:sp>
      </p:grpSp>
      <p:grpSp>
        <p:nvGrpSpPr>
          <p:cNvPr id="123923" name="Group 19"/>
          <p:cNvGrpSpPr>
            <a:grpSpLocks/>
          </p:cNvGrpSpPr>
          <p:nvPr/>
        </p:nvGrpSpPr>
        <p:grpSpPr bwMode="auto">
          <a:xfrm>
            <a:off x="3169821" y="3872080"/>
            <a:ext cx="1866900" cy="584199"/>
            <a:chOff x="1837" y="2115"/>
            <a:chExt cx="1176" cy="368"/>
          </a:xfrm>
        </p:grpSpPr>
        <p:sp>
          <p:nvSpPr>
            <p:cNvPr id="123924" name="Text Box 20"/>
            <p:cNvSpPr txBox="1">
              <a:spLocks noChangeArrowheads="1"/>
            </p:cNvSpPr>
            <p:nvPr/>
          </p:nvSpPr>
          <p:spPr bwMode="auto">
            <a:xfrm>
              <a:off x="1837" y="2115"/>
              <a:ext cx="10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Cos 60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123925" name="Text Box 21"/>
            <p:cNvSpPr txBox="1">
              <a:spLocks noChangeArrowheads="1"/>
            </p:cNvSpPr>
            <p:nvPr/>
          </p:nvSpPr>
          <p:spPr bwMode="auto">
            <a:xfrm>
              <a:off x="2608" y="2115"/>
              <a:ext cx="4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>
                  <a:latin typeface="Segoe Marker" panose="03080602040302020204" pitchFamily="66" charset="0"/>
                </a:rPr>
                <a:t>=</a:t>
              </a:r>
              <a:endParaRPr lang="en-US" altLang="en-US" sz="320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grpSp>
        <p:nvGrpSpPr>
          <p:cNvPr id="123926" name="Group 22"/>
          <p:cNvGrpSpPr>
            <a:grpSpLocks/>
          </p:cNvGrpSpPr>
          <p:nvPr/>
        </p:nvGrpSpPr>
        <p:grpSpPr bwMode="auto">
          <a:xfrm>
            <a:off x="4823997" y="3662532"/>
            <a:ext cx="903690" cy="1073149"/>
            <a:chOff x="1156" y="1979"/>
            <a:chExt cx="635" cy="676"/>
          </a:xfrm>
        </p:grpSpPr>
        <p:sp>
          <p:nvSpPr>
            <p:cNvPr id="123927" name="Text Box 23"/>
            <p:cNvSpPr txBox="1">
              <a:spLocks noChangeArrowheads="1"/>
            </p:cNvSpPr>
            <p:nvPr/>
          </p:nvSpPr>
          <p:spPr bwMode="auto">
            <a:xfrm>
              <a:off x="1156" y="1979"/>
              <a:ext cx="6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>
                  <a:latin typeface="Segoe Marker" panose="03080602040302020204" pitchFamily="66" charset="0"/>
                </a:rPr>
                <a:t> 1</a:t>
              </a:r>
              <a:endParaRPr lang="en-GB" altLang="en-US" sz="320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28" name="Text Box 24"/>
            <p:cNvSpPr txBox="1">
              <a:spLocks noChangeArrowheads="1"/>
            </p:cNvSpPr>
            <p:nvPr/>
          </p:nvSpPr>
          <p:spPr bwMode="auto">
            <a:xfrm>
              <a:off x="1202" y="2287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>
                  <a:latin typeface="Segoe Marker" panose="03080602040302020204" pitchFamily="66" charset="0"/>
                </a:rPr>
                <a:t>2</a:t>
              </a:r>
              <a:endParaRPr lang="en-US" altLang="en-US" sz="320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29" name="Line 25"/>
            <p:cNvSpPr>
              <a:spLocks noChangeShapeType="1"/>
            </p:cNvSpPr>
            <p:nvPr/>
          </p:nvSpPr>
          <p:spPr bwMode="auto">
            <a:xfrm>
              <a:off x="1160" y="2301"/>
              <a:ext cx="317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>
                <a:latin typeface="Segoe Marker" panose="03080602040302020204" pitchFamily="66" charset="0"/>
              </a:endParaRPr>
            </a:p>
          </p:txBody>
        </p:sp>
      </p:grpSp>
      <p:grpSp>
        <p:nvGrpSpPr>
          <p:cNvPr id="123930" name="Group 26"/>
          <p:cNvGrpSpPr>
            <a:grpSpLocks/>
          </p:cNvGrpSpPr>
          <p:nvPr/>
        </p:nvGrpSpPr>
        <p:grpSpPr bwMode="auto">
          <a:xfrm>
            <a:off x="5929901" y="3896142"/>
            <a:ext cx="1881188" cy="584199"/>
            <a:chOff x="1837" y="2115"/>
            <a:chExt cx="1185" cy="368"/>
          </a:xfrm>
        </p:grpSpPr>
        <p:sp>
          <p:nvSpPr>
            <p:cNvPr id="123931" name="Text Box 27"/>
            <p:cNvSpPr txBox="1">
              <a:spLocks noChangeArrowheads="1"/>
            </p:cNvSpPr>
            <p:nvPr/>
          </p:nvSpPr>
          <p:spPr bwMode="auto">
            <a:xfrm>
              <a:off x="1837" y="2115"/>
              <a:ext cx="10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Tan 60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123932" name="Text Box 28"/>
            <p:cNvSpPr txBox="1">
              <a:spLocks noChangeArrowheads="1"/>
            </p:cNvSpPr>
            <p:nvPr/>
          </p:nvSpPr>
          <p:spPr bwMode="auto">
            <a:xfrm>
              <a:off x="2617" y="2115"/>
              <a:ext cx="4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sp>
        <p:nvSpPr>
          <p:cNvPr id="123933" name="Text Box 29"/>
          <p:cNvSpPr txBox="1">
            <a:spLocks noChangeArrowheads="1"/>
          </p:cNvSpPr>
          <p:nvPr/>
        </p:nvSpPr>
        <p:spPr bwMode="auto">
          <a:xfrm>
            <a:off x="7391565" y="3868240"/>
            <a:ext cx="1008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>
                <a:latin typeface="Segoe Marker" panose="03080602040302020204" pitchFamily="66" charset="0"/>
              </a:rPr>
              <a:t> √3</a:t>
            </a:r>
            <a:endParaRPr lang="en-GB" altLang="en-US" sz="3200">
              <a:latin typeface="Segoe Marker" panose="03080602040302020204" pitchFamily="66" charset="0"/>
              <a:cs typeface="Arial" pitchFamily="34" charset="0"/>
            </a:endParaRPr>
          </a:p>
        </p:txBody>
      </p:sp>
      <p:grpSp>
        <p:nvGrpSpPr>
          <p:cNvPr id="123934" name="Group 30"/>
          <p:cNvGrpSpPr>
            <a:grpSpLocks/>
          </p:cNvGrpSpPr>
          <p:nvPr/>
        </p:nvGrpSpPr>
        <p:grpSpPr bwMode="auto">
          <a:xfrm>
            <a:off x="627062" y="5440783"/>
            <a:ext cx="1582738" cy="584199"/>
            <a:chOff x="340" y="2115"/>
            <a:chExt cx="997" cy="368"/>
          </a:xfrm>
        </p:grpSpPr>
        <p:sp>
          <p:nvSpPr>
            <p:cNvPr id="123935" name="Text Box 31"/>
            <p:cNvSpPr txBox="1">
              <a:spLocks noChangeArrowheads="1"/>
            </p:cNvSpPr>
            <p:nvPr/>
          </p:nvSpPr>
          <p:spPr bwMode="auto">
            <a:xfrm>
              <a:off x="340" y="2115"/>
              <a:ext cx="8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Sin 30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123936" name="Text Box 32"/>
            <p:cNvSpPr txBox="1">
              <a:spLocks noChangeArrowheads="1"/>
            </p:cNvSpPr>
            <p:nvPr/>
          </p:nvSpPr>
          <p:spPr bwMode="auto">
            <a:xfrm>
              <a:off x="1020" y="2115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>
                  <a:latin typeface="Segoe Marker" panose="03080602040302020204" pitchFamily="66" charset="0"/>
                </a:rPr>
                <a:t>=</a:t>
              </a:r>
              <a:endParaRPr lang="en-US" altLang="en-US" sz="320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grpSp>
        <p:nvGrpSpPr>
          <p:cNvPr id="123937" name="Group 33"/>
          <p:cNvGrpSpPr>
            <a:grpSpLocks/>
          </p:cNvGrpSpPr>
          <p:nvPr/>
        </p:nvGrpSpPr>
        <p:grpSpPr bwMode="auto">
          <a:xfrm>
            <a:off x="2039937" y="5224547"/>
            <a:ext cx="1008063" cy="1035049"/>
            <a:chOff x="1156" y="1979"/>
            <a:chExt cx="635" cy="652"/>
          </a:xfrm>
        </p:grpSpPr>
        <p:sp>
          <p:nvSpPr>
            <p:cNvPr id="123938" name="Text Box 34"/>
            <p:cNvSpPr txBox="1">
              <a:spLocks noChangeArrowheads="1"/>
            </p:cNvSpPr>
            <p:nvPr/>
          </p:nvSpPr>
          <p:spPr bwMode="auto">
            <a:xfrm>
              <a:off x="1156" y="1979"/>
              <a:ext cx="6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>
                  <a:latin typeface="Segoe Marker" panose="03080602040302020204" pitchFamily="66" charset="0"/>
                </a:rPr>
                <a:t> 1</a:t>
              </a:r>
              <a:endParaRPr lang="en-GB" altLang="en-US" sz="320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39" name="Text Box 35"/>
            <p:cNvSpPr txBox="1">
              <a:spLocks noChangeArrowheads="1"/>
            </p:cNvSpPr>
            <p:nvPr/>
          </p:nvSpPr>
          <p:spPr bwMode="auto">
            <a:xfrm>
              <a:off x="1210" y="2263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>
                  <a:latin typeface="Segoe Marker" panose="03080602040302020204" pitchFamily="66" charset="0"/>
                </a:rPr>
                <a:t>2</a:t>
              </a:r>
              <a:endParaRPr lang="en-US" altLang="en-US" sz="320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40" name="Line 36"/>
            <p:cNvSpPr>
              <a:spLocks noChangeShapeType="1"/>
            </p:cNvSpPr>
            <p:nvPr/>
          </p:nvSpPr>
          <p:spPr bwMode="auto">
            <a:xfrm>
              <a:off x="1184" y="2293"/>
              <a:ext cx="317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>
                <a:latin typeface="Segoe Marker" panose="03080602040302020204" pitchFamily="66" charset="0"/>
              </a:endParaRPr>
            </a:p>
          </p:txBody>
        </p:sp>
      </p:grpSp>
      <p:grpSp>
        <p:nvGrpSpPr>
          <p:cNvPr id="123941" name="Group 37"/>
          <p:cNvGrpSpPr>
            <a:grpSpLocks/>
          </p:cNvGrpSpPr>
          <p:nvPr/>
        </p:nvGrpSpPr>
        <p:grpSpPr bwMode="auto">
          <a:xfrm>
            <a:off x="3133725" y="5420729"/>
            <a:ext cx="1854200" cy="584199"/>
            <a:chOff x="1837" y="2115"/>
            <a:chExt cx="1168" cy="368"/>
          </a:xfrm>
        </p:grpSpPr>
        <p:sp>
          <p:nvSpPr>
            <p:cNvPr id="123942" name="Text Box 38"/>
            <p:cNvSpPr txBox="1">
              <a:spLocks noChangeArrowheads="1"/>
            </p:cNvSpPr>
            <p:nvPr/>
          </p:nvSpPr>
          <p:spPr bwMode="auto">
            <a:xfrm>
              <a:off x="1837" y="2115"/>
              <a:ext cx="10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Cos 30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123943" name="Text Box 39"/>
            <p:cNvSpPr txBox="1">
              <a:spLocks noChangeArrowheads="1"/>
            </p:cNvSpPr>
            <p:nvPr/>
          </p:nvSpPr>
          <p:spPr bwMode="auto">
            <a:xfrm>
              <a:off x="2600" y="2115"/>
              <a:ext cx="4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grpSp>
        <p:nvGrpSpPr>
          <p:cNvPr id="123944" name="Group 40"/>
          <p:cNvGrpSpPr>
            <a:grpSpLocks/>
          </p:cNvGrpSpPr>
          <p:nvPr/>
        </p:nvGrpSpPr>
        <p:grpSpPr bwMode="auto">
          <a:xfrm>
            <a:off x="4787900" y="5208507"/>
            <a:ext cx="1008063" cy="1047749"/>
            <a:chOff x="1156" y="1979"/>
            <a:chExt cx="635" cy="660"/>
          </a:xfrm>
        </p:grpSpPr>
        <p:sp>
          <p:nvSpPr>
            <p:cNvPr id="123945" name="Text Box 41"/>
            <p:cNvSpPr txBox="1">
              <a:spLocks noChangeArrowheads="1"/>
            </p:cNvSpPr>
            <p:nvPr/>
          </p:nvSpPr>
          <p:spPr bwMode="auto">
            <a:xfrm>
              <a:off x="1156" y="1979"/>
              <a:ext cx="6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>
                  <a:latin typeface="Segoe Marker" panose="03080602040302020204" pitchFamily="66" charset="0"/>
                </a:rPr>
                <a:t>√3</a:t>
              </a:r>
              <a:endParaRPr lang="en-GB" altLang="en-US" sz="320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46" name="Text Box 42"/>
            <p:cNvSpPr txBox="1">
              <a:spLocks noChangeArrowheads="1"/>
            </p:cNvSpPr>
            <p:nvPr/>
          </p:nvSpPr>
          <p:spPr bwMode="auto">
            <a:xfrm>
              <a:off x="1210" y="2271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2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47" name="Line 43"/>
            <p:cNvSpPr>
              <a:spLocks noChangeShapeType="1"/>
            </p:cNvSpPr>
            <p:nvPr/>
          </p:nvSpPr>
          <p:spPr bwMode="auto">
            <a:xfrm>
              <a:off x="1168" y="2300"/>
              <a:ext cx="317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>
                <a:latin typeface="Segoe Marker" panose="03080602040302020204" pitchFamily="66" charset="0"/>
              </a:endParaRPr>
            </a:p>
          </p:txBody>
        </p:sp>
      </p:grpSp>
      <p:grpSp>
        <p:nvGrpSpPr>
          <p:cNvPr id="123948" name="Group 44"/>
          <p:cNvGrpSpPr>
            <a:grpSpLocks/>
          </p:cNvGrpSpPr>
          <p:nvPr/>
        </p:nvGrpSpPr>
        <p:grpSpPr bwMode="auto">
          <a:xfrm>
            <a:off x="5715000" y="5432761"/>
            <a:ext cx="1828801" cy="584199"/>
            <a:chOff x="1837" y="2115"/>
            <a:chExt cx="1152" cy="368"/>
          </a:xfrm>
        </p:grpSpPr>
        <p:sp>
          <p:nvSpPr>
            <p:cNvPr id="123949" name="Text Box 45"/>
            <p:cNvSpPr txBox="1">
              <a:spLocks noChangeArrowheads="1"/>
            </p:cNvSpPr>
            <p:nvPr/>
          </p:nvSpPr>
          <p:spPr bwMode="auto">
            <a:xfrm>
              <a:off x="1837" y="2115"/>
              <a:ext cx="104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Tan 30</a:t>
              </a:r>
              <a:r>
                <a:rPr lang="en-US" altLang="en-US" sz="3200" dirty="0">
                  <a:latin typeface="Segoe Marker" panose="03080602040302020204" pitchFamily="66" charset="0"/>
                  <a:cs typeface="Arial" pitchFamily="34" charset="0"/>
                </a:rPr>
                <a:t>º</a:t>
              </a:r>
            </a:p>
          </p:txBody>
        </p:sp>
        <p:sp>
          <p:nvSpPr>
            <p:cNvPr id="123950" name="Text Box 46"/>
            <p:cNvSpPr txBox="1">
              <a:spLocks noChangeArrowheads="1"/>
            </p:cNvSpPr>
            <p:nvPr/>
          </p:nvSpPr>
          <p:spPr bwMode="auto">
            <a:xfrm>
              <a:off x="2584" y="2115"/>
              <a:ext cx="40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=</a:t>
              </a:r>
              <a:endParaRPr lang="en-US" altLang="en-US" sz="3200" dirty="0">
                <a:latin typeface="Segoe Marker" panose="03080602040302020204" pitchFamily="66" charset="0"/>
                <a:cs typeface="Arial" pitchFamily="34" charset="0"/>
              </a:endParaRPr>
            </a:p>
          </p:txBody>
        </p:sp>
      </p:grpSp>
      <p:grpSp>
        <p:nvGrpSpPr>
          <p:cNvPr id="123951" name="Group 47"/>
          <p:cNvGrpSpPr>
            <a:grpSpLocks/>
          </p:cNvGrpSpPr>
          <p:nvPr/>
        </p:nvGrpSpPr>
        <p:grpSpPr bwMode="auto">
          <a:xfrm>
            <a:off x="7223123" y="5172411"/>
            <a:ext cx="1152525" cy="1047749"/>
            <a:chOff x="1156" y="1979"/>
            <a:chExt cx="635" cy="660"/>
          </a:xfrm>
        </p:grpSpPr>
        <p:sp>
          <p:nvSpPr>
            <p:cNvPr id="123952" name="Text Box 48"/>
            <p:cNvSpPr txBox="1">
              <a:spLocks noChangeArrowheads="1"/>
            </p:cNvSpPr>
            <p:nvPr/>
          </p:nvSpPr>
          <p:spPr bwMode="auto">
            <a:xfrm>
              <a:off x="1156" y="1979"/>
              <a:ext cx="6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>
                  <a:latin typeface="Segoe Marker" panose="03080602040302020204" pitchFamily="66" charset="0"/>
                </a:rPr>
                <a:t>  1</a:t>
              </a:r>
              <a:endParaRPr lang="en-GB" altLang="en-US" sz="3200">
                <a:latin typeface="Segoe Marker" panose="03080602040302020204" pitchFamily="66" charset="0"/>
                <a:cs typeface="Arial" pitchFamily="34" charset="0"/>
              </a:endParaRPr>
            </a:p>
          </p:txBody>
        </p:sp>
        <p:sp>
          <p:nvSpPr>
            <p:cNvPr id="123953" name="Text Box 49"/>
            <p:cNvSpPr txBox="1">
              <a:spLocks noChangeArrowheads="1"/>
            </p:cNvSpPr>
            <p:nvPr/>
          </p:nvSpPr>
          <p:spPr bwMode="auto">
            <a:xfrm>
              <a:off x="1202" y="2271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√3</a:t>
              </a:r>
              <a:endParaRPr lang="en-US" altLang="en-US" sz="3200" dirty="0">
                <a:latin typeface="Segoe Marker" panose="03080602040302020204" pitchFamily="66" charset="0"/>
              </a:endParaRPr>
            </a:p>
          </p:txBody>
        </p:sp>
        <p:sp>
          <p:nvSpPr>
            <p:cNvPr id="123954" name="Line 50"/>
            <p:cNvSpPr>
              <a:spLocks noChangeShapeType="1"/>
            </p:cNvSpPr>
            <p:nvPr/>
          </p:nvSpPr>
          <p:spPr bwMode="auto">
            <a:xfrm>
              <a:off x="1192" y="2293"/>
              <a:ext cx="317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>
                <a:latin typeface="Segoe Marker" panose="03080602040302020204" pitchFamily="66" charset="0"/>
              </a:endParaRPr>
            </a:p>
          </p:txBody>
        </p:sp>
      </p:grpSp>
      <p:grpSp>
        <p:nvGrpSpPr>
          <p:cNvPr id="123955" name="Group 51"/>
          <p:cNvGrpSpPr>
            <a:grpSpLocks/>
          </p:cNvGrpSpPr>
          <p:nvPr/>
        </p:nvGrpSpPr>
        <p:grpSpPr bwMode="auto">
          <a:xfrm>
            <a:off x="8122819" y="5178760"/>
            <a:ext cx="1152525" cy="1035049"/>
            <a:chOff x="1156" y="1979"/>
            <a:chExt cx="635" cy="652"/>
          </a:xfrm>
        </p:grpSpPr>
        <p:sp>
          <p:nvSpPr>
            <p:cNvPr id="123956" name="Text Box 52"/>
            <p:cNvSpPr txBox="1">
              <a:spLocks noChangeArrowheads="1"/>
            </p:cNvSpPr>
            <p:nvPr/>
          </p:nvSpPr>
          <p:spPr bwMode="auto">
            <a:xfrm>
              <a:off x="1156" y="1979"/>
              <a:ext cx="6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 √3</a:t>
              </a:r>
            </a:p>
          </p:txBody>
        </p:sp>
        <p:sp>
          <p:nvSpPr>
            <p:cNvPr id="123957" name="Text Box 53"/>
            <p:cNvSpPr txBox="1">
              <a:spLocks noChangeArrowheads="1"/>
            </p:cNvSpPr>
            <p:nvPr/>
          </p:nvSpPr>
          <p:spPr bwMode="auto">
            <a:xfrm>
              <a:off x="1202" y="2263"/>
              <a:ext cx="3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3200" dirty="0">
                  <a:latin typeface="Segoe Marker" panose="03080602040302020204" pitchFamily="66" charset="0"/>
                </a:rPr>
                <a:t> 3</a:t>
              </a:r>
              <a:endParaRPr lang="en-US" altLang="en-US" sz="3200" dirty="0">
                <a:latin typeface="Segoe Marker" panose="03080602040302020204" pitchFamily="66" charset="0"/>
              </a:endParaRPr>
            </a:p>
          </p:txBody>
        </p:sp>
        <p:sp>
          <p:nvSpPr>
            <p:cNvPr id="123958" name="Line 54"/>
            <p:cNvSpPr>
              <a:spLocks noChangeShapeType="1"/>
            </p:cNvSpPr>
            <p:nvPr/>
          </p:nvSpPr>
          <p:spPr bwMode="auto">
            <a:xfrm>
              <a:off x="1192" y="2293"/>
              <a:ext cx="317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GB">
                <a:latin typeface="Segoe Marker" panose="03080602040302020204" pitchFamily="66" charset="0"/>
              </a:endParaRPr>
            </a:p>
          </p:txBody>
        </p:sp>
      </p:grpSp>
      <p:sp>
        <p:nvSpPr>
          <p:cNvPr id="123959" name="Text Box 55"/>
          <p:cNvSpPr txBox="1">
            <a:spLocks noChangeArrowheads="1"/>
          </p:cNvSpPr>
          <p:nvPr/>
        </p:nvSpPr>
        <p:spPr bwMode="auto">
          <a:xfrm>
            <a:off x="7831136" y="5407360"/>
            <a:ext cx="647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>
                <a:latin typeface="Segoe Marker" panose="03080602040302020204" pitchFamily="66" charset="0"/>
              </a:rPr>
              <a:t>=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89898" y="-232610"/>
            <a:ext cx="3022144" cy="3737810"/>
            <a:chOff x="2743200" y="-1867353"/>
            <a:chExt cx="3688118" cy="4595036"/>
          </a:xfrm>
        </p:grpSpPr>
        <p:sp>
          <p:nvSpPr>
            <p:cNvPr id="56" name="Arc 16"/>
            <p:cNvSpPr>
              <a:spLocks/>
            </p:cNvSpPr>
            <p:nvPr/>
          </p:nvSpPr>
          <p:spPr bwMode="auto">
            <a:xfrm rot="7200000">
              <a:off x="3872702" y="-1903031"/>
              <a:ext cx="1357322" cy="1428677"/>
            </a:xfrm>
            <a:prstGeom prst="arc">
              <a:avLst>
                <a:gd name="adj1" fmla="val 19799455"/>
                <a:gd name="adj2" fmla="val 0"/>
              </a:avLst>
            </a:prstGeom>
            <a:solidFill>
              <a:schemeClr val="accent6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3600">
                <a:latin typeface="Segoe Marker" panose="03080602040302020204" pitchFamily="66" charset="0"/>
              </a:endParaRPr>
            </a:p>
          </p:txBody>
        </p:sp>
        <p:sp>
          <p:nvSpPr>
            <p:cNvPr id="57" name="Arc 16"/>
            <p:cNvSpPr>
              <a:spLocks/>
            </p:cNvSpPr>
            <p:nvPr/>
          </p:nvSpPr>
          <p:spPr bwMode="auto">
            <a:xfrm>
              <a:off x="2745664" y="1448469"/>
              <a:ext cx="556790" cy="541366"/>
            </a:xfrm>
            <a:custGeom>
              <a:avLst/>
              <a:gdLst>
                <a:gd name="G0" fmla="+- 0 0 0"/>
                <a:gd name="G1" fmla="+- 18116 0 0"/>
                <a:gd name="G2" fmla="+- 21600 0 0"/>
                <a:gd name="T0" fmla="*/ 11763 w 21600"/>
                <a:gd name="T1" fmla="*/ 0 h 18116"/>
                <a:gd name="T2" fmla="*/ 21600 w 21600"/>
                <a:gd name="T3" fmla="*/ 18116 h 18116"/>
                <a:gd name="T4" fmla="*/ 0 w 21600"/>
                <a:gd name="T5" fmla="*/ 18116 h 18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116" fill="none" extrusionOk="0">
                  <a:moveTo>
                    <a:pt x="11763" y="-1"/>
                  </a:moveTo>
                  <a:cubicBezTo>
                    <a:pt x="17897" y="3983"/>
                    <a:pt x="21600" y="10801"/>
                    <a:pt x="21600" y="18116"/>
                  </a:cubicBezTo>
                </a:path>
                <a:path w="21600" h="18116" stroke="0" extrusionOk="0">
                  <a:moveTo>
                    <a:pt x="11763" y="-1"/>
                  </a:moveTo>
                  <a:cubicBezTo>
                    <a:pt x="17897" y="3983"/>
                    <a:pt x="21600" y="10801"/>
                    <a:pt x="21600" y="18116"/>
                  </a:cubicBezTo>
                  <a:lnTo>
                    <a:pt x="0" y="18116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3600">
                <a:latin typeface="Segoe Marker" panose="03080602040302020204" pitchFamily="66" charset="0"/>
              </a:endParaRPr>
            </a:p>
          </p:txBody>
        </p:sp>
        <p:sp>
          <p:nvSpPr>
            <p:cNvPr id="58" name="AutoShape 17"/>
            <p:cNvSpPr>
              <a:spLocks noChangeArrowheads="1"/>
            </p:cNvSpPr>
            <p:nvPr/>
          </p:nvSpPr>
          <p:spPr bwMode="auto">
            <a:xfrm>
              <a:off x="2743200" y="-1238418"/>
              <a:ext cx="3651163" cy="3239651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3600">
                <a:latin typeface="Segoe Marker" panose="03080602040302020204" pitchFamily="66" charset="0"/>
              </a:endParaRPr>
            </a:p>
          </p:txBody>
        </p:sp>
        <p:sp>
          <p:nvSpPr>
            <p:cNvPr id="59" name="Text Box 18"/>
            <p:cNvSpPr txBox="1">
              <a:spLocks noChangeArrowheads="1"/>
            </p:cNvSpPr>
            <p:nvPr/>
          </p:nvSpPr>
          <p:spPr bwMode="auto">
            <a:xfrm>
              <a:off x="5537005" y="-204124"/>
              <a:ext cx="894313" cy="794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2</a:t>
              </a:r>
            </a:p>
          </p:txBody>
        </p:sp>
        <p:sp>
          <p:nvSpPr>
            <p:cNvPr id="61" name="Text Box 20"/>
            <p:cNvSpPr txBox="1">
              <a:spLocks noChangeArrowheads="1"/>
            </p:cNvSpPr>
            <p:nvPr/>
          </p:nvSpPr>
          <p:spPr bwMode="auto">
            <a:xfrm>
              <a:off x="2854066" y="-204124"/>
              <a:ext cx="894313" cy="794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2</a:t>
              </a:r>
            </a:p>
          </p:txBody>
        </p:sp>
        <p:sp>
          <p:nvSpPr>
            <p:cNvPr id="62" name="Text Box 21"/>
            <p:cNvSpPr txBox="1">
              <a:spLocks noChangeArrowheads="1"/>
            </p:cNvSpPr>
            <p:nvPr/>
          </p:nvSpPr>
          <p:spPr bwMode="auto">
            <a:xfrm>
              <a:off x="3228544" y="1379620"/>
              <a:ext cx="894314" cy="454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dirty="0">
                  <a:latin typeface="Segoe Marker" panose="03080602040302020204" pitchFamily="66" charset="0"/>
                </a:rPr>
                <a:t>60</a:t>
              </a:r>
              <a:r>
                <a:rPr lang="en-US" altLang="en-US" dirty="0">
                  <a:latin typeface="Segoe Marker" panose="03080602040302020204" pitchFamily="66" charset="0"/>
                </a:rPr>
                <a:t>º</a:t>
              </a:r>
            </a:p>
          </p:txBody>
        </p:sp>
        <p:cxnSp>
          <p:nvCxnSpPr>
            <p:cNvPr id="63" name="Straight Connector 62"/>
            <p:cNvCxnSpPr>
              <a:stCxn id="58" idx="0"/>
            </p:cNvCxnSpPr>
            <p:nvPr/>
          </p:nvCxnSpPr>
          <p:spPr>
            <a:xfrm>
              <a:off x="4568782" y="-1238418"/>
              <a:ext cx="25143" cy="32576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 Box 19"/>
            <p:cNvSpPr txBox="1">
              <a:spLocks noChangeArrowheads="1"/>
            </p:cNvSpPr>
            <p:nvPr/>
          </p:nvSpPr>
          <p:spPr bwMode="auto">
            <a:xfrm>
              <a:off x="4983317" y="1933123"/>
              <a:ext cx="894313" cy="794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1</a:t>
              </a:r>
            </a:p>
          </p:txBody>
        </p:sp>
        <p:sp>
          <p:nvSpPr>
            <p:cNvPr id="67" name="Text Box 19"/>
            <p:cNvSpPr txBox="1">
              <a:spLocks noChangeArrowheads="1"/>
            </p:cNvSpPr>
            <p:nvPr/>
          </p:nvSpPr>
          <p:spPr bwMode="auto">
            <a:xfrm>
              <a:off x="3306215" y="1933123"/>
              <a:ext cx="894313" cy="794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1</a:t>
              </a:r>
            </a:p>
          </p:txBody>
        </p:sp>
        <p:sp>
          <p:nvSpPr>
            <p:cNvPr id="68" name="Text Box 18"/>
            <p:cNvSpPr txBox="1">
              <a:spLocks noChangeArrowheads="1"/>
            </p:cNvSpPr>
            <p:nvPr/>
          </p:nvSpPr>
          <p:spPr bwMode="auto">
            <a:xfrm>
              <a:off x="4456214" y="425103"/>
              <a:ext cx="894313" cy="794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3600" dirty="0">
                  <a:latin typeface="Segoe Marker" panose="03080602040302020204" pitchFamily="66" charset="0"/>
                </a:rPr>
                <a:t>√3</a:t>
              </a:r>
            </a:p>
          </p:txBody>
        </p:sp>
        <p:sp>
          <p:nvSpPr>
            <p:cNvPr id="69" name="Text Box 21"/>
            <p:cNvSpPr txBox="1">
              <a:spLocks noChangeArrowheads="1"/>
            </p:cNvSpPr>
            <p:nvPr/>
          </p:nvSpPr>
          <p:spPr bwMode="auto">
            <a:xfrm>
              <a:off x="4052908" y="-494977"/>
              <a:ext cx="894314" cy="454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dirty="0">
                  <a:latin typeface="Segoe Marker" panose="03080602040302020204" pitchFamily="66" charset="0"/>
                </a:rPr>
                <a:t>30</a:t>
              </a:r>
              <a:r>
                <a:rPr lang="en-US" altLang="en-US" dirty="0">
                  <a:latin typeface="Segoe Marker" panose="03080602040302020204" pitchFamily="66" charset="0"/>
                </a:rPr>
                <a:t>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298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3" grpId="0"/>
      <p:bldP spid="1239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523</Words>
  <Application>Microsoft Office PowerPoint</Application>
  <PresentationFormat>On-screen Show (4:3)</PresentationFormat>
  <Paragraphs>222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Cambria Math</vt:lpstr>
      <vt:lpstr>-apple-system</vt:lpstr>
      <vt:lpstr>Arial</vt:lpstr>
      <vt:lpstr>Calibri</vt:lpstr>
      <vt:lpstr>Arial Narrow</vt:lpstr>
      <vt:lpstr>Segoe Marker</vt:lpstr>
      <vt:lpstr>Office Theme</vt:lpstr>
      <vt:lpstr>PowerPoint Presentation</vt:lpstr>
      <vt:lpstr>PowerPoint Presentation</vt:lpstr>
      <vt:lpstr>“  Know the exact values of  sinϴ and cosϴ for ϴ = 0˚, 30˚, 45˚, 60˚ and 90˚  tanϴ for ϴ = 0˚, 30˚, 45˚ and 60˚"</vt:lpstr>
      <vt:lpstr>Sine, Cosine  and Tangent  of 30º, 45º  and 60º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Stonehouse</dc:creator>
  <cp:lastModifiedBy>Lyn ZHANG</cp:lastModifiedBy>
  <cp:revision>40</cp:revision>
  <cp:lastPrinted>2016-01-22T11:36:26Z</cp:lastPrinted>
  <dcterms:created xsi:type="dcterms:W3CDTF">2006-08-16T00:00:00Z</dcterms:created>
  <dcterms:modified xsi:type="dcterms:W3CDTF">2022-08-03T00:32:22Z</dcterms:modified>
</cp:coreProperties>
</file>