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58" r:id="rId6"/>
    <p:sldId id="259" r:id="rId7"/>
    <p:sldId id="271" r:id="rId8"/>
    <p:sldId id="270" r:id="rId9"/>
    <p:sldId id="262" r:id="rId10"/>
    <p:sldId id="263" r:id="rId11"/>
    <p:sldId id="264" r:id="rId12"/>
    <p:sldId id="272" r:id="rId13"/>
    <p:sldId id="281" r:id="rId14"/>
    <p:sldId id="292" r:id="rId15"/>
    <p:sldId id="293" r:id="rId16"/>
    <p:sldId id="29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84A56-C852-4B54-8AE3-AD1D8D70D63F}" type="datetimeFigureOut">
              <a:rPr lang="en-AU" smtClean="0"/>
              <a:t>9/08/2022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29341-731D-4F2F-9BC5-6114602743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089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AC3F43-52B1-7521-603B-E3A0829E95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4EFCC-9B13-49F8-9E1D-8421AF40B6B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DA1850A5-7CFC-693D-7630-2B8A8A8FD6B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C5DF219D-BA8A-8441-8B7A-1305BC2FA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4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1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2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4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7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89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7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7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38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25C3-67D5-499F-AD4C-057797C50106}" type="datetimeFigureOut">
              <a:rPr lang="en-GB" smtClean="0"/>
              <a:t>09/08/2022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7AB2-E079-426F-8238-459AEC7C79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90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7.emf"/><Relationship Id="rId26" Type="http://schemas.openxmlformats.org/officeDocument/2006/relationships/image" Target="../media/image31.emf"/><Relationship Id="rId39" Type="http://schemas.openxmlformats.org/officeDocument/2006/relationships/oleObject" Target="../embeddings/oleObject19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35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37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emf"/><Relationship Id="rId20" Type="http://schemas.openxmlformats.org/officeDocument/2006/relationships/image" Target="../media/image28.emf"/><Relationship Id="rId29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0.emf"/><Relationship Id="rId32" Type="http://schemas.openxmlformats.org/officeDocument/2006/relationships/image" Target="../media/image34.e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38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2.emf"/><Relationship Id="rId36" Type="http://schemas.openxmlformats.org/officeDocument/2006/relationships/image" Target="../media/image36.emf"/><Relationship Id="rId10" Type="http://schemas.openxmlformats.org/officeDocument/2006/relationships/image" Target="../media/image23.e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0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33.emf"/><Relationship Id="rId35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6287" y="859810"/>
            <a:ext cx="7560859" cy="128289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096" y="72470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800" u="sng" dirty="0"/>
              <a:t>The graphs of sin</a:t>
            </a:r>
            <a:r>
              <a:rPr lang="el-GR" sz="4800" i="1" u="sng" dirty="0">
                <a:latin typeface="Times New Roman"/>
                <a:cs typeface="Times New Roman"/>
              </a:rPr>
              <a:t>θ</a:t>
            </a:r>
            <a:r>
              <a:rPr lang="en-GB" sz="4800" u="sng" dirty="0"/>
              <a:t> cos</a:t>
            </a:r>
            <a:r>
              <a:rPr lang="el-GR" sz="4800" i="1" u="sng" dirty="0">
                <a:latin typeface="Times New Roman"/>
                <a:cs typeface="Times New Roman"/>
              </a:rPr>
              <a:t>θ</a:t>
            </a:r>
            <a:r>
              <a:rPr lang="en-US" sz="4800" i="1" u="sng" dirty="0">
                <a:latin typeface="Times New Roman"/>
                <a:cs typeface="Times New Roman"/>
              </a:rPr>
              <a:t> and </a:t>
            </a:r>
            <a:r>
              <a:rPr lang="en-GB" sz="4800" u="sng" dirty="0"/>
              <a:t>tan</a:t>
            </a:r>
            <a:r>
              <a:rPr lang="el-GR" sz="4800" i="1" u="sng" dirty="0">
                <a:latin typeface="Times New Roman"/>
                <a:cs typeface="Times New Roman"/>
              </a:rPr>
              <a:t>θ</a:t>
            </a:r>
            <a:endParaRPr lang="en-GB" sz="48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2213162" y="2967335"/>
            <a:ext cx="53181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Learning 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859" y="4063579"/>
            <a:ext cx="81477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</a:rPr>
              <a:t>To learn the shape of a sin cos tan graph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To understand the </a:t>
            </a:r>
            <a:r>
              <a:rPr lang="en-GB" sz="2800" b="1" i="1" dirty="0">
                <a:solidFill>
                  <a:srgbClr val="FF0000"/>
                </a:solidFill>
              </a:rPr>
              <a:t>amplitude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rgbClr val="0070C0"/>
                </a:solidFill>
              </a:rPr>
              <a:t>period</a:t>
            </a:r>
            <a:r>
              <a:rPr lang="en-GB" sz="2800" dirty="0"/>
              <a:t> and </a:t>
            </a:r>
            <a:r>
              <a:rPr lang="en-GB" sz="2800" b="1" i="1" dirty="0">
                <a:solidFill>
                  <a:schemeClr val="accent2">
                    <a:lumMod val="75000"/>
                  </a:schemeClr>
                </a:solidFill>
              </a:rPr>
              <a:t>asymptotes</a:t>
            </a:r>
            <a:r>
              <a:rPr lang="en-GB" sz="2800" dirty="0"/>
              <a:t> of a graph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To understand how </a:t>
            </a:r>
            <a:r>
              <a:rPr lang="en-GB" sz="2800" u="sng" dirty="0"/>
              <a:t>changing the equation </a:t>
            </a:r>
            <a:r>
              <a:rPr lang="en-GB" sz="2800" dirty="0"/>
              <a:t>of the graph effects the amplitude period and asymptotes. </a:t>
            </a:r>
          </a:p>
        </p:txBody>
      </p:sp>
    </p:spTree>
    <p:extLst>
      <p:ext uri="{BB962C8B-B14F-4D97-AF65-F5344CB8AC3E}">
        <p14:creationId xmlns:p14="http://schemas.microsoft.com/office/powerpoint/2010/main" val="32900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/>
          <a:stretch/>
        </p:blipFill>
        <p:spPr bwMode="auto">
          <a:xfrm>
            <a:off x="843461" y="177417"/>
            <a:ext cx="7507246" cy="319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928048" y="873293"/>
            <a:ext cx="2538483" cy="1869902"/>
          </a:xfrm>
          <a:custGeom>
            <a:avLst/>
            <a:gdLst>
              <a:gd name="connsiteX0" fmla="*/ 0 w 2552131"/>
              <a:gd name="connsiteY0" fmla="*/ 1010094 h 1869902"/>
              <a:gd name="connsiteX1" fmla="*/ 54591 w 2552131"/>
              <a:gd name="connsiteY1" fmla="*/ 846320 h 1869902"/>
              <a:gd name="connsiteX2" fmla="*/ 81886 w 2552131"/>
              <a:gd name="connsiteY2" fmla="*/ 764434 h 1869902"/>
              <a:gd name="connsiteX3" fmla="*/ 95534 w 2552131"/>
              <a:gd name="connsiteY3" fmla="*/ 723491 h 1869902"/>
              <a:gd name="connsiteX4" fmla="*/ 122830 w 2552131"/>
              <a:gd name="connsiteY4" fmla="*/ 682547 h 1869902"/>
              <a:gd name="connsiteX5" fmla="*/ 136477 w 2552131"/>
              <a:gd name="connsiteY5" fmla="*/ 641604 h 1869902"/>
              <a:gd name="connsiteX6" fmla="*/ 191068 w 2552131"/>
              <a:gd name="connsiteY6" fmla="*/ 559717 h 1869902"/>
              <a:gd name="connsiteX7" fmla="*/ 245659 w 2552131"/>
              <a:gd name="connsiteY7" fmla="*/ 395944 h 1869902"/>
              <a:gd name="connsiteX8" fmla="*/ 259307 w 2552131"/>
              <a:gd name="connsiteY8" fmla="*/ 355001 h 1869902"/>
              <a:gd name="connsiteX9" fmla="*/ 354842 w 2552131"/>
              <a:gd name="connsiteY9" fmla="*/ 232171 h 1869902"/>
              <a:gd name="connsiteX10" fmla="*/ 395785 w 2552131"/>
              <a:gd name="connsiteY10" fmla="*/ 177580 h 1869902"/>
              <a:gd name="connsiteX11" fmla="*/ 450376 w 2552131"/>
              <a:gd name="connsiteY11" fmla="*/ 95694 h 1869902"/>
              <a:gd name="connsiteX12" fmla="*/ 532262 w 2552131"/>
              <a:gd name="connsiteY12" fmla="*/ 54750 h 1869902"/>
              <a:gd name="connsiteX13" fmla="*/ 573206 w 2552131"/>
              <a:gd name="connsiteY13" fmla="*/ 27455 h 1869902"/>
              <a:gd name="connsiteX14" fmla="*/ 668740 w 2552131"/>
              <a:gd name="connsiteY14" fmla="*/ 13807 h 1869902"/>
              <a:gd name="connsiteX15" fmla="*/ 709683 w 2552131"/>
              <a:gd name="connsiteY15" fmla="*/ 159 h 1869902"/>
              <a:gd name="connsiteX16" fmla="*/ 791570 w 2552131"/>
              <a:gd name="connsiteY16" fmla="*/ 27455 h 1869902"/>
              <a:gd name="connsiteX17" fmla="*/ 846161 w 2552131"/>
              <a:gd name="connsiteY17" fmla="*/ 109341 h 1869902"/>
              <a:gd name="connsiteX18" fmla="*/ 887104 w 2552131"/>
              <a:gd name="connsiteY18" fmla="*/ 150285 h 1869902"/>
              <a:gd name="connsiteX19" fmla="*/ 928048 w 2552131"/>
              <a:gd name="connsiteY19" fmla="*/ 204876 h 1869902"/>
              <a:gd name="connsiteX20" fmla="*/ 955343 w 2552131"/>
              <a:gd name="connsiteY20" fmla="*/ 259467 h 1869902"/>
              <a:gd name="connsiteX21" fmla="*/ 1105468 w 2552131"/>
              <a:gd name="connsiteY21" fmla="*/ 436888 h 1869902"/>
              <a:gd name="connsiteX22" fmla="*/ 1132764 w 2552131"/>
              <a:gd name="connsiteY22" fmla="*/ 477831 h 1869902"/>
              <a:gd name="connsiteX23" fmla="*/ 1160059 w 2552131"/>
              <a:gd name="connsiteY23" fmla="*/ 559717 h 1869902"/>
              <a:gd name="connsiteX24" fmla="*/ 1173707 w 2552131"/>
              <a:gd name="connsiteY24" fmla="*/ 600661 h 1869902"/>
              <a:gd name="connsiteX25" fmla="*/ 1255594 w 2552131"/>
              <a:gd name="connsiteY25" fmla="*/ 737138 h 1869902"/>
              <a:gd name="connsiteX26" fmla="*/ 1269242 w 2552131"/>
              <a:gd name="connsiteY26" fmla="*/ 778082 h 1869902"/>
              <a:gd name="connsiteX27" fmla="*/ 1296537 w 2552131"/>
              <a:gd name="connsiteY27" fmla="*/ 819025 h 1869902"/>
              <a:gd name="connsiteX28" fmla="*/ 1310185 w 2552131"/>
              <a:gd name="connsiteY28" fmla="*/ 859968 h 1869902"/>
              <a:gd name="connsiteX29" fmla="*/ 1337480 w 2552131"/>
              <a:gd name="connsiteY29" fmla="*/ 914559 h 1869902"/>
              <a:gd name="connsiteX30" fmla="*/ 1378424 w 2552131"/>
              <a:gd name="connsiteY30" fmla="*/ 996446 h 1869902"/>
              <a:gd name="connsiteX31" fmla="*/ 1419367 w 2552131"/>
              <a:gd name="connsiteY31" fmla="*/ 1078332 h 1869902"/>
              <a:gd name="connsiteX32" fmla="*/ 1433015 w 2552131"/>
              <a:gd name="connsiteY32" fmla="*/ 1119276 h 1869902"/>
              <a:gd name="connsiteX33" fmla="*/ 1460310 w 2552131"/>
              <a:gd name="connsiteY33" fmla="*/ 1214810 h 1869902"/>
              <a:gd name="connsiteX34" fmla="*/ 1528549 w 2552131"/>
              <a:gd name="connsiteY34" fmla="*/ 1323992 h 1869902"/>
              <a:gd name="connsiteX35" fmla="*/ 1583140 w 2552131"/>
              <a:gd name="connsiteY35" fmla="*/ 1405879 h 1869902"/>
              <a:gd name="connsiteX36" fmla="*/ 1610436 w 2552131"/>
              <a:gd name="connsiteY36" fmla="*/ 1487765 h 1869902"/>
              <a:gd name="connsiteX37" fmla="*/ 1637731 w 2552131"/>
              <a:gd name="connsiteY37" fmla="*/ 1528708 h 1869902"/>
              <a:gd name="connsiteX38" fmla="*/ 1705970 w 2552131"/>
              <a:gd name="connsiteY38" fmla="*/ 1651538 h 1869902"/>
              <a:gd name="connsiteX39" fmla="*/ 1746913 w 2552131"/>
              <a:gd name="connsiteY39" fmla="*/ 1678834 h 1869902"/>
              <a:gd name="connsiteX40" fmla="*/ 1801504 w 2552131"/>
              <a:gd name="connsiteY40" fmla="*/ 1747073 h 1869902"/>
              <a:gd name="connsiteX41" fmla="*/ 1828800 w 2552131"/>
              <a:gd name="connsiteY41" fmla="*/ 1788016 h 1869902"/>
              <a:gd name="connsiteX42" fmla="*/ 1910686 w 2552131"/>
              <a:gd name="connsiteY42" fmla="*/ 1828959 h 1869902"/>
              <a:gd name="connsiteX43" fmla="*/ 1992573 w 2552131"/>
              <a:gd name="connsiteY43" fmla="*/ 1869902 h 1869902"/>
              <a:gd name="connsiteX44" fmla="*/ 2101755 w 2552131"/>
              <a:gd name="connsiteY44" fmla="*/ 1856255 h 1869902"/>
              <a:gd name="connsiteX45" fmla="*/ 2142698 w 2552131"/>
              <a:gd name="connsiteY45" fmla="*/ 1815311 h 1869902"/>
              <a:gd name="connsiteX46" fmla="*/ 2224585 w 2552131"/>
              <a:gd name="connsiteY46" fmla="*/ 1665186 h 1869902"/>
              <a:gd name="connsiteX47" fmla="*/ 2265528 w 2552131"/>
              <a:gd name="connsiteY47" fmla="*/ 1624243 h 1869902"/>
              <a:gd name="connsiteX48" fmla="*/ 2306471 w 2552131"/>
              <a:gd name="connsiteY48" fmla="*/ 1528708 h 1869902"/>
              <a:gd name="connsiteX49" fmla="*/ 2333767 w 2552131"/>
              <a:gd name="connsiteY49" fmla="*/ 1487765 h 1869902"/>
              <a:gd name="connsiteX50" fmla="*/ 2347415 w 2552131"/>
              <a:gd name="connsiteY50" fmla="*/ 1446822 h 1869902"/>
              <a:gd name="connsiteX51" fmla="*/ 2374710 w 2552131"/>
              <a:gd name="connsiteY51" fmla="*/ 1405879 h 1869902"/>
              <a:gd name="connsiteX52" fmla="*/ 2429301 w 2552131"/>
              <a:gd name="connsiteY52" fmla="*/ 1296696 h 1869902"/>
              <a:gd name="connsiteX53" fmla="*/ 2470245 w 2552131"/>
              <a:gd name="connsiteY53" fmla="*/ 1132923 h 1869902"/>
              <a:gd name="connsiteX54" fmla="*/ 2483892 w 2552131"/>
              <a:gd name="connsiteY54" fmla="*/ 1078332 h 1869902"/>
              <a:gd name="connsiteX55" fmla="*/ 2524836 w 2552131"/>
              <a:gd name="connsiteY55" fmla="*/ 1064685 h 1869902"/>
              <a:gd name="connsiteX56" fmla="*/ 2552131 w 2552131"/>
              <a:gd name="connsiteY56" fmla="*/ 900911 h 186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552131" h="1869902">
                <a:moveTo>
                  <a:pt x="0" y="1010094"/>
                </a:moveTo>
                <a:lnTo>
                  <a:pt x="54591" y="846320"/>
                </a:lnTo>
                <a:lnTo>
                  <a:pt x="81886" y="764434"/>
                </a:lnTo>
                <a:cubicBezTo>
                  <a:pt x="86435" y="750786"/>
                  <a:pt x="87554" y="735461"/>
                  <a:pt x="95534" y="723491"/>
                </a:cubicBezTo>
                <a:lnTo>
                  <a:pt x="122830" y="682547"/>
                </a:lnTo>
                <a:cubicBezTo>
                  <a:pt x="127379" y="668899"/>
                  <a:pt x="129491" y="654180"/>
                  <a:pt x="136477" y="641604"/>
                </a:cubicBezTo>
                <a:cubicBezTo>
                  <a:pt x="152408" y="612927"/>
                  <a:pt x="180694" y="590839"/>
                  <a:pt x="191068" y="559717"/>
                </a:cubicBezTo>
                <a:lnTo>
                  <a:pt x="245659" y="395944"/>
                </a:lnTo>
                <a:cubicBezTo>
                  <a:pt x="250208" y="382296"/>
                  <a:pt x="251327" y="366971"/>
                  <a:pt x="259307" y="355001"/>
                </a:cubicBezTo>
                <a:cubicBezTo>
                  <a:pt x="379115" y="175288"/>
                  <a:pt x="258629" y="344418"/>
                  <a:pt x="354842" y="232171"/>
                </a:cubicBezTo>
                <a:cubicBezTo>
                  <a:pt x="369645" y="214901"/>
                  <a:pt x="382741" y="196214"/>
                  <a:pt x="395785" y="177580"/>
                </a:cubicBezTo>
                <a:cubicBezTo>
                  <a:pt x="414597" y="150705"/>
                  <a:pt x="423081" y="113891"/>
                  <a:pt x="450376" y="95694"/>
                </a:cubicBezTo>
                <a:cubicBezTo>
                  <a:pt x="567699" y="17477"/>
                  <a:pt x="419267" y="111247"/>
                  <a:pt x="532262" y="54750"/>
                </a:cubicBezTo>
                <a:cubicBezTo>
                  <a:pt x="546933" y="47415"/>
                  <a:pt x="557495" y="32168"/>
                  <a:pt x="573206" y="27455"/>
                </a:cubicBezTo>
                <a:cubicBezTo>
                  <a:pt x="604017" y="18212"/>
                  <a:pt x="636895" y="18356"/>
                  <a:pt x="668740" y="13807"/>
                </a:cubicBezTo>
                <a:cubicBezTo>
                  <a:pt x="682388" y="9258"/>
                  <a:pt x="695385" y="-1430"/>
                  <a:pt x="709683" y="159"/>
                </a:cubicBezTo>
                <a:cubicBezTo>
                  <a:pt x="738279" y="3336"/>
                  <a:pt x="791570" y="27455"/>
                  <a:pt x="791570" y="27455"/>
                </a:cubicBezTo>
                <a:cubicBezTo>
                  <a:pt x="922178" y="158063"/>
                  <a:pt x="767159" y="-9163"/>
                  <a:pt x="846161" y="109341"/>
                </a:cubicBezTo>
                <a:cubicBezTo>
                  <a:pt x="856867" y="125400"/>
                  <a:pt x="874543" y="135631"/>
                  <a:pt x="887104" y="150285"/>
                </a:cubicBezTo>
                <a:cubicBezTo>
                  <a:pt x="901907" y="167555"/>
                  <a:pt x="915992" y="185587"/>
                  <a:pt x="928048" y="204876"/>
                </a:cubicBezTo>
                <a:cubicBezTo>
                  <a:pt x="938831" y="222128"/>
                  <a:pt x="942460" y="243721"/>
                  <a:pt x="955343" y="259467"/>
                </a:cubicBezTo>
                <a:cubicBezTo>
                  <a:pt x="1169071" y="520691"/>
                  <a:pt x="956697" y="213732"/>
                  <a:pt x="1105468" y="436888"/>
                </a:cubicBezTo>
                <a:cubicBezTo>
                  <a:pt x="1114567" y="450536"/>
                  <a:pt x="1127577" y="462270"/>
                  <a:pt x="1132764" y="477831"/>
                </a:cubicBezTo>
                <a:lnTo>
                  <a:pt x="1160059" y="559717"/>
                </a:lnTo>
                <a:cubicBezTo>
                  <a:pt x="1164608" y="573365"/>
                  <a:pt x="1165727" y="588691"/>
                  <a:pt x="1173707" y="600661"/>
                </a:cubicBezTo>
                <a:cubicBezTo>
                  <a:pt x="1212514" y="658871"/>
                  <a:pt x="1230415" y="678387"/>
                  <a:pt x="1255594" y="737138"/>
                </a:cubicBezTo>
                <a:cubicBezTo>
                  <a:pt x="1261261" y="750361"/>
                  <a:pt x="1262808" y="765215"/>
                  <a:pt x="1269242" y="778082"/>
                </a:cubicBezTo>
                <a:cubicBezTo>
                  <a:pt x="1276577" y="792753"/>
                  <a:pt x="1289202" y="804354"/>
                  <a:pt x="1296537" y="819025"/>
                </a:cubicBezTo>
                <a:cubicBezTo>
                  <a:pt x="1302971" y="831892"/>
                  <a:pt x="1304518" y="846745"/>
                  <a:pt x="1310185" y="859968"/>
                </a:cubicBezTo>
                <a:cubicBezTo>
                  <a:pt x="1318199" y="878668"/>
                  <a:pt x="1329466" y="895859"/>
                  <a:pt x="1337480" y="914559"/>
                </a:cubicBezTo>
                <a:cubicBezTo>
                  <a:pt x="1371381" y="993662"/>
                  <a:pt x="1325970" y="917765"/>
                  <a:pt x="1378424" y="996446"/>
                </a:cubicBezTo>
                <a:cubicBezTo>
                  <a:pt x="1412725" y="1099353"/>
                  <a:pt x="1366456" y="972511"/>
                  <a:pt x="1419367" y="1078332"/>
                </a:cubicBezTo>
                <a:cubicBezTo>
                  <a:pt x="1425801" y="1091199"/>
                  <a:pt x="1429063" y="1105443"/>
                  <a:pt x="1433015" y="1119276"/>
                </a:cubicBezTo>
                <a:cubicBezTo>
                  <a:pt x="1442910" y="1153911"/>
                  <a:pt x="1446284" y="1182083"/>
                  <a:pt x="1460310" y="1214810"/>
                </a:cubicBezTo>
                <a:cubicBezTo>
                  <a:pt x="1485289" y="1273093"/>
                  <a:pt x="1489363" y="1271744"/>
                  <a:pt x="1528549" y="1323992"/>
                </a:cubicBezTo>
                <a:cubicBezTo>
                  <a:pt x="1573700" y="1459443"/>
                  <a:pt x="1497947" y="1252532"/>
                  <a:pt x="1583140" y="1405879"/>
                </a:cubicBezTo>
                <a:cubicBezTo>
                  <a:pt x="1597113" y="1431030"/>
                  <a:pt x="1594476" y="1463825"/>
                  <a:pt x="1610436" y="1487765"/>
                </a:cubicBezTo>
                <a:cubicBezTo>
                  <a:pt x="1619534" y="1501413"/>
                  <a:pt x="1630396" y="1514037"/>
                  <a:pt x="1637731" y="1528708"/>
                </a:cubicBezTo>
                <a:cubicBezTo>
                  <a:pt x="1662619" y="1578485"/>
                  <a:pt x="1641423" y="1608506"/>
                  <a:pt x="1705970" y="1651538"/>
                </a:cubicBezTo>
                <a:lnTo>
                  <a:pt x="1746913" y="1678834"/>
                </a:lnTo>
                <a:cubicBezTo>
                  <a:pt x="1773483" y="1758541"/>
                  <a:pt x="1739773" y="1685342"/>
                  <a:pt x="1801504" y="1747073"/>
                </a:cubicBezTo>
                <a:cubicBezTo>
                  <a:pt x="1813102" y="1758671"/>
                  <a:pt x="1817202" y="1776418"/>
                  <a:pt x="1828800" y="1788016"/>
                </a:cubicBezTo>
                <a:cubicBezTo>
                  <a:pt x="1867912" y="1827127"/>
                  <a:pt x="1866287" y="1806759"/>
                  <a:pt x="1910686" y="1828959"/>
                </a:cubicBezTo>
                <a:cubicBezTo>
                  <a:pt x="2016504" y="1881869"/>
                  <a:pt x="1889670" y="1835603"/>
                  <a:pt x="1992573" y="1869902"/>
                </a:cubicBezTo>
                <a:cubicBezTo>
                  <a:pt x="2028967" y="1865353"/>
                  <a:pt x="2067286" y="1868789"/>
                  <a:pt x="2101755" y="1856255"/>
                </a:cubicBezTo>
                <a:cubicBezTo>
                  <a:pt x="2119894" y="1849659"/>
                  <a:pt x="2130848" y="1830546"/>
                  <a:pt x="2142698" y="1815311"/>
                </a:cubicBezTo>
                <a:cubicBezTo>
                  <a:pt x="2315781" y="1592775"/>
                  <a:pt x="2106765" y="1853698"/>
                  <a:pt x="2224585" y="1665186"/>
                </a:cubicBezTo>
                <a:cubicBezTo>
                  <a:pt x="2234814" y="1648819"/>
                  <a:pt x="2251880" y="1637891"/>
                  <a:pt x="2265528" y="1624243"/>
                </a:cubicBezTo>
                <a:cubicBezTo>
                  <a:pt x="2280839" y="1578311"/>
                  <a:pt x="2279489" y="1575926"/>
                  <a:pt x="2306471" y="1528708"/>
                </a:cubicBezTo>
                <a:cubicBezTo>
                  <a:pt x="2314609" y="1514467"/>
                  <a:pt x="2326431" y="1502436"/>
                  <a:pt x="2333767" y="1487765"/>
                </a:cubicBezTo>
                <a:cubicBezTo>
                  <a:pt x="2340201" y="1474898"/>
                  <a:pt x="2340981" y="1459689"/>
                  <a:pt x="2347415" y="1446822"/>
                </a:cubicBezTo>
                <a:cubicBezTo>
                  <a:pt x="2354750" y="1432151"/>
                  <a:pt x="2367375" y="1420550"/>
                  <a:pt x="2374710" y="1405879"/>
                </a:cubicBezTo>
                <a:cubicBezTo>
                  <a:pt x="2441487" y="1272325"/>
                  <a:pt x="2366062" y="1391558"/>
                  <a:pt x="2429301" y="1296696"/>
                </a:cubicBezTo>
                <a:cubicBezTo>
                  <a:pt x="2465021" y="1082382"/>
                  <a:pt x="2416167" y="1349247"/>
                  <a:pt x="2470245" y="1132923"/>
                </a:cubicBezTo>
                <a:cubicBezTo>
                  <a:pt x="2474794" y="1114726"/>
                  <a:pt x="2472175" y="1092979"/>
                  <a:pt x="2483892" y="1078332"/>
                </a:cubicBezTo>
                <a:cubicBezTo>
                  <a:pt x="2492879" y="1067098"/>
                  <a:pt x="2511188" y="1069234"/>
                  <a:pt x="2524836" y="1064685"/>
                </a:cubicBezTo>
                <a:cubicBezTo>
                  <a:pt x="2539495" y="918085"/>
                  <a:pt x="2518037" y="969100"/>
                  <a:pt x="2552131" y="900911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83141" y="862937"/>
            <a:ext cx="0" cy="9349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91618" y="1232222"/>
            <a:ext cx="2059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FF0000"/>
                </a:solidFill>
              </a:rPr>
              <a:t>amplitude</a:t>
            </a:r>
            <a:r>
              <a:rPr lang="en-GB" sz="2400" dirty="0"/>
              <a:t> has increased to </a:t>
            </a:r>
            <a:r>
              <a:rPr lang="en-GB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5162" y="2759412"/>
            <a:ext cx="2225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b="1" i="1" u="sng" dirty="0">
                <a:solidFill>
                  <a:srgbClr val="0070C0"/>
                </a:solidFill>
              </a:rPr>
              <a:t>period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has not changed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"/>
          <a:stretch/>
        </p:blipFill>
        <p:spPr bwMode="auto">
          <a:xfrm>
            <a:off x="829813" y="3534769"/>
            <a:ext cx="7507246" cy="3213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Freeform 9"/>
          <p:cNvSpPr/>
          <p:nvPr/>
        </p:nvSpPr>
        <p:spPr>
          <a:xfrm>
            <a:off x="914400" y="4353636"/>
            <a:ext cx="1214687" cy="1542197"/>
          </a:xfrm>
          <a:custGeom>
            <a:avLst/>
            <a:gdLst>
              <a:gd name="connsiteX0" fmla="*/ 0 w 1214687"/>
              <a:gd name="connsiteY0" fmla="*/ 764274 h 1542197"/>
              <a:gd name="connsiteX1" fmla="*/ 13648 w 1214687"/>
              <a:gd name="connsiteY1" fmla="*/ 696036 h 1542197"/>
              <a:gd name="connsiteX2" fmla="*/ 27296 w 1214687"/>
              <a:gd name="connsiteY2" fmla="*/ 655092 h 1542197"/>
              <a:gd name="connsiteX3" fmla="*/ 40943 w 1214687"/>
              <a:gd name="connsiteY3" fmla="*/ 573206 h 1542197"/>
              <a:gd name="connsiteX4" fmla="*/ 68239 w 1214687"/>
              <a:gd name="connsiteY4" fmla="*/ 491319 h 1542197"/>
              <a:gd name="connsiteX5" fmla="*/ 95534 w 1214687"/>
              <a:gd name="connsiteY5" fmla="*/ 382137 h 1542197"/>
              <a:gd name="connsiteX6" fmla="*/ 136478 w 1214687"/>
              <a:gd name="connsiteY6" fmla="*/ 245660 h 1542197"/>
              <a:gd name="connsiteX7" fmla="*/ 150125 w 1214687"/>
              <a:gd name="connsiteY7" fmla="*/ 204716 h 1542197"/>
              <a:gd name="connsiteX8" fmla="*/ 163773 w 1214687"/>
              <a:gd name="connsiteY8" fmla="*/ 150125 h 1542197"/>
              <a:gd name="connsiteX9" fmla="*/ 218364 w 1214687"/>
              <a:gd name="connsiteY9" fmla="*/ 68239 h 1542197"/>
              <a:gd name="connsiteX10" fmla="*/ 232012 w 1214687"/>
              <a:gd name="connsiteY10" fmla="*/ 27295 h 1542197"/>
              <a:gd name="connsiteX11" fmla="*/ 272955 w 1214687"/>
              <a:gd name="connsiteY11" fmla="*/ 0 h 1542197"/>
              <a:gd name="connsiteX12" fmla="*/ 341194 w 1214687"/>
              <a:gd name="connsiteY12" fmla="*/ 13648 h 1542197"/>
              <a:gd name="connsiteX13" fmla="*/ 409433 w 1214687"/>
              <a:gd name="connsiteY13" fmla="*/ 109182 h 1542197"/>
              <a:gd name="connsiteX14" fmla="*/ 436728 w 1214687"/>
              <a:gd name="connsiteY14" fmla="*/ 191068 h 1542197"/>
              <a:gd name="connsiteX15" fmla="*/ 464024 w 1214687"/>
              <a:gd name="connsiteY15" fmla="*/ 245660 h 1542197"/>
              <a:gd name="connsiteX16" fmla="*/ 491319 w 1214687"/>
              <a:gd name="connsiteY16" fmla="*/ 327546 h 1542197"/>
              <a:gd name="connsiteX17" fmla="*/ 518615 w 1214687"/>
              <a:gd name="connsiteY17" fmla="*/ 409433 h 1542197"/>
              <a:gd name="connsiteX18" fmla="*/ 532263 w 1214687"/>
              <a:gd name="connsiteY18" fmla="*/ 450376 h 1542197"/>
              <a:gd name="connsiteX19" fmla="*/ 586854 w 1214687"/>
              <a:gd name="connsiteY19" fmla="*/ 532263 h 1542197"/>
              <a:gd name="connsiteX20" fmla="*/ 614149 w 1214687"/>
              <a:gd name="connsiteY20" fmla="*/ 668740 h 1542197"/>
              <a:gd name="connsiteX21" fmla="*/ 627797 w 1214687"/>
              <a:gd name="connsiteY21" fmla="*/ 723331 h 1542197"/>
              <a:gd name="connsiteX22" fmla="*/ 655093 w 1214687"/>
              <a:gd name="connsiteY22" fmla="*/ 859809 h 1542197"/>
              <a:gd name="connsiteX23" fmla="*/ 682388 w 1214687"/>
              <a:gd name="connsiteY23" fmla="*/ 1023582 h 1542197"/>
              <a:gd name="connsiteX24" fmla="*/ 709684 w 1214687"/>
              <a:gd name="connsiteY24" fmla="*/ 1132764 h 1542197"/>
              <a:gd name="connsiteX25" fmla="*/ 723331 w 1214687"/>
              <a:gd name="connsiteY25" fmla="*/ 1173707 h 1542197"/>
              <a:gd name="connsiteX26" fmla="*/ 764275 w 1214687"/>
              <a:gd name="connsiteY26" fmla="*/ 1269242 h 1542197"/>
              <a:gd name="connsiteX27" fmla="*/ 791570 w 1214687"/>
              <a:gd name="connsiteY27" fmla="*/ 1364776 h 1542197"/>
              <a:gd name="connsiteX28" fmla="*/ 818866 w 1214687"/>
              <a:gd name="connsiteY28" fmla="*/ 1446663 h 1542197"/>
              <a:gd name="connsiteX29" fmla="*/ 859809 w 1214687"/>
              <a:gd name="connsiteY29" fmla="*/ 1528549 h 1542197"/>
              <a:gd name="connsiteX30" fmla="*/ 900752 w 1214687"/>
              <a:gd name="connsiteY30" fmla="*/ 1542197 h 1542197"/>
              <a:gd name="connsiteX31" fmla="*/ 996287 w 1214687"/>
              <a:gd name="connsiteY31" fmla="*/ 1528549 h 1542197"/>
              <a:gd name="connsiteX32" fmla="*/ 1050878 w 1214687"/>
              <a:gd name="connsiteY32" fmla="*/ 1446663 h 1542197"/>
              <a:gd name="connsiteX33" fmla="*/ 1091821 w 1214687"/>
              <a:gd name="connsiteY33" fmla="*/ 1282889 h 1542197"/>
              <a:gd name="connsiteX34" fmla="*/ 1105469 w 1214687"/>
              <a:gd name="connsiteY34" fmla="*/ 1241946 h 1542197"/>
              <a:gd name="connsiteX35" fmla="*/ 1119116 w 1214687"/>
              <a:gd name="connsiteY35" fmla="*/ 1187355 h 1542197"/>
              <a:gd name="connsiteX36" fmla="*/ 1132764 w 1214687"/>
              <a:gd name="connsiteY36" fmla="*/ 1064525 h 1542197"/>
              <a:gd name="connsiteX37" fmla="*/ 1160060 w 1214687"/>
              <a:gd name="connsiteY37" fmla="*/ 982639 h 1542197"/>
              <a:gd name="connsiteX38" fmla="*/ 1173707 w 1214687"/>
              <a:gd name="connsiteY38" fmla="*/ 928048 h 1542197"/>
              <a:gd name="connsiteX39" fmla="*/ 1201003 w 1214687"/>
              <a:gd name="connsiteY39" fmla="*/ 846161 h 1542197"/>
              <a:gd name="connsiteX40" fmla="*/ 1214651 w 1214687"/>
              <a:gd name="connsiteY40" fmla="*/ 79157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4687" h="1542197">
                <a:moveTo>
                  <a:pt x="0" y="764274"/>
                </a:moveTo>
                <a:cubicBezTo>
                  <a:pt x="4549" y="741528"/>
                  <a:pt x="8022" y="718540"/>
                  <a:pt x="13648" y="696036"/>
                </a:cubicBezTo>
                <a:cubicBezTo>
                  <a:pt x="17137" y="682079"/>
                  <a:pt x="24175" y="669136"/>
                  <a:pt x="27296" y="655092"/>
                </a:cubicBezTo>
                <a:cubicBezTo>
                  <a:pt x="33299" y="628079"/>
                  <a:pt x="34232" y="600052"/>
                  <a:pt x="40943" y="573206"/>
                </a:cubicBezTo>
                <a:cubicBezTo>
                  <a:pt x="47921" y="545293"/>
                  <a:pt x="61261" y="519232"/>
                  <a:pt x="68239" y="491319"/>
                </a:cubicBezTo>
                <a:cubicBezTo>
                  <a:pt x="77337" y="454925"/>
                  <a:pt x="83671" y="417726"/>
                  <a:pt x="95534" y="382137"/>
                </a:cubicBezTo>
                <a:cubicBezTo>
                  <a:pt x="160380" y="187604"/>
                  <a:pt x="95239" y="390000"/>
                  <a:pt x="136478" y="245660"/>
                </a:cubicBezTo>
                <a:cubicBezTo>
                  <a:pt x="140430" y="231827"/>
                  <a:pt x="146173" y="218549"/>
                  <a:pt x="150125" y="204716"/>
                </a:cubicBezTo>
                <a:cubicBezTo>
                  <a:pt x="155278" y="186681"/>
                  <a:pt x="155385" y="166902"/>
                  <a:pt x="163773" y="150125"/>
                </a:cubicBezTo>
                <a:cubicBezTo>
                  <a:pt x="178444" y="120783"/>
                  <a:pt x="207990" y="99361"/>
                  <a:pt x="218364" y="68239"/>
                </a:cubicBezTo>
                <a:cubicBezTo>
                  <a:pt x="222913" y="54591"/>
                  <a:pt x="223025" y="38529"/>
                  <a:pt x="232012" y="27295"/>
                </a:cubicBezTo>
                <a:cubicBezTo>
                  <a:pt x="242258" y="14487"/>
                  <a:pt x="259307" y="9098"/>
                  <a:pt x="272955" y="0"/>
                </a:cubicBezTo>
                <a:cubicBezTo>
                  <a:pt x="295701" y="4549"/>
                  <a:pt x="324791" y="-2755"/>
                  <a:pt x="341194" y="13648"/>
                </a:cubicBezTo>
                <a:cubicBezTo>
                  <a:pt x="468575" y="141028"/>
                  <a:pt x="293427" y="70512"/>
                  <a:pt x="409433" y="109182"/>
                </a:cubicBezTo>
                <a:cubicBezTo>
                  <a:pt x="418531" y="136477"/>
                  <a:pt x="423861" y="165334"/>
                  <a:pt x="436728" y="191068"/>
                </a:cubicBezTo>
                <a:cubicBezTo>
                  <a:pt x="445827" y="209265"/>
                  <a:pt x="456468" y="226770"/>
                  <a:pt x="464024" y="245660"/>
                </a:cubicBezTo>
                <a:cubicBezTo>
                  <a:pt x="474710" y="272374"/>
                  <a:pt x="482221" y="300251"/>
                  <a:pt x="491319" y="327546"/>
                </a:cubicBezTo>
                <a:lnTo>
                  <a:pt x="518615" y="409433"/>
                </a:lnTo>
                <a:cubicBezTo>
                  <a:pt x="523164" y="423081"/>
                  <a:pt x="524283" y="438406"/>
                  <a:pt x="532263" y="450376"/>
                </a:cubicBezTo>
                <a:lnTo>
                  <a:pt x="586854" y="532263"/>
                </a:lnTo>
                <a:cubicBezTo>
                  <a:pt x="618557" y="659081"/>
                  <a:pt x="580681" y="501402"/>
                  <a:pt x="614149" y="668740"/>
                </a:cubicBezTo>
                <a:cubicBezTo>
                  <a:pt x="617828" y="687133"/>
                  <a:pt x="623867" y="704990"/>
                  <a:pt x="627797" y="723331"/>
                </a:cubicBezTo>
                <a:cubicBezTo>
                  <a:pt x="637518" y="768695"/>
                  <a:pt x="647466" y="814047"/>
                  <a:pt x="655093" y="859809"/>
                </a:cubicBezTo>
                <a:cubicBezTo>
                  <a:pt x="664191" y="914400"/>
                  <a:pt x="668965" y="969891"/>
                  <a:pt x="682388" y="1023582"/>
                </a:cubicBezTo>
                <a:cubicBezTo>
                  <a:pt x="691487" y="1059976"/>
                  <a:pt x="697822" y="1097175"/>
                  <a:pt x="709684" y="1132764"/>
                </a:cubicBezTo>
                <a:cubicBezTo>
                  <a:pt x="714233" y="1146412"/>
                  <a:pt x="719379" y="1159875"/>
                  <a:pt x="723331" y="1173707"/>
                </a:cubicBezTo>
                <a:cubicBezTo>
                  <a:pt x="745363" y="1250819"/>
                  <a:pt x="722722" y="1206913"/>
                  <a:pt x="764275" y="1269242"/>
                </a:cubicBezTo>
                <a:cubicBezTo>
                  <a:pt x="810155" y="1406887"/>
                  <a:pt x="740140" y="1193344"/>
                  <a:pt x="791570" y="1364776"/>
                </a:cubicBezTo>
                <a:cubicBezTo>
                  <a:pt x="799838" y="1392335"/>
                  <a:pt x="809768" y="1419367"/>
                  <a:pt x="818866" y="1446663"/>
                </a:cubicBezTo>
                <a:cubicBezTo>
                  <a:pt x="827857" y="1473637"/>
                  <a:pt x="835755" y="1509306"/>
                  <a:pt x="859809" y="1528549"/>
                </a:cubicBezTo>
                <a:cubicBezTo>
                  <a:pt x="871043" y="1537536"/>
                  <a:pt x="887104" y="1537648"/>
                  <a:pt x="900752" y="1542197"/>
                </a:cubicBezTo>
                <a:cubicBezTo>
                  <a:pt x="932597" y="1537648"/>
                  <a:pt x="969148" y="1545819"/>
                  <a:pt x="996287" y="1528549"/>
                </a:cubicBezTo>
                <a:cubicBezTo>
                  <a:pt x="1023963" y="1510937"/>
                  <a:pt x="1050878" y="1446663"/>
                  <a:pt x="1050878" y="1446663"/>
                </a:cubicBezTo>
                <a:cubicBezTo>
                  <a:pt x="1106034" y="1281191"/>
                  <a:pt x="1055063" y="1448298"/>
                  <a:pt x="1091821" y="1282889"/>
                </a:cubicBezTo>
                <a:cubicBezTo>
                  <a:pt x="1094942" y="1268846"/>
                  <a:pt x="1101517" y="1255778"/>
                  <a:pt x="1105469" y="1241946"/>
                </a:cubicBezTo>
                <a:cubicBezTo>
                  <a:pt x="1110622" y="1223911"/>
                  <a:pt x="1114567" y="1205552"/>
                  <a:pt x="1119116" y="1187355"/>
                </a:cubicBezTo>
                <a:cubicBezTo>
                  <a:pt x="1123665" y="1146412"/>
                  <a:pt x="1124685" y="1104920"/>
                  <a:pt x="1132764" y="1064525"/>
                </a:cubicBezTo>
                <a:cubicBezTo>
                  <a:pt x="1138407" y="1036312"/>
                  <a:pt x="1153082" y="1010552"/>
                  <a:pt x="1160060" y="982639"/>
                </a:cubicBezTo>
                <a:cubicBezTo>
                  <a:pt x="1164609" y="964442"/>
                  <a:pt x="1168317" y="946014"/>
                  <a:pt x="1173707" y="928048"/>
                </a:cubicBezTo>
                <a:cubicBezTo>
                  <a:pt x="1181975" y="900489"/>
                  <a:pt x="1191904" y="873457"/>
                  <a:pt x="1201003" y="846161"/>
                </a:cubicBezTo>
                <a:cubicBezTo>
                  <a:pt x="1216090" y="800902"/>
                  <a:pt x="1214651" y="819604"/>
                  <a:pt x="1214651" y="791570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4039" y="4608974"/>
            <a:ext cx="1815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0070C0"/>
                </a:solidFill>
              </a:rPr>
              <a:t>period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is 180, it has </a:t>
            </a:r>
            <a:r>
              <a:rPr lang="en-GB" sz="2400" b="1" dirty="0">
                <a:solidFill>
                  <a:srgbClr val="0070C0"/>
                </a:solidFill>
              </a:rPr>
              <a:t>halved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5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8" grpId="0"/>
      <p:bldP spid="10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1" y="448364"/>
            <a:ext cx="7358573" cy="3230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1618" y="1307902"/>
            <a:ext cx="2059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FF0000"/>
                </a:solidFill>
              </a:rPr>
              <a:t>amplitude</a:t>
            </a:r>
            <a:r>
              <a:rPr lang="en-GB" sz="2400" dirty="0"/>
              <a:t> has increased to </a:t>
            </a:r>
            <a:r>
              <a:rPr lang="en-GB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1618" y="2382104"/>
            <a:ext cx="18155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0070C0"/>
                </a:solidFill>
              </a:rPr>
              <a:t>period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is 120, it is a </a:t>
            </a:r>
            <a:r>
              <a:rPr lang="en-GB" sz="2400" b="1" dirty="0">
                <a:solidFill>
                  <a:srgbClr val="0070C0"/>
                </a:solidFill>
              </a:rPr>
              <a:t>third</a:t>
            </a:r>
            <a:endParaRPr lang="en-GB" sz="2400" dirty="0"/>
          </a:p>
        </p:txBody>
      </p:sp>
      <p:sp>
        <p:nvSpPr>
          <p:cNvPr id="8" name="Freeform 7"/>
          <p:cNvSpPr/>
          <p:nvPr/>
        </p:nvSpPr>
        <p:spPr>
          <a:xfrm>
            <a:off x="996287" y="835015"/>
            <a:ext cx="805720" cy="2447890"/>
          </a:xfrm>
          <a:custGeom>
            <a:avLst/>
            <a:gdLst>
              <a:gd name="connsiteX0" fmla="*/ 0 w 805720"/>
              <a:gd name="connsiteY0" fmla="*/ 1246887 h 2447890"/>
              <a:gd name="connsiteX1" fmla="*/ 13647 w 805720"/>
              <a:gd name="connsiteY1" fmla="*/ 1137704 h 2447890"/>
              <a:gd name="connsiteX2" fmla="*/ 27295 w 805720"/>
              <a:gd name="connsiteY2" fmla="*/ 1042170 h 2447890"/>
              <a:gd name="connsiteX3" fmla="*/ 54591 w 805720"/>
              <a:gd name="connsiteY3" fmla="*/ 864749 h 2447890"/>
              <a:gd name="connsiteX4" fmla="*/ 68238 w 805720"/>
              <a:gd name="connsiteY4" fmla="*/ 619090 h 2447890"/>
              <a:gd name="connsiteX5" fmla="*/ 81886 w 805720"/>
              <a:gd name="connsiteY5" fmla="*/ 305191 h 2447890"/>
              <a:gd name="connsiteX6" fmla="*/ 109182 w 805720"/>
              <a:gd name="connsiteY6" fmla="*/ 223304 h 2447890"/>
              <a:gd name="connsiteX7" fmla="*/ 122829 w 805720"/>
              <a:gd name="connsiteY7" fmla="*/ 168713 h 2447890"/>
              <a:gd name="connsiteX8" fmla="*/ 150125 w 805720"/>
              <a:gd name="connsiteY8" fmla="*/ 86827 h 2447890"/>
              <a:gd name="connsiteX9" fmla="*/ 163773 w 805720"/>
              <a:gd name="connsiteY9" fmla="*/ 4940 h 2447890"/>
              <a:gd name="connsiteX10" fmla="*/ 218364 w 805720"/>
              <a:gd name="connsiteY10" fmla="*/ 18588 h 2447890"/>
              <a:gd name="connsiteX11" fmla="*/ 245659 w 805720"/>
              <a:gd name="connsiteY11" fmla="*/ 59531 h 2447890"/>
              <a:gd name="connsiteX12" fmla="*/ 272955 w 805720"/>
              <a:gd name="connsiteY12" fmla="*/ 155066 h 2447890"/>
              <a:gd name="connsiteX13" fmla="*/ 286603 w 805720"/>
              <a:gd name="connsiteY13" fmla="*/ 305191 h 2447890"/>
              <a:gd name="connsiteX14" fmla="*/ 300250 w 805720"/>
              <a:gd name="connsiteY14" fmla="*/ 373430 h 2447890"/>
              <a:gd name="connsiteX15" fmla="*/ 313898 w 805720"/>
              <a:gd name="connsiteY15" fmla="*/ 564498 h 2447890"/>
              <a:gd name="connsiteX16" fmla="*/ 327546 w 805720"/>
              <a:gd name="connsiteY16" fmla="*/ 619090 h 2447890"/>
              <a:gd name="connsiteX17" fmla="*/ 354841 w 805720"/>
              <a:gd name="connsiteY17" fmla="*/ 700976 h 2447890"/>
              <a:gd name="connsiteX18" fmla="*/ 368489 w 805720"/>
              <a:gd name="connsiteY18" fmla="*/ 1014875 h 2447890"/>
              <a:gd name="connsiteX19" fmla="*/ 382137 w 805720"/>
              <a:gd name="connsiteY19" fmla="*/ 1055818 h 2447890"/>
              <a:gd name="connsiteX20" fmla="*/ 395785 w 805720"/>
              <a:gd name="connsiteY20" fmla="*/ 1124057 h 2447890"/>
              <a:gd name="connsiteX21" fmla="*/ 409432 w 805720"/>
              <a:gd name="connsiteY21" fmla="*/ 1410660 h 2447890"/>
              <a:gd name="connsiteX22" fmla="*/ 423080 w 805720"/>
              <a:gd name="connsiteY22" fmla="*/ 1465251 h 2447890"/>
              <a:gd name="connsiteX23" fmla="*/ 436728 w 805720"/>
              <a:gd name="connsiteY23" fmla="*/ 1683615 h 2447890"/>
              <a:gd name="connsiteX24" fmla="*/ 450376 w 805720"/>
              <a:gd name="connsiteY24" fmla="*/ 1765501 h 2447890"/>
              <a:gd name="connsiteX25" fmla="*/ 477671 w 805720"/>
              <a:gd name="connsiteY25" fmla="*/ 1847388 h 2447890"/>
              <a:gd name="connsiteX26" fmla="*/ 504967 w 805720"/>
              <a:gd name="connsiteY26" fmla="*/ 2093048 h 2447890"/>
              <a:gd name="connsiteX27" fmla="*/ 532262 w 805720"/>
              <a:gd name="connsiteY27" fmla="*/ 2174934 h 2447890"/>
              <a:gd name="connsiteX28" fmla="*/ 559558 w 805720"/>
              <a:gd name="connsiteY28" fmla="*/ 2215878 h 2447890"/>
              <a:gd name="connsiteX29" fmla="*/ 573206 w 805720"/>
              <a:gd name="connsiteY29" fmla="*/ 2379651 h 2447890"/>
              <a:gd name="connsiteX30" fmla="*/ 586853 w 805720"/>
              <a:gd name="connsiteY30" fmla="*/ 2420594 h 2447890"/>
              <a:gd name="connsiteX31" fmla="*/ 627797 w 805720"/>
              <a:gd name="connsiteY31" fmla="*/ 2447890 h 2447890"/>
              <a:gd name="connsiteX32" fmla="*/ 668740 w 805720"/>
              <a:gd name="connsiteY32" fmla="*/ 2366003 h 2447890"/>
              <a:gd name="connsiteX33" fmla="*/ 709683 w 805720"/>
              <a:gd name="connsiteY33" fmla="*/ 2284116 h 2447890"/>
              <a:gd name="connsiteX34" fmla="*/ 723331 w 805720"/>
              <a:gd name="connsiteY34" fmla="*/ 2079400 h 2447890"/>
              <a:gd name="connsiteX35" fmla="*/ 736979 w 805720"/>
              <a:gd name="connsiteY35" fmla="*/ 2038457 h 2447890"/>
              <a:gd name="connsiteX36" fmla="*/ 750626 w 805720"/>
              <a:gd name="connsiteY36" fmla="*/ 1588081 h 2447890"/>
              <a:gd name="connsiteX37" fmla="*/ 777922 w 805720"/>
              <a:gd name="connsiteY37" fmla="*/ 1451603 h 2447890"/>
              <a:gd name="connsiteX38" fmla="*/ 805217 w 805720"/>
              <a:gd name="connsiteY38" fmla="*/ 1246887 h 2447890"/>
              <a:gd name="connsiteX39" fmla="*/ 805217 w 805720"/>
              <a:gd name="connsiteY39" fmla="*/ 1205943 h 244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05720" h="2447890">
                <a:moveTo>
                  <a:pt x="0" y="1246887"/>
                </a:moveTo>
                <a:cubicBezTo>
                  <a:pt x="4549" y="1210493"/>
                  <a:pt x="8800" y="1174060"/>
                  <a:pt x="13647" y="1137704"/>
                </a:cubicBezTo>
                <a:cubicBezTo>
                  <a:pt x="17898" y="1105818"/>
                  <a:pt x="23536" y="1074118"/>
                  <a:pt x="27295" y="1042170"/>
                </a:cubicBezTo>
                <a:cubicBezTo>
                  <a:pt x="46487" y="879040"/>
                  <a:pt x="25191" y="952947"/>
                  <a:pt x="54591" y="864749"/>
                </a:cubicBezTo>
                <a:cubicBezTo>
                  <a:pt x="59140" y="782863"/>
                  <a:pt x="64242" y="701005"/>
                  <a:pt x="68238" y="619090"/>
                </a:cubicBezTo>
                <a:cubicBezTo>
                  <a:pt x="73341" y="514483"/>
                  <a:pt x="71109" y="409367"/>
                  <a:pt x="81886" y="305191"/>
                </a:cubicBezTo>
                <a:cubicBezTo>
                  <a:pt x="84847" y="276572"/>
                  <a:pt x="102204" y="251217"/>
                  <a:pt x="109182" y="223304"/>
                </a:cubicBezTo>
                <a:cubicBezTo>
                  <a:pt x="113731" y="205107"/>
                  <a:pt x="117439" y="186679"/>
                  <a:pt x="122829" y="168713"/>
                </a:cubicBezTo>
                <a:cubicBezTo>
                  <a:pt x="131097" y="141155"/>
                  <a:pt x="150125" y="86827"/>
                  <a:pt x="150125" y="86827"/>
                </a:cubicBezTo>
                <a:cubicBezTo>
                  <a:pt x="154674" y="59531"/>
                  <a:pt x="144206" y="24507"/>
                  <a:pt x="163773" y="4940"/>
                </a:cubicBezTo>
                <a:cubicBezTo>
                  <a:pt x="177036" y="-8323"/>
                  <a:pt x="202757" y="8183"/>
                  <a:pt x="218364" y="18588"/>
                </a:cubicBezTo>
                <a:cubicBezTo>
                  <a:pt x="232012" y="27686"/>
                  <a:pt x="238324" y="44860"/>
                  <a:pt x="245659" y="59531"/>
                </a:cubicBezTo>
                <a:cubicBezTo>
                  <a:pt x="255449" y="79110"/>
                  <a:pt x="268582" y="137575"/>
                  <a:pt x="272955" y="155066"/>
                </a:cubicBezTo>
                <a:cubicBezTo>
                  <a:pt x="277504" y="205108"/>
                  <a:pt x="280371" y="255331"/>
                  <a:pt x="286603" y="305191"/>
                </a:cubicBezTo>
                <a:cubicBezTo>
                  <a:pt x="289480" y="328209"/>
                  <a:pt x="297822" y="350361"/>
                  <a:pt x="300250" y="373430"/>
                </a:cubicBezTo>
                <a:cubicBezTo>
                  <a:pt x="306934" y="436931"/>
                  <a:pt x="306847" y="501037"/>
                  <a:pt x="313898" y="564498"/>
                </a:cubicBezTo>
                <a:cubicBezTo>
                  <a:pt x="315969" y="583141"/>
                  <a:pt x="322156" y="601124"/>
                  <a:pt x="327546" y="619090"/>
                </a:cubicBezTo>
                <a:cubicBezTo>
                  <a:pt x="335813" y="646648"/>
                  <a:pt x="354841" y="700976"/>
                  <a:pt x="354841" y="700976"/>
                </a:cubicBezTo>
                <a:cubicBezTo>
                  <a:pt x="359390" y="805609"/>
                  <a:pt x="360456" y="910452"/>
                  <a:pt x="368489" y="1014875"/>
                </a:cubicBezTo>
                <a:cubicBezTo>
                  <a:pt x="369592" y="1029219"/>
                  <a:pt x="378648" y="1041862"/>
                  <a:pt x="382137" y="1055818"/>
                </a:cubicBezTo>
                <a:cubicBezTo>
                  <a:pt x="387763" y="1078322"/>
                  <a:pt x="391236" y="1101311"/>
                  <a:pt x="395785" y="1124057"/>
                </a:cubicBezTo>
                <a:cubicBezTo>
                  <a:pt x="400334" y="1219591"/>
                  <a:pt x="401805" y="1315322"/>
                  <a:pt x="409432" y="1410660"/>
                </a:cubicBezTo>
                <a:cubicBezTo>
                  <a:pt x="410928" y="1429357"/>
                  <a:pt x="421214" y="1446587"/>
                  <a:pt x="423080" y="1465251"/>
                </a:cubicBezTo>
                <a:cubicBezTo>
                  <a:pt x="430337" y="1537819"/>
                  <a:pt x="430125" y="1610984"/>
                  <a:pt x="436728" y="1683615"/>
                </a:cubicBezTo>
                <a:cubicBezTo>
                  <a:pt x="439233" y="1711173"/>
                  <a:pt x="443665" y="1738655"/>
                  <a:pt x="450376" y="1765501"/>
                </a:cubicBezTo>
                <a:cubicBezTo>
                  <a:pt x="457354" y="1793414"/>
                  <a:pt x="477671" y="1847388"/>
                  <a:pt x="477671" y="1847388"/>
                </a:cubicBezTo>
                <a:cubicBezTo>
                  <a:pt x="483864" y="1927892"/>
                  <a:pt x="483298" y="2013593"/>
                  <a:pt x="504967" y="2093048"/>
                </a:cubicBezTo>
                <a:cubicBezTo>
                  <a:pt x="512537" y="2120806"/>
                  <a:pt x="516302" y="2150994"/>
                  <a:pt x="532262" y="2174934"/>
                </a:cubicBezTo>
                <a:lnTo>
                  <a:pt x="559558" y="2215878"/>
                </a:lnTo>
                <a:cubicBezTo>
                  <a:pt x="564107" y="2270469"/>
                  <a:pt x="565966" y="2325351"/>
                  <a:pt x="573206" y="2379651"/>
                </a:cubicBezTo>
                <a:cubicBezTo>
                  <a:pt x="575107" y="2393911"/>
                  <a:pt x="577866" y="2409361"/>
                  <a:pt x="586853" y="2420594"/>
                </a:cubicBezTo>
                <a:cubicBezTo>
                  <a:pt x="597100" y="2433402"/>
                  <a:pt x="614149" y="2438791"/>
                  <a:pt x="627797" y="2447890"/>
                </a:cubicBezTo>
                <a:cubicBezTo>
                  <a:pt x="706024" y="2330545"/>
                  <a:pt x="612233" y="2479016"/>
                  <a:pt x="668740" y="2366003"/>
                </a:cubicBezTo>
                <a:cubicBezTo>
                  <a:pt x="721652" y="2260179"/>
                  <a:pt x="675379" y="2387028"/>
                  <a:pt x="709683" y="2284116"/>
                </a:cubicBezTo>
                <a:cubicBezTo>
                  <a:pt x="714232" y="2215877"/>
                  <a:pt x="715778" y="2147372"/>
                  <a:pt x="723331" y="2079400"/>
                </a:cubicBezTo>
                <a:cubicBezTo>
                  <a:pt x="724920" y="2065102"/>
                  <a:pt x="736181" y="2052821"/>
                  <a:pt x="736979" y="2038457"/>
                </a:cubicBezTo>
                <a:cubicBezTo>
                  <a:pt x="745310" y="1888494"/>
                  <a:pt x="740173" y="1737911"/>
                  <a:pt x="750626" y="1588081"/>
                </a:cubicBezTo>
                <a:cubicBezTo>
                  <a:pt x="753855" y="1541800"/>
                  <a:pt x="770295" y="1497365"/>
                  <a:pt x="777922" y="1451603"/>
                </a:cubicBezTo>
                <a:cubicBezTo>
                  <a:pt x="792733" y="1362739"/>
                  <a:pt x="796865" y="1347114"/>
                  <a:pt x="805217" y="1246887"/>
                </a:cubicBezTo>
                <a:cubicBezTo>
                  <a:pt x="806350" y="1233286"/>
                  <a:pt x="805217" y="1219591"/>
                  <a:pt x="805217" y="1205943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01004" y="853602"/>
            <a:ext cx="0" cy="12099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69274" y="4135272"/>
                <a:ext cx="4981433" cy="2292823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In general, for all graphs of type</a:t>
                </a: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i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GB" sz="2400" i="1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AsinB</a:t>
                </a:r>
                <a:r>
                  <a:rPr lang="el-GR" sz="2400" i="1" dirty="0">
                    <a:solidFill>
                      <a:sysClr val="windowText" lastClr="00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  and</a:t>
                </a:r>
                <a:r>
                  <a:rPr lang="en-GB" sz="2400" dirty="0"/>
                  <a:t>   </a:t>
                </a:r>
                <a:r>
                  <a:rPr lang="en-GB" sz="2400" i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GB" sz="2400" i="1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AcosB</a:t>
                </a:r>
                <a:r>
                  <a:rPr lang="el-GR" sz="2400" i="1" dirty="0">
                    <a:solidFill>
                      <a:sysClr val="windowText" lastClr="000000"/>
                    </a:solidFill>
                    <a:latin typeface="Times New Roman"/>
                    <a:cs typeface="Times New Roman"/>
                  </a:rPr>
                  <a:t>θ</a:t>
                </a:r>
                <a:endParaRPr lang="en-GB" sz="2400" i="1" dirty="0">
                  <a:solidFill>
                    <a:sysClr val="windowText" lastClr="000000"/>
                  </a:solidFill>
                  <a:latin typeface="Times New Roman"/>
                  <a:cs typeface="Times New Roman"/>
                </a:endParaRP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FF0000"/>
                    </a:solidFill>
                  </a:rPr>
                  <a:t>amplitude</a:t>
                </a:r>
                <a:r>
                  <a:rPr lang="en-GB" sz="2400" dirty="0">
                    <a:solidFill>
                      <a:schemeClr val="tx1"/>
                    </a:solidFill>
                  </a:rPr>
                  <a:t> is 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A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0070C0"/>
                    </a:solidFill>
                  </a:rPr>
                  <a:t>period</a:t>
                </a:r>
                <a:r>
                  <a:rPr lang="en-GB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𝟑𝟔𝟎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</m:oMath>
                </a14:m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274" y="4135272"/>
                <a:ext cx="4981433" cy="2292823"/>
              </a:xfrm>
              <a:prstGeom prst="rect">
                <a:avLst/>
              </a:prstGeom>
              <a:blipFill rotWithShape="1">
                <a:blip r:embed="rId3"/>
                <a:stretch>
                  <a:fillRect l="-1205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996287" y="2058960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15655" y="2061243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77235" y="2065810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33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4617" y="1181775"/>
            <a:ext cx="3119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FF0000"/>
                </a:solidFill>
              </a:rPr>
              <a:t>asymptotes</a:t>
            </a:r>
            <a:r>
              <a:rPr lang="en-GB" sz="2400" dirty="0"/>
              <a:t> are </a:t>
            </a:r>
            <a:r>
              <a:rPr lang="el-G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400" b="1" i="1" dirty="0">
                <a:solidFill>
                  <a:srgbClr val="FF0000"/>
                </a:solidFill>
              </a:rPr>
              <a:t>=45 ⁰ , </a:t>
            </a:r>
            <a:r>
              <a:rPr lang="el-G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400" b="1" i="1" dirty="0">
                <a:solidFill>
                  <a:srgbClr val="FF0000"/>
                </a:solidFill>
              </a:rPr>
              <a:t>=135 ⁰ , </a:t>
            </a:r>
            <a:r>
              <a:rPr lang="el-GR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400" b="1" i="1" dirty="0">
                <a:solidFill>
                  <a:srgbClr val="FF0000"/>
                </a:solidFill>
              </a:rPr>
              <a:t>=225 ⁰ ……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7151" y="2598003"/>
            <a:ext cx="20590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0070C0"/>
                </a:solidFill>
              </a:rPr>
              <a:t>period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is 90°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71960" y="4135272"/>
                <a:ext cx="8369084" cy="2292823"/>
              </a:xfrm>
              <a:prstGeom prst="rect">
                <a:avLst/>
              </a:prstGeom>
              <a:solidFill>
                <a:srgbClr val="FFFF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Aft>
                    <a:spcPts val="600"/>
                  </a:spcAft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In general, for all graphs of type</a:t>
                </a: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i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y = </a:t>
                </a:r>
                <a:r>
                  <a:rPr lang="en-GB" sz="2400" i="1" dirty="0" err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AtanB</a:t>
                </a:r>
                <a:r>
                  <a:rPr lang="el-GR" sz="2400" i="1" dirty="0">
                    <a:solidFill>
                      <a:sysClr val="windowText" lastClr="00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  </a:t>
                </a:r>
                <a:endParaRPr lang="en-GB" sz="2400" i="1" dirty="0">
                  <a:solidFill>
                    <a:sysClr val="windowText" lastClr="000000"/>
                  </a:solidFill>
                  <a:latin typeface="Times New Roman"/>
                  <a:cs typeface="Times New Roman"/>
                </a:endParaRPr>
              </a:p>
              <a:p>
                <a:pPr algn="ctr"/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dirty="0"/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FF0000"/>
                    </a:solidFill>
                  </a:rPr>
                  <a:t>asymptotes</a:t>
                </a:r>
                <a:r>
                  <a:rPr lang="en-GB" sz="2400" dirty="0">
                    <a:solidFill>
                      <a:schemeClr val="tx1"/>
                    </a:solidFill>
                  </a:rPr>
                  <a:t> are 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⁰ , 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⁰, , 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θ</a:t>
                </a:r>
                <a:r>
                  <a:rPr lang="en-GB" sz="2400" b="1" i="1" dirty="0">
                    <a:solidFill>
                      <a:srgbClr val="FF0000"/>
                    </a:solidFill>
                  </a:rPr>
                  <a:t>=</a:t>
                </a:r>
                <a:r>
                  <a:rPr lang="en-GB" sz="2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+</a:t>
                </a:r>
                <a:r>
                  <a:rPr lang="el-GR" sz="24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  <m:r>
                      <a:rPr lang="en-GB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i="1" dirty="0">
                    <a:solidFill>
                      <a:srgbClr val="FF0000"/>
                    </a:solidFill>
                  </a:rPr>
                  <a:t>⁰</a:t>
                </a:r>
                <a:r>
                  <a:rPr lang="en-GB" sz="240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GB" sz="2400" dirty="0">
                    <a:solidFill>
                      <a:schemeClr val="tx1"/>
                    </a:solidFill>
                  </a:rPr>
                  <a:t>the </a:t>
                </a:r>
                <a:r>
                  <a:rPr lang="en-GB" sz="2400" i="1" u="sng" dirty="0">
                    <a:solidFill>
                      <a:srgbClr val="0070C0"/>
                    </a:solidFill>
                  </a:rPr>
                  <a:t>period</a:t>
                </a:r>
                <a:r>
                  <a:rPr lang="en-GB" sz="24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  <m:r>
                          <m:rPr>
                            <m:nor/>
                          </m:rPr>
                          <a:rPr lang="en-GB" sz="2400" b="1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GB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𝑩</m:t>
                        </m:r>
                      </m:den>
                    </m:f>
                  </m:oMath>
                </a14:m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0" y="4135272"/>
                <a:ext cx="8369084" cy="2292823"/>
              </a:xfrm>
              <a:prstGeom prst="rect">
                <a:avLst/>
              </a:prstGeom>
              <a:blipFill>
                <a:blip r:embed="rId2"/>
                <a:stretch>
                  <a:fillRect l="-649" t="-1028" b="-1542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4169140" y="3633463"/>
            <a:ext cx="805720" cy="4567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A58C8D49-87DC-3164-E45E-AEB7E51C8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06" y="473938"/>
            <a:ext cx="5910124" cy="29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4930DA61-4751-CFFD-A946-C165266A7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0F6DA-609A-48DE-BB41-0BCAA42E1F4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2AA8BBD-B844-5AFE-653C-C90BE3200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Radian versus Degree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3DDAFA9A-DEC3-DE0C-BCC6-8898B8DF8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75515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We will use the following to graph or write equations: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“x” represents radians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“</a:t>
            </a:r>
            <a:r>
              <a:rPr lang="en-US" altLang="en-US" sz="2400" dirty="0">
                <a:sym typeface="Symbol" panose="05050102010706020507" pitchFamily="18" charset="2"/>
              </a:rPr>
              <a:t>” represents degrees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ym typeface="Symbol" panose="05050102010706020507" pitchFamily="18" charset="2"/>
              </a:rPr>
              <a:t>Example:   sin x   versus sin 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15672DA1-1D65-4C00-6F72-4ABD35086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D183C-89F9-460C-9880-F04B20AC06E6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EF46D8C-3D10-263A-6A60-732E18B29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274638"/>
            <a:ext cx="9143999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Key Points in the Sine and Cosine Curves</a:t>
            </a:r>
          </a:p>
        </p:txBody>
      </p:sp>
      <p:pic>
        <p:nvPicPr>
          <p:cNvPr id="8196" name="Picture 3" descr="Fig4">
            <a:extLst>
              <a:ext uri="{FF2B5EF4-FFF2-40B4-BE49-F238E27FC236}">
                <a16:creationId xmlns:a16="http://schemas.microsoft.com/office/drawing/2014/main" id="{C04E5B7A-E5A6-F2FD-4268-2A9770BF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1888"/>
            <a:ext cx="9144000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>
            <a:extLst>
              <a:ext uri="{FF2B5EF4-FFF2-40B4-BE49-F238E27FC236}">
                <a16:creationId xmlns:a16="http://schemas.microsoft.com/office/drawing/2014/main" id="{39F2C1F4-F9EB-849A-FFFA-12F7ED04A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CB1E70-3AFA-4F0B-959C-B3D76F626E36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Object 2">
                <a:extLst>
                  <a:ext uri="{FF2B5EF4-FFF2-40B4-BE49-F238E27FC236}">
                    <a16:creationId xmlns:a16="http://schemas.microsoft.com/office/drawing/2014/main" id="{F7793FFA-E1B7-F5E5-107B-F0ACE00AEE82}"/>
                  </a:ext>
                </a:extLst>
              </p:cNvPr>
              <p:cNvSpPr txBox="1"/>
              <p:nvPr/>
            </p:nvSpPr>
            <p:spPr bwMode="auto">
              <a:xfrm>
                <a:off x="2082799" y="717549"/>
                <a:ext cx="5388043" cy="11445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A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4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AU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AU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)±</m:t>
                      </m:r>
                      <m:r>
                        <a:rPr lang="en-AU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AU" sz="4800" dirty="0"/>
              </a:p>
            </p:txBody>
          </p:sp>
        </mc:Choice>
        <mc:Fallback xmlns="">
          <p:sp>
            <p:nvSpPr>
              <p:cNvPr id="10243" name="Object 2">
                <a:extLst>
                  <a:ext uri="{FF2B5EF4-FFF2-40B4-BE49-F238E27FC236}">
                    <a16:creationId xmlns:a16="http://schemas.microsoft.com/office/drawing/2014/main" id="{F7793FFA-E1B7-F5E5-107B-F0ACE00AE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2799" y="717549"/>
                <a:ext cx="5388043" cy="11445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235" name="AutoShape 3">
            <a:extLst>
              <a:ext uri="{FF2B5EF4-FFF2-40B4-BE49-F238E27FC236}">
                <a16:creationId xmlns:a16="http://schemas.microsoft.com/office/drawing/2014/main" id="{7868E808-1B0C-9997-23B0-CF5D03BE0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1581150"/>
            <a:ext cx="1714500" cy="1066800"/>
          </a:xfrm>
          <a:prstGeom prst="wedgeRoundRectCallout">
            <a:avLst>
              <a:gd name="adj1" fmla="val 54722"/>
              <a:gd name="adj2" fmla="val -74704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Amplitude</a:t>
            </a:r>
          </a:p>
        </p:txBody>
      </p:sp>
      <p:sp>
        <p:nvSpPr>
          <p:cNvPr id="223236" name="AutoShape 4">
            <a:extLst>
              <a:ext uri="{FF2B5EF4-FFF2-40B4-BE49-F238E27FC236}">
                <a16:creationId xmlns:a16="http://schemas.microsoft.com/office/drawing/2014/main" id="{8C59DA98-D23F-AA6F-603F-5D9B0874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8" y="3417888"/>
            <a:ext cx="1714500" cy="1066800"/>
          </a:xfrm>
          <a:prstGeom prst="wedgeRoundRectCallout">
            <a:avLst>
              <a:gd name="adj1" fmla="val 68056"/>
              <a:gd name="adj2" fmla="val -240773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Period: 2</a:t>
            </a:r>
            <a:r>
              <a:rPr lang="el-GR" altLang="en-US" sz="2400"/>
              <a:t>π</a:t>
            </a:r>
            <a:r>
              <a:rPr lang="en-US" altLang="en-US" sz="2400"/>
              <a:t>/b</a:t>
            </a:r>
            <a:endParaRPr lang="el-GR" altLang="en-US" sz="2400"/>
          </a:p>
        </p:txBody>
      </p:sp>
      <p:sp>
        <p:nvSpPr>
          <p:cNvPr id="223237" name="AutoShape 5">
            <a:extLst>
              <a:ext uri="{FF2B5EF4-FFF2-40B4-BE49-F238E27FC236}">
                <a16:creationId xmlns:a16="http://schemas.microsoft.com/office/drawing/2014/main" id="{85515758-CEE9-06F5-B573-296CB5FAE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564" y="3733798"/>
            <a:ext cx="2000250" cy="1695450"/>
          </a:xfrm>
          <a:prstGeom prst="wedgeRoundRectCallout">
            <a:avLst>
              <a:gd name="adj1" fmla="val 21606"/>
              <a:gd name="adj2" fmla="val -186939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Phase Shift: Left (+)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Right (-)</a:t>
            </a:r>
            <a:endParaRPr lang="el-GR" altLang="en-US" sz="2400"/>
          </a:p>
        </p:txBody>
      </p:sp>
      <p:sp>
        <p:nvSpPr>
          <p:cNvPr id="223238" name="AutoShape 6">
            <a:extLst>
              <a:ext uri="{FF2B5EF4-FFF2-40B4-BE49-F238E27FC236}">
                <a16:creationId xmlns:a16="http://schemas.microsoft.com/office/drawing/2014/main" id="{D3E5FDA1-91D6-CCD0-394A-0DBD1510F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3" y="4995863"/>
            <a:ext cx="2400300" cy="1428750"/>
          </a:xfrm>
          <a:prstGeom prst="wedgeRoundRectCallout">
            <a:avLst>
              <a:gd name="adj1" fmla="val -44569"/>
              <a:gd name="adj2" fmla="val -294912"/>
              <a:gd name="adj3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Vertical Shift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Up (+)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Down (-)</a:t>
            </a:r>
            <a:endParaRPr lang="el-GR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3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nimBg="1"/>
      <p:bldP spid="223236" grpId="0" animBg="1"/>
      <p:bldP spid="223237" grpId="0" animBg="1"/>
      <p:bldP spid="2232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3">
            <a:extLst>
              <a:ext uri="{FF2B5EF4-FFF2-40B4-BE49-F238E27FC236}">
                <a16:creationId xmlns:a16="http://schemas.microsoft.com/office/drawing/2014/main" id="{48AC9D2D-9719-C60D-4C69-6B2CB5E5C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© by Houghton Mifflin Company, Inc. All rights reserved.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Slide Number Placeholder 4">
            <a:extLst>
              <a:ext uri="{FF2B5EF4-FFF2-40B4-BE49-F238E27FC236}">
                <a16:creationId xmlns:a16="http://schemas.microsoft.com/office/drawing/2014/main" id="{F9DE3EA2-683D-C9B0-34F4-43D25B4C8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0986A6-ACE9-4B91-9324-64645C0D8C26}" type="slidenum">
              <a:rPr lang="en-US" altLang="en-US"/>
              <a:pPr/>
              <a:t>16</a:t>
            </a:fld>
            <a:endParaRPr lang="en-US" altLang="en-US"/>
          </a:p>
        </p:txBody>
      </p:sp>
      <p:grpSp>
        <p:nvGrpSpPr>
          <p:cNvPr id="158948" name="Group 228">
            <a:extLst>
              <a:ext uri="{FF2B5EF4-FFF2-40B4-BE49-F238E27FC236}">
                <a16:creationId xmlns:a16="http://schemas.microsoft.com/office/drawing/2014/main" id="{DCEDCA82-4AC8-43D2-2B14-3C44EC126ACE}"/>
              </a:ext>
            </a:extLst>
          </p:cNvPr>
          <p:cNvGrpSpPr>
            <a:grpSpLocks/>
          </p:cNvGrpSpPr>
          <p:nvPr/>
        </p:nvGrpSpPr>
        <p:grpSpPr bwMode="auto">
          <a:xfrm>
            <a:off x="2425700" y="3794125"/>
            <a:ext cx="5373688" cy="2314575"/>
            <a:chOff x="1456" y="1510"/>
            <a:chExt cx="3385" cy="1458"/>
          </a:xfrm>
        </p:grpSpPr>
        <p:grpSp>
          <p:nvGrpSpPr>
            <p:cNvPr id="158941" name="Group 221">
              <a:extLst>
                <a:ext uri="{FF2B5EF4-FFF2-40B4-BE49-F238E27FC236}">
                  <a16:creationId xmlns:a16="http://schemas.microsoft.com/office/drawing/2014/main" id="{9359FE62-9BDC-00B6-BB7F-C4CF134E4A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06" y="1510"/>
              <a:ext cx="416" cy="1458"/>
              <a:chOff x="1806" y="1510"/>
              <a:chExt cx="416" cy="1458"/>
            </a:xfrm>
          </p:grpSpPr>
          <p:graphicFrame>
            <p:nvGraphicFramePr>
              <p:cNvPr id="158831" name="Object 111">
                <a:extLst>
                  <a:ext uri="{FF2B5EF4-FFF2-40B4-BE49-F238E27FC236}">
                    <a16:creationId xmlns:a16="http://schemas.microsoft.com/office/drawing/2014/main" id="{17E0ACB4-2B37-2CC2-644F-B7688CB8199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79" y="1860"/>
              <a:ext cx="103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26720" imgH="164880" progId="Equation.3">
                      <p:embed/>
                    </p:oleObj>
                  </mc:Choice>
                  <mc:Fallback>
                    <p:oleObj name="Equation" r:id="rId3" imgW="126720" imgH="164880" progId="Equation.3">
                      <p:embed/>
                      <p:pic>
                        <p:nvPicPr>
                          <p:cNvPr id="158831" name="Object 111">
                            <a:extLst>
                              <a:ext uri="{FF2B5EF4-FFF2-40B4-BE49-F238E27FC236}">
                                <a16:creationId xmlns:a16="http://schemas.microsoft.com/office/drawing/2014/main" id="{17E0ACB4-2B37-2CC2-644F-B7688CB8199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9" y="1860"/>
                            <a:ext cx="103" cy="1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8837" name="Line 117">
                <a:extLst>
                  <a:ext uri="{FF2B5EF4-FFF2-40B4-BE49-F238E27FC236}">
                    <a16:creationId xmlns:a16="http://schemas.microsoft.com/office/drawing/2014/main" id="{F4629A79-3693-329D-A94B-3AF1D9DC0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5" y="2840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8838" name="Line 118">
                <a:extLst>
                  <a:ext uri="{FF2B5EF4-FFF2-40B4-BE49-F238E27FC236}">
                    <a16:creationId xmlns:a16="http://schemas.microsoft.com/office/drawing/2014/main" id="{C5A5B539-9CB4-A2EA-A6DF-CDC0575F7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" y="261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8839" name="Line 119">
                <a:extLst>
                  <a:ext uri="{FF2B5EF4-FFF2-40B4-BE49-F238E27FC236}">
                    <a16:creationId xmlns:a16="http://schemas.microsoft.com/office/drawing/2014/main" id="{1A162F52-8414-9DC5-AC3D-6484ECB9F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" y="2168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8840" name="Line 120">
                <a:extLst>
                  <a:ext uri="{FF2B5EF4-FFF2-40B4-BE49-F238E27FC236}">
                    <a16:creationId xmlns:a16="http://schemas.microsoft.com/office/drawing/2014/main" id="{FFD380D5-6E9B-83C3-82AC-10B772FF7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7" y="1936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8841" name="Rectangle 121">
                <a:extLst>
                  <a:ext uri="{FF2B5EF4-FFF2-40B4-BE49-F238E27FC236}">
                    <a16:creationId xmlns:a16="http://schemas.microsoft.com/office/drawing/2014/main" id="{E17919DF-F3C7-7142-21C0-D5A671696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" y="1510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CA" altLang="en-US" i="1"/>
                  <a:t>y</a:t>
                </a:r>
                <a:endParaRPr lang="en-US" altLang="en-US" i="1"/>
              </a:p>
            </p:txBody>
          </p:sp>
          <p:sp>
            <p:nvSpPr>
              <p:cNvPr id="158843" name="Freeform 123">
                <a:extLst>
                  <a:ext uri="{FF2B5EF4-FFF2-40B4-BE49-F238E27FC236}">
                    <a16:creationId xmlns:a16="http://schemas.microsoft.com/office/drawing/2014/main" id="{828411F4-1D21-AE32-F3E5-B7B111BAC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0" y="1608"/>
                <a:ext cx="1" cy="1360"/>
              </a:xfrm>
              <a:custGeom>
                <a:avLst/>
                <a:gdLst>
                  <a:gd name="T0" fmla="*/ 0 w 1"/>
                  <a:gd name="T1" fmla="*/ 1908 h 1908"/>
                  <a:gd name="T2" fmla="*/ 1 w 1"/>
                  <a:gd name="T3" fmla="*/ 0 h 1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908">
                    <a:moveTo>
                      <a:pt x="0" y="1908"/>
                    </a:moveTo>
                    <a:lnTo>
                      <a:pt x="1" y="0"/>
                    </a:lnTo>
                  </a:path>
                </a:pathLst>
              </a:custGeom>
              <a:noFill/>
              <a:ln w="38100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graphicFrame>
            <p:nvGraphicFramePr>
              <p:cNvPr id="158859" name="Object 139">
                <a:extLst>
                  <a:ext uri="{FF2B5EF4-FFF2-40B4-BE49-F238E27FC236}">
                    <a16:creationId xmlns:a16="http://schemas.microsoft.com/office/drawing/2014/main" id="{B3405985-A417-6A9F-E213-1F89E7DFF35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06" y="2756"/>
              <a:ext cx="185" cy="1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28600" imgH="164880" progId="Equation.3">
                      <p:embed/>
                    </p:oleObj>
                  </mc:Choice>
                  <mc:Fallback>
                    <p:oleObj name="Equation" r:id="rId5" imgW="228600" imgH="164880" progId="Equation.3">
                      <p:embed/>
                      <p:pic>
                        <p:nvPicPr>
                          <p:cNvPr id="158859" name="Object 139">
                            <a:extLst>
                              <a:ext uri="{FF2B5EF4-FFF2-40B4-BE49-F238E27FC236}">
                                <a16:creationId xmlns:a16="http://schemas.microsoft.com/office/drawing/2014/main" id="{B3405985-A417-6A9F-E213-1F89E7DFF35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6" y="2756"/>
                            <a:ext cx="185" cy="1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8925" name="Line 205">
              <a:extLst>
                <a:ext uri="{FF2B5EF4-FFF2-40B4-BE49-F238E27FC236}">
                  <a16:creationId xmlns:a16="http://schemas.microsoft.com/office/drawing/2014/main" id="{EEB90BB0-ECCD-F213-056B-6FB2C4BAF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926" name="Line 206">
              <a:extLst>
                <a:ext uri="{FF2B5EF4-FFF2-40B4-BE49-F238E27FC236}">
                  <a16:creationId xmlns:a16="http://schemas.microsoft.com/office/drawing/2014/main" id="{06ABED5D-FE2A-8C4D-3086-2C9C63FF9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4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58830" name="Object 110">
              <a:extLst>
                <a:ext uri="{FF2B5EF4-FFF2-40B4-BE49-F238E27FC236}">
                  <a16:creationId xmlns:a16="http://schemas.microsoft.com/office/drawing/2014/main" id="{160F8EAF-6393-FB6B-DFFB-C0252CD43C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5" y="1988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4880" imgH="393480" progId="Equation.3">
                    <p:embed/>
                  </p:oleObj>
                </mc:Choice>
                <mc:Fallback>
                  <p:oleObj name="Equation" r:id="rId7" imgW="164880" imgH="393480" progId="Equation.3">
                    <p:embed/>
                    <p:pic>
                      <p:nvPicPr>
                        <p:cNvPr id="158830" name="Object 110">
                          <a:extLst>
                            <a:ext uri="{FF2B5EF4-FFF2-40B4-BE49-F238E27FC236}">
                              <a16:creationId xmlns:a16="http://schemas.microsoft.com/office/drawing/2014/main" id="{160F8EAF-6393-FB6B-DFFB-C0252CD43C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5" y="1988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842" name="Rectangle 122">
              <a:extLst>
                <a:ext uri="{FF2B5EF4-FFF2-40B4-BE49-F238E27FC236}">
                  <a16:creationId xmlns:a16="http://schemas.microsoft.com/office/drawing/2014/main" id="{D38CEC64-307C-7839-0F4F-34A426329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0" y="2118"/>
              <a:ext cx="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 i="1"/>
                <a:t>x</a:t>
              </a:r>
              <a:endParaRPr lang="en-US" altLang="en-US" i="1"/>
            </a:p>
          </p:txBody>
        </p:sp>
        <p:sp>
          <p:nvSpPr>
            <p:cNvPr id="158844" name="Freeform 124">
              <a:extLst>
                <a:ext uri="{FF2B5EF4-FFF2-40B4-BE49-F238E27FC236}">
                  <a16:creationId xmlns:a16="http://schemas.microsoft.com/office/drawing/2014/main" id="{308E7158-B6E4-9E16-3321-8AA7EA47F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" y="2392"/>
              <a:ext cx="3328" cy="1"/>
            </a:xfrm>
            <a:custGeom>
              <a:avLst/>
              <a:gdLst>
                <a:gd name="T0" fmla="*/ 0 w 3328"/>
                <a:gd name="T1" fmla="*/ 0 h 1"/>
                <a:gd name="T2" fmla="*/ 3328 w 332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28" h="1">
                  <a:moveTo>
                    <a:pt x="0" y="0"/>
                  </a:moveTo>
                  <a:lnTo>
                    <a:pt x="3328" y="0"/>
                  </a:lnTo>
                </a:path>
              </a:pathLst>
            </a:custGeom>
            <a:noFill/>
            <a:ln w="3810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46" name="Line 126">
              <a:extLst>
                <a:ext uri="{FF2B5EF4-FFF2-40B4-BE49-F238E27FC236}">
                  <a16:creationId xmlns:a16="http://schemas.microsoft.com/office/drawing/2014/main" id="{C7B2DC84-7990-2271-7528-47218A9710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8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58862" name="Object 142">
              <a:extLst>
                <a:ext uri="{FF2B5EF4-FFF2-40B4-BE49-F238E27FC236}">
                  <a16:creationId xmlns:a16="http://schemas.microsoft.com/office/drawing/2014/main" id="{036CB212-841C-69F7-61AA-ACA01B14F7C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41" y="1968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80" imgH="393480" progId="Equation.3">
                    <p:embed/>
                  </p:oleObj>
                </mc:Choice>
                <mc:Fallback>
                  <p:oleObj name="Equation" r:id="rId9" imgW="164880" imgH="393480" progId="Equation.3">
                    <p:embed/>
                    <p:pic>
                      <p:nvPicPr>
                        <p:cNvPr id="158862" name="Object 142">
                          <a:extLst>
                            <a:ext uri="{FF2B5EF4-FFF2-40B4-BE49-F238E27FC236}">
                              <a16:creationId xmlns:a16="http://schemas.microsoft.com/office/drawing/2014/main" id="{036CB212-841C-69F7-61AA-ACA01B14F7C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1" y="1968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864" name="Object 144">
              <a:extLst>
                <a:ext uri="{FF2B5EF4-FFF2-40B4-BE49-F238E27FC236}">
                  <a16:creationId xmlns:a16="http://schemas.microsoft.com/office/drawing/2014/main" id="{9266D8D5-2E2B-A6D4-502D-64DAA6A2BD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92" y="2178"/>
            <a:ext cx="123" cy="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9680" imgH="139680" progId="Equation.3">
                    <p:embed/>
                  </p:oleObj>
                </mc:Choice>
                <mc:Fallback>
                  <p:oleObj name="Equation" r:id="rId11" imgW="139680" imgH="139680" progId="Equation.3">
                    <p:embed/>
                    <p:pic>
                      <p:nvPicPr>
                        <p:cNvPr id="158864" name="Object 144">
                          <a:extLst>
                            <a:ext uri="{FF2B5EF4-FFF2-40B4-BE49-F238E27FC236}">
                              <a16:creationId xmlns:a16="http://schemas.microsoft.com/office/drawing/2014/main" id="{9266D8D5-2E2B-A6D4-502D-64DAA6A2BD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2" y="2178"/>
                          <a:ext cx="123" cy="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865" name="Line 145">
              <a:extLst>
                <a:ext uri="{FF2B5EF4-FFF2-40B4-BE49-F238E27FC236}">
                  <a16:creationId xmlns:a16="http://schemas.microsoft.com/office/drawing/2014/main" id="{989876A1-B136-C059-B0CC-1315AE3C4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4" y="2311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58866" name="Object 146">
              <a:extLst>
                <a:ext uri="{FF2B5EF4-FFF2-40B4-BE49-F238E27FC236}">
                  <a16:creationId xmlns:a16="http://schemas.microsoft.com/office/drawing/2014/main" id="{EE16E7EB-BD50-52C5-E136-269A41DFD7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12" y="1972"/>
            <a:ext cx="21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41200" imgH="393480" progId="Equation.3">
                    <p:embed/>
                  </p:oleObj>
                </mc:Choice>
                <mc:Fallback>
                  <p:oleObj name="Equation" r:id="rId13" imgW="241200" imgH="393480" progId="Equation.3">
                    <p:embed/>
                    <p:pic>
                      <p:nvPicPr>
                        <p:cNvPr id="158866" name="Object 146">
                          <a:extLst>
                            <a:ext uri="{FF2B5EF4-FFF2-40B4-BE49-F238E27FC236}">
                              <a16:creationId xmlns:a16="http://schemas.microsoft.com/office/drawing/2014/main" id="{EE16E7EB-BD50-52C5-E136-269A41DFD7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2" y="1972"/>
                          <a:ext cx="21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867" name="Line 147">
              <a:extLst>
                <a:ext uri="{FF2B5EF4-FFF2-40B4-BE49-F238E27FC236}">
                  <a16:creationId xmlns:a16="http://schemas.microsoft.com/office/drawing/2014/main" id="{35703D6D-1B04-B5B7-63CC-C217CD2CA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0" y="2315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63" name="Line 143">
              <a:extLst>
                <a:ext uri="{FF2B5EF4-FFF2-40B4-BE49-F238E27FC236}">
                  <a16:creationId xmlns:a16="http://schemas.microsoft.com/office/drawing/2014/main" id="{70C3C211-D7C9-79E9-A41A-70E19C25B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0" y="230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aphicFrame>
          <p:nvGraphicFramePr>
            <p:cNvPr id="158927" name="Object 207">
              <a:extLst>
                <a:ext uri="{FF2B5EF4-FFF2-40B4-BE49-F238E27FC236}">
                  <a16:creationId xmlns:a16="http://schemas.microsoft.com/office/drawing/2014/main" id="{652A226C-0346-D23B-6D05-38A02CB6F9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73" y="1986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64880" imgH="393480" progId="Equation.3">
                    <p:embed/>
                  </p:oleObj>
                </mc:Choice>
                <mc:Fallback>
                  <p:oleObj name="Equation" r:id="rId15" imgW="164880" imgH="393480" progId="Equation.3">
                    <p:embed/>
                    <p:pic>
                      <p:nvPicPr>
                        <p:cNvPr id="158927" name="Object 207">
                          <a:extLst>
                            <a:ext uri="{FF2B5EF4-FFF2-40B4-BE49-F238E27FC236}">
                              <a16:creationId xmlns:a16="http://schemas.microsoft.com/office/drawing/2014/main" id="{652A226C-0346-D23B-6D05-38A02CB6F90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3" y="1986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928" name="Object 208">
              <a:extLst>
                <a:ext uri="{FF2B5EF4-FFF2-40B4-BE49-F238E27FC236}">
                  <a16:creationId xmlns:a16="http://schemas.microsoft.com/office/drawing/2014/main" id="{0FB7A6F0-7B8A-294F-E4E0-30C736AA710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80" y="1966"/>
            <a:ext cx="223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53800" imgH="393480" progId="Equation.3">
                    <p:embed/>
                  </p:oleObj>
                </mc:Choice>
                <mc:Fallback>
                  <p:oleObj name="Equation" r:id="rId17" imgW="253800" imgH="393480" progId="Equation.3">
                    <p:embed/>
                    <p:pic>
                      <p:nvPicPr>
                        <p:cNvPr id="158928" name="Object 208">
                          <a:extLst>
                            <a:ext uri="{FF2B5EF4-FFF2-40B4-BE49-F238E27FC236}">
                              <a16:creationId xmlns:a16="http://schemas.microsoft.com/office/drawing/2014/main" id="{0FB7A6F0-7B8A-294F-E4E0-30C736AA71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0" y="1966"/>
                          <a:ext cx="223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929" name="Object 209">
              <a:extLst>
                <a:ext uri="{FF2B5EF4-FFF2-40B4-BE49-F238E27FC236}">
                  <a16:creationId xmlns:a16="http://schemas.microsoft.com/office/drawing/2014/main" id="{4C46F3BB-67B9-56CB-A29A-6C0541F1DA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5" y="1988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164880" imgH="393480" progId="Equation.3">
                    <p:embed/>
                  </p:oleObj>
                </mc:Choice>
                <mc:Fallback>
                  <p:oleObj name="Equation" r:id="rId19" imgW="164880" imgH="393480" progId="Equation.3">
                    <p:embed/>
                    <p:pic>
                      <p:nvPicPr>
                        <p:cNvPr id="158929" name="Object 209">
                          <a:extLst>
                            <a:ext uri="{FF2B5EF4-FFF2-40B4-BE49-F238E27FC236}">
                              <a16:creationId xmlns:a16="http://schemas.microsoft.com/office/drawing/2014/main" id="{4C46F3BB-67B9-56CB-A29A-6C0541F1DA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5" y="1988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930" name="Line 210">
              <a:extLst>
                <a:ext uri="{FF2B5EF4-FFF2-40B4-BE49-F238E27FC236}">
                  <a16:creationId xmlns:a16="http://schemas.microsoft.com/office/drawing/2014/main" id="{2CFB5CAB-82D9-71D2-B26C-A7F490C45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8" y="2317"/>
              <a:ext cx="0" cy="17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8931" name="Group 211">
            <a:extLst>
              <a:ext uri="{FF2B5EF4-FFF2-40B4-BE49-F238E27FC236}">
                <a16:creationId xmlns:a16="http://schemas.microsoft.com/office/drawing/2014/main" id="{FB20F41A-F756-178B-F8D5-727C4AAA97A9}"/>
              </a:ext>
            </a:extLst>
          </p:cNvPr>
          <p:cNvGrpSpPr>
            <a:grpSpLocks/>
          </p:cNvGrpSpPr>
          <p:nvPr/>
        </p:nvGrpSpPr>
        <p:grpSpPr bwMode="auto">
          <a:xfrm>
            <a:off x="2206625" y="2698750"/>
            <a:ext cx="5349875" cy="1212850"/>
            <a:chOff x="1950" y="3204"/>
            <a:chExt cx="3370" cy="764"/>
          </a:xfrm>
        </p:grpSpPr>
        <p:graphicFrame>
          <p:nvGraphicFramePr>
            <p:cNvPr id="158777" name="Object 57">
              <a:extLst>
                <a:ext uri="{FF2B5EF4-FFF2-40B4-BE49-F238E27FC236}">
                  <a16:creationId xmlns:a16="http://schemas.microsoft.com/office/drawing/2014/main" id="{88E55446-AC27-5CAE-9720-4ACF8E264F5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20" y="3220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64880" imgH="393480" progId="Equation.3">
                    <p:embed/>
                  </p:oleObj>
                </mc:Choice>
                <mc:Fallback>
                  <p:oleObj name="Equation" r:id="rId21" imgW="164880" imgH="393480" progId="Equation.3">
                    <p:embed/>
                    <p:pic>
                      <p:nvPicPr>
                        <p:cNvPr id="158777" name="Object 57">
                          <a:extLst>
                            <a:ext uri="{FF2B5EF4-FFF2-40B4-BE49-F238E27FC236}">
                              <a16:creationId xmlns:a16="http://schemas.microsoft.com/office/drawing/2014/main" id="{88E55446-AC27-5CAE-9720-4ACF8E264F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0" y="3220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78" name="Object 58">
              <a:extLst>
                <a:ext uri="{FF2B5EF4-FFF2-40B4-BE49-F238E27FC236}">
                  <a16:creationId xmlns:a16="http://schemas.microsoft.com/office/drawing/2014/main" id="{CC90F7DB-F617-FA09-A921-7EC85EECD7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12" y="3228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64880" imgH="393480" progId="Equation.3">
                    <p:embed/>
                  </p:oleObj>
                </mc:Choice>
                <mc:Fallback>
                  <p:oleObj name="Equation" r:id="rId23" imgW="164880" imgH="393480" progId="Equation.3">
                    <p:embed/>
                    <p:pic>
                      <p:nvPicPr>
                        <p:cNvPr id="158778" name="Object 58">
                          <a:extLst>
                            <a:ext uri="{FF2B5EF4-FFF2-40B4-BE49-F238E27FC236}">
                              <a16:creationId xmlns:a16="http://schemas.microsoft.com/office/drawing/2014/main" id="{CC90F7DB-F617-FA09-A921-7EC85EECD7A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2" y="3228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79" name="Object 59">
              <a:extLst>
                <a:ext uri="{FF2B5EF4-FFF2-40B4-BE49-F238E27FC236}">
                  <a16:creationId xmlns:a16="http://schemas.microsoft.com/office/drawing/2014/main" id="{FB2C9F00-D150-BB0F-0D49-EA5CDC2F9FD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36" y="3220"/>
            <a:ext cx="156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64880" imgH="393480" progId="Equation.3">
                    <p:embed/>
                  </p:oleObj>
                </mc:Choice>
                <mc:Fallback>
                  <p:oleObj name="Equation" r:id="rId25" imgW="164880" imgH="393480" progId="Equation.3">
                    <p:embed/>
                    <p:pic>
                      <p:nvPicPr>
                        <p:cNvPr id="158779" name="Object 59">
                          <a:extLst>
                            <a:ext uri="{FF2B5EF4-FFF2-40B4-BE49-F238E27FC236}">
                              <a16:creationId xmlns:a16="http://schemas.microsoft.com/office/drawing/2014/main" id="{FB2C9F00-D150-BB0F-0D49-EA5CDC2F9FD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6" y="3220"/>
                          <a:ext cx="156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781" name="Object 61">
              <a:extLst>
                <a:ext uri="{FF2B5EF4-FFF2-40B4-BE49-F238E27FC236}">
                  <a16:creationId xmlns:a16="http://schemas.microsoft.com/office/drawing/2014/main" id="{E9386843-D6D7-4BBA-CA0D-AF909E1A8F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12" y="3212"/>
            <a:ext cx="240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53800" imgH="393480" progId="Equation.3">
                    <p:embed/>
                  </p:oleObj>
                </mc:Choice>
                <mc:Fallback>
                  <p:oleObj name="Equation" r:id="rId27" imgW="253800" imgH="393480" progId="Equation.3">
                    <p:embed/>
                    <p:pic>
                      <p:nvPicPr>
                        <p:cNvPr id="158781" name="Object 61">
                          <a:extLst>
                            <a:ext uri="{FF2B5EF4-FFF2-40B4-BE49-F238E27FC236}">
                              <a16:creationId xmlns:a16="http://schemas.microsoft.com/office/drawing/2014/main" id="{E9386843-D6D7-4BBA-CA0D-AF909E1A8F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2" y="3212"/>
                          <a:ext cx="240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8794" name="Rectangle 74">
              <a:extLst>
                <a:ext uri="{FF2B5EF4-FFF2-40B4-BE49-F238E27FC236}">
                  <a16:creationId xmlns:a16="http://schemas.microsoft.com/office/drawing/2014/main" id="{C0B3FA2C-0F8C-0D42-4655-8F8055CF9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" y="3677"/>
              <a:ext cx="42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158793" name="Rectangle 73">
              <a:extLst>
                <a:ext uri="{FF2B5EF4-FFF2-40B4-BE49-F238E27FC236}">
                  <a16:creationId xmlns:a16="http://schemas.microsoft.com/office/drawing/2014/main" id="{6FD831F6-2424-8FBF-8025-6E2BEA7E3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2" y="3653"/>
              <a:ext cx="33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/>
                <a:t>2</a:t>
              </a:r>
            </a:p>
          </p:txBody>
        </p:sp>
        <p:sp>
          <p:nvSpPr>
            <p:cNvPr id="158792" name="Rectangle 72">
              <a:extLst>
                <a:ext uri="{FF2B5EF4-FFF2-40B4-BE49-F238E27FC236}">
                  <a16:creationId xmlns:a16="http://schemas.microsoft.com/office/drawing/2014/main" id="{491288D5-A662-CDF7-C6C4-B0FDB5374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3653"/>
              <a:ext cx="28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158791" name="Rectangle 71">
              <a:extLst>
                <a:ext uri="{FF2B5EF4-FFF2-40B4-BE49-F238E27FC236}">
                  <a16:creationId xmlns:a16="http://schemas.microsoft.com/office/drawing/2014/main" id="{8A3995E9-3422-45EB-1F28-E7C256E71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" y="3669"/>
              <a:ext cx="31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CA" altLang="en-US" sz="2000"/>
                <a:t>–2</a:t>
              </a:r>
              <a:endParaRPr lang="en-US" altLang="en-US" sz="2000"/>
            </a:p>
          </p:txBody>
        </p:sp>
        <p:sp>
          <p:nvSpPr>
            <p:cNvPr id="158790" name="Rectangle 70">
              <a:extLst>
                <a:ext uri="{FF2B5EF4-FFF2-40B4-BE49-F238E27FC236}">
                  <a16:creationId xmlns:a16="http://schemas.microsoft.com/office/drawing/2014/main" id="{28E034CE-0AA7-0EB7-9F48-38741BC1D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677"/>
              <a:ext cx="45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158789" name="Rectangle 69">
              <a:extLst>
                <a:ext uri="{FF2B5EF4-FFF2-40B4-BE49-F238E27FC236}">
                  <a16:creationId xmlns:a16="http://schemas.microsoft.com/office/drawing/2014/main" id="{C07994C6-C5EF-1FDD-88C7-510A29598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3677"/>
              <a:ext cx="1164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CA" altLang="en-US" sz="2000" i="1"/>
                <a:t>y</a:t>
              </a:r>
              <a:r>
                <a:rPr lang="en-CA" altLang="en-US" sz="2000"/>
                <a:t> =  –2 sin 3</a:t>
              </a:r>
              <a:r>
                <a:rPr lang="en-CA" altLang="en-US" sz="2000" i="1"/>
                <a:t>x</a:t>
              </a:r>
              <a:endParaRPr lang="en-US" altLang="en-US" sz="2000"/>
            </a:p>
          </p:txBody>
        </p:sp>
        <p:sp>
          <p:nvSpPr>
            <p:cNvPr id="158784" name="Rectangle 64">
              <a:extLst>
                <a:ext uri="{FF2B5EF4-FFF2-40B4-BE49-F238E27FC236}">
                  <a16:creationId xmlns:a16="http://schemas.microsoft.com/office/drawing/2014/main" id="{710E3C83-64E7-BC65-004C-D05A1AB31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316"/>
              <a:ext cx="460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/>
                <a:t>0</a:t>
              </a:r>
            </a:p>
          </p:txBody>
        </p:sp>
        <p:sp>
          <p:nvSpPr>
            <p:cNvPr id="158783" name="Rectangle 63">
              <a:extLst>
                <a:ext uri="{FF2B5EF4-FFF2-40B4-BE49-F238E27FC236}">
                  <a16:creationId xmlns:a16="http://schemas.microsoft.com/office/drawing/2014/main" id="{B8E605EB-0010-932A-39FC-8489B2CFB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0" y="3228"/>
              <a:ext cx="105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buFontTx/>
                <a:buNone/>
              </a:pPr>
              <a:r>
                <a:rPr lang="en-US" altLang="en-US" sz="2000" i="1"/>
                <a:t>x</a:t>
              </a:r>
            </a:p>
          </p:txBody>
        </p:sp>
        <p:sp>
          <p:nvSpPr>
            <p:cNvPr id="158804" name="Freeform 84">
              <a:extLst>
                <a:ext uri="{FF2B5EF4-FFF2-40B4-BE49-F238E27FC236}">
                  <a16:creationId xmlns:a16="http://schemas.microsoft.com/office/drawing/2014/main" id="{04952B24-BA51-0356-933A-0960E3224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" y="3204"/>
              <a:ext cx="4" cy="756"/>
            </a:xfrm>
            <a:custGeom>
              <a:avLst/>
              <a:gdLst>
                <a:gd name="T0" fmla="*/ 4 w 4"/>
                <a:gd name="T1" fmla="*/ 0 h 756"/>
                <a:gd name="T2" fmla="*/ 0 w 4"/>
                <a:gd name="T3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756">
                  <a:moveTo>
                    <a:pt x="4" y="0"/>
                  </a:moveTo>
                  <a:lnTo>
                    <a:pt x="0" y="756"/>
                  </a:lnTo>
                </a:path>
              </a:pathLst>
            </a:custGeom>
            <a:noFill/>
            <a:ln w="12700" cap="sq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795" name="Freeform 75">
              <a:extLst>
                <a:ext uri="{FF2B5EF4-FFF2-40B4-BE49-F238E27FC236}">
                  <a16:creationId xmlns:a16="http://schemas.microsoft.com/office/drawing/2014/main" id="{21ABF170-0143-10FC-9E36-67DAC1A59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" y="3216"/>
              <a:ext cx="3362" cy="1"/>
            </a:xfrm>
            <a:custGeom>
              <a:avLst/>
              <a:gdLst>
                <a:gd name="T0" fmla="*/ 0 w 3362"/>
                <a:gd name="T1" fmla="*/ 0 h 1"/>
                <a:gd name="T2" fmla="*/ 3362 w 336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2" h="1">
                  <a:moveTo>
                    <a:pt x="0" y="0"/>
                  </a:moveTo>
                  <a:lnTo>
                    <a:pt x="3362" y="0"/>
                  </a:lnTo>
                </a:path>
              </a:pathLst>
            </a:custGeom>
            <a:noFill/>
            <a:ln w="12700" cap="sq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796" name="Freeform 76">
              <a:extLst>
                <a:ext uri="{FF2B5EF4-FFF2-40B4-BE49-F238E27FC236}">
                  <a16:creationId xmlns:a16="http://schemas.microsoft.com/office/drawing/2014/main" id="{B60E6A16-5BA3-6F0D-1839-BCBD4CAC4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600"/>
              <a:ext cx="3360" cy="2"/>
            </a:xfrm>
            <a:custGeom>
              <a:avLst/>
              <a:gdLst>
                <a:gd name="T0" fmla="*/ 0 w 3360"/>
                <a:gd name="T1" fmla="*/ 2 h 2"/>
                <a:gd name="T2" fmla="*/ 3360 w 3360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0" h="2">
                  <a:moveTo>
                    <a:pt x="0" y="2"/>
                  </a:moveTo>
                  <a:lnTo>
                    <a:pt x="336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797" name="Freeform 77">
              <a:extLst>
                <a:ext uri="{FF2B5EF4-FFF2-40B4-BE49-F238E27FC236}">
                  <a16:creationId xmlns:a16="http://schemas.microsoft.com/office/drawing/2014/main" id="{C9FD2C03-0AB9-3D41-ED18-6E608D4C3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959"/>
              <a:ext cx="3360" cy="1"/>
            </a:xfrm>
            <a:custGeom>
              <a:avLst/>
              <a:gdLst>
                <a:gd name="T0" fmla="*/ 0 w 3360"/>
                <a:gd name="T1" fmla="*/ 0 h 1"/>
                <a:gd name="T2" fmla="*/ 3360 w 3360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60" h="1">
                  <a:moveTo>
                    <a:pt x="0" y="0"/>
                  </a:moveTo>
                  <a:lnTo>
                    <a:pt x="3360" y="1"/>
                  </a:lnTo>
                </a:path>
              </a:pathLst>
            </a:custGeom>
            <a:noFill/>
            <a:ln w="12700" cap="sq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798" name="Line 78">
              <a:extLst>
                <a:ext uri="{FF2B5EF4-FFF2-40B4-BE49-F238E27FC236}">
                  <a16:creationId xmlns:a16="http://schemas.microsoft.com/office/drawing/2014/main" id="{228F669D-A7BF-57AD-DB1C-C9D1E7299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" y="3212"/>
              <a:ext cx="0" cy="4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799" name="Freeform 79">
              <a:extLst>
                <a:ext uri="{FF2B5EF4-FFF2-40B4-BE49-F238E27FC236}">
                  <a16:creationId xmlns:a16="http://schemas.microsoft.com/office/drawing/2014/main" id="{2F7D9B69-9544-1942-D09C-22B139053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" y="3212"/>
              <a:ext cx="4" cy="756"/>
            </a:xfrm>
            <a:custGeom>
              <a:avLst/>
              <a:gdLst>
                <a:gd name="T0" fmla="*/ 0 w 4"/>
                <a:gd name="T1" fmla="*/ 0 h 756"/>
                <a:gd name="T2" fmla="*/ 4 w 4"/>
                <a:gd name="T3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756">
                  <a:moveTo>
                    <a:pt x="0" y="0"/>
                  </a:moveTo>
                  <a:lnTo>
                    <a:pt x="4" y="75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00" name="Freeform 80">
              <a:extLst>
                <a:ext uri="{FF2B5EF4-FFF2-40B4-BE49-F238E27FC236}">
                  <a16:creationId xmlns:a16="http://schemas.microsoft.com/office/drawing/2014/main" id="{EC23B7C1-FCDF-212F-5DF4-2FC510608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" y="3212"/>
              <a:ext cx="1" cy="740"/>
            </a:xfrm>
            <a:custGeom>
              <a:avLst/>
              <a:gdLst>
                <a:gd name="T0" fmla="*/ 0 w 1"/>
                <a:gd name="T1" fmla="*/ 0 h 740"/>
                <a:gd name="T2" fmla="*/ 0 w 1"/>
                <a:gd name="T3" fmla="*/ 74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40">
                  <a:moveTo>
                    <a:pt x="0" y="0"/>
                  </a:moveTo>
                  <a:lnTo>
                    <a:pt x="0" y="74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01" name="Freeform 81">
              <a:extLst>
                <a:ext uri="{FF2B5EF4-FFF2-40B4-BE49-F238E27FC236}">
                  <a16:creationId xmlns:a16="http://schemas.microsoft.com/office/drawing/2014/main" id="{BE0CA65D-FD6C-898B-C891-1B021286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212"/>
              <a:ext cx="1" cy="748"/>
            </a:xfrm>
            <a:custGeom>
              <a:avLst/>
              <a:gdLst>
                <a:gd name="T0" fmla="*/ 0 w 1"/>
                <a:gd name="T1" fmla="*/ 0 h 748"/>
                <a:gd name="T2" fmla="*/ 0 w 1"/>
                <a:gd name="T3" fmla="*/ 748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48">
                  <a:moveTo>
                    <a:pt x="0" y="0"/>
                  </a:moveTo>
                  <a:lnTo>
                    <a:pt x="0" y="74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02" name="Freeform 82">
              <a:extLst>
                <a:ext uri="{FF2B5EF4-FFF2-40B4-BE49-F238E27FC236}">
                  <a16:creationId xmlns:a16="http://schemas.microsoft.com/office/drawing/2014/main" id="{347C39C5-F5F9-C8D1-A419-2DCFF9DD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212"/>
              <a:ext cx="1" cy="756"/>
            </a:xfrm>
            <a:custGeom>
              <a:avLst/>
              <a:gdLst>
                <a:gd name="T0" fmla="*/ 0 w 1"/>
                <a:gd name="T1" fmla="*/ 0 h 756"/>
                <a:gd name="T2" fmla="*/ 0 w 1"/>
                <a:gd name="T3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756">
                  <a:moveTo>
                    <a:pt x="0" y="0"/>
                  </a:moveTo>
                  <a:lnTo>
                    <a:pt x="0" y="75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03" name="Freeform 83">
              <a:extLst>
                <a:ext uri="{FF2B5EF4-FFF2-40B4-BE49-F238E27FC236}">
                  <a16:creationId xmlns:a16="http://schemas.microsoft.com/office/drawing/2014/main" id="{03D5B984-C65A-8100-1768-521C6BCDD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" y="3212"/>
              <a:ext cx="4" cy="756"/>
            </a:xfrm>
            <a:custGeom>
              <a:avLst/>
              <a:gdLst>
                <a:gd name="T0" fmla="*/ 4 w 4"/>
                <a:gd name="T1" fmla="*/ 0 h 756"/>
                <a:gd name="T2" fmla="*/ 0 w 4"/>
                <a:gd name="T3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756">
                  <a:moveTo>
                    <a:pt x="4" y="0"/>
                  </a:moveTo>
                  <a:lnTo>
                    <a:pt x="0" y="75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09" name="Freeform 89">
              <a:extLst>
                <a:ext uri="{FF2B5EF4-FFF2-40B4-BE49-F238E27FC236}">
                  <a16:creationId xmlns:a16="http://schemas.microsoft.com/office/drawing/2014/main" id="{594992CD-D47E-2919-94F9-00899AF7A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" y="3626"/>
              <a:ext cx="1" cy="342"/>
            </a:xfrm>
            <a:custGeom>
              <a:avLst/>
              <a:gdLst>
                <a:gd name="T0" fmla="*/ 0 w 1"/>
                <a:gd name="T1" fmla="*/ 0 h 342"/>
                <a:gd name="T2" fmla="*/ 0 w 1"/>
                <a:gd name="T3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42">
                  <a:moveTo>
                    <a:pt x="0" y="0"/>
                  </a:moveTo>
                  <a:lnTo>
                    <a:pt x="0" y="342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CB30C5B4-9CF5-6788-1E24-8E13D318D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66775" y="7753350"/>
            <a:ext cx="1733550" cy="11430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Example: 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 = 2 sin(-3</a:t>
            </a:r>
            <a:r>
              <a:rPr lang="en-US" altLang="en-US" sz="800" i="1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80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D4524BFC-C164-5106-97AB-E7B1020B1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31788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en-US" sz="4400" b="1" dirty="0"/>
              <a:t>What if a is </a:t>
            </a:r>
            <a:r>
              <a:rPr lang="en-US" altLang="en-US" sz="4400" b="1" dirty="0">
                <a:solidFill>
                  <a:srgbClr val="C00000"/>
                </a:solidFill>
              </a:rPr>
              <a:t>a</a:t>
            </a:r>
            <a:r>
              <a:rPr lang="en-US" altLang="en-US" sz="4400" b="1" dirty="0"/>
              <a:t> negative number?</a:t>
            </a:r>
            <a:endParaRPr lang="en-US" altLang="en-US" sz="4400" dirty="0"/>
          </a:p>
        </p:txBody>
      </p:sp>
      <p:sp>
        <p:nvSpPr>
          <p:cNvPr id="158727" name="Rectangle 7">
            <a:extLst>
              <a:ext uri="{FF2B5EF4-FFF2-40B4-BE49-F238E27FC236}">
                <a16:creationId xmlns:a16="http://schemas.microsoft.com/office/drawing/2014/main" id="{C2F993E6-364D-9A9A-A427-1B89EDC36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773238"/>
            <a:ext cx="3416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CA" altLang="en-US" dirty="0">
                <a:solidFill>
                  <a:srgbClr val="008080"/>
                </a:solidFill>
                <a:sym typeface="Symbol" panose="05050102010706020507" pitchFamily="18" charset="2"/>
              </a:rPr>
              <a:t>amplitude</a:t>
            </a:r>
            <a:r>
              <a:rPr lang="en-CA" altLang="en-US" dirty="0">
                <a:sym typeface="Symbol" panose="05050102010706020507" pitchFamily="18" charset="2"/>
              </a:rPr>
              <a:t>:   </a:t>
            </a:r>
            <a:r>
              <a:rPr lang="en-CA" altLang="en-US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endParaRPr lang="en-US" altLang="en-US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158731" name="Rectangle 11">
            <a:extLst>
              <a:ext uri="{FF2B5EF4-FFF2-40B4-BE49-F238E27FC236}">
                <a16:creationId xmlns:a16="http://schemas.microsoft.com/office/drawing/2014/main" id="{256A59BD-6EA5-74C7-A344-2383DFF7B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24088"/>
            <a:ext cx="416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CA" altLang="en-US"/>
              <a:t>Calculate the five key points.</a:t>
            </a:r>
            <a:r>
              <a:rPr lang="en-US" altLang="en-US"/>
              <a:t> </a:t>
            </a:r>
          </a:p>
        </p:txBody>
      </p:sp>
      <p:grpSp>
        <p:nvGrpSpPr>
          <p:cNvPr id="158947" name="Group 227">
            <a:extLst>
              <a:ext uri="{FF2B5EF4-FFF2-40B4-BE49-F238E27FC236}">
                <a16:creationId xmlns:a16="http://schemas.microsoft.com/office/drawing/2014/main" id="{21193654-4B7F-3305-48FA-387671B2DE13}"/>
              </a:ext>
            </a:extLst>
          </p:cNvPr>
          <p:cNvGrpSpPr>
            <a:grpSpLocks/>
          </p:cNvGrpSpPr>
          <p:nvPr/>
        </p:nvGrpSpPr>
        <p:grpSpPr bwMode="auto">
          <a:xfrm>
            <a:off x="2371725" y="4352925"/>
            <a:ext cx="4781550" cy="1716088"/>
            <a:chOff x="1422" y="1862"/>
            <a:chExt cx="3012" cy="1081"/>
          </a:xfrm>
        </p:grpSpPr>
        <p:sp>
          <p:nvSpPr>
            <p:cNvPr id="158934" name="Freeform 214">
              <a:extLst>
                <a:ext uri="{FF2B5EF4-FFF2-40B4-BE49-F238E27FC236}">
                  <a16:creationId xmlns:a16="http://schemas.microsoft.com/office/drawing/2014/main" id="{94ADCBDD-8526-9819-3582-98B29D7F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890"/>
              <a:ext cx="660" cy="504"/>
            </a:xfrm>
            <a:custGeom>
              <a:avLst/>
              <a:gdLst>
                <a:gd name="T0" fmla="*/ 0 w 660"/>
                <a:gd name="T1" fmla="*/ 312 h 504"/>
                <a:gd name="T2" fmla="*/ 312 w 660"/>
                <a:gd name="T3" fmla="*/ 6 h 504"/>
                <a:gd name="T4" fmla="*/ 660 w 660"/>
                <a:gd name="T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0" h="504">
                  <a:moveTo>
                    <a:pt x="0" y="312"/>
                  </a:moveTo>
                  <a:cubicBezTo>
                    <a:pt x="52" y="261"/>
                    <a:pt x="162" y="0"/>
                    <a:pt x="312" y="6"/>
                  </a:cubicBezTo>
                  <a:cubicBezTo>
                    <a:pt x="462" y="12"/>
                    <a:pt x="588" y="400"/>
                    <a:pt x="660" y="50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73" name="Freeform 153">
              <a:extLst>
                <a:ext uri="{FF2B5EF4-FFF2-40B4-BE49-F238E27FC236}">
                  <a16:creationId xmlns:a16="http://schemas.microsoft.com/office/drawing/2014/main" id="{1E29D577-9B7F-45C1-C9B9-57FC9B96E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862"/>
              <a:ext cx="1556" cy="1081"/>
            </a:xfrm>
            <a:custGeom>
              <a:avLst/>
              <a:gdLst>
                <a:gd name="T0" fmla="*/ 0 w 1556"/>
                <a:gd name="T1" fmla="*/ 498 h 1081"/>
                <a:gd name="T2" fmla="*/ 464 w 1556"/>
                <a:gd name="T3" fmla="*/ 1010 h 1081"/>
                <a:gd name="T4" fmla="*/ 1152 w 1556"/>
                <a:gd name="T5" fmla="*/ 74 h 1081"/>
                <a:gd name="T6" fmla="*/ 1556 w 1556"/>
                <a:gd name="T7" fmla="*/ 568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6" h="1081">
                  <a:moveTo>
                    <a:pt x="0" y="498"/>
                  </a:moveTo>
                  <a:cubicBezTo>
                    <a:pt x="77" y="583"/>
                    <a:pt x="272" y="1081"/>
                    <a:pt x="464" y="1010"/>
                  </a:cubicBezTo>
                  <a:cubicBezTo>
                    <a:pt x="656" y="939"/>
                    <a:pt x="970" y="148"/>
                    <a:pt x="1152" y="74"/>
                  </a:cubicBezTo>
                  <a:cubicBezTo>
                    <a:pt x="1334" y="0"/>
                    <a:pt x="1472" y="465"/>
                    <a:pt x="1556" y="56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8874" name="Freeform 154">
              <a:extLst>
                <a:ext uri="{FF2B5EF4-FFF2-40B4-BE49-F238E27FC236}">
                  <a16:creationId xmlns:a16="http://schemas.microsoft.com/office/drawing/2014/main" id="{F1F00AC7-BFC0-6FD4-851A-A11FD2B2C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8" y="2028"/>
              <a:ext cx="846" cy="870"/>
            </a:xfrm>
            <a:custGeom>
              <a:avLst/>
              <a:gdLst>
                <a:gd name="T0" fmla="*/ 0 w 846"/>
                <a:gd name="T1" fmla="*/ 396 h 870"/>
                <a:gd name="T2" fmla="*/ 364 w 846"/>
                <a:gd name="T3" fmla="*/ 804 h 870"/>
                <a:gd name="T4" fmla="*/ 846 w 846"/>
                <a:gd name="T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6" h="870">
                  <a:moveTo>
                    <a:pt x="0" y="396"/>
                  </a:moveTo>
                  <a:cubicBezTo>
                    <a:pt x="61" y="463"/>
                    <a:pt x="223" y="870"/>
                    <a:pt x="364" y="804"/>
                  </a:cubicBezTo>
                  <a:cubicBezTo>
                    <a:pt x="536" y="738"/>
                    <a:pt x="746" y="167"/>
                    <a:pt x="846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8940" name="Group 220">
            <a:extLst>
              <a:ext uri="{FF2B5EF4-FFF2-40B4-BE49-F238E27FC236}">
                <a16:creationId xmlns:a16="http://schemas.microsoft.com/office/drawing/2014/main" id="{3068FFEC-153F-4B53-847F-7B7CDA6DD851}"/>
              </a:ext>
            </a:extLst>
          </p:cNvPr>
          <p:cNvGrpSpPr>
            <a:grpSpLocks/>
          </p:cNvGrpSpPr>
          <p:nvPr/>
        </p:nvGrpSpPr>
        <p:grpSpPr bwMode="auto">
          <a:xfrm>
            <a:off x="2505075" y="5143500"/>
            <a:ext cx="950913" cy="530225"/>
            <a:chOff x="1506" y="2360"/>
            <a:chExt cx="599" cy="334"/>
          </a:xfrm>
        </p:grpSpPr>
        <p:sp>
          <p:nvSpPr>
            <p:cNvPr id="158872" name="Oval 152">
              <a:extLst>
                <a:ext uri="{FF2B5EF4-FFF2-40B4-BE49-F238E27FC236}">
                  <a16:creationId xmlns:a16="http://schemas.microsoft.com/office/drawing/2014/main" id="{9E02EEBD-5CDE-C4B0-4DF0-EDBD88B2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2360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altLang="en-US"/>
            </a:p>
            <a:p>
              <a:pPr algn="ctr">
                <a:lnSpc>
                  <a:spcPct val="100000"/>
                </a:lnSpc>
              </a:pPr>
              <a:endParaRPr lang="en-US" altLang="en-US"/>
            </a:p>
          </p:txBody>
        </p:sp>
        <p:sp>
          <p:nvSpPr>
            <p:cNvPr id="158886" name="Rectangle 166">
              <a:extLst>
                <a:ext uri="{FF2B5EF4-FFF2-40B4-BE49-F238E27FC236}">
                  <a16:creationId xmlns:a16="http://schemas.microsoft.com/office/drawing/2014/main" id="{63FE8CD1-72E2-8BBF-7F6E-29EBC51BF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2406"/>
              <a:ext cx="5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</a:rPr>
                <a:t>(0, 0)</a:t>
              </a:r>
              <a:endParaRPr lang="en-US" altLang="en-US">
                <a:solidFill>
                  <a:srgbClr val="008080"/>
                </a:solidFill>
              </a:endParaRPr>
            </a:p>
          </p:txBody>
        </p:sp>
      </p:grpSp>
      <p:grpSp>
        <p:nvGrpSpPr>
          <p:cNvPr id="158937" name="Group 217">
            <a:extLst>
              <a:ext uri="{FF2B5EF4-FFF2-40B4-BE49-F238E27FC236}">
                <a16:creationId xmlns:a16="http://schemas.microsoft.com/office/drawing/2014/main" id="{90B3355A-A26E-9329-2220-DA337515C7C1}"/>
              </a:ext>
            </a:extLst>
          </p:cNvPr>
          <p:cNvGrpSpPr>
            <a:grpSpLocks/>
          </p:cNvGrpSpPr>
          <p:nvPr/>
        </p:nvGrpSpPr>
        <p:grpSpPr bwMode="auto">
          <a:xfrm>
            <a:off x="4448175" y="5156200"/>
            <a:ext cx="920750" cy="687388"/>
            <a:chOff x="2730" y="2368"/>
            <a:chExt cx="580" cy="433"/>
          </a:xfrm>
        </p:grpSpPr>
        <p:sp>
          <p:nvSpPr>
            <p:cNvPr id="158871" name="Oval 151">
              <a:extLst>
                <a:ext uri="{FF2B5EF4-FFF2-40B4-BE49-F238E27FC236}">
                  <a16:creationId xmlns:a16="http://schemas.microsoft.com/office/drawing/2014/main" id="{169457DB-0129-E3C0-DDB9-BDCCB6202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368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8888" name="Rectangle 168">
              <a:extLst>
                <a:ext uri="{FF2B5EF4-FFF2-40B4-BE49-F238E27FC236}">
                  <a16:creationId xmlns:a16="http://schemas.microsoft.com/office/drawing/2014/main" id="{8B4258E0-06A4-9075-3DCD-97538007A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454"/>
              <a:ext cx="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</a:rPr>
                <a:t>(   , 0)</a:t>
              </a:r>
              <a:endParaRPr lang="en-US" altLang="en-US">
                <a:solidFill>
                  <a:srgbClr val="008080"/>
                </a:solidFill>
              </a:endParaRPr>
            </a:p>
          </p:txBody>
        </p:sp>
        <p:graphicFrame>
          <p:nvGraphicFramePr>
            <p:cNvPr id="158890" name="Object 170">
              <a:extLst>
                <a:ext uri="{FF2B5EF4-FFF2-40B4-BE49-F238E27FC236}">
                  <a16:creationId xmlns:a16="http://schemas.microsoft.com/office/drawing/2014/main" id="{F4B34604-86DD-8148-CD77-12E44F19CD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57" y="2454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64880" imgH="393480" progId="Equation.3">
                    <p:embed/>
                  </p:oleObj>
                </mc:Choice>
                <mc:Fallback>
                  <p:oleObj name="Equation" r:id="rId29" imgW="164880" imgH="393480" progId="Equation.3">
                    <p:embed/>
                    <p:pic>
                      <p:nvPicPr>
                        <p:cNvPr id="158890" name="Object 170">
                          <a:extLst>
                            <a:ext uri="{FF2B5EF4-FFF2-40B4-BE49-F238E27FC236}">
                              <a16:creationId xmlns:a16="http://schemas.microsoft.com/office/drawing/2014/main" id="{F4B34604-86DD-8148-CD77-12E44F19CD7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7" y="2454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8938" name="Group 218">
            <a:extLst>
              <a:ext uri="{FF2B5EF4-FFF2-40B4-BE49-F238E27FC236}">
                <a16:creationId xmlns:a16="http://schemas.microsoft.com/office/drawing/2014/main" id="{117DEC94-03CF-B413-6541-CA7000F584A4}"/>
              </a:ext>
            </a:extLst>
          </p:cNvPr>
          <p:cNvGrpSpPr>
            <a:grpSpLocks/>
          </p:cNvGrpSpPr>
          <p:nvPr/>
        </p:nvGrpSpPr>
        <p:grpSpPr bwMode="auto">
          <a:xfrm>
            <a:off x="4772025" y="3978275"/>
            <a:ext cx="920750" cy="550863"/>
            <a:chOff x="2934" y="1626"/>
            <a:chExt cx="580" cy="347"/>
          </a:xfrm>
        </p:grpSpPr>
        <p:sp>
          <p:nvSpPr>
            <p:cNvPr id="158869" name="Oval 149">
              <a:extLst>
                <a:ext uri="{FF2B5EF4-FFF2-40B4-BE49-F238E27FC236}">
                  <a16:creationId xmlns:a16="http://schemas.microsoft.com/office/drawing/2014/main" id="{67D62270-D3B5-2276-C4DB-5FA700026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1904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8889" name="Rectangle 169">
              <a:extLst>
                <a:ext uri="{FF2B5EF4-FFF2-40B4-BE49-F238E27FC236}">
                  <a16:creationId xmlns:a16="http://schemas.microsoft.com/office/drawing/2014/main" id="{F0004FD8-C0BF-E431-298E-7F03F973B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1626"/>
              <a:ext cx="5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</a:rPr>
                <a:t>(   , 2)</a:t>
              </a:r>
              <a:endParaRPr lang="en-US" altLang="en-US">
                <a:solidFill>
                  <a:srgbClr val="008080"/>
                </a:solidFill>
              </a:endParaRPr>
            </a:p>
          </p:txBody>
        </p:sp>
        <p:graphicFrame>
          <p:nvGraphicFramePr>
            <p:cNvPr id="158891" name="Object 171">
              <a:extLst>
                <a:ext uri="{FF2B5EF4-FFF2-40B4-BE49-F238E27FC236}">
                  <a16:creationId xmlns:a16="http://schemas.microsoft.com/office/drawing/2014/main" id="{1D735458-4D8A-8497-4624-41F78D107A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45" y="1626"/>
            <a:ext cx="145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164880" imgH="393480" progId="Equation.3">
                    <p:embed/>
                  </p:oleObj>
                </mc:Choice>
                <mc:Fallback>
                  <p:oleObj name="Equation" r:id="rId31" imgW="164880" imgH="393480" progId="Equation.3">
                    <p:embed/>
                    <p:pic>
                      <p:nvPicPr>
                        <p:cNvPr id="158891" name="Object 171">
                          <a:extLst>
                            <a:ext uri="{FF2B5EF4-FFF2-40B4-BE49-F238E27FC236}">
                              <a16:creationId xmlns:a16="http://schemas.microsoft.com/office/drawing/2014/main" id="{1D735458-4D8A-8497-4624-41F78D107A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5" y="1626"/>
                          <a:ext cx="145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8939" name="Group 219">
            <a:extLst>
              <a:ext uri="{FF2B5EF4-FFF2-40B4-BE49-F238E27FC236}">
                <a16:creationId xmlns:a16="http://schemas.microsoft.com/office/drawing/2014/main" id="{7F0132AF-46BA-33E2-BE25-DFC0DA5B258B}"/>
              </a:ext>
            </a:extLst>
          </p:cNvPr>
          <p:cNvGrpSpPr>
            <a:grpSpLocks/>
          </p:cNvGrpSpPr>
          <p:nvPr/>
        </p:nvGrpSpPr>
        <p:grpSpPr bwMode="auto">
          <a:xfrm>
            <a:off x="3578225" y="5842000"/>
            <a:ext cx="971550" cy="563563"/>
            <a:chOff x="2182" y="2800"/>
            <a:chExt cx="612" cy="355"/>
          </a:xfrm>
        </p:grpSpPr>
        <p:sp>
          <p:nvSpPr>
            <p:cNvPr id="158868" name="Oval 148">
              <a:extLst>
                <a:ext uri="{FF2B5EF4-FFF2-40B4-BE49-F238E27FC236}">
                  <a16:creationId xmlns:a16="http://schemas.microsoft.com/office/drawing/2014/main" id="{B90A30F2-47F7-753B-2660-9B5B8A675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846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8887" name="Rectangle 167">
              <a:extLst>
                <a:ext uri="{FF2B5EF4-FFF2-40B4-BE49-F238E27FC236}">
                  <a16:creationId xmlns:a16="http://schemas.microsoft.com/office/drawing/2014/main" id="{4CEBEF59-EEEC-FA51-87E5-5BA01B3DB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2" y="2800"/>
              <a:ext cx="6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</a:rPr>
                <a:t>(   ,</a:t>
              </a:r>
              <a:r>
                <a:rPr lang="en-CA" altLang="en-US" sz="800">
                  <a:solidFill>
                    <a:srgbClr val="008080"/>
                  </a:solidFill>
                </a:rPr>
                <a:t> </a:t>
              </a:r>
              <a:r>
                <a:rPr lang="en-CA" altLang="en-US">
                  <a:solidFill>
                    <a:srgbClr val="008080"/>
                  </a:solidFill>
                </a:rPr>
                <a:t>-2)</a:t>
              </a:r>
              <a:endParaRPr lang="en-US" altLang="en-US">
                <a:solidFill>
                  <a:srgbClr val="008080"/>
                </a:solidFill>
              </a:endParaRPr>
            </a:p>
          </p:txBody>
        </p:sp>
        <p:graphicFrame>
          <p:nvGraphicFramePr>
            <p:cNvPr id="158894" name="Object 174">
              <a:extLst>
                <a:ext uri="{FF2B5EF4-FFF2-40B4-BE49-F238E27FC236}">
                  <a16:creationId xmlns:a16="http://schemas.microsoft.com/office/drawing/2014/main" id="{CA84DAD7-4846-8B58-EC07-8A7B8055A6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85" y="2808"/>
            <a:ext cx="169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64880" imgH="393480" progId="Equation.3">
                    <p:embed/>
                  </p:oleObj>
                </mc:Choice>
                <mc:Fallback>
                  <p:oleObj name="Equation" r:id="rId33" imgW="164880" imgH="393480" progId="Equation.3">
                    <p:embed/>
                    <p:pic>
                      <p:nvPicPr>
                        <p:cNvPr id="158894" name="Object 174">
                          <a:extLst>
                            <a:ext uri="{FF2B5EF4-FFF2-40B4-BE49-F238E27FC236}">
                              <a16:creationId xmlns:a16="http://schemas.microsoft.com/office/drawing/2014/main" id="{CA84DAD7-4846-8B58-EC07-8A7B8055A6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" y="2808"/>
                          <a:ext cx="169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8936" name="Group 216">
            <a:extLst>
              <a:ext uri="{FF2B5EF4-FFF2-40B4-BE49-F238E27FC236}">
                <a16:creationId xmlns:a16="http://schemas.microsoft.com/office/drawing/2014/main" id="{AE142F70-1387-BFCA-7798-9B0B4A1D0B8B}"/>
              </a:ext>
            </a:extLst>
          </p:cNvPr>
          <p:cNvGrpSpPr>
            <a:grpSpLocks/>
          </p:cNvGrpSpPr>
          <p:nvPr/>
        </p:nvGrpSpPr>
        <p:grpSpPr bwMode="auto">
          <a:xfrm>
            <a:off x="5137150" y="5156200"/>
            <a:ext cx="996950" cy="912813"/>
            <a:chOff x="3164" y="2368"/>
            <a:chExt cx="628" cy="575"/>
          </a:xfrm>
        </p:grpSpPr>
        <p:sp>
          <p:nvSpPr>
            <p:cNvPr id="158870" name="Oval 150">
              <a:extLst>
                <a:ext uri="{FF2B5EF4-FFF2-40B4-BE49-F238E27FC236}">
                  <a16:creationId xmlns:a16="http://schemas.microsoft.com/office/drawing/2014/main" id="{D3CB036D-322A-66F5-5BCE-E07543BE1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68"/>
              <a:ext cx="57" cy="57"/>
            </a:xfrm>
            <a:prstGeom prst="ellipse">
              <a:avLst/>
            </a:prstGeom>
            <a:solidFill>
              <a:srgbClr val="008080"/>
            </a:solidFill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8885" name="Rectangle 165">
              <a:extLst>
                <a:ext uri="{FF2B5EF4-FFF2-40B4-BE49-F238E27FC236}">
                  <a16:creationId xmlns:a16="http://schemas.microsoft.com/office/drawing/2014/main" id="{5FBCE7BA-7CAA-87A0-34B5-BEB51AD50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2572"/>
              <a:ext cx="6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</a:rPr>
                <a:t>(    , 0)</a:t>
              </a:r>
              <a:endParaRPr lang="en-US" altLang="en-US">
                <a:solidFill>
                  <a:srgbClr val="008080"/>
                </a:solidFill>
              </a:endParaRPr>
            </a:p>
          </p:txBody>
        </p:sp>
        <p:graphicFrame>
          <p:nvGraphicFramePr>
            <p:cNvPr id="158896" name="Object 176">
              <a:extLst>
                <a:ext uri="{FF2B5EF4-FFF2-40B4-BE49-F238E27FC236}">
                  <a16:creationId xmlns:a16="http://schemas.microsoft.com/office/drawing/2014/main" id="{760A3B68-E63D-BC7B-BAB0-8AECE239789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76" y="2596"/>
            <a:ext cx="223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253800" imgH="393480" progId="Equation.3">
                    <p:embed/>
                  </p:oleObj>
                </mc:Choice>
                <mc:Fallback>
                  <p:oleObj name="Equation" r:id="rId35" imgW="253800" imgH="393480" progId="Equation.3">
                    <p:embed/>
                    <p:pic>
                      <p:nvPicPr>
                        <p:cNvPr id="158896" name="Object 176">
                          <a:extLst>
                            <a:ext uri="{FF2B5EF4-FFF2-40B4-BE49-F238E27FC236}">
                              <a16:creationId xmlns:a16="http://schemas.microsoft.com/office/drawing/2014/main" id="{760A3B68-E63D-BC7B-BAB0-8AECE23978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" y="2596"/>
                          <a:ext cx="223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8913" name="Rectangle 193">
            <a:extLst>
              <a:ext uri="{FF2B5EF4-FFF2-40B4-BE49-F238E27FC236}">
                <a16:creationId xmlns:a16="http://schemas.microsoft.com/office/drawing/2014/main" id="{562492E8-FB5E-D252-ED3B-3E2EBA937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52538"/>
            <a:ext cx="502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CA" altLang="en-US" dirty="0"/>
              <a:t>Graph this function</a:t>
            </a:r>
            <a:r>
              <a:rPr lang="en-CA" altLang="en-US" i="1" dirty="0"/>
              <a:t>:</a:t>
            </a:r>
            <a:r>
              <a:rPr lang="en-CA" altLang="en-US" dirty="0"/>
              <a:t> </a:t>
            </a:r>
            <a:endParaRPr lang="en-US" altLang="en-US" dirty="0"/>
          </a:p>
        </p:txBody>
      </p:sp>
      <p:sp>
        <p:nvSpPr>
          <p:cNvPr id="158914" name="Rectangle 194">
            <a:extLst>
              <a:ext uri="{FF2B5EF4-FFF2-40B4-BE49-F238E27FC236}">
                <a16:creationId xmlns:a16="http://schemas.microsoft.com/office/drawing/2014/main" id="{8C7BD673-C1F3-27A0-F30D-DB346399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188" y="1239838"/>
            <a:ext cx="1601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CA" altLang="en-US" i="1" dirty="0"/>
              <a:t>y</a:t>
            </a:r>
            <a:r>
              <a:rPr lang="en-CA" altLang="en-US" dirty="0"/>
              <a:t> = =  –</a:t>
            </a:r>
            <a:r>
              <a:rPr lang="en-CA" altLang="en-US" dirty="0">
                <a:solidFill>
                  <a:srgbClr val="FF0000"/>
                </a:solidFill>
              </a:rPr>
              <a:t>2</a:t>
            </a:r>
            <a:r>
              <a:rPr lang="en-CA" altLang="en-US" dirty="0"/>
              <a:t> sin </a:t>
            </a:r>
            <a:r>
              <a:rPr lang="en-CA" altLang="en-US" dirty="0">
                <a:solidFill>
                  <a:srgbClr val="FF0000"/>
                </a:solidFill>
              </a:rPr>
              <a:t>3</a:t>
            </a:r>
            <a:r>
              <a:rPr lang="en-CA" altLang="en-US" i="1" dirty="0"/>
              <a:t>x</a:t>
            </a:r>
            <a:r>
              <a:rPr lang="en-CA" altLang="en-US" dirty="0"/>
              <a:t> </a:t>
            </a:r>
            <a:endParaRPr lang="en-US" altLang="en-US" dirty="0"/>
          </a:p>
        </p:txBody>
      </p:sp>
      <p:grpSp>
        <p:nvGrpSpPr>
          <p:cNvPr id="158923" name="Group 203">
            <a:extLst>
              <a:ext uri="{FF2B5EF4-FFF2-40B4-BE49-F238E27FC236}">
                <a16:creationId xmlns:a16="http://schemas.microsoft.com/office/drawing/2014/main" id="{B4B5A25E-BC88-8243-98A2-ED3D9F563BA0}"/>
              </a:ext>
            </a:extLst>
          </p:cNvPr>
          <p:cNvGrpSpPr>
            <a:grpSpLocks/>
          </p:cNvGrpSpPr>
          <p:nvPr/>
        </p:nvGrpSpPr>
        <p:grpSpPr bwMode="auto">
          <a:xfrm>
            <a:off x="5370513" y="1595438"/>
            <a:ext cx="2225675" cy="844550"/>
            <a:chOff x="2721" y="1280"/>
            <a:chExt cx="1364" cy="532"/>
          </a:xfrm>
        </p:grpSpPr>
        <p:sp>
          <p:nvSpPr>
            <p:cNvPr id="158861" name="Rectangle 141">
              <a:extLst>
                <a:ext uri="{FF2B5EF4-FFF2-40B4-BE49-F238E27FC236}">
                  <a16:creationId xmlns:a16="http://schemas.microsoft.com/office/drawing/2014/main" id="{B71D12FD-ED88-48E1-5A57-9649E2805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1" y="1368"/>
              <a:ext cx="6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CA" altLang="en-US">
                  <a:solidFill>
                    <a:srgbClr val="008080"/>
                  </a:solidFill>
                  <a:sym typeface="Symbol" panose="05050102010706020507" pitchFamily="18" charset="2"/>
                </a:rPr>
                <a:t>period</a:t>
              </a:r>
              <a:r>
                <a:rPr lang="en-CA" altLang="en-US">
                  <a:sym typeface="Symbol" panose="05050102010706020507" pitchFamily="18" charset="2"/>
                </a:rPr>
                <a:t>:</a:t>
              </a:r>
              <a:endParaRPr lang="en-US" altLang="en-US">
                <a:sym typeface="Symbol" panose="05050102010706020507" pitchFamily="18" charset="2"/>
              </a:endParaRPr>
            </a:p>
          </p:txBody>
        </p:sp>
        <p:grpSp>
          <p:nvGrpSpPr>
            <p:cNvPr id="158922" name="Group 202">
              <a:extLst>
                <a:ext uri="{FF2B5EF4-FFF2-40B4-BE49-F238E27FC236}">
                  <a16:creationId xmlns:a16="http://schemas.microsoft.com/office/drawing/2014/main" id="{88097054-4E53-1897-EA13-D4CC4F88C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280"/>
              <a:ext cx="797" cy="532"/>
              <a:chOff x="3320" y="1256"/>
              <a:chExt cx="797" cy="532"/>
            </a:xfrm>
          </p:grpSpPr>
          <p:grpSp>
            <p:nvGrpSpPr>
              <p:cNvPr id="158917" name="Group 197">
                <a:extLst>
                  <a:ext uri="{FF2B5EF4-FFF2-40B4-BE49-F238E27FC236}">
                    <a16:creationId xmlns:a16="http://schemas.microsoft.com/office/drawing/2014/main" id="{F284C86A-19D4-10AF-A86E-3E364736C9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1264"/>
                <a:ext cx="330" cy="486"/>
                <a:chOff x="4064" y="1288"/>
                <a:chExt cx="330" cy="486"/>
              </a:xfrm>
            </p:grpSpPr>
            <p:graphicFrame>
              <p:nvGraphicFramePr>
                <p:cNvPr id="158915" name="Object 195">
                  <a:extLst>
                    <a:ext uri="{FF2B5EF4-FFF2-40B4-BE49-F238E27FC236}">
                      <a16:creationId xmlns:a16="http://schemas.microsoft.com/office/drawing/2014/main" id="{2EF708E7-FFA7-7929-5FD1-136637678FC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103" y="1300"/>
                <a:ext cx="291" cy="4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7" imgW="241200" imgH="393480" progId="Equation.3">
                        <p:embed/>
                      </p:oleObj>
                    </mc:Choice>
                    <mc:Fallback>
                      <p:oleObj name="Equation" r:id="rId37" imgW="241200" imgH="393480" progId="Equation.3">
                        <p:embed/>
                        <p:pic>
                          <p:nvPicPr>
                            <p:cNvPr id="158915" name="Object 195">
                              <a:extLst>
                                <a:ext uri="{FF2B5EF4-FFF2-40B4-BE49-F238E27FC236}">
                                  <a16:creationId xmlns:a16="http://schemas.microsoft.com/office/drawing/2014/main" id="{2EF708E7-FFA7-7929-5FD1-136637678FC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03" y="1300"/>
                              <a:ext cx="291" cy="47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8916" name="Rectangle 196">
                  <a:extLst>
                    <a:ext uri="{FF2B5EF4-FFF2-40B4-BE49-F238E27FC236}">
                      <a16:creationId xmlns:a16="http://schemas.microsoft.com/office/drawing/2014/main" id="{93AD68BC-920A-6778-A9C4-DC56B5F51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64" y="1288"/>
                  <a:ext cx="207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CA" altLang="en-US">
                      <a:solidFill>
                        <a:srgbClr val="FF0000"/>
                      </a:solidFill>
                    </a:rPr>
                    <a:t>2</a:t>
                  </a:r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58920" name="Group 200">
                <a:extLst>
                  <a:ext uri="{FF2B5EF4-FFF2-40B4-BE49-F238E27FC236}">
                    <a16:creationId xmlns:a16="http://schemas.microsoft.com/office/drawing/2014/main" id="{D21B8F5B-EBEB-4850-D9AA-8772E734A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3" y="1256"/>
                <a:ext cx="314" cy="532"/>
                <a:chOff x="3299" y="1264"/>
                <a:chExt cx="314" cy="532"/>
              </a:xfrm>
            </p:grpSpPr>
            <p:graphicFrame>
              <p:nvGraphicFramePr>
                <p:cNvPr id="158776" name="Object 56">
                  <a:extLst>
                    <a:ext uri="{FF2B5EF4-FFF2-40B4-BE49-F238E27FC236}">
                      <a16:creationId xmlns:a16="http://schemas.microsoft.com/office/drawing/2014/main" id="{30481B29-4713-3BF0-3BE6-739E3818C41D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324" y="1281"/>
                <a:ext cx="289" cy="51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9" imgW="241200" imgH="431640" progId="Equation.3">
                        <p:embed/>
                      </p:oleObj>
                    </mc:Choice>
                    <mc:Fallback>
                      <p:oleObj name="Equation" r:id="rId39" imgW="241200" imgH="431640" progId="Equation.3">
                        <p:embed/>
                        <p:pic>
                          <p:nvPicPr>
                            <p:cNvPr id="158776" name="Object 56">
                              <a:extLst>
                                <a:ext uri="{FF2B5EF4-FFF2-40B4-BE49-F238E27FC236}">
                                  <a16:creationId xmlns:a16="http://schemas.microsoft.com/office/drawing/2014/main" id="{30481B29-4713-3BF0-3BE6-739E3818C41D}"/>
                                </a:ext>
                              </a:extLst>
                            </p:cNvPr>
                            <p:cNvPicPr preferRelativeResize="0"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4" y="1281"/>
                              <a:ext cx="289" cy="51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58918" name="Rectangle 198">
                  <a:extLst>
                    <a:ext uri="{FF2B5EF4-FFF2-40B4-BE49-F238E27FC236}">
                      <a16:creationId xmlns:a16="http://schemas.microsoft.com/office/drawing/2014/main" id="{EA5DE630-3A88-16EF-068F-29110A71D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9" y="1264"/>
                  <a:ext cx="20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CA" altLang="en-US">
                      <a:solidFill>
                        <a:srgbClr val="FF0000"/>
                      </a:solidFill>
                    </a:rPr>
                    <a:t>2</a:t>
                  </a:r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8919" name="Rectangle 199">
                  <a:extLst>
                    <a:ext uri="{FF2B5EF4-FFF2-40B4-BE49-F238E27FC236}">
                      <a16:creationId xmlns:a16="http://schemas.microsoft.com/office/drawing/2014/main" id="{BE88B3B5-0DBD-4CFE-81AA-06C0241674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0" y="1504"/>
                  <a:ext cx="20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CA" altLang="en-US">
                      <a:solidFill>
                        <a:srgbClr val="FF0000"/>
                      </a:solidFill>
                    </a:rPr>
                    <a:t>3</a:t>
                  </a:r>
                  <a:endParaRPr lang="en-US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58921" name="Rectangle 201">
                <a:extLst>
                  <a:ext uri="{FF2B5EF4-FFF2-40B4-BE49-F238E27FC236}">
                    <a16:creationId xmlns:a16="http://schemas.microsoft.com/office/drawing/2014/main" id="{E1336833-D5DC-99D9-5171-7ECBFCA3F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" y="1384"/>
                <a:ext cx="2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CA" altLang="en-US">
                    <a:sym typeface="Symbol" panose="05050102010706020507" pitchFamily="18" charset="2"/>
                  </a:rPr>
                  <a:t>=</a:t>
                </a:r>
                <a:endParaRPr lang="en-US" altLang="en-US">
                  <a:sym typeface="Symbol" panose="05050102010706020507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autoUpdateAnimBg="0"/>
      <p:bldP spid="158731" grpId="0" autoUpdateAnimBg="0"/>
      <p:bldP spid="158913" grpId="0" autoUpdateAnimBg="0"/>
      <p:bldP spid="15891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900" y="515719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maximum is at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900" y="112861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a wave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8000" y="284916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0, 180 and 360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172" y="3074838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5872" y="494116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both ends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4816" y="113634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The axis are not labelled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208520" y="5557302"/>
            <a:ext cx="224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minimum is at -1</a:t>
            </a:r>
          </a:p>
        </p:txBody>
      </p:sp>
      <p:pic>
        <p:nvPicPr>
          <p:cNvPr id="2" name="Picture 2" descr="sine graph">
            <a:extLst>
              <a:ext uri="{FF2B5EF4-FFF2-40B4-BE49-F238E27FC236}">
                <a16:creationId xmlns:a16="http://schemas.microsoft.com/office/drawing/2014/main" id="{A881A048-1519-B366-3A4F-7BB9776FD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615" y="2114299"/>
            <a:ext cx="5202385" cy="211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3D3CB0-B5BF-CDF5-D26F-15ECFCFE2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225" y="2178476"/>
            <a:ext cx="219106" cy="114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1B5A3E-366A-D95D-3BF0-CA78BA63C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703" y="3170367"/>
            <a:ext cx="219106" cy="114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37865" y="295688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9260" y="184807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1A03F7-E979-8940-68D3-B767B9BDCD33}"/>
              </a:ext>
            </a:extLst>
          </p:cNvPr>
          <p:cNvSpPr txBox="1"/>
          <p:nvPr/>
        </p:nvSpPr>
        <p:spPr>
          <a:xfrm>
            <a:off x="3594148" y="1454738"/>
            <a:ext cx="1955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AU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=sin</a:t>
            </a:r>
            <a:r>
              <a:rPr lang="el-GR"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4000" b="1" i="1" dirty="0">
              <a:solidFill>
                <a:srgbClr val="FF0000"/>
              </a:solidFill>
            </a:endParaRPr>
          </a:p>
          <a:p>
            <a:endParaRPr lang="en-GB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6" grpId="0"/>
      <p:bldP spid="12" grpId="0"/>
      <p:bldP spid="1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1211083"/>
            <a:ext cx="8424936" cy="12917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23528" y="2708920"/>
            <a:ext cx="8424936" cy="12793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169"/>
            <a:ext cx="8003232" cy="39890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u="sng" dirty="0">
                <a:solidFill>
                  <a:srgbClr val="FF0000"/>
                </a:solidFill>
              </a:rPr>
              <a:t>amplitude</a:t>
            </a:r>
            <a:r>
              <a:rPr lang="en-GB" dirty="0"/>
              <a:t> of a graph is…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u="sng" dirty="0">
                <a:solidFill>
                  <a:srgbClr val="0070C0"/>
                </a:solidFill>
              </a:rPr>
              <a:t>period</a:t>
            </a:r>
            <a:r>
              <a:rPr lang="en-GB" dirty="0"/>
              <a:t> of a graph is…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672" y="3465004"/>
            <a:ext cx="7101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distance over which the curve repeats itself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191809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maximum height of the curve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85" y="4255980"/>
            <a:ext cx="32766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564933" y="4309337"/>
            <a:ext cx="3139526" cy="1965276"/>
            <a:chOff x="4564933" y="4309337"/>
            <a:chExt cx="3139526" cy="196527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933" y="4309337"/>
              <a:ext cx="3139526" cy="1965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564933" y="4309338"/>
              <a:ext cx="3139526" cy="19652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2270234" y="4792717"/>
            <a:ext cx="0" cy="511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7890" y="4824248"/>
            <a:ext cx="17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amplitude is 1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10265" y="5303730"/>
            <a:ext cx="3054668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74698" y="5386079"/>
            <a:ext cx="17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360˚</a:t>
            </a:r>
          </a:p>
        </p:txBody>
      </p:sp>
    </p:spTree>
    <p:extLst>
      <p:ext uri="{BB962C8B-B14F-4D97-AF65-F5344CB8AC3E}">
        <p14:creationId xmlns:p14="http://schemas.microsoft.com/office/powerpoint/2010/main" val="8813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" y="116632"/>
            <a:ext cx="911515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900" y="515719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maximum is at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900" y="1128611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a wave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8000" y="284916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0, 180 and 360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8874" y="3009146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5872" y="494116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both ends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4816" y="113634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The axis are not labelled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7960" y="317290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187676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8520" y="5557302"/>
            <a:ext cx="224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minimum is at -1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47997" y="5936705"/>
            <a:ext cx="1702676" cy="400110"/>
          </a:xfrm>
          <a:prstGeom prst="rect">
            <a:avLst/>
          </a:prstGeom>
          <a:solidFill>
            <a:srgbClr val="ABDB77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amplitude is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37960" y="5649054"/>
            <a:ext cx="1702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360˚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67744" y="3354064"/>
            <a:ext cx="427021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34760" y="2634598"/>
            <a:ext cx="0" cy="719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Try to use our new 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899" y="1338161"/>
            <a:ext cx="349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also looks like a wave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900" y="496756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maximum is at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6588" y="1175292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90 and 270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8" y="2925282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5872" y="4751539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both ends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8520" y="5367673"/>
            <a:ext cx="224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Its minimum is at 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7997" y="5747076"/>
            <a:ext cx="1702676" cy="400110"/>
          </a:xfrm>
          <a:prstGeom prst="rect">
            <a:avLst/>
          </a:prstGeom>
          <a:solidFill>
            <a:srgbClr val="ABDB77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amplitude is 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1508" y="5459425"/>
            <a:ext cx="1702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360˚</a:t>
            </a:r>
          </a:p>
        </p:txBody>
      </p:sp>
      <p:pic>
        <p:nvPicPr>
          <p:cNvPr id="1026" name="Picture 2" descr="cosine graph">
            <a:extLst>
              <a:ext uri="{FF2B5EF4-FFF2-40B4-BE49-F238E27FC236}">
                <a16:creationId xmlns:a16="http://schemas.microsoft.com/office/drawing/2014/main" id="{C8F72251-A452-86DE-05AF-C2789448E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02" y="2253090"/>
            <a:ext cx="6214820" cy="25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E8656B-8A23-78CF-E84D-A526AAAD33EA}"/>
              </a:ext>
            </a:extLst>
          </p:cNvPr>
          <p:cNvSpPr txBox="1"/>
          <p:nvPr/>
        </p:nvSpPr>
        <p:spPr>
          <a:xfrm>
            <a:off x="3641147" y="1454737"/>
            <a:ext cx="1955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AU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=cos</a:t>
            </a:r>
            <a:r>
              <a:rPr lang="el-GR"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4000" b="1" i="1" dirty="0">
              <a:solidFill>
                <a:srgbClr val="FF0000"/>
              </a:solidFill>
            </a:endParaRPr>
          </a:p>
          <a:p>
            <a:endParaRPr lang="en-GB" sz="4000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F16B5-D285-2842-62BB-CDCD6867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004118" y="2341175"/>
            <a:ext cx="240142" cy="140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6568A-206E-CED2-D887-EBF37BEFD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498" y="3581640"/>
            <a:ext cx="114902" cy="670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E72CE6-0B2A-CE17-1498-ABB59E5F879F}"/>
              </a:ext>
            </a:extLst>
          </p:cNvPr>
          <p:cNvSpPr txBox="1"/>
          <p:nvPr/>
        </p:nvSpPr>
        <p:spPr>
          <a:xfrm>
            <a:off x="1908504" y="211645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A5968-0AAF-38A5-9CC3-72F2248D60C8}"/>
              </a:ext>
            </a:extLst>
          </p:cNvPr>
          <p:cNvSpPr txBox="1"/>
          <p:nvPr/>
        </p:nvSpPr>
        <p:spPr>
          <a:xfrm>
            <a:off x="7515598" y="3334000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6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4" grpId="0" animBg="1"/>
      <p:bldP spid="16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88" y="359178"/>
            <a:ext cx="5079953" cy="3114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587" y="3592393"/>
            <a:ext cx="5079953" cy="3129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/>
              <p:cNvSpPr txBox="1">
                <a:spLocks noChangeArrowheads="1"/>
              </p:cNvSpPr>
              <p:nvPr/>
            </p:nvSpPr>
            <p:spPr bwMode="auto">
              <a:xfrm>
                <a:off x="695457" y="969921"/>
                <a:ext cx="1294130" cy="463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GB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GB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𝑠𝑖𝑛</m:t>
                      </m:r>
                      <m:r>
                        <a:rPr lang="en-GB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57" y="969921"/>
                <a:ext cx="1294130" cy="4630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"/>
              <p:cNvSpPr txBox="1">
                <a:spLocks noChangeArrowheads="1"/>
              </p:cNvSpPr>
              <p:nvPr/>
            </p:nvSpPr>
            <p:spPr bwMode="auto">
              <a:xfrm>
                <a:off x="695458" y="3851873"/>
                <a:ext cx="1294130" cy="463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GB" sz="200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GB" sz="2000" b="0" i="1" smtClean="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𝑐𝑜𝑠</m:t>
                      </m:r>
                      <m:r>
                        <a:rPr lang="en-GB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𝜃</m:t>
                      </m:r>
                    </m:oMath>
                  </m:oMathPara>
                </a14:m>
                <a:endParaRPr lang="en-GB" sz="14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58" y="3851873"/>
                <a:ext cx="1294130" cy="4630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16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3528" y="1211083"/>
            <a:ext cx="8424936" cy="20714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21394"/>
            <a:ext cx="8003232" cy="398903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i="1" u="sng" dirty="0">
                <a:solidFill>
                  <a:schemeClr val="accent2">
                    <a:lumMod val="75000"/>
                  </a:schemeClr>
                </a:solidFill>
              </a:rPr>
              <a:t>asymptote</a:t>
            </a:r>
            <a:r>
              <a:rPr lang="en-GB" dirty="0"/>
              <a:t> of a graph is…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79622" y="1985906"/>
            <a:ext cx="8264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straight line that continually approaches a given curve but does not meet it.</a:t>
            </a:r>
            <a:endParaRPr lang="en-GB" sz="3200" dirty="0"/>
          </a:p>
        </p:txBody>
      </p:sp>
      <p:pic>
        <p:nvPicPr>
          <p:cNvPr id="10" name="Picture 2" descr="Definition and examples asymptote | define asymptote - geometry - Free Math  Dictionary Online">
            <a:extLst>
              <a:ext uri="{FF2B5EF4-FFF2-40B4-BE49-F238E27FC236}">
                <a16:creationId xmlns:a16="http://schemas.microsoft.com/office/drawing/2014/main" id="{16B8FEA9-1820-B3E6-F74A-684398AF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35" y="3575426"/>
            <a:ext cx="3711797" cy="29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13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down at least 5 things you notice about the graph…</a:t>
            </a:r>
          </a:p>
          <a:p>
            <a:r>
              <a:rPr lang="en-GB" sz="2400" i="1" dirty="0">
                <a:solidFill>
                  <a:srgbClr val="FF0000"/>
                </a:solidFill>
              </a:rPr>
              <a:t>Try to use our new vocabulary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899" y="1338161"/>
            <a:ext cx="349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isn’t a continuous wave.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6588" y="1175292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2000" dirty="0">
                <a:solidFill>
                  <a:srgbClr val="002060"/>
                </a:solidFill>
              </a:rPr>
              <a:t>-axis at 0 and 180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8" y="2925282"/>
            <a:ext cx="1552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crosses the </a:t>
            </a:r>
            <a:r>
              <a:rPr lang="en-GB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002060"/>
                </a:solidFill>
              </a:rPr>
              <a:t>-axis at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5573" y="459632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looks like it continues at top and bottom ends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093" y="5017534"/>
            <a:ext cx="1981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It has many lines </a:t>
            </a:r>
          </a:p>
          <a:p>
            <a:pPr algn="ctr"/>
            <a:r>
              <a:rPr lang="en-GB" sz="2000" dirty="0">
                <a:solidFill>
                  <a:srgbClr val="002060"/>
                </a:solidFill>
              </a:rPr>
              <a:t>of asymptotes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7239" y="5921614"/>
            <a:ext cx="3516729" cy="707886"/>
          </a:xfrm>
          <a:prstGeom prst="rect">
            <a:avLst/>
          </a:prstGeom>
          <a:solidFill>
            <a:srgbClr val="ABDB77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0000"/>
                </a:solidFill>
              </a:rPr>
              <a:t>Asymptotes line are </a:t>
            </a:r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000" b="1" i="1" dirty="0">
                <a:solidFill>
                  <a:srgbClr val="FF0000"/>
                </a:solidFill>
              </a:rPr>
              <a:t>=90⁰, </a:t>
            </a:r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GB" sz="2000" b="1" i="1" dirty="0">
                <a:solidFill>
                  <a:srgbClr val="FF0000"/>
                </a:solidFill>
              </a:rPr>
              <a:t>=90+180=270⁰  ……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1508" y="5459425"/>
            <a:ext cx="17026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0070C0"/>
                </a:solidFill>
              </a:rPr>
              <a:t>period is 180˚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E8656B-8A23-78CF-E84D-A526AAAD33EA}"/>
              </a:ext>
            </a:extLst>
          </p:cNvPr>
          <p:cNvSpPr txBox="1"/>
          <p:nvPr/>
        </p:nvSpPr>
        <p:spPr>
          <a:xfrm>
            <a:off x="4283968" y="1051200"/>
            <a:ext cx="1955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lang="en-AU" sz="4000" i="1" dirty="0">
                <a:solidFill>
                  <a:srgbClr val="FF0000"/>
                </a:solidFill>
                <a:latin typeface="Times New Roman"/>
                <a:cs typeface="Times New Roman"/>
              </a:rPr>
              <a:t>=tan</a:t>
            </a:r>
            <a:r>
              <a:rPr lang="el-GR" sz="4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4000" b="1" i="1" dirty="0">
              <a:solidFill>
                <a:srgbClr val="FF0000"/>
              </a:solidFill>
            </a:endParaRPr>
          </a:p>
          <a:p>
            <a:endParaRPr lang="en-GB" sz="4000" i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F16B5-D285-2842-62BB-CDCD6867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004118" y="2341175"/>
            <a:ext cx="240142" cy="140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6568A-206E-CED2-D887-EBF37BEFD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98" y="3581640"/>
            <a:ext cx="114902" cy="67026"/>
          </a:xfrm>
          <a:prstGeom prst="rect">
            <a:avLst/>
          </a:prstGeom>
        </p:spPr>
      </p:pic>
      <p:pic>
        <p:nvPicPr>
          <p:cNvPr id="2050" name="Picture 2" descr="tangent graph with multiple periods">
            <a:extLst>
              <a:ext uri="{FF2B5EF4-FFF2-40B4-BE49-F238E27FC236}">
                <a16:creationId xmlns:a16="http://schemas.microsoft.com/office/drawing/2014/main" id="{52C72817-93C2-E58F-DF1B-B67583592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49" y="1883945"/>
            <a:ext cx="4407687" cy="38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7FEFB2-5368-65C4-12EA-5B79BA022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593" y="1950762"/>
            <a:ext cx="123842" cy="1047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D60B68-3DB3-97C6-0382-715B43591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70" y="3648666"/>
            <a:ext cx="315167" cy="2666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0A5968-0AAF-38A5-9CC3-72F2248D60C8}"/>
              </a:ext>
            </a:extLst>
          </p:cNvPr>
          <p:cNvSpPr txBox="1"/>
          <p:nvPr/>
        </p:nvSpPr>
        <p:spPr>
          <a:xfrm>
            <a:off x="6362503" y="3615153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endParaRPr lang="en-GB" sz="2000" b="1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72CE6-0B2A-CE17-1498-ABB59E5F879F}"/>
              </a:ext>
            </a:extLst>
          </p:cNvPr>
          <p:cNvSpPr txBox="1"/>
          <p:nvPr/>
        </p:nvSpPr>
        <p:spPr>
          <a:xfrm>
            <a:off x="4293460" y="170727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7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 animBg="1"/>
      <p:bldP spid="14" grpId="0" animBg="1"/>
      <p:bldP spid="16" grpId="0"/>
      <p:bldP spid="1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3714" y="5109626"/>
            <a:ext cx="8070913" cy="6458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955342" y="5842554"/>
            <a:ext cx="6974007" cy="7712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7" y="50837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Each graphs you have been given shows 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y=sin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GB" dirty="0"/>
              <a:t> between 0˚ and 720˚.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439236" y="1364172"/>
            <a:ext cx="5452281" cy="283933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 rot="21339209">
            <a:off x="3848669" y="2060074"/>
            <a:ext cx="4790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Try to explain what you think the numbers in the equations have done to each graph</a:t>
            </a:r>
          </a:p>
        </p:txBody>
      </p:sp>
      <p:sp>
        <p:nvSpPr>
          <p:cNvPr id="7" name="Rectangle 6"/>
          <p:cNvSpPr/>
          <p:nvPr/>
        </p:nvSpPr>
        <p:spPr>
          <a:xfrm>
            <a:off x="613714" y="5183495"/>
            <a:ext cx="7847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FF0000"/>
                </a:solidFill>
              </a:rPr>
              <a:t>amplitude</a:t>
            </a:r>
            <a:r>
              <a:rPr lang="en-GB" sz="2400" dirty="0"/>
              <a:t> of a graph is the maximum height of the curve</a:t>
            </a:r>
          </a:p>
        </p:txBody>
      </p:sp>
      <p:sp>
        <p:nvSpPr>
          <p:cNvPr id="8" name="Rectangle 7"/>
          <p:cNvSpPr/>
          <p:nvPr/>
        </p:nvSpPr>
        <p:spPr>
          <a:xfrm>
            <a:off x="790598" y="5782816"/>
            <a:ext cx="7275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b="1" i="1" u="sng" dirty="0">
                <a:solidFill>
                  <a:srgbClr val="0070C0"/>
                </a:solidFill>
              </a:rPr>
              <a:t>period</a:t>
            </a:r>
            <a:r>
              <a:rPr lang="en-GB" sz="2400" dirty="0"/>
              <a:t> of a graph is the distance over which the curve repeats itself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4" y="1697797"/>
            <a:ext cx="2336412" cy="320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3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741</Words>
  <Application>Microsoft Office PowerPoint</Application>
  <PresentationFormat>On-screen Show (4:3)</PresentationFormat>
  <Paragraphs>135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Office Theme</vt:lpstr>
      <vt:lpstr>Microsoft Equation 3.0</vt:lpstr>
      <vt:lpstr>The graphs of sinθ cosθ and tanθ</vt:lpstr>
      <vt:lpstr>PowerPoint Presentation</vt:lpstr>
      <vt:lpstr>Definitions</vt:lpstr>
      <vt:lpstr>PowerPoint Presentation</vt:lpstr>
      <vt:lpstr>PowerPoint Presentation</vt:lpstr>
      <vt:lpstr>PowerPoint Presentation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Radian versus Degree</vt:lpstr>
      <vt:lpstr>Key Points in the Sine and Cosine Curves</vt:lpstr>
      <vt:lpstr>PowerPoint Presentation</vt:lpstr>
      <vt:lpstr>Example: y = 2 sin(-3x)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Chrissie</dc:creator>
  <cp:lastModifiedBy>Lyn ZHANG</cp:lastModifiedBy>
  <cp:revision>28</cp:revision>
  <dcterms:created xsi:type="dcterms:W3CDTF">2013-04-06T10:47:55Z</dcterms:created>
  <dcterms:modified xsi:type="dcterms:W3CDTF">2022-08-08T21:49:57Z</dcterms:modified>
</cp:coreProperties>
</file>