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303" r:id="rId4"/>
    <p:sldId id="302" r:id="rId5"/>
    <p:sldId id="257" r:id="rId6"/>
    <p:sldId id="259" r:id="rId7"/>
    <p:sldId id="258" r:id="rId8"/>
    <p:sldId id="286" r:id="rId9"/>
    <p:sldId id="288" r:id="rId10"/>
    <p:sldId id="287" r:id="rId11"/>
    <p:sldId id="290" r:id="rId12"/>
    <p:sldId id="304" r:id="rId13"/>
    <p:sldId id="305" r:id="rId14"/>
    <p:sldId id="263" r:id="rId15"/>
    <p:sldId id="265" r:id="rId16"/>
    <p:sldId id="268" r:id="rId17"/>
    <p:sldId id="264" r:id="rId18"/>
    <p:sldId id="270" r:id="rId19"/>
    <p:sldId id="272" r:id="rId20"/>
    <p:sldId id="276" r:id="rId21"/>
    <p:sldId id="293" r:id="rId22"/>
    <p:sldId id="306" r:id="rId23"/>
    <p:sldId id="260" r:id="rId24"/>
    <p:sldId id="261" r:id="rId25"/>
    <p:sldId id="271" r:id="rId26"/>
    <p:sldId id="307" r:id="rId27"/>
    <p:sldId id="308" r:id="rId28"/>
    <p:sldId id="3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77DFA-8C54-4D4E-A1E4-63FB7782351B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AE11-8FE8-466E-AF7E-0623C75B09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1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D39B8BA-9002-3D60-89CC-69BFDB23E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F3654-EA91-4640-92F6-FD7D33BBB2A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C7C54D5-1655-3A63-5800-D45ABA2643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C46C49B-55B2-6269-087B-A1F83B079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Emphasis direction of angle and sign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66EE198-F86F-5F34-17D2-1BB3D6C8F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6FC518-E026-425C-B416-9E1A892A49D3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63779E2-80B1-ADE5-35A5-C84B4E574D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C286909-077D-02A0-20A4-F0B3F9F66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Unit circle rather than any radius, definitions are just coordinates of endpoint of terminal ray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B693210-102F-42F8-2ABB-83C572F5A0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074246-19A9-4A2B-BB0E-F25F6B9DFA25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5D4DB49-B27B-1EB8-FD8F-3D93E5DA74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88DBDBF-CB82-28A3-1D89-DC56736EA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Develops basic chart – show how triangle is just adjusted by quadrant signs.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3D51927-9676-C2F0-0DCF-79E43DB16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A09B3-16FC-4D7E-A7ED-924020C3C4A0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8686C37-AAE1-FB61-74BE-C17877CA11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9E2D1D3-597D-CEB2-34A5-3C6BADEAF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fld id="{57396E6A-0F09-4F48-BB50-197CB5FA1E6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2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fld id="{397E2FB6-A348-43AE-8726-BAB4C97433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" pitchFamily="2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https://www.interactive-maths.com/trigonometric-exact-values-qqi-bingo.html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8BA4C-26F9-4692-8FF1-686FAC52F74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83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05C11CB-49E6-8CB3-E335-A91F2FB42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87E707-D4CD-4BBD-BF65-A27FACA8182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A39E4C0-C129-3171-57D3-E47E83C3DC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C1B5816-E56F-41F9-F34C-AC7E6776B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Find second measure by difference from 2</a:t>
            </a:r>
            <a:r>
              <a:rPr lang="el-GR" altLang="en-US" i="1">
                <a:latin typeface="Century Gothic" panose="020B0502020202020204" pitchFamily="34" charset="0"/>
              </a:rPr>
              <a:t>π</a:t>
            </a:r>
            <a:r>
              <a:rPr lang="en-US" altLang="en-US">
                <a:latin typeface="Century Gothic" panose="020B0502020202020204" pitchFamily="34" charset="0"/>
              </a:rPr>
              <a:t>.</a:t>
            </a:r>
            <a:endParaRPr lang="el-GR" altLang="en-US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D6A0FDE-D591-3A8E-11FD-8DAF6F926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4918B-918E-40BF-9ABE-80B8398DB55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EF9E1F5-5549-1A5D-DA75-EFA4F7F34B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C927107-AC7D-8B5D-FDCB-6BDAA7A5A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Find negative measure by adding 2</a:t>
            </a:r>
            <a:r>
              <a:rPr lang="el-GR" altLang="en-US" i="1">
                <a:latin typeface="Century Gothic" panose="020B0502020202020204" pitchFamily="34" charset="0"/>
              </a:rPr>
              <a:t>π</a:t>
            </a:r>
            <a:r>
              <a:rPr lang="en-US" altLang="en-US">
                <a:latin typeface="Century Gothic" panose="020B0502020202020204" pitchFamily="34" charset="0"/>
              </a:rPr>
              <a:t> to previous negative angle.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BA15DF1-6D7C-5065-BC11-6ACC7E6B7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4E30C8-7981-437B-8904-309FFEC55B7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0F098CA-409A-0E9F-5E1C-B32296B92D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0C985D6-FF78-0521-0884-4C5597CC5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Click on degrees to see circle as degrees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E656664-64B3-CC5C-4B9D-FF996A464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139B46-B082-495D-A2AF-62372D8F196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22F609A-57FF-37AA-EA5C-5A62592B44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432CC73-7A42-F66A-3B5E-C04264E58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Review basic triangle definitions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A156071-D3F3-6830-4678-3C450134D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3978CC-3A61-475D-B834-5213DF90921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E895C55-D021-A680-2550-E7FB4E1A8B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564DA92-91D7-6014-8E24-B662BAB22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Wait on clicks until after new definition comes 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9209-16DB-74D0-25A7-235E0D6DC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D4BC4-65B6-CEA1-7E11-B5B026480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DDFE5-DA51-A778-9C59-F6CA42B7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48061-7EB8-9E39-C4A0-C1B3FEE2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DA6CB-1215-27E8-A884-41254586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45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A244-BEEA-AA8C-D633-9BE7360E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C3625-60A2-0804-E139-76CF586E7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C7998-83A0-1270-9B14-51EE375A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BFB3-EE24-1188-FBEB-CEFA0F24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D00CB-2480-648C-B1CD-3A801F87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162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6B1C4-A9D0-CC91-97DF-08E563B4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443DE-1311-0468-6B68-27F611B78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AD27-85C4-12E7-C4AC-DE8E9834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97480-2AB5-DEFE-7449-F5D033BE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D0727-D543-8B84-736C-322328AD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17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9B3B-A608-C71F-EC5C-0097CBED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3809-8CFF-7850-05E8-5F914D35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A57B1-723E-C543-D3AA-4104709C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137D5-5255-39CD-DD2D-C7A2EDCE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7EC10-9E32-C1FB-5E72-CED38434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957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6A79-ECCE-3D38-FF6C-4FF28CDE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3117D-ACE5-2A3F-468B-C13D6842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AD0D-1F32-FD3B-BE13-E66C8499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0603D-ADB6-1904-6304-CB912BEA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938B4-9478-9EDE-20EA-F30AC92C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73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D488-3279-554A-AF5F-FAA40746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FE645-A550-8410-B3FC-9EB49D53D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7536E-5B76-ACFC-D968-91EF908A3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D60FC-F750-2364-85B3-E8C538A5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3C43-4D0A-CDC3-3808-E595F43F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FF74B-7C67-4797-8143-73D98190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76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A28-82CA-9C14-8F02-E8DFCBFF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CAC24-EB95-BCC9-7311-1DF452BD9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5D3CD-1291-C46E-D386-6D6198AC4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B412A-679A-4371-44A9-6B60F66F9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28039-D38A-8397-7290-E1F052572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6A560-012B-EA68-A2BD-F1BAE1B9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B8C3-890F-A9A4-B7F2-75993A8F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4A730-650D-57B8-D7DC-C15A4EDD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4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E2CF-949C-9E04-E95C-24CA2B08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6C6B2-3AA1-52D8-414F-C3F832A7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FF323-DAD4-FAE1-3CF3-1956CE01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FFC5B-B535-9CA3-2AD6-14EEA754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44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1E7C1-093C-C470-0967-F191D224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993C9-7342-FA97-74A7-A4B623DE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FD68A-0878-8963-DAB0-7F52F650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2B96-7260-E707-2D0F-4099C034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A2E6-3DE6-95F0-A659-7E720EAD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B33BA-5F65-D394-EAE9-3F3F3A18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98A05-58E2-56A7-6B3F-B1C522B5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66AF3-DBBF-8015-3D4F-3EA6E41D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AF9F4-2099-8983-4FDA-83541DAB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68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6125-2300-777E-AD2F-77FBD6BD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D6B4A-9604-B34D-964D-EED89E12A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32D0C-4AD8-CD85-3E1A-EB6C56C19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982F7-E78D-4EF2-5FB6-00C8F085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95C57-B715-8D40-D6AC-1E5E38A2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0FA3C-5DBD-3BA0-5CDE-150BF301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22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E3AD5-15D6-962B-16EB-FD4D6E8A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DE169-98FF-B00C-37B5-33FFA891F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11CA-6E8F-48BB-7BB3-A0789BA32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0FB9-85BB-4268-A76E-A3F6F69761E2}" type="datetimeFigureOut">
              <a:rPr lang="en-AU" smtClean="0"/>
              <a:t>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F5F69-FDD4-6DEC-B1E3-F46453BD3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5C708-984A-288B-31F0-EA919BBCB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E52E-81DA-48E2-A6CE-18BEF63AAF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82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44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8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29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9.wmf"/><Relationship Id="rId32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41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31.bin"/><Relationship Id="rId31" Type="http://schemas.openxmlformats.org/officeDocument/2006/relationships/oleObject" Target="../embeddings/oleObject37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42.wmf"/><Relationship Id="rId35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slide" Target="slide24.xml"/><Relationship Id="rId10" Type="http://schemas.openxmlformats.org/officeDocument/2006/relationships/image" Target="../media/image4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2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8.wmf"/><Relationship Id="rId26" Type="http://schemas.openxmlformats.org/officeDocument/2006/relationships/image" Target="../media/image61.wmf"/><Relationship Id="rId39" Type="http://schemas.openxmlformats.org/officeDocument/2006/relationships/image" Target="../media/image64.wmf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62.wmf"/><Relationship Id="rId42" Type="http://schemas.openxmlformats.org/officeDocument/2006/relationships/oleObject" Target="../embeddings/oleObject74.bin"/><Relationship Id="rId47" Type="http://schemas.openxmlformats.org/officeDocument/2006/relationships/image" Target="../media/image67.wmf"/><Relationship Id="rId50" Type="http://schemas.openxmlformats.org/officeDocument/2006/relationships/image" Target="../media/image48.wmf"/><Relationship Id="rId55" Type="http://schemas.openxmlformats.org/officeDocument/2006/relationships/slide" Target="slide18.xml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oleObject" Target="../embeddings/oleObject69.bin"/><Relationship Id="rId38" Type="http://schemas.openxmlformats.org/officeDocument/2006/relationships/oleObject" Target="../embeddings/oleObject72.bin"/><Relationship Id="rId46" Type="http://schemas.openxmlformats.org/officeDocument/2006/relationships/oleObject" Target="../embeddings/oleObject77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67.bin"/><Relationship Id="rId41" Type="http://schemas.openxmlformats.org/officeDocument/2006/relationships/image" Target="../media/image65.wmf"/><Relationship Id="rId54" Type="http://schemas.openxmlformats.org/officeDocument/2006/relationships/oleObject" Target="../embeddings/oleObject8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60.wmf"/><Relationship Id="rId32" Type="http://schemas.openxmlformats.org/officeDocument/2006/relationships/image" Target="../media/image31.wmf"/><Relationship Id="rId37" Type="http://schemas.openxmlformats.org/officeDocument/2006/relationships/image" Target="../media/image63.wmf"/><Relationship Id="rId40" Type="http://schemas.openxmlformats.org/officeDocument/2006/relationships/oleObject" Target="../embeddings/oleObject73.bin"/><Relationship Id="rId45" Type="http://schemas.openxmlformats.org/officeDocument/2006/relationships/oleObject" Target="../embeddings/oleObject76.bin"/><Relationship Id="rId53" Type="http://schemas.openxmlformats.org/officeDocument/2006/relationships/oleObject" Target="../embeddings/oleObject82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29.wmf"/><Relationship Id="rId36" Type="http://schemas.openxmlformats.org/officeDocument/2006/relationships/oleObject" Target="../embeddings/oleObject71.bin"/><Relationship Id="rId49" Type="http://schemas.openxmlformats.org/officeDocument/2006/relationships/oleObject" Target="../embeddings/oleObject79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8.bin"/><Relationship Id="rId44" Type="http://schemas.openxmlformats.org/officeDocument/2006/relationships/image" Target="../media/image66.wmf"/><Relationship Id="rId52" Type="http://schemas.openxmlformats.org/officeDocument/2006/relationships/oleObject" Target="../embeddings/oleObject81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36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30.wmf"/><Relationship Id="rId35" Type="http://schemas.openxmlformats.org/officeDocument/2006/relationships/oleObject" Target="../embeddings/oleObject70.bin"/><Relationship Id="rId43" Type="http://schemas.openxmlformats.org/officeDocument/2006/relationships/oleObject" Target="../embeddings/oleObject75.bin"/><Relationship Id="rId48" Type="http://schemas.openxmlformats.org/officeDocument/2006/relationships/oleObject" Target="../embeddings/oleObject78.bin"/><Relationship Id="rId56" Type="http://schemas.openxmlformats.org/officeDocument/2006/relationships/slide" Target="slide17.xml"/><Relationship Id="rId8" Type="http://schemas.openxmlformats.org/officeDocument/2006/relationships/image" Target="../media/image32.wmf"/><Relationship Id="rId51" Type="http://schemas.openxmlformats.org/officeDocument/2006/relationships/oleObject" Target="../embeddings/oleObject80.bin"/><Relationship Id="rId3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9.wmf"/><Relationship Id="rId18" Type="http://schemas.openxmlformats.org/officeDocument/2006/relationships/image" Target="../media/image48.wmf"/><Relationship Id="rId26" Type="http://schemas.openxmlformats.org/officeDocument/2006/relationships/oleObject" Target="../embeddings/oleObject97.bin"/><Relationship Id="rId3" Type="http://schemas.openxmlformats.org/officeDocument/2006/relationships/image" Target="../media/image68.wmf"/><Relationship Id="rId21" Type="http://schemas.openxmlformats.org/officeDocument/2006/relationships/oleObject" Target="../embeddings/oleObject94.bin"/><Relationship Id="rId34" Type="http://schemas.openxmlformats.org/officeDocument/2006/relationships/image" Target="../media/image72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2.bin"/><Relationship Id="rId2" Type="http://schemas.openxmlformats.org/officeDocument/2006/relationships/oleObject" Target="../embeddings/oleObject84.bin"/><Relationship Id="rId16" Type="http://schemas.openxmlformats.org/officeDocument/2006/relationships/image" Target="../media/image67.wmf"/><Relationship Id="rId20" Type="http://schemas.openxmlformats.org/officeDocument/2006/relationships/image" Target="../media/image29.wmf"/><Relationship Id="rId29" Type="http://schemas.openxmlformats.org/officeDocument/2006/relationships/oleObject" Target="../embeddings/oleObject10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41.wmf"/><Relationship Id="rId24" Type="http://schemas.openxmlformats.org/officeDocument/2006/relationships/image" Target="../media/image31.wmf"/><Relationship Id="rId32" Type="http://schemas.openxmlformats.org/officeDocument/2006/relationships/image" Target="../media/image71.wmf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oleObject" Target="../embeddings/oleObject99.bin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3.bin"/><Relationship Id="rId31" Type="http://schemas.openxmlformats.org/officeDocument/2006/relationships/oleObject" Target="../embeddings/oleObject101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90.bin"/><Relationship Id="rId22" Type="http://schemas.openxmlformats.org/officeDocument/2006/relationships/image" Target="../media/image30.wmf"/><Relationship Id="rId27" Type="http://schemas.openxmlformats.org/officeDocument/2006/relationships/oleObject" Target="../embeddings/oleObject98.bin"/><Relationship Id="rId30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wmf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6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19" Type="http://schemas.openxmlformats.org/officeDocument/2006/relationships/image" Target="../media/image9.png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6417-C25F-CB72-F643-F14C3055C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Trigonometry 2 Revision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9280-C8E0-C1A3-92FC-BB5748FD55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circle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090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2114740"/>
              <a:ext cx="9144000" cy="4674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30⁰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2114740"/>
              <a:ext cx="9144000" cy="46747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8609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30⁰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168085" r="-604278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168085" r="-501064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168085" r="-403743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8597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45⁰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268085" r="-604278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268085" r="-501064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8585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60⁰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368085" r="-604278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368085" r="-501064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368085" r="-403743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4" descr="Ben Gordon A Twitter Exact Trig Values">
            <a:extLst>
              <a:ext uri="{FF2B5EF4-FFF2-40B4-BE49-F238E27FC236}">
                <a16:creationId xmlns:a16="http://schemas.microsoft.com/office/drawing/2014/main" id="{8C28736A-0922-72C6-A7BE-FF5A0B9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9" y="228601"/>
            <a:ext cx="2966634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8948-27C4-0A12-028F-BEB0B3F4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60" y="228601"/>
            <a:ext cx="4067743" cy="1752845"/>
          </a:xfrm>
          <a:prstGeom prst="rect">
            <a:avLst/>
          </a:prstGeom>
        </p:spPr>
      </p:pic>
      <p:pic>
        <p:nvPicPr>
          <p:cNvPr id="7" name="Picture 2" descr="Cast Rule - Mathonline">
            <a:extLst>
              <a:ext uri="{FF2B5EF4-FFF2-40B4-BE49-F238E27FC236}">
                <a16:creationId xmlns:a16="http://schemas.microsoft.com/office/drawing/2014/main" id="{1D711B77-81A9-C5DD-80FE-DEBF5C46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1" y="414825"/>
            <a:ext cx="1614578" cy="15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0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2114741"/>
              <a:ext cx="9144000" cy="4590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180⁰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150⁰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AU" sz="240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135⁰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0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sz="2400" dirty="0">
                              <a:solidFill>
                                <a:schemeClr val="tx1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2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AU" sz="24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AU" sz="240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120⁰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AU" sz="24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AU" sz="2400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AU" sz="2400" i="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-90⁰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E427DE4-DB4B-17EF-4BF6-2380EB91621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24000" y="2114741"/>
              <a:ext cx="9144000" cy="4590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188617672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562256847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66843794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38669510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93204885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021058542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69014996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3965071521"/>
                        </a:ext>
                      </a:extLst>
                    </a:gridCol>
                  </a:tblGrid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Angle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sin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cos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tan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Qudrt2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Qudrt3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Qudrt4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a:t>Qudrt1</a:t>
                          </a:r>
                          <a:endParaRPr lang="en-A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7954905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180⁰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180⁰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AU" sz="240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118906"/>
                      </a:ext>
                    </a:extLst>
                  </a:tr>
                  <a:tr h="7762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150⁰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184375" r="-604278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184375" r="-501064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184375" r="-403743" b="-311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360-30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360+30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2210263"/>
                      </a:ext>
                    </a:extLst>
                  </a:tr>
                  <a:tr h="85972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135⁰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258156" r="-604278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258156" r="-501064" b="-1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360-45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360+45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9743209"/>
                      </a:ext>
                    </a:extLst>
                  </a:tr>
                  <a:tr h="85858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120⁰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604" t="-358156" r="-604278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32" t="-358156" r="-501064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139" t="-358156" r="-403743" b="-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180+60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360-60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360+60</a:t>
                          </a:r>
                          <a:endParaRPr lang="en-AU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669341"/>
                      </a:ext>
                    </a:extLst>
                  </a:tr>
                  <a:tr h="698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-90⁰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-1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UD</a:t>
                          </a:r>
                          <a:endParaRPr lang="en-A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-90⁰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270⁰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360+90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720+90</a:t>
                          </a:r>
                          <a:endParaRPr lang="en-AU"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64175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4" descr="Ben Gordon A Twitter Exact Trig Values">
            <a:extLst>
              <a:ext uri="{FF2B5EF4-FFF2-40B4-BE49-F238E27FC236}">
                <a16:creationId xmlns:a16="http://schemas.microsoft.com/office/drawing/2014/main" id="{8C28736A-0922-72C6-A7BE-FF5A0B9D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19" y="228601"/>
            <a:ext cx="2966634" cy="18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8948-27C4-0A12-028F-BEB0B3F45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60" y="228601"/>
            <a:ext cx="4067743" cy="1752845"/>
          </a:xfrm>
          <a:prstGeom prst="rect">
            <a:avLst/>
          </a:prstGeom>
        </p:spPr>
      </p:pic>
      <p:pic>
        <p:nvPicPr>
          <p:cNvPr id="7" name="Picture 2" descr="Cast Rule - Mathonline">
            <a:extLst>
              <a:ext uri="{FF2B5EF4-FFF2-40B4-BE49-F238E27FC236}">
                <a16:creationId xmlns:a16="http://schemas.microsoft.com/office/drawing/2014/main" id="{1D711B77-81A9-C5DD-80FE-DEBF5C46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1" y="414825"/>
            <a:ext cx="1614578" cy="15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>
            <a:extLst>
              <a:ext uri="{FF2B5EF4-FFF2-40B4-BE49-F238E27FC236}">
                <a16:creationId xmlns:a16="http://schemas.microsoft.com/office/drawing/2014/main" id="{446E6909-91E9-D66C-A5D7-C75A22A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8195" name="Oval 5">
            <a:extLst>
              <a:ext uri="{FF2B5EF4-FFF2-40B4-BE49-F238E27FC236}">
                <a16:creationId xmlns:a16="http://schemas.microsoft.com/office/drawing/2014/main" id="{38F33722-4779-06AC-8286-EB95BB1D2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04" name="Arc 8">
            <a:extLst>
              <a:ext uri="{FF2B5EF4-FFF2-40B4-BE49-F238E27FC236}">
                <a16:creationId xmlns:a16="http://schemas.microsoft.com/office/drawing/2014/main" id="{67F7BF89-45A0-19DF-E9D3-FE6DB31F3262}"/>
              </a:ext>
            </a:extLst>
          </p:cNvPr>
          <p:cNvSpPr>
            <a:spLocks/>
          </p:cNvSpPr>
          <p:nvPr/>
        </p:nvSpPr>
        <p:spPr bwMode="auto">
          <a:xfrm rot="5400000">
            <a:off x="4527550" y="1862138"/>
            <a:ext cx="3136900" cy="3657600"/>
          </a:xfrm>
          <a:custGeom>
            <a:avLst/>
            <a:gdLst>
              <a:gd name="T0" fmla="*/ 2147483646 w 37042"/>
              <a:gd name="T1" fmla="*/ 0 h 43200"/>
              <a:gd name="T2" fmla="*/ 0 w 37042"/>
              <a:gd name="T3" fmla="*/ 2147483646 h 43200"/>
              <a:gd name="T4" fmla="*/ 2147483646 w 37042"/>
              <a:gd name="T5" fmla="*/ 2147483646 h 43200"/>
              <a:gd name="T6" fmla="*/ 0 60000 65536"/>
              <a:gd name="T7" fmla="*/ 0 60000 65536"/>
              <a:gd name="T8" fmla="*/ 0 60000 65536"/>
              <a:gd name="T9" fmla="*/ 0 w 37042"/>
              <a:gd name="T10" fmla="*/ 0 h 43200"/>
              <a:gd name="T11" fmla="*/ 37042 w 370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42" h="43200" fill="none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</a:path>
              <a:path w="37042" h="43200" stroke="0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  <a:lnTo>
                  <a:pt x="15442" y="21600"/>
                </a:lnTo>
                <a:lnTo>
                  <a:pt x="15441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197" name="Line 9">
            <a:extLst>
              <a:ext uri="{FF2B5EF4-FFF2-40B4-BE49-F238E27FC236}">
                <a16:creationId xmlns:a16="http://schemas.microsoft.com/office/drawing/2014/main" id="{47535548-4D99-5F24-65B3-293236DD2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8334CDD8-FEEF-A6BE-2A4B-1877F41EF4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21336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07" name="Arc 11">
            <a:extLst>
              <a:ext uri="{FF2B5EF4-FFF2-40B4-BE49-F238E27FC236}">
                <a16:creationId xmlns:a16="http://schemas.microsoft.com/office/drawing/2014/main" id="{68C083A2-C470-AC2D-5633-3F1308F46DDA}"/>
              </a:ext>
            </a:extLst>
          </p:cNvPr>
          <p:cNvSpPr>
            <a:spLocks/>
          </p:cNvSpPr>
          <p:nvPr/>
        </p:nvSpPr>
        <p:spPr bwMode="auto">
          <a:xfrm rot="5400000">
            <a:off x="5311775" y="2644775"/>
            <a:ext cx="1568450" cy="1828800"/>
          </a:xfrm>
          <a:custGeom>
            <a:avLst/>
            <a:gdLst>
              <a:gd name="T0" fmla="*/ 2147483646 w 37050"/>
              <a:gd name="T1" fmla="*/ 0 h 43200"/>
              <a:gd name="T2" fmla="*/ 0 w 37050"/>
              <a:gd name="T3" fmla="*/ 2147483646 h 43200"/>
              <a:gd name="T4" fmla="*/ 2147483646 w 37050"/>
              <a:gd name="T5" fmla="*/ 2147483646 h 43200"/>
              <a:gd name="T6" fmla="*/ 0 60000 65536"/>
              <a:gd name="T7" fmla="*/ 0 60000 65536"/>
              <a:gd name="T8" fmla="*/ 0 60000 65536"/>
              <a:gd name="T9" fmla="*/ 0 w 37050"/>
              <a:gd name="T10" fmla="*/ 0 h 43200"/>
              <a:gd name="T11" fmla="*/ 37050 w 3705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50" h="43200" fill="none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</a:path>
              <a:path w="37050" h="43200" stroke="0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  <a:lnTo>
                  <a:pt x="15450" y="21600"/>
                </a:lnTo>
                <a:lnTo>
                  <a:pt x="1544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108" name="Object 12">
            <a:extLst>
              <a:ext uri="{FF2B5EF4-FFF2-40B4-BE49-F238E27FC236}">
                <a16:creationId xmlns:a16="http://schemas.microsoft.com/office/drawing/2014/main" id="{BB087FDF-3C4C-C4D5-1BC6-FB17775F85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1" y="3429000"/>
          <a:ext cx="61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4108" name="Object 12">
                        <a:extLst>
                          <a:ext uri="{FF2B5EF4-FFF2-40B4-BE49-F238E27FC236}">
                            <a16:creationId xmlns:a16="http://schemas.microsoft.com/office/drawing/2014/main" id="{BB087FDF-3C4C-C4D5-1BC6-FB17775F85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429000"/>
                        <a:ext cx="619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AutoShape 13">
            <a:extLst>
              <a:ext uri="{FF2B5EF4-FFF2-40B4-BE49-F238E27FC236}">
                <a16:creationId xmlns:a16="http://schemas.microsoft.com/office/drawing/2014/main" id="{D095A667-3CA3-2140-B96E-660FF3540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3352800"/>
            <a:ext cx="152400" cy="152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113" name="Arc 17">
            <a:extLst>
              <a:ext uri="{FF2B5EF4-FFF2-40B4-BE49-F238E27FC236}">
                <a16:creationId xmlns:a16="http://schemas.microsoft.com/office/drawing/2014/main" id="{8CBC055E-7ED1-E07B-27B4-E7A65D456565}"/>
              </a:ext>
            </a:extLst>
          </p:cNvPr>
          <p:cNvSpPr>
            <a:spLocks/>
          </p:cNvSpPr>
          <p:nvPr/>
        </p:nvSpPr>
        <p:spPr bwMode="auto">
          <a:xfrm>
            <a:off x="4800600" y="1600200"/>
            <a:ext cx="3098800" cy="1828800"/>
          </a:xfrm>
          <a:custGeom>
            <a:avLst/>
            <a:gdLst>
              <a:gd name="T0" fmla="*/ 0 w 36598"/>
              <a:gd name="T1" fmla="*/ 2147483646 h 21600"/>
              <a:gd name="T2" fmla="*/ 2147483646 w 36598"/>
              <a:gd name="T3" fmla="*/ 2147483646 h 21600"/>
              <a:gd name="T4" fmla="*/ 2147483646 w 36598"/>
              <a:gd name="T5" fmla="*/ 2147483646 h 21600"/>
              <a:gd name="T6" fmla="*/ 0 60000 65536"/>
              <a:gd name="T7" fmla="*/ 0 60000 65536"/>
              <a:gd name="T8" fmla="*/ 0 60000 65536"/>
              <a:gd name="T9" fmla="*/ 0 w 36598"/>
              <a:gd name="T10" fmla="*/ 0 h 21600"/>
              <a:gd name="T11" fmla="*/ 36598 w 36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98" h="21600" fill="none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</a:path>
              <a:path w="36598" h="21600" stroke="0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  <a:lnTo>
                  <a:pt x="14998" y="21600"/>
                </a:lnTo>
                <a:lnTo>
                  <a:pt x="-1" y="6055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14" name="Arc 18">
            <a:extLst>
              <a:ext uri="{FF2B5EF4-FFF2-40B4-BE49-F238E27FC236}">
                <a16:creationId xmlns:a16="http://schemas.microsoft.com/office/drawing/2014/main" id="{5412362C-7FE1-DE9C-890D-2E8FCD3051BC}"/>
              </a:ext>
            </a:extLst>
          </p:cNvPr>
          <p:cNvSpPr>
            <a:spLocks/>
          </p:cNvSpPr>
          <p:nvPr/>
        </p:nvSpPr>
        <p:spPr bwMode="auto">
          <a:xfrm>
            <a:off x="5465764" y="2514600"/>
            <a:ext cx="1546225" cy="914400"/>
          </a:xfrm>
          <a:custGeom>
            <a:avLst/>
            <a:gdLst>
              <a:gd name="T0" fmla="*/ 0 w 36510"/>
              <a:gd name="T1" fmla="*/ 2147483646 h 21600"/>
              <a:gd name="T2" fmla="*/ 2147483646 w 36510"/>
              <a:gd name="T3" fmla="*/ 2147483646 h 21600"/>
              <a:gd name="T4" fmla="*/ 2147483646 w 36510"/>
              <a:gd name="T5" fmla="*/ 2147483646 h 21600"/>
              <a:gd name="T6" fmla="*/ 0 60000 65536"/>
              <a:gd name="T7" fmla="*/ 0 60000 65536"/>
              <a:gd name="T8" fmla="*/ 0 60000 65536"/>
              <a:gd name="T9" fmla="*/ 0 w 36510"/>
              <a:gd name="T10" fmla="*/ 0 h 21600"/>
              <a:gd name="T11" fmla="*/ 36510 w 365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10" h="21600" fill="none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</a:path>
              <a:path w="36510" h="21600" stroke="0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  <a:lnTo>
                  <a:pt x="14910" y="21600"/>
                </a:lnTo>
                <a:lnTo>
                  <a:pt x="-1" y="5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115" name="Object 19">
            <a:extLst>
              <a:ext uri="{FF2B5EF4-FFF2-40B4-BE49-F238E27FC236}">
                <a16:creationId xmlns:a16="http://schemas.microsoft.com/office/drawing/2014/main" id="{28EC4D88-6BB8-5821-C633-8CEB8E4D1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743200"/>
          <a:ext cx="420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195" imgH="393529" progId="Equation.3">
                  <p:embed/>
                </p:oleObj>
              </mc:Choice>
              <mc:Fallback>
                <p:oleObj name="Equation" r:id="rId5" imgW="241195" imgH="393529" progId="Equation.3">
                  <p:embed/>
                  <p:pic>
                    <p:nvPicPr>
                      <p:cNvPr id="4115" name="Object 19">
                        <a:extLst>
                          <a:ext uri="{FF2B5EF4-FFF2-40B4-BE49-F238E27FC236}">
                            <a16:creationId xmlns:a16="http://schemas.microsoft.com/office/drawing/2014/main" id="{28EC4D88-6BB8-5821-C633-8CEB8E4D1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4206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Line 20">
            <a:extLst>
              <a:ext uri="{FF2B5EF4-FFF2-40B4-BE49-F238E27FC236}">
                <a16:creationId xmlns:a16="http://schemas.microsoft.com/office/drawing/2014/main" id="{24B1A015-D4A1-7947-72A2-E80EE89AB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8412D45D-1C5F-A632-AA1E-1F01D45F2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07" name="Text Box 22">
            <a:extLst>
              <a:ext uri="{FF2B5EF4-FFF2-40B4-BE49-F238E27FC236}">
                <a16:creationId xmlns:a16="http://schemas.microsoft.com/office/drawing/2014/main" id="{AE1D4B79-27D2-B997-102B-8BC5879BE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1"/>
            <a:ext cx="5486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Coterminal angles – angles with a common terminal 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8" name="Text Box 23">
            <a:extLst>
              <a:ext uri="{FF2B5EF4-FFF2-40B4-BE49-F238E27FC236}">
                <a16:creationId xmlns:a16="http://schemas.microsoft.com/office/drawing/2014/main" id="{0872DD15-0620-2361-793D-BE6A8956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004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Initial Ray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43977640-5CF2-0388-605A-104E25EC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Terminal Ray</a:t>
            </a:r>
          </a:p>
        </p:txBody>
      </p:sp>
      <p:graphicFrame>
        <p:nvGraphicFramePr>
          <p:cNvPr id="8210" name="Object 25">
            <a:extLst>
              <a:ext uri="{FF2B5EF4-FFF2-40B4-BE49-F238E27FC236}">
                <a16:creationId xmlns:a16="http://schemas.microsoft.com/office/drawing/2014/main" id="{244A09A3-7207-E547-BF51-EA1D1C599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8210" name="Object 25">
                        <a:extLst>
                          <a:ext uri="{FF2B5EF4-FFF2-40B4-BE49-F238E27FC236}">
                            <a16:creationId xmlns:a16="http://schemas.microsoft.com/office/drawing/2014/main" id="{244A09A3-7207-E547-BF51-EA1D1C599E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2407 C -0.00191 0.03056 -0.00226 0.03727 -0.00347 0.0463 C -0.00469 0.05532 -0.00625 0.06782 -0.00833 0.07778 C -0.01042 0.08773 -0.01267 0.09583 -0.01597 0.10556 C -0.01927 0.11528 -0.02378 0.12616 -0.02847 0.13611 C -0.03316 0.14606 -0.03924 0.15764 -0.04375 0.16574 C -0.04826 0.17384 -0.05104 0.17917 -0.05556 0.18519 C -0.06007 0.1912 -0.06615 0.19653 -0.07083 0.20185 C -0.07552 0.20718 -0.07934 0.21296 -0.08403 0.21759 C -0.08872 0.22222 -0.09358 0.22546 -0.09931 0.22963 C -0.10503 0.2338 -0.11302 0.23912 -0.11875 0.24259 C -0.12448 0.24606 -0.1276 0.24815 -0.13333 0.25093 C -0.13906 0.2537 -0.14635 0.25718 -0.15278 0.25926 C -0.1592 0.26134 -0.16615 0.26273 -0.17153 0.26389 C -0.17691 0.26505 -0.18003 0.26505 -0.18472 0.26574 C -0.18941 0.26644 -0.19375 0.26782 -0.2 0.26759 C -0.20625 0.26736 -0.21406 0.26551 -0.22222 0.26389 C -0.23038 0.26227 -0.24115 0.26088 -0.24931 0.25833 C -0.25747 0.25579 -0.2651 0.25208 -0.27153 0.24907 C -0.27795 0.24606 -0.28299 0.24329 -0.28819 0.23981 C -0.2934 0.23634 -0.29844 0.23241 -0.30278 0.2287 C -0.30712 0.225 -0.30972 0.22199 -0.31458 0.21759 C -0.31944 0.21319 -0.32726 0.20718 -0.33194 0.20185 C -0.33663 0.19653 -0.33906 0.19097 -0.34306 0.18519 C -0.34705 0.1794 -0.35226 0.17315 -0.35625 0.16667 C -0.36024 0.16019 -0.36406 0.15324 -0.36736 0.1463 C -0.37066 0.13935 -0.37274 0.13218 -0.37569 0.125 C -0.37865 0.11782 -0.38194 0.11273 -0.38472 0.1037 C -0.3875 0.09468 -0.39028 0.08148 -0.39236 0.0713 C -0.39444 0.06111 -0.39583 0.05069 -0.39722 0.04259 C -0.39861 0.03449 -0.40017 0.03079 -0.40069 0.02222 C -0.40122 0.01366 -0.40052 0.00116 -0.4 -0.00926 C -0.39948 -0.01968 -0.39844 -0.03125 -0.39722 -0.04074 C -0.39601 -0.05023 -0.39462 -0.05741 -0.39306 -0.06574 C -0.39149 -0.07407 -0.38993 -0.08403 -0.38819 -0.09074 C -0.38646 -0.09745 -0.3849 -0.09931 -0.38264 -0.10556 C -0.38038 -0.11181 -0.37795 -0.12083 -0.375 -0.1287 C -0.37205 -0.13657 -0.36823 -0.14583 -0.36458 -0.15278 C -0.36094 -0.15972 -0.35712 -0.16458 -0.35347 -0.17037 C -0.34983 -0.17616 -0.34618 -0.18218 -0.34236 -0.18796 " pathEditMode="relative" ptsTypes="aaaaaaaaaaaaaaaaaaaaaaaaaaaaaaaaaaaaaaaA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2778 C -0.00504 -0.03843 -0.00608 -0.04884 -0.00729 -0.05741 C -0.00851 -0.06597 -0.0099 -0.07106 -0.01146 -0.0787 C -0.01302 -0.08634 -0.01459 -0.09491 -0.01702 -0.10278 C -0.01945 -0.11065 -0.02327 -0.11898 -0.02604 -0.12593 C -0.02882 -0.13287 -0.03056 -0.13819 -0.03368 -0.14444 C -0.03681 -0.15069 -0.0415 -0.1581 -0.04479 -0.16389 C -0.04809 -0.16968 -0.05018 -0.17384 -0.05313 -0.1787 C -0.05608 -0.18356 -0.05816 -0.18773 -0.06216 -0.19259 C -0.06615 -0.19745 -0.0717 -0.20347 -0.07674 -0.20833 C -0.08177 -0.21319 -0.08768 -0.21782 -0.09271 -0.22222 C -0.09775 -0.22662 -0.10226 -0.23171 -0.10729 -0.23519 C -0.11233 -0.23866 -0.11823 -0.24097 -0.12257 -0.24352 C -0.12691 -0.24606 -0.12917 -0.24884 -0.13299 -0.25093 C -0.13681 -0.25301 -0.14115 -0.25417 -0.14549 -0.25556 C -0.14983 -0.25694 -0.15295 -0.25764 -0.15868 -0.25926 C -0.16441 -0.26088 -0.17379 -0.26458 -0.17952 -0.26574 C -0.18525 -0.2669 -0.18872 -0.26551 -0.19341 -0.26574 C -0.19809 -0.26597 -0.20261 -0.2669 -0.20729 -0.26667 C -0.21198 -0.26644 -0.21684 -0.26505 -0.22188 -0.26481 C -0.22691 -0.26458 -0.23212 -0.26574 -0.23716 -0.26481 C -0.24219 -0.26389 -0.2467 -0.26134 -0.25174 -0.25926 C -0.25677 -0.25718 -0.2625 -0.25509 -0.26702 -0.25278 C -0.27153 -0.25046 -0.27466 -0.24769 -0.27882 -0.24537 C -0.28299 -0.24306 -0.28733 -0.2419 -0.29202 -0.23889 C -0.2967 -0.23588 -0.30226 -0.23125 -0.3066 -0.22778 C -0.31094 -0.22431 -0.31493 -0.22106 -0.31841 -0.21759 C -0.32188 -0.21412 -0.32448 -0.21065 -0.32743 -0.20741 C -0.33038 -0.20417 -0.33316 -0.20116 -0.33577 -0.19815 C -0.33837 -0.19514 -0.34167 -0.1912 -0.34271 -0.18981 " pathEditMode="relative" ptsTypes="aaaaaaaaaaaaaaaaaaaaaaaaaaaaaA">
                                      <p:cBhvr>
                                        <p:cTn id="4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109" grpId="0" animBg="1"/>
      <p:bldP spid="4109" grpId="1" animBg="1"/>
      <p:bldP spid="4120" grpId="0"/>
      <p:bldP spid="41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E2061225-ADB1-759A-8BEA-38D501AE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534EE83C-A5AB-257C-FDC1-8A5465F9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0244" name="Arc 6">
            <a:extLst>
              <a:ext uri="{FF2B5EF4-FFF2-40B4-BE49-F238E27FC236}">
                <a16:creationId xmlns:a16="http://schemas.microsoft.com/office/drawing/2014/main" id="{ACBD0886-869C-C5E0-C15B-F15434ACD15D}"/>
              </a:ext>
            </a:extLst>
          </p:cNvPr>
          <p:cNvSpPr>
            <a:spLocks/>
          </p:cNvSpPr>
          <p:nvPr/>
        </p:nvSpPr>
        <p:spPr bwMode="auto">
          <a:xfrm rot="5400000">
            <a:off x="4527550" y="1873250"/>
            <a:ext cx="3136900" cy="3657600"/>
          </a:xfrm>
          <a:custGeom>
            <a:avLst/>
            <a:gdLst>
              <a:gd name="T0" fmla="*/ 2147483646 w 37042"/>
              <a:gd name="T1" fmla="*/ 0 h 43200"/>
              <a:gd name="T2" fmla="*/ 0 w 37042"/>
              <a:gd name="T3" fmla="*/ 2147483646 h 43200"/>
              <a:gd name="T4" fmla="*/ 2147483646 w 37042"/>
              <a:gd name="T5" fmla="*/ 2147483646 h 43200"/>
              <a:gd name="T6" fmla="*/ 0 60000 65536"/>
              <a:gd name="T7" fmla="*/ 0 60000 65536"/>
              <a:gd name="T8" fmla="*/ 0 60000 65536"/>
              <a:gd name="T9" fmla="*/ 0 w 37042"/>
              <a:gd name="T10" fmla="*/ 0 h 43200"/>
              <a:gd name="T11" fmla="*/ 37042 w 370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42" h="43200" fill="none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</a:path>
              <a:path w="37042" h="43200" stroke="0" extrusionOk="0">
                <a:moveTo>
                  <a:pt x="15441" y="0"/>
                </a:moveTo>
                <a:cubicBezTo>
                  <a:pt x="27371" y="0"/>
                  <a:pt x="37042" y="9670"/>
                  <a:pt x="37042" y="21600"/>
                </a:cubicBezTo>
                <a:cubicBezTo>
                  <a:pt x="37042" y="33529"/>
                  <a:pt x="27371" y="43200"/>
                  <a:pt x="15442" y="43200"/>
                </a:cubicBezTo>
                <a:cubicBezTo>
                  <a:pt x="9630" y="43200"/>
                  <a:pt x="4063" y="40857"/>
                  <a:pt x="-1" y="36703"/>
                </a:cubicBezTo>
                <a:lnTo>
                  <a:pt x="15442" y="21600"/>
                </a:lnTo>
                <a:lnTo>
                  <a:pt x="15441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5" name="Line 7">
            <a:extLst>
              <a:ext uri="{FF2B5EF4-FFF2-40B4-BE49-F238E27FC236}">
                <a16:creationId xmlns:a16="http://schemas.microsoft.com/office/drawing/2014/main" id="{A859BFC9-59D3-FAA6-C259-6CDDD4F56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46" name="Line 8">
            <a:extLst>
              <a:ext uri="{FF2B5EF4-FFF2-40B4-BE49-F238E27FC236}">
                <a16:creationId xmlns:a16="http://schemas.microsoft.com/office/drawing/2014/main" id="{439A7039-A907-3F0B-6A26-31226C2D5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2133600"/>
            <a:ext cx="1295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47" name="Arc 9">
            <a:extLst>
              <a:ext uri="{FF2B5EF4-FFF2-40B4-BE49-F238E27FC236}">
                <a16:creationId xmlns:a16="http://schemas.microsoft.com/office/drawing/2014/main" id="{D5AD1B80-48FC-E99F-E585-6129A64F074F}"/>
              </a:ext>
            </a:extLst>
          </p:cNvPr>
          <p:cNvSpPr>
            <a:spLocks/>
          </p:cNvSpPr>
          <p:nvPr/>
        </p:nvSpPr>
        <p:spPr bwMode="auto">
          <a:xfrm rot="5400000">
            <a:off x="5311775" y="2644775"/>
            <a:ext cx="1568450" cy="1828800"/>
          </a:xfrm>
          <a:custGeom>
            <a:avLst/>
            <a:gdLst>
              <a:gd name="T0" fmla="*/ 2147483646 w 37050"/>
              <a:gd name="T1" fmla="*/ 0 h 43200"/>
              <a:gd name="T2" fmla="*/ 0 w 37050"/>
              <a:gd name="T3" fmla="*/ 2147483646 h 43200"/>
              <a:gd name="T4" fmla="*/ 2147483646 w 37050"/>
              <a:gd name="T5" fmla="*/ 2147483646 h 43200"/>
              <a:gd name="T6" fmla="*/ 0 60000 65536"/>
              <a:gd name="T7" fmla="*/ 0 60000 65536"/>
              <a:gd name="T8" fmla="*/ 0 60000 65536"/>
              <a:gd name="T9" fmla="*/ 0 w 37050"/>
              <a:gd name="T10" fmla="*/ 0 h 43200"/>
              <a:gd name="T11" fmla="*/ 37050 w 3705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50" h="43200" fill="none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</a:path>
              <a:path w="37050" h="43200" stroke="0" extrusionOk="0">
                <a:moveTo>
                  <a:pt x="15449" y="0"/>
                </a:moveTo>
                <a:cubicBezTo>
                  <a:pt x="27379" y="0"/>
                  <a:pt x="37050" y="9670"/>
                  <a:pt x="37050" y="21600"/>
                </a:cubicBezTo>
                <a:cubicBezTo>
                  <a:pt x="37050" y="33529"/>
                  <a:pt x="27379" y="43200"/>
                  <a:pt x="15450" y="43200"/>
                </a:cubicBezTo>
                <a:cubicBezTo>
                  <a:pt x="9634" y="43200"/>
                  <a:pt x="4064" y="40854"/>
                  <a:pt x="0" y="36694"/>
                </a:cubicBezTo>
                <a:lnTo>
                  <a:pt x="15450" y="21600"/>
                </a:lnTo>
                <a:lnTo>
                  <a:pt x="1544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248" name="Object 10">
            <a:extLst>
              <a:ext uri="{FF2B5EF4-FFF2-40B4-BE49-F238E27FC236}">
                <a16:creationId xmlns:a16="http://schemas.microsoft.com/office/drawing/2014/main" id="{6C9E5861-4941-52E0-CEBC-F85671CE7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1" y="3429000"/>
          <a:ext cx="619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10248" name="Object 10">
                        <a:extLst>
                          <a:ext uri="{FF2B5EF4-FFF2-40B4-BE49-F238E27FC236}">
                            <a16:creationId xmlns:a16="http://schemas.microsoft.com/office/drawing/2014/main" id="{6C9E5861-4941-52E0-CEBC-F85671CE71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429000"/>
                        <a:ext cx="619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Arc 13">
            <a:extLst>
              <a:ext uri="{FF2B5EF4-FFF2-40B4-BE49-F238E27FC236}">
                <a16:creationId xmlns:a16="http://schemas.microsoft.com/office/drawing/2014/main" id="{44C1367F-B47B-814C-9894-5CDFFD198230}"/>
              </a:ext>
            </a:extLst>
          </p:cNvPr>
          <p:cNvSpPr>
            <a:spLocks/>
          </p:cNvSpPr>
          <p:nvPr/>
        </p:nvSpPr>
        <p:spPr bwMode="auto">
          <a:xfrm>
            <a:off x="4800600" y="1600200"/>
            <a:ext cx="3098800" cy="1828800"/>
          </a:xfrm>
          <a:custGeom>
            <a:avLst/>
            <a:gdLst>
              <a:gd name="T0" fmla="*/ 0 w 36598"/>
              <a:gd name="T1" fmla="*/ 2147483646 h 21600"/>
              <a:gd name="T2" fmla="*/ 2147483646 w 36598"/>
              <a:gd name="T3" fmla="*/ 2147483646 h 21600"/>
              <a:gd name="T4" fmla="*/ 2147483646 w 36598"/>
              <a:gd name="T5" fmla="*/ 2147483646 h 21600"/>
              <a:gd name="T6" fmla="*/ 0 60000 65536"/>
              <a:gd name="T7" fmla="*/ 0 60000 65536"/>
              <a:gd name="T8" fmla="*/ 0 60000 65536"/>
              <a:gd name="T9" fmla="*/ 0 w 36598"/>
              <a:gd name="T10" fmla="*/ 0 h 21600"/>
              <a:gd name="T11" fmla="*/ 36598 w 36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98" h="21600" fill="none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</a:path>
              <a:path w="36598" h="21600" stroke="0" extrusionOk="0">
                <a:moveTo>
                  <a:pt x="-1" y="6055"/>
                </a:moveTo>
                <a:cubicBezTo>
                  <a:pt x="4026" y="2171"/>
                  <a:pt x="9402" y="-1"/>
                  <a:pt x="14998" y="0"/>
                </a:cubicBezTo>
                <a:cubicBezTo>
                  <a:pt x="26927" y="0"/>
                  <a:pt x="36598" y="9670"/>
                  <a:pt x="36598" y="21600"/>
                </a:cubicBezTo>
                <a:lnTo>
                  <a:pt x="14998" y="21600"/>
                </a:lnTo>
                <a:lnTo>
                  <a:pt x="-1" y="6055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28575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50" name="Arc 14">
            <a:extLst>
              <a:ext uri="{FF2B5EF4-FFF2-40B4-BE49-F238E27FC236}">
                <a16:creationId xmlns:a16="http://schemas.microsoft.com/office/drawing/2014/main" id="{70D0162D-581C-4D71-68EE-9D354A650E1A}"/>
              </a:ext>
            </a:extLst>
          </p:cNvPr>
          <p:cNvSpPr>
            <a:spLocks/>
          </p:cNvSpPr>
          <p:nvPr/>
        </p:nvSpPr>
        <p:spPr bwMode="auto">
          <a:xfrm>
            <a:off x="5465764" y="2514600"/>
            <a:ext cx="1546225" cy="914400"/>
          </a:xfrm>
          <a:custGeom>
            <a:avLst/>
            <a:gdLst>
              <a:gd name="T0" fmla="*/ 0 w 36510"/>
              <a:gd name="T1" fmla="*/ 2147483646 h 21600"/>
              <a:gd name="T2" fmla="*/ 2147483646 w 36510"/>
              <a:gd name="T3" fmla="*/ 2147483646 h 21600"/>
              <a:gd name="T4" fmla="*/ 2147483646 w 36510"/>
              <a:gd name="T5" fmla="*/ 2147483646 h 21600"/>
              <a:gd name="T6" fmla="*/ 0 60000 65536"/>
              <a:gd name="T7" fmla="*/ 0 60000 65536"/>
              <a:gd name="T8" fmla="*/ 0 60000 65536"/>
              <a:gd name="T9" fmla="*/ 0 w 36510"/>
              <a:gd name="T10" fmla="*/ 0 h 21600"/>
              <a:gd name="T11" fmla="*/ 36510 w 365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10" h="21600" fill="none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</a:path>
              <a:path w="36510" h="21600" stroke="0" extrusionOk="0">
                <a:moveTo>
                  <a:pt x="-1" y="5971"/>
                </a:moveTo>
                <a:cubicBezTo>
                  <a:pt x="4017" y="2138"/>
                  <a:pt x="9357" y="-1"/>
                  <a:pt x="14910" y="0"/>
                </a:cubicBezTo>
                <a:cubicBezTo>
                  <a:pt x="26839" y="0"/>
                  <a:pt x="36510" y="9670"/>
                  <a:pt x="36510" y="21600"/>
                </a:cubicBezTo>
                <a:lnTo>
                  <a:pt x="14910" y="21600"/>
                </a:lnTo>
                <a:lnTo>
                  <a:pt x="-1" y="59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251" name="Object 15">
            <a:extLst>
              <a:ext uri="{FF2B5EF4-FFF2-40B4-BE49-F238E27FC236}">
                <a16:creationId xmlns:a16="http://schemas.microsoft.com/office/drawing/2014/main" id="{8E3B3AE5-780A-E656-A6E5-91A4D0CDF7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743200"/>
          <a:ext cx="4206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195" imgH="393529" progId="Equation.3">
                  <p:embed/>
                </p:oleObj>
              </mc:Choice>
              <mc:Fallback>
                <p:oleObj name="Equation" r:id="rId5" imgW="241195" imgH="393529" progId="Equation.3">
                  <p:embed/>
                  <p:pic>
                    <p:nvPicPr>
                      <p:cNvPr id="10251" name="Object 15">
                        <a:extLst>
                          <a:ext uri="{FF2B5EF4-FFF2-40B4-BE49-F238E27FC236}">
                            <a16:creationId xmlns:a16="http://schemas.microsoft.com/office/drawing/2014/main" id="{8E3B3AE5-780A-E656-A6E5-91A4D0CDF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4206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16">
            <a:extLst>
              <a:ext uri="{FF2B5EF4-FFF2-40B4-BE49-F238E27FC236}">
                <a16:creationId xmlns:a16="http://schemas.microsoft.com/office/drawing/2014/main" id="{A9297952-28AC-7BA7-1BCA-42750A28F2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3429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53" name="Line 17">
            <a:extLst>
              <a:ext uri="{FF2B5EF4-FFF2-40B4-BE49-F238E27FC236}">
                <a16:creationId xmlns:a16="http://schemas.microsoft.com/office/drawing/2014/main" id="{57110678-F82F-8C53-0DA0-2646C9BAD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254" name="Text Box 18">
            <a:extLst>
              <a:ext uri="{FF2B5EF4-FFF2-40B4-BE49-F238E27FC236}">
                <a16:creationId xmlns:a16="http://schemas.microsoft.com/office/drawing/2014/main" id="{D36E28D4-E0F1-ECBB-5E11-945F1C9E4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1"/>
            <a:ext cx="5486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Coterminal angles – angles with a common terminal ray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5" name="Text Box 19">
            <a:extLst>
              <a:ext uri="{FF2B5EF4-FFF2-40B4-BE49-F238E27FC236}">
                <a16:creationId xmlns:a16="http://schemas.microsoft.com/office/drawing/2014/main" id="{8015D742-91BF-9661-F33F-A05FDE3C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004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Initial Ray</a:t>
            </a:r>
          </a:p>
        </p:txBody>
      </p:sp>
      <p:sp>
        <p:nvSpPr>
          <p:cNvPr id="10256" name="Text Box 20">
            <a:extLst>
              <a:ext uri="{FF2B5EF4-FFF2-40B4-BE49-F238E27FC236}">
                <a16:creationId xmlns:a16="http://schemas.microsoft.com/office/drawing/2014/main" id="{C866F79E-DD41-27CC-E880-2842CFDC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Terminal Ray</a:t>
            </a:r>
          </a:p>
        </p:txBody>
      </p:sp>
      <p:sp>
        <p:nvSpPr>
          <p:cNvPr id="5145" name="Freeform 25">
            <a:extLst>
              <a:ext uri="{FF2B5EF4-FFF2-40B4-BE49-F238E27FC236}">
                <a16:creationId xmlns:a16="http://schemas.microsoft.com/office/drawing/2014/main" id="{8E4053A9-2C88-545E-34A5-245B23DC378E}"/>
              </a:ext>
            </a:extLst>
          </p:cNvPr>
          <p:cNvSpPr>
            <a:spLocks/>
          </p:cNvSpPr>
          <p:nvPr/>
        </p:nvSpPr>
        <p:spPr bwMode="auto">
          <a:xfrm>
            <a:off x="4895851" y="2376488"/>
            <a:ext cx="2417763" cy="2246312"/>
          </a:xfrm>
          <a:custGeom>
            <a:avLst/>
            <a:gdLst>
              <a:gd name="T0" fmla="*/ 2147483646 w 1523"/>
              <a:gd name="T1" fmla="*/ 2147483646 h 1415"/>
              <a:gd name="T2" fmla="*/ 2147483646 w 1523"/>
              <a:gd name="T3" fmla="*/ 2147483646 h 1415"/>
              <a:gd name="T4" fmla="*/ 2147483646 w 1523"/>
              <a:gd name="T5" fmla="*/ 2147483646 h 1415"/>
              <a:gd name="T6" fmla="*/ 2147483646 w 1523"/>
              <a:gd name="T7" fmla="*/ 2147483646 h 1415"/>
              <a:gd name="T8" fmla="*/ 2147483646 w 1523"/>
              <a:gd name="T9" fmla="*/ 2147483646 h 1415"/>
              <a:gd name="T10" fmla="*/ 2147483646 w 1523"/>
              <a:gd name="T11" fmla="*/ 2147483646 h 1415"/>
              <a:gd name="T12" fmla="*/ 2147483646 w 1523"/>
              <a:gd name="T13" fmla="*/ 2147483646 h 1415"/>
              <a:gd name="T14" fmla="*/ 2147483646 w 1523"/>
              <a:gd name="T15" fmla="*/ 2147483646 h 1415"/>
              <a:gd name="T16" fmla="*/ 2147483646 w 1523"/>
              <a:gd name="T17" fmla="*/ 2147483646 h 1415"/>
              <a:gd name="T18" fmla="*/ 2147483646 w 1523"/>
              <a:gd name="T19" fmla="*/ 2147483646 h 1415"/>
              <a:gd name="T20" fmla="*/ 2147483646 w 1523"/>
              <a:gd name="T21" fmla="*/ 2147483646 h 1415"/>
              <a:gd name="T22" fmla="*/ 2147483646 w 1523"/>
              <a:gd name="T23" fmla="*/ 2147483646 h 1415"/>
              <a:gd name="T24" fmla="*/ 2147483646 w 1523"/>
              <a:gd name="T25" fmla="*/ 2147483646 h 1415"/>
              <a:gd name="T26" fmla="*/ 2147483646 w 1523"/>
              <a:gd name="T27" fmla="*/ 2147483646 h 1415"/>
              <a:gd name="T28" fmla="*/ 2147483646 w 1523"/>
              <a:gd name="T29" fmla="*/ 2147483646 h 1415"/>
              <a:gd name="T30" fmla="*/ 2147483646 w 1523"/>
              <a:gd name="T31" fmla="*/ 2147483646 h 1415"/>
              <a:gd name="T32" fmla="*/ 2147483646 w 1523"/>
              <a:gd name="T33" fmla="*/ 2147483646 h 1415"/>
              <a:gd name="T34" fmla="*/ 2147483646 w 1523"/>
              <a:gd name="T35" fmla="*/ 2147483646 h 1415"/>
              <a:gd name="T36" fmla="*/ 2147483646 w 1523"/>
              <a:gd name="T37" fmla="*/ 2147483646 h 1415"/>
              <a:gd name="T38" fmla="*/ 2147483646 w 1523"/>
              <a:gd name="T39" fmla="*/ 2147483646 h 1415"/>
              <a:gd name="T40" fmla="*/ 2147483646 w 1523"/>
              <a:gd name="T41" fmla="*/ 2147483646 h 1415"/>
              <a:gd name="T42" fmla="*/ 2147483646 w 1523"/>
              <a:gd name="T43" fmla="*/ 2147483646 h 1415"/>
              <a:gd name="T44" fmla="*/ 2147483646 w 1523"/>
              <a:gd name="T45" fmla="*/ 2147483646 h 1415"/>
              <a:gd name="T46" fmla="*/ 2147483646 w 1523"/>
              <a:gd name="T47" fmla="*/ 2147483646 h 1415"/>
              <a:gd name="T48" fmla="*/ 2147483646 w 1523"/>
              <a:gd name="T49" fmla="*/ 2147483646 h 1415"/>
              <a:gd name="T50" fmla="*/ 2147483646 w 1523"/>
              <a:gd name="T51" fmla="*/ 2147483646 h 1415"/>
              <a:gd name="T52" fmla="*/ 2147483646 w 1523"/>
              <a:gd name="T53" fmla="*/ 2147483646 h 1415"/>
              <a:gd name="T54" fmla="*/ 2147483646 w 1523"/>
              <a:gd name="T55" fmla="*/ 2147483646 h 1415"/>
              <a:gd name="T56" fmla="*/ 2147483646 w 1523"/>
              <a:gd name="T57" fmla="*/ 2147483646 h 1415"/>
              <a:gd name="T58" fmla="*/ 2147483646 w 1523"/>
              <a:gd name="T59" fmla="*/ 2147483646 h 1415"/>
              <a:gd name="T60" fmla="*/ 2147483646 w 1523"/>
              <a:gd name="T61" fmla="*/ 2147483646 h 1415"/>
              <a:gd name="T62" fmla="*/ 2147483646 w 1523"/>
              <a:gd name="T63" fmla="*/ 2147483646 h 1415"/>
              <a:gd name="T64" fmla="*/ 2147483646 w 1523"/>
              <a:gd name="T65" fmla="*/ 2147483646 h 1415"/>
              <a:gd name="T66" fmla="*/ 2147483646 w 1523"/>
              <a:gd name="T67" fmla="*/ 2147483646 h 1415"/>
              <a:gd name="T68" fmla="*/ 2147483646 w 1523"/>
              <a:gd name="T69" fmla="*/ 2147483646 h 1415"/>
              <a:gd name="T70" fmla="*/ 2147483646 w 1523"/>
              <a:gd name="T71" fmla="*/ 2147483646 h 1415"/>
              <a:gd name="T72" fmla="*/ 2147483646 w 1523"/>
              <a:gd name="T73" fmla="*/ 2147483646 h 1415"/>
              <a:gd name="T74" fmla="*/ 2147483646 w 1523"/>
              <a:gd name="T75" fmla="*/ 2147483646 h 1415"/>
              <a:gd name="T76" fmla="*/ 2147483646 w 1523"/>
              <a:gd name="T77" fmla="*/ 2147483646 h 1415"/>
              <a:gd name="T78" fmla="*/ 2147483646 w 1523"/>
              <a:gd name="T79" fmla="*/ 2147483646 h 1415"/>
              <a:gd name="T80" fmla="*/ 2147483646 w 1523"/>
              <a:gd name="T81" fmla="*/ 2147483646 h 1415"/>
              <a:gd name="T82" fmla="*/ 2147483646 w 1523"/>
              <a:gd name="T83" fmla="*/ 2147483646 h 1415"/>
              <a:gd name="T84" fmla="*/ 2147483646 w 1523"/>
              <a:gd name="T85" fmla="*/ 2147483646 h 1415"/>
              <a:gd name="T86" fmla="*/ 2147483646 w 1523"/>
              <a:gd name="T87" fmla="*/ 2147483646 h 14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23"/>
              <a:gd name="T133" fmla="*/ 0 h 1415"/>
              <a:gd name="T134" fmla="*/ 1523 w 1523"/>
              <a:gd name="T135" fmla="*/ 1415 h 14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23" h="1415">
                <a:moveTo>
                  <a:pt x="1409" y="663"/>
                </a:moveTo>
                <a:cubicBezTo>
                  <a:pt x="1406" y="714"/>
                  <a:pt x="1403" y="766"/>
                  <a:pt x="1394" y="812"/>
                </a:cubicBezTo>
                <a:cubicBezTo>
                  <a:pt x="1385" y="858"/>
                  <a:pt x="1377" y="892"/>
                  <a:pt x="1356" y="937"/>
                </a:cubicBezTo>
                <a:cubicBezTo>
                  <a:pt x="1335" y="982"/>
                  <a:pt x="1298" y="1044"/>
                  <a:pt x="1265" y="1085"/>
                </a:cubicBezTo>
                <a:cubicBezTo>
                  <a:pt x="1232" y="1126"/>
                  <a:pt x="1197" y="1153"/>
                  <a:pt x="1159" y="1181"/>
                </a:cubicBezTo>
                <a:cubicBezTo>
                  <a:pt x="1121" y="1209"/>
                  <a:pt x="1076" y="1233"/>
                  <a:pt x="1034" y="1253"/>
                </a:cubicBezTo>
                <a:cubicBezTo>
                  <a:pt x="992" y="1273"/>
                  <a:pt x="958" y="1291"/>
                  <a:pt x="905" y="1301"/>
                </a:cubicBezTo>
                <a:cubicBezTo>
                  <a:pt x="852" y="1311"/>
                  <a:pt x="776" y="1318"/>
                  <a:pt x="718" y="1316"/>
                </a:cubicBezTo>
                <a:cubicBezTo>
                  <a:pt x="660" y="1314"/>
                  <a:pt x="608" y="1305"/>
                  <a:pt x="554" y="1287"/>
                </a:cubicBezTo>
                <a:cubicBezTo>
                  <a:pt x="500" y="1269"/>
                  <a:pt x="440" y="1242"/>
                  <a:pt x="391" y="1210"/>
                </a:cubicBezTo>
                <a:cubicBezTo>
                  <a:pt x="342" y="1178"/>
                  <a:pt x="291" y="1133"/>
                  <a:pt x="257" y="1095"/>
                </a:cubicBezTo>
                <a:cubicBezTo>
                  <a:pt x="223" y="1057"/>
                  <a:pt x="207" y="1026"/>
                  <a:pt x="185" y="980"/>
                </a:cubicBezTo>
                <a:cubicBezTo>
                  <a:pt x="163" y="934"/>
                  <a:pt x="136" y="875"/>
                  <a:pt x="122" y="821"/>
                </a:cubicBezTo>
                <a:cubicBezTo>
                  <a:pt x="108" y="767"/>
                  <a:pt x="100" y="711"/>
                  <a:pt x="98" y="658"/>
                </a:cubicBezTo>
                <a:cubicBezTo>
                  <a:pt x="96" y="605"/>
                  <a:pt x="101" y="557"/>
                  <a:pt x="113" y="505"/>
                </a:cubicBezTo>
                <a:cubicBezTo>
                  <a:pt x="125" y="453"/>
                  <a:pt x="147" y="392"/>
                  <a:pt x="170" y="346"/>
                </a:cubicBezTo>
                <a:cubicBezTo>
                  <a:pt x="193" y="300"/>
                  <a:pt x="215" y="269"/>
                  <a:pt x="252" y="231"/>
                </a:cubicBezTo>
                <a:cubicBezTo>
                  <a:pt x="289" y="193"/>
                  <a:pt x="337" y="150"/>
                  <a:pt x="391" y="116"/>
                </a:cubicBezTo>
                <a:cubicBezTo>
                  <a:pt x="445" y="82"/>
                  <a:pt x="512" y="44"/>
                  <a:pt x="578" y="25"/>
                </a:cubicBezTo>
                <a:cubicBezTo>
                  <a:pt x="644" y="6"/>
                  <a:pt x="724" y="2"/>
                  <a:pt x="790" y="1"/>
                </a:cubicBezTo>
                <a:cubicBezTo>
                  <a:pt x="856" y="0"/>
                  <a:pt x="912" y="7"/>
                  <a:pt x="972" y="20"/>
                </a:cubicBezTo>
                <a:cubicBezTo>
                  <a:pt x="1032" y="33"/>
                  <a:pt x="1102" y="59"/>
                  <a:pt x="1150" y="82"/>
                </a:cubicBezTo>
                <a:cubicBezTo>
                  <a:pt x="1198" y="105"/>
                  <a:pt x="1230" y="136"/>
                  <a:pt x="1260" y="159"/>
                </a:cubicBezTo>
                <a:cubicBezTo>
                  <a:pt x="1290" y="182"/>
                  <a:pt x="1305" y="198"/>
                  <a:pt x="1327" y="221"/>
                </a:cubicBezTo>
                <a:cubicBezTo>
                  <a:pt x="1349" y="244"/>
                  <a:pt x="1368" y="264"/>
                  <a:pt x="1390" y="298"/>
                </a:cubicBezTo>
                <a:cubicBezTo>
                  <a:pt x="1412" y="332"/>
                  <a:pt x="1441" y="375"/>
                  <a:pt x="1462" y="423"/>
                </a:cubicBezTo>
                <a:cubicBezTo>
                  <a:pt x="1483" y="471"/>
                  <a:pt x="1505" y="541"/>
                  <a:pt x="1514" y="586"/>
                </a:cubicBezTo>
                <a:cubicBezTo>
                  <a:pt x="1523" y="631"/>
                  <a:pt x="1523" y="641"/>
                  <a:pt x="1519" y="692"/>
                </a:cubicBezTo>
                <a:cubicBezTo>
                  <a:pt x="1515" y="743"/>
                  <a:pt x="1506" y="835"/>
                  <a:pt x="1490" y="893"/>
                </a:cubicBezTo>
                <a:cubicBezTo>
                  <a:pt x="1474" y="951"/>
                  <a:pt x="1448" y="997"/>
                  <a:pt x="1423" y="1042"/>
                </a:cubicBezTo>
                <a:cubicBezTo>
                  <a:pt x="1398" y="1087"/>
                  <a:pt x="1375" y="1121"/>
                  <a:pt x="1337" y="1162"/>
                </a:cubicBezTo>
                <a:cubicBezTo>
                  <a:pt x="1299" y="1203"/>
                  <a:pt x="1248" y="1252"/>
                  <a:pt x="1193" y="1287"/>
                </a:cubicBezTo>
                <a:cubicBezTo>
                  <a:pt x="1138" y="1322"/>
                  <a:pt x="1072" y="1352"/>
                  <a:pt x="1006" y="1373"/>
                </a:cubicBezTo>
                <a:cubicBezTo>
                  <a:pt x="940" y="1394"/>
                  <a:pt x="875" y="1409"/>
                  <a:pt x="799" y="1412"/>
                </a:cubicBezTo>
                <a:cubicBezTo>
                  <a:pt x="723" y="1415"/>
                  <a:pt x="623" y="1406"/>
                  <a:pt x="550" y="1388"/>
                </a:cubicBezTo>
                <a:cubicBezTo>
                  <a:pt x="477" y="1370"/>
                  <a:pt x="414" y="1338"/>
                  <a:pt x="358" y="1306"/>
                </a:cubicBezTo>
                <a:cubicBezTo>
                  <a:pt x="302" y="1274"/>
                  <a:pt x="256" y="1239"/>
                  <a:pt x="214" y="1196"/>
                </a:cubicBezTo>
                <a:cubicBezTo>
                  <a:pt x="172" y="1153"/>
                  <a:pt x="133" y="1101"/>
                  <a:pt x="103" y="1047"/>
                </a:cubicBezTo>
                <a:cubicBezTo>
                  <a:pt x="73" y="993"/>
                  <a:pt x="48" y="934"/>
                  <a:pt x="31" y="869"/>
                </a:cubicBezTo>
                <a:cubicBezTo>
                  <a:pt x="14" y="804"/>
                  <a:pt x="4" y="716"/>
                  <a:pt x="2" y="653"/>
                </a:cubicBezTo>
                <a:cubicBezTo>
                  <a:pt x="0" y="590"/>
                  <a:pt x="4" y="548"/>
                  <a:pt x="17" y="490"/>
                </a:cubicBezTo>
                <a:cubicBezTo>
                  <a:pt x="30" y="432"/>
                  <a:pt x="57" y="354"/>
                  <a:pt x="79" y="303"/>
                </a:cubicBezTo>
                <a:cubicBezTo>
                  <a:pt x="101" y="252"/>
                  <a:pt x="130" y="213"/>
                  <a:pt x="151" y="183"/>
                </a:cubicBezTo>
                <a:cubicBezTo>
                  <a:pt x="172" y="153"/>
                  <a:pt x="193" y="134"/>
                  <a:pt x="204" y="121"/>
                </a:cubicBez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5146" name="Object 26">
            <a:extLst>
              <a:ext uri="{FF2B5EF4-FFF2-40B4-BE49-F238E27FC236}">
                <a16:creationId xmlns:a16="http://schemas.microsoft.com/office/drawing/2014/main" id="{30314EC1-956A-F6DC-6BF4-68C4B779E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2439" y="2508251"/>
          <a:ext cx="7000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8918" imgH="393529" progId="Equation.3">
                  <p:embed/>
                </p:oleObj>
              </mc:Choice>
              <mc:Fallback>
                <p:oleObj name="Equation" r:id="rId7" imgW="418918" imgH="393529" progId="Equation.3">
                  <p:embed/>
                  <p:pic>
                    <p:nvPicPr>
                      <p:cNvPr id="5146" name="Object 26">
                        <a:extLst>
                          <a:ext uri="{FF2B5EF4-FFF2-40B4-BE49-F238E27FC236}">
                            <a16:creationId xmlns:a16="http://schemas.microsoft.com/office/drawing/2014/main" id="{30314EC1-956A-F6DC-6BF4-68C4B779E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9" y="2508251"/>
                        <a:ext cx="700087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017 0.0081 -0.00017 0.0162 -0.00087 0.02431 C -0.00156 0.03241 -0.00312 0.04097 -0.00417 0.04884 C -0.00521 0.05671 -0.00556 0.06157 -0.00747 0.07106 C -0.00937 0.08056 -0.01233 0.09514 -0.0158 0.10556 C -0.01927 0.11597 -0.02448 0.12477 -0.0283 0.13333 C -0.03212 0.1419 -0.03368 0.14815 -0.03837 0.15648 C -0.04306 0.16481 -0.05087 0.17569 -0.0566 0.18333 C -0.06233 0.19097 -0.06719 0.1956 -0.07257 0.20208 C -0.07795 0.20856 -0.08229 0.21597 -0.08924 0.22222 C -0.09618 0.22847 -0.10556 0.23449 -0.11424 0.23981 C -0.12292 0.24514 -0.13316 0.25069 -0.14167 0.2544 C -0.15017 0.2581 -0.15625 0.26019 -0.16493 0.26204 C -0.17361 0.26389 -0.18472 0.26505 -0.1934 0.26551 C -0.20208 0.26597 -0.20816 0.26551 -0.21667 0.26435 C -0.22517 0.26319 -0.23594 0.26111 -0.2441 0.2588 C -0.25226 0.25648 -0.25972 0.25255 -0.2658 0.25 C -0.27187 0.24745 -0.27622 0.24583 -0.2809 0.24329 C -0.28559 0.24074 -0.28924 0.23819 -0.2941 0.23426 C -0.29896 0.23032 -0.30503 0.22431 -0.31007 0.21991 C -0.3151 0.21551 -0.31944 0.21273 -0.32413 0.20764 C -0.32882 0.20255 -0.33385 0.19491 -0.33837 0.18981 C -0.34288 0.18472 -0.34653 0.1831 -0.35087 0.17662 C -0.35521 0.17014 -0.36059 0.15787 -0.36424 0.15093 C -0.36788 0.14398 -0.37049 0.1412 -0.37326 0.13426 C -0.37604 0.12731 -0.37795 0.11875 -0.3809 0.10995 C -0.38385 0.10116 -0.38802 0.09167 -0.3908 0.08102 C -0.39358 0.07037 -0.39618 0.05694 -0.39757 0.04653 C -0.39896 0.03611 -0.39878 0.02801 -0.39913 0.01875 C -0.39948 0.00949 -0.40035 -0.00023 -0.4 -0.00903 C -0.39965 -0.01782 -0.39861 -0.02523 -0.39757 -0.03449 C -0.39653 -0.04375 -0.39531 -0.05347 -0.3934 -0.06458 C -0.39149 -0.07569 -0.38889 -0.09028 -0.38576 -0.10116 C -0.38264 -0.11204 -0.37778 -0.1213 -0.37413 -0.13009 C -0.37049 -0.13889 -0.36806 -0.14699 -0.36424 -0.15463 C -0.36042 -0.16227 -0.35556 -0.16852 -0.35087 -0.17569 C -0.34618 -0.18287 -0.34097 -0.19097 -0.33576 -0.19792 C -0.33056 -0.20486 -0.32587 -0.21181 -0.31997 -0.21782 C -0.31406 -0.22384 -0.30573 -0.23009 -0.3 -0.23449 C -0.29427 -0.23889 -0.29028 -0.2412 -0.28507 -0.24444 C -0.27986 -0.24769 -0.27622 -0.25023 -0.2691 -0.25347 C -0.26198 -0.25671 -0.25069 -0.26088 -0.24253 -0.26343 C -0.23437 -0.26597 -0.2283 -0.26782 -0.21997 -0.26898 C -0.21163 -0.27014 -0.20156 -0.27083 -0.19253 -0.26991 C -0.18351 -0.26898 -0.17465 -0.26551 -0.1658 -0.26343 C -0.15694 -0.26134 -0.14792 -0.26019 -0.13924 -0.25671 C -0.13056 -0.25324 -0.12153 -0.24722 -0.11424 -0.24236 C -0.10694 -0.2375 -0.10174 -0.23287 -0.09583 -0.22778 C -0.08993 -0.22269 -0.08455 -0.21806 -0.0783 -0.21111 C -0.07205 -0.20417 -0.06476 -0.19606 -0.05833 -0.18681 C -0.05191 -0.17755 -0.04444 -0.16458 -0.03924 -0.15556 C -0.03403 -0.14653 -0.03125 -0.14282 -0.02743 -0.13241 C -0.02361 -0.12199 -0.0191 -0.10532 -0.0158 -0.09352 C -0.0125 -0.08171 -0.00937 -0.07292 -0.00747 -0.06111 C -0.00556 -0.04931 -0.00434 -0.03796 -0.00417 -0.02222 C -0.00399 -0.00648 -0.00469 0.01505 -0.0066 0.03333 C -0.00851 0.05162 -0.01146 0.07106 -0.0158 0.08773 C -0.02014 0.1044 -0.02622 0.11921 -0.03247 0.13333 C -0.03872 0.14745 -0.0467 0.16181 -0.0533 0.17222 C -0.0599 0.18264 -0.06649 0.18958 -0.07257 0.19653 C -0.07865 0.20347 -0.08333 0.20833 -0.08993 0.21435 C -0.09653 0.22037 -0.10417 0.22708 -0.11163 0.23218 C -0.1191 0.23727 -0.12569 0.2412 -0.13507 0.24537 C -0.14444 0.24954 -0.15486 0.25532 -0.16753 0.25764 C -0.18021 0.25995 -0.19792 0.26088 -0.21163 0.25995 C -0.22535 0.25903 -0.23819 0.25602 -0.25 0.25208 C -0.26181 0.24815 -0.27205 0.24352 -0.28247 0.23657 C -0.29288 0.22963 -0.30365 0.21944 -0.3125 0.21111 C -0.32135 0.20278 -0.32847 0.1956 -0.33576 0.18657 C -0.34306 0.17755 -0.34931 0.16852 -0.3559 0.15648 C -0.3625 0.14444 -0.37066 0.12778 -0.37587 0.11435 C -0.38108 0.10093 -0.38472 0.08773 -0.3875 0.07546 C -0.39028 0.06319 -0.39132 0.04977 -0.39253 0.04097 C -0.39375 0.03218 -0.39462 0.03218 -0.39497 0.02315 C -0.39531 0.01412 -0.39514 -0.00255 -0.39497 -0.01343 C -0.39479 -0.02431 -0.39427 -0.03426 -0.3934 -0.04236 C -0.39253 -0.05046 -0.39097 -0.05556 -0.38993 -0.06227 C -0.38889 -0.06898 -0.38837 -0.07523 -0.38663 -0.08241 C -0.3849 -0.08958 -0.38142 -0.09884 -0.37917 -0.10556 C -0.37691 -0.11227 -0.37569 -0.1162 -0.37326 -0.12222 C -0.37083 -0.12824 -0.36788 -0.13472 -0.36493 -0.1412 C -0.36198 -0.14769 -0.35903 -0.15556 -0.3559 -0.16111 C -0.35278 -0.16667 -0.34861 -0.17037 -0.34583 -0.17454 C -0.34306 -0.1787 -0.34115 -0.18218 -0.33924 -0.18565 " pathEditMode="relative" rAng="0" ptsTypes="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>
            <a:extLst>
              <a:ext uri="{FF2B5EF4-FFF2-40B4-BE49-F238E27FC236}">
                <a16:creationId xmlns:a16="http://schemas.microsoft.com/office/drawing/2014/main" id="{8BE91D41-2DF5-A4B9-95D4-26AAE3A36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96C3756B-ABDC-3F69-CB19-48FF8D6FA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B833E99C-91EC-83BB-B297-6A9743A59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92D85C17-CFC0-3E8A-91F3-273AAB00D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7D4D4B79-C809-0538-566C-248DA2882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A70F18F3-5A54-8B68-96A3-C84D3CE96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AE915AC4-9B0C-805C-2495-153CC34341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1" name="Line 10">
            <a:extLst>
              <a:ext uri="{FF2B5EF4-FFF2-40B4-BE49-F238E27FC236}">
                <a16:creationId xmlns:a16="http://schemas.microsoft.com/office/drawing/2014/main" id="{7203A2C5-6F62-36CB-AC01-243AB8B84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2" name="Line 11">
            <a:extLst>
              <a:ext uri="{FF2B5EF4-FFF2-40B4-BE49-F238E27FC236}">
                <a16:creationId xmlns:a16="http://schemas.microsoft.com/office/drawing/2014/main" id="{FF7B17B5-C986-6E86-8DCB-2515E46A00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18443" name="Object 13">
            <a:extLst>
              <a:ext uri="{FF2B5EF4-FFF2-40B4-BE49-F238E27FC236}">
                <a16:creationId xmlns:a16="http://schemas.microsoft.com/office/drawing/2014/main" id="{78296C98-850D-40E7-C766-98EABB40C1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24800" y="22098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957" imgH="393359" progId="Equation.3">
                  <p:embed/>
                </p:oleObj>
              </mc:Choice>
              <mc:Fallback>
                <p:oleObj name="Equation" r:id="rId3" imgW="164957" imgH="393359" progId="Equation.3">
                  <p:embed/>
                  <p:pic>
                    <p:nvPicPr>
                      <p:cNvPr id="18443" name="Object 13">
                        <a:extLst>
                          <a:ext uri="{FF2B5EF4-FFF2-40B4-BE49-F238E27FC236}">
                            <a16:creationId xmlns:a16="http://schemas.microsoft.com/office/drawing/2014/main" id="{78296C98-850D-40E7-C766-98EABB40C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4">
            <a:extLst>
              <a:ext uri="{FF2B5EF4-FFF2-40B4-BE49-F238E27FC236}">
                <a16:creationId xmlns:a16="http://schemas.microsoft.com/office/drawing/2014/main" id="{E65EE13E-F741-F2F2-818E-CA7B8DA25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16764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4957" imgH="393359" progId="Equation.3">
                  <p:embed/>
                </p:oleObj>
              </mc:Choice>
              <mc:Fallback>
                <p:oleObj name="Equation" r:id="rId5" imgW="164957" imgH="393359" progId="Equation.3">
                  <p:embed/>
                  <p:pic>
                    <p:nvPicPr>
                      <p:cNvPr id="18444" name="Object 14">
                        <a:extLst>
                          <a:ext uri="{FF2B5EF4-FFF2-40B4-BE49-F238E27FC236}">
                            <a16:creationId xmlns:a16="http://schemas.microsoft.com/office/drawing/2014/main" id="{E65EE13E-F741-F2F2-818E-CA7B8DA25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6764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5">
            <a:extLst>
              <a:ext uri="{FF2B5EF4-FFF2-40B4-BE49-F238E27FC236}">
                <a16:creationId xmlns:a16="http://schemas.microsoft.com/office/drawing/2014/main" id="{2A7198FB-959E-E5F4-B0A0-613C41854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2192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18445" name="Object 15">
                        <a:extLst>
                          <a:ext uri="{FF2B5EF4-FFF2-40B4-BE49-F238E27FC236}">
                            <a16:creationId xmlns:a16="http://schemas.microsoft.com/office/drawing/2014/main" id="{2A7198FB-959E-E5F4-B0A0-613C41854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2192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6">
            <a:extLst>
              <a:ext uri="{FF2B5EF4-FFF2-40B4-BE49-F238E27FC236}">
                <a16:creationId xmlns:a16="http://schemas.microsoft.com/office/drawing/2014/main" id="{821759FE-C65B-D73A-239A-72A22B5DB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81000"/>
          <a:ext cx="255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957" imgH="393359" progId="Equation.3">
                  <p:embed/>
                </p:oleObj>
              </mc:Choice>
              <mc:Fallback>
                <p:oleObj name="Equation" r:id="rId9" imgW="164957" imgH="393359" progId="Equation.3">
                  <p:embed/>
                  <p:pic>
                    <p:nvPicPr>
                      <p:cNvPr id="18446" name="Object 16">
                        <a:extLst>
                          <a:ext uri="{FF2B5EF4-FFF2-40B4-BE49-F238E27FC236}">
                            <a16:creationId xmlns:a16="http://schemas.microsoft.com/office/drawing/2014/main" id="{821759FE-C65B-D73A-239A-72A22B5DB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81000"/>
                        <a:ext cx="2555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7">
            <a:extLst>
              <a:ext uri="{FF2B5EF4-FFF2-40B4-BE49-F238E27FC236}">
                <a16:creationId xmlns:a16="http://schemas.microsoft.com/office/drawing/2014/main" id="{035E6860-7CB3-8220-9C06-D018DC89B8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21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90" imgH="393529" progId="Equation.3">
                  <p:embed/>
                </p:oleObj>
              </mc:Choice>
              <mc:Fallback>
                <p:oleObj name="Equation" r:id="rId11" imgW="253890" imgH="393529" progId="Equation.3">
                  <p:embed/>
                  <p:pic>
                    <p:nvPicPr>
                      <p:cNvPr id="18447" name="Object 17">
                        <a:extLst>
                          <a:ext uri="{FF2B5EF4-FFF2-40B4-BE49-F238E27FC236}">
                            <a16:creationId xmlns:a16="http://schemas.microsoft.com/office/drawing/2014/main" id="{035E6860-7CB3-8220-9C06-D018DC89B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8" name="Object 18">
            <a:extLst>
              <a:ext uri="{FF2B5EF4-FFF2-40B4-BE49-F238E27FC236}">
                <a16:creationId xmlns:a16="http://schemas.microsoft.com/office/drawing/2014/main" id="{0EEB78A6-CC5E-351C-FB2F-850DFE13E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6764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195" imgH="393529" progId="Equation.3">
                  <p:embed/>
                </p:oleObj>
              </mc:Choice>
              <mc:Fallback>
                <p:oleObj name="Equation" r:id="rId13" imgW="241195" imgH="393529" progId="Equation.3">
                  <p:embed/>
                  <p:pic>
                    <p:nvPicPr>
                      <p:cNvPr id="18448" name="Object 18">
                        <a:extLst>
                          <a:ext uri="{FF2B5EF4-FFF2-40B4-BE49-F238E27FC236}">
                            <a16:creationId xmlns:a16="http://schemas.microsoft.com/office/drawing/2014/main" id="{0EEB78A6-CC5E-351C-FB2F-850DFE13E9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764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9">
            <a:extLst>
              <a:ext uri="{FF2B5EF4-FFF2-40B4-BE49-F238E27FC236}">
                <a16:creationId xmlns:a16="http://schemas.microsoft.com/office/drawing/2014/main" id="{04BB46A5-9C6D-88AD-05BB-A90993A81A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1" y="22098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195" imgH="393529" progId="Equation.3">
                  <p:embed/>
                </p:oleObj>
              </mc:Choice>
              <mc:Fallback>
                <p:oleObj name="Equation" r:id="rId15" imgW="241195" imgH="393529" progId="Equation.3">
                  <p:embed/>
                  <p:pic>
                    <p:nvPicPr>
                      <p:cNvPr id="18449" name="Object 19">
                        <a:extLst>
                          <a:ext uri="{FF2B5EF4-FFF2-40B4-BE49-F238E27FC236}">
                            <a16:creationId xmlns:a16="http://schemas.microsoft.com/office/drawing/2014/main" id="{04BB46A5-9C6D-88AD-05BB-A90993A81A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22098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20">
            <a:extLst>
              <a:ext uri="{FF2B5EF4-FFF2-40B4-BE49-F238E27FC236}">
                <a16:creationId xmlns:a16="http://schemas.microsoft.com/office/drawing/2014/main" id="{D1DA8C95-3E5F-56B1-60E7-9515F4A6D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057" imgH="203112" progId="Equation.3">
                  <p:embed/>
                </p:oleObj>
              </mc:Choice>
              <mc:Fallback>
                <p:oleObj name="Equation" r:id="rId17" imgW="330057" imgH="203112" progId="Equation.3">
                  <p:embed/>
                  <p:pic>
                    <p:nvPicPr>
                      <p:cNvPr id="18450" name="Object 20">
                        <a:extLst>
                          <a:ext uri="{FF2B5EF4-FFF2-40B4-BE49-F238E27FC236}">
                            <a16:creationId xmlns:a16="http://schemas.microsoft.com/office/drawing/2014/main" id="{D1DA8C95-3E5F-56B1-60E7-9515F4A6D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21">
            <a:extLst>
              <a:ext uri="{FF2B5EF4-FFF2-40B4-BE49-F238E27FC236}">
                <a16:creationId xmlns:a16="http://schemas.microsoft.com/office/drawing/2014/main" id="{79A54ABE-18CB-4E9E-C318-8545416EE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700" imgH="139700" progId="Equation.3">
                  <p:embed/>
                </p:oleObj>
              </mc:Choice>
              <mc:Fallback>
                <p:oleObj name="Equation" r:id="rId19" imgW="139700" imgH="139700" progId="Equation.3">
                  <p:embed/>
                  <p:pic>
                    <p:nvPicPr>
                      <p:cNvPr id="18451" name="Object 21">
                        <a:extLst>
                          <a:ext uri="{FF2B5EF4-FFF2-40B4-BE49-F238E27FC236}">
                            <a16:creationId xmlns:a16="http://schemas.microsoft.com/office/drawing/2014/main" id="{79A54ABE-18CB-4E9E-C318-8545416EE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2">
            <a:extLst>
              <a:ext uri="{FF2B5EF4-FFF2-40B4-BE49-F238E27FC236}">
                <a16:creationId xmlns:a16="http://schemas.microsoft.com/office/drawing/2014/main" id="{CA424F6F-5B9D-21AC-D247-4647970BB0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4138" y="39624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890" imgH="393529" progId="Equation.3">
                  <p:embed/>
                </p:oleObj>
              </mc:Choice>
              <mc:Fallback>
                <p:oleObj name="Equation" r:id="rId21" imgW="253890" imgH="393529" progId="Equation.3">
                  <p:embed/>
                  <p:pic>
                    <p:nvPicPr>
                      <p:cNvPr id="18452" name="Object 22">
                        <a:extLst>
                          <a:ext uri="{FF2B5EF4-FFF2-40B4-BE49-F238E27FC236}">
                            <a16:creationId xmlns:a16="http://schemas.microsoft.com/office/drawing/2014/main" id="{CA424F6F-5B9D-21AC-D247-4647970BB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9624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3" name="Object 23">
            <a:extLst>
              <a:ext uri="{FF2B5EF4-FFF2-40B4-BE49-F238E27FC236}">
                <a16:creationId xmlns:a16="http://schemas.microsoft.com/office/drawing/2014/main" id="{D138A090-8DF3-DBB9-238D-8E671B741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45720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195" imgH="393529" progId="Equation.3">
                  <p:embed/>
                </p:oleObj>
              </mc:Choice>
              <mc:Fallback>
                <p:oleObj name="Equation" r:id="rId23" imgW="241195" imgH="393529" progId="Equation.3">
                  <p:embed/>
                  <p:pic>
                    <p:nvPicPr>
                      <p:cNvPr id="18453" name="Object 23">
                        <a:extLst>
                          <a:ext uri="{FF2B5EF4-FFF2-40B4-BE49-F238E27FC236}">
                            <a16:creationId xmlns:a16="http://schemas.microsoft.com/office/drawing/2014/main" id="{D138A090-8DF3-DBB9-238D-8E671B7418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720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4">
            <a:extLst>
              <a:ext uri="{FF2B5EF4-FFF2-40B4-BE49-F238E27FC236}">
                <a16:creationId xmlns:a16="http://schemas.microsoft.com/office/drawing/2014/main" id="{EAAAF2D7-7942-D393-CA0D-1B82A80B6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50292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90" imgH="393529" progId="Equation.3">
                  <p:embed/>
                </p:oleObj>
              </mc:Choice>
              <mc:Fallback>
                <p:oleObj name="Equation" r:id="rId25" imgW="253890" imgH="393529" progId="Equation.3">
                  <p:embed/>
                  <p:pic>
                    <p:nvPicPr>
                      <p:cNvPr id="18454" name="Object 24">
                        <a:extLst>
                          <a:ext uri="{FF2B5EF4-FFF2-40B4-BE49-F238E27FC236}">
                            <a16:creationId xmlns:a16="http://schemas.microsoft.com/office/drawing/2014/main" id="{EAAAF2D7-7942-D393-CA0D-1B82A80B6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5">
            <a:extLst>
              <a:ext uri="{FF2B5EF4-FFF2-40B4-BE49-F238E27FC236}">
                <a16:creationId xmlns:a16="http://schemas.microsoft.com/office/drawing/2014/main" id="{4020AF84-A2C3-4212-426D-A9A881A7F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8676" y="5943600"/>
          <a:ext cx="3730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41195" imgH="393529" progId="Equation.3">
                  <p:embed/>
                </p:oleObj>
              </mc:Choice>
              <mc:Fallback>
                <p:oleObj name="Equation" r:id="rId27" imgW="241195" imgH="393529" progId="Equation.3">
                  <p:embed/>
                  <p:pic>
                    <p:nvPicPr>
                      <p:cNvPr id="18455" name="Object 25">
                        <a:extLst>
                          <a:ext uri="{FF2B5EF4-FFF2-40B4-BE49-F238E27FC236}">
                            <a16:creationId xmlns:a16="http://schemas.microsoft.com/office/drawing/2014/main" id="{4020AF84-A2C3-4212-426D-A9A881A7FB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6" y="5943600"/>
                        <a:ext cx="3730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6">
            <a:extLst>
              <a:ext uri="{FF2B5EF4-FFF2-40B4-BE49-F238E27FC236}">
                <a16:creationId xmlns:a16="http://schemas.microsoft.com/office/drawing/2014/main" id="{A38F6F3D-B3C5-D075-3C57-35C555E2D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5029200"/>
          <a:ext cx="374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41195" imgH="393529" progId="Equation.3">
                  <p:embed/>
                </p:oleObj>
              </mc:Choice>
              <mc:Fallback>
                <p:oleObj name="Equation" r:id="rId29" imgW="241195" imgH="393529" progId="Equation.3">
                  <p:embed/>
                  <p:pic>
                    <p:nvPicPr>
                      <p:cNvPr id="18456" name="Object 26">
                        <a:extLst>
                          <a:ext uri="{FF2B5EF4-FFF2-40B4-BE49-F238E27FC236}">
                            <a16:creationId xmlns:a16="http://schemas.microsoft.com/office/drawing/2014/main" id="{A38F6F3D-B3C5-D075-3C57-35C555E2D2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374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7">
            <a:extLst>
              <a:ext uri="{FF2B5EF4-FFF2-40B4-BE49-F238E27FC236}">
                <a16:creationId xmlns:a16="http://schemas.microsoft.com/office/drawing/2014/main" id="{863AA967-F73B-E135-2BEF-5C23DC394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75538" y="4572000"/>
          <a:ext cx="39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53890" imgH="393529" progId="Equation.3">
                  <p:embed/>
                </p:oleObj>
              </mc:Choice>
              <mc:Fallback>
                <p:oleObj name="Equation" r:id="rId31" imgW="253890" imgH="393529" progId="Equation.3">
                  <p:embed/>
                  <p:pic>
                    <p:nvPicPr>
                      <p:cNvPr id="18457" name="Object 27">
                        <a:extLst>
                          <a:ext uri="{FF2B5EF4-FFF2-40B4-BE49-F238E27FC236}">
                            <a16:creationId xmlns:a16="http://schemas.microsoft.com/office/drawing/2014/main" id="{863AA967-F73B-E135-2BEF-5C23DC394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4572000"/>
                        <a:ext cx="39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8">
            <a:extLst>
              <a:ext uri="{FF2B5EF4-FFF2-40B4-BE49-F238E27FC236}">
                <a16:creationId xmlns:a16="http://schemas.microsoft.com/office/drawing/2014/main" id="{EC231341-A59D-C6DA-F0DA-2E03B5754B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7963" y="3962400"/>
          <a:ext cx="450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91973" imgH="393529" progId="Equation.3">
                  <p:embed/>
                </p:oleObj>
              </mc:Choice>
              <mc:Fallback>
                <p:oleObj name="Equation" r:id="rId33" imgW="291973" imgH="393529" progId="Equation.3">
                  <p:embed/>
                  <p:pic>
                    <p:nvPicPr>
                      <p:cNvPr id="18458" name="Object 28">
                        <a:extLst>
                          <a:ext uri="{FF2B5EF4-FFF2-40B4-BE49-F238E27FC236}">
                            <a16:creationId xmlns:a16="http://schemas.microsoft.com/office/drawing/2014/main" id="{EC231341-A59D-C6DA-F0DA-2E03B5754B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3" y="3962400"/>
                        <a:ext cx="4508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Text Box 37">
            <a:extLst>
              <a:ext uri="{FF2B5EF4-FFF2-40B4-BE49-F238E27FC236}">
                <a16:creationId xmlns:a16="http://schemas.microsoft.com/office/drawing/2014/main" id="{78F0C719-BC4F-5B7F-FE99-2767BCFD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Radian Measure</a:t>
            </a:r>
          </a:p>
        </p:txBody>
      </p:sp>
      <p:sp>
        <p:nvSpPr>
          <p:cNvPr id="18460" name="Text Box 40">
            <a:extLst>
              <a:ext uri="{FF2B5EF4-FFF2-40B4-BE49-F238E27FC236}">
                <a16:creationId xmlns:a16="http://schemas.microsoft.com/office/drawing/2014/main" id="{739507FF-788F-7B48-D109-EEF4A662E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288" y="6386514"/>
            <a:ext cx="900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hlinkClick r:id="rId35" action="ppaction://hlinksldjump"/>
              </a:rPr>
              <a:t>Degrees</a:t>
            </a:r>
            <a:endParaRPr lang="en-US" altLang="en-US" sz="12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>
            <a:extLst>
              <a:ext uri="{FF2B5EF4-FFF2-40B4-BE49-F238E27FC236}">
                <a16:creationId xmlns:a16="http://schemas.microsoft.com/office/drawing/2014/main" id="{E0953CA4-B2AF-2205-C2FE-07B21BA64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7891" name="Line 3">
            <a:extLst>
              <a:ext uri="{FF2B5EF4-FFF2-40B4-BE49-F238E27FC236}">
                <a16:creationId xmlns:a16="http://schemas.microsoft.com/office/drawing/2014/main" id="{85E36B15-EFA7-79D9-B7BE-02D47B7AED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D86405EA-EF41-FDDB-BF35-046BF8BB3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5E4ABCEF-3B65-EB60-9692-1388D7D0F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4D67B240-90A6-4E9F-DFC7-0CE02CC56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D0F05338-73E7-633B-A34D-41E4587DA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ABF21F8B-4F0B-5CE3-77E9-D5C1447E5E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197FFE09-787F-3A62-607A-87ADEC2D6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8" name="Line 10">
            <a:extLst>
              <a:ext uri="{FF2B5EF4-FFF2-40B4-BE49-F238E27FC236}">
                <a16:creationId xmlns:a16="http://schemas.microsoft.com/office/drawing/2014/main" id="{5E011625-2068-C507-766A-32E70138E9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7899" name="Text Box 27">
            <a:extLst>
              <a:ext uri="{FF2B5EF4-FFF2-40B4-BE49-F238E27FC236}">
                <a16:creationId xmlns:a16="http://schemas.microsoft.com/office/drawing/2014/main" id="{B34DF161-CDA3-AB50-9991-877FBD71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304801"/>
            <a:ext cx="383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Degree Measure</a:t>
            </a:r>
          </a:p>
        </p:txBody>
      </p:sp>
      <p:sp>
        <p:nvSpPr>
          <p:cNvPr id="37900" name="Text Box 28">
            <a:extLst>
              <a:ext uri="{FF2B5EF4-FFF2-40B4-BE49-F238E27FC236}">
                <a16:creationId xmlns:a16="http://schemas.microsoft.com/office/drawing/2014/main" id="{50899F95-DA6E-FEA8-BCF1-51294B7F0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3230564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0/360</a:t>
            </a:r>
          </a:p>
        </p:txBody>
      </p:sp>
      <p:sp>
        <p:nvSpPr>
          <p:cNvPr id="37901" name="Text Box 29">
            <a:extLst>
              <a:ext uri="{FF2B5EF4-FFF2-40B4-BE49-F238E27FC236}">
                <a16:creationId xmlns:a16="http://schemas.microsoft.com/office/drawing/2014/main" id="{F9ED2F7E-EE9C-D701-CDB0-930FC034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6" y="2381251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150</a:t>
            </a:r>
          </a:p>
        </p:txBody>
      </p:sp>
      <p:sp>
        <p:nvSpPr>
          <p:cNvPr id="37902" name="Text Box 30">
            <a:extLst>
              <a:ext uri="{FF2B5EF4-FFF2-40B4-BE49-F238E27FC236}">
                <a16:creationId xmlns:a16="http://schemas.microsoft.com/office/drawing/2014/main" id="{62D271D5-443E-440B-9E1F-C9BE2F1B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1" y="50466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240</a:t>
            </a:r>
          </a:p>
        </p:txBody>
      </p:sp>
      <p:sp>
        <p:nvSpPr>
          <p:cNvPr id="37903" name="Text Box 31">
            <a:extLst>
              <a:ext uri="{FF2B5EF4-FFF2-40B4-BE49-F238E27FC236}">
                <a16:creationId xmlns:a16="http://schemas.microsoft.com/office/drawing/2014/main" id="{7F884AB6-E13F-9AEE-398C-71A4E7ABA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6" y="5038726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300</a:t>
            </a:r>
          </a:p>
        </p:txBody>
      </p:sp>
      <p:sp>
        <p:nvSpPr>
          <p:cNvPr id="37904" name="Text Box 32">
            <a:extLst>
              <a:ext uri="{FF2B5EF4-FFF2-40B4-BE49-F238E27FC236}">
                <a16:creationId xmlns:a16="http://schemas.microsoft.com/office/drawing/2014/main" id="{96911E82-B85C-4D30-E683-2CB2700C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1" y="4686301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315</a:t>
            </a:r>
          </a:p>
        </p:txBody>
      </p:sp>
      <p:sp>
        <p:nvSpPr>
          <p:cNvPr id="37905" name="Text Box 33">
            <a:extLst>
              <a:ext uri="{FF2B5EF4-FFF2-40B4-BE49-F238E27FC236}">
                <a16:creationId xmlns:a16="http://schemas.microsoft.com/office/drawing/2014/main" id="{21D86BE4-A62E-358F-56EB-334C7A5F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7963" y="40560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330</a:t>
            </a:r>
          </a:p>
        </p:txBody>
      </p:sp>
      <p:sp>
        <p:nvSpPr>
          <p:cNvPr id="37906" name="Text Box 34">
            <a:extLst>
              <a:ext uri="{FF2B5EF4-FFF2-40B4-BE49-F238E27FC236}">
                <a16:creationId xmlns:a16="http://schemas.microsoft.com/office/drawing/2014/main" id="{D77AA2F5-EC16-7234-30E9-9B1CB0263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32305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180</a:t>
            </a:r>
          </a:p>
        </p:txBody>
      </p:sp>
      <p:sp>
        <p:nvSpPr>
          <p:cNvPr id="37907" name="Text Box 35">
            <a:extLst>
              <a:ext uri="{FF2B5EF4-FFF2-40B4-BE49-F238E27FC236}">
                <a16:creationId xmlns:a16="http://schemas.microsoft.com/office/drawing/2014/main" id="{D5C070A7-142C-8A58-A9E7-E0E852834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1" y="40687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210</a:t>
            </a:r>
          </a:p>
        </p:txBody>
      </p:sp>
      <p:sp>
        <p:nvSpPr>
          <p:cNvPr id="37908" name="Text Box 36">
            <a:extLst>
              <a:ext uri="{FF2B5EF4-FFF2-40B4-BE49-F238E27FC236}">
                <a16:creationId xmlns:a16="http://schemas.microsoft.com/office/drawing/2014/main" id="{4991B13C-9A7B-1A14-DC68-0A403949F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1" y="467201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225</a:t>
            </a:r>
          </a:p>
        </p:txBody>
      </p:sp>
      <p:sp>
        <p:nvSpPr>
          <p:cNvPr id="37909" name="Text Box 37">
            <a:extLst>
              <a:ext uri="{FF2B5EF4-FFF2-40B4-BE49-F238E27FC236}">
                <a16:creationId xmlns:a16="http://schemas.microsoft.com/office/drawing/2014/main" id="{C017D380-6E6C-E9D2-E8C1-B6BE4087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5842001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270</a:t>
            </a:r>
          </a:p>
        </p:txBody>
      </p:sp>
      <p:sp>
        <p:nvSpPr>
          <p:cNvPr id="37910" name="Text Box 38">
            <a:extLst>
              <a:ext uri="{FF2B5EF4-FFF2-40B4-BE49-F238E27FC236}">
                <a16:creationId xmlns:a16="http://schemas.microsoft.com/office/drawing/2014/main" id="{DF68CBBD-1ED5-BEEA-7208-FEDC4B82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2395539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30</a:t>
            </a:r>
          </a:p>
        </p:txBody>
      </p:sp>
      <p:sp>
        <p:nvSpPr>
          <p:cNvPr id="37911" name="Text Box 39">
            <a:extLst>
              <a:ext uri="{FF2B5EF4-FFF2-40B4-BE49-F238E27FC236}">
                <a16:creationId xmlns:a16="http://schemas.microsoft.com/office/drawing/2014/main" id="{04678D4D-E0D8-B3D5-E76E-5372B5C4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1" y="619126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90</a:t>
            </a:r>
          </a:p>
        </p:txBody>
      </p:sp>
      <p:sp>
        <p:nvSpPr>
          <p:cNvPr id="37912" name="Text Box 40">
            <a:extLst>
              <a:ext uri="{FF2B5EF4-FFF2-40B4-BE49-F238E27FC236}">
                <a16:creationId xmlns:a16="http://schemas.microsoft.com/office/drawing/2014/main" id="{085E1FC0-3B47-C3D3-E52C-CDB214355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1325564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120</a:t>
            </a:r>
          </a:p>
        </p:txBody>
      </p:sp>
      <p:sp>
        <p:nvSpPr>
          <p:cNvPr id="37913" name="Text Box 41">
            <a:extLst>
              <a:ext uri="{FF2B5EF4-FFF2-40B4-BE49-F238E27FC236}">
                <a16:creationId xmlns:a16="http://schemas.microsoft.com/office/drawing/2014/main" id="{01636F34-A115-7614-D072-100495C84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17827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135</a:t>
            </a:r>
          </a:p>
        </p:txBody>
      </p:sp>
      <p:sp>
        <p:nvSpPr>
          <p:cNvPr id="37914" name="Text Box 42">
            <a:extLst>
              <a:ext uri="{FF2B5EF4-FFF2-40B4-BE49-F238E27FC236}">
                <a16:creationId xmlns:a16="http://schemas.microsoft.com/office/drawing/2014/main" id="{26DAE3C4-1A5B-DAFD-E59C-9F8FAB4C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1" y="1779589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45</a:t>
            </a:r>
          </a:p>
        </p:txBody>
      </p:sp>
      <p:sp>
        <p:nvSpPr>
          <p:cNvPr id="37915" name="Text Box 43">
            <a:extLst>
              <a:ext uri="{FF2B5EF4-FFF2-40B4-BE49-F238E27FC236}">
                <a16:creationId xmlns:a16="http://schemas.microsoft.com/office/drawing/2014/main" id="{C44141C5-9331-F064-0FC1-324681854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1338264"/>
            <a:ext cx="69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60</a:t>
            </a:r>
          </a:p>
        </p:txBody>
      </p:sp>
      <p:sp>
        <p:nvSpPr>
          <p:cNvPr id="37916" name="Text Box 44">
            <a:extLst>
              <a:ext uri="{FF2B5EF4-FFF2-40B4-BE49-F238E27FC236}">
                <a16:creationId xmlns:a16="http://schemas.microsoft.com/office/drawing/2014/main" id="{359C781A-B7F0-A285-B283-5671DA51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263" y="6299200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hlinkClick r:id="rId2" action="ppaction://hlinksldjump"/>
              </a:rPr>
              <a:t>Return</a:t>
            </a:r>
            <a:endParaRPr lang="en-US" altLang="en-US" sz="12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>
            <a:extLst>
              <a:ext uri="{FF2B5EF4-FFF2-40B4-BE49-F238E27FC236}">
                <a16:creationId xmlns:a16="http://schemas.microsoft.com/office/drawing/2014/main" id="{DA5F7F2F-7420-9507-BA22-4F7C6B5F35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24275" y="876300"/>
            <a:ext cx="4743450" cy="25527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26083A89-820F-80D0-DAAC-F89C68683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33701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 i="1">
                <a:cs typeface="Arial" panose="020B0604020202020204" pitchFamily="34" charset="0"/>
              </a:rPr>
              <a:t>θ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7CC4E186-B7EA-4EC3-BC26-BE6C5B67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00351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Reference Angle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EF95368-0E43-1009-63FC-D560CBE59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581401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Adjacent Leg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52AA087C-B364-A982-3BD3-1BFF44D9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524001"/>
            <a:ext cx="177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Hypotenuse</a:t>
            </a:r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AD84329D-092D-2045-6CC7-E9E32012E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550" y="3162300"/>
            <a:ext cx="247650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F0FD01EA-C03B-B249-EB2A-5D205FE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0" y="1866901"/>
            <a:ext cx="1847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Opposite Leg</a:t>
            </a:r>
          </a:p>
        </p:txBody>
      </p:sp>
      <p:graphicFrame>
        <p:nvGraphicFramePr>
          <p:cNvPr id="18443" name="Object 11">
            <a:extLst>
              <a:ext uri="{FF2B5EF4-FFF2-40B4-BE49-F238E27FC236}">
                <a16:creationId xmlns:a16="http://schemas.microsoft.com/office/drawing/2014/main" id="{629E8917-A38C-AB97-D188-9B2AC6579C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4210051"/>
          <a:ext cx="30654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800" imgH="419100" progId="Equation.3">
                  <p:embed/>
                </p:oleObj>
              </mc:Choice>
              <mc:Fallback>
                <p:oleObj name="Equation" r:id="rId3" imgW="1447800" imgH="419100" progId="Equation.3">
                  <p:embed/>
                  <p:pic>
                    <p:nvPicPr>
                      <p:cNvPr id="18443" name="Object 11">
                        <a:extLst>
                          <a:ext uri="{FF2B5EF4-FFF2-40B4-BE49-F238E27FC236}">
                            <a16:creationId xmlns:a16="http://schemas.microsoft.com/office/drawing/2014/main" id="{629E8917-A38C-AB97-D188-9B2AC6579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4210051"/>
                        <a:ext cx="3065463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2">
            <a:extLst>
              <a:ext uri="{FF2B5EF4-FFF2-40B4-BE49-F238E27FC236}">
                <a16:creationId xmlns:a16="http://schemas.microsoft.com/office/drawing/2014/main" id="{1538049A-01CC-0963-6BED-02904D6D0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7900" y="5295900"/>
          <a:ext cx="32639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900" imgH="419100" progId="Equation.3">
                  <p:embed/>
                </p:oleObj>
              </mc:Choice>
              <mc:Fallback>
                <p:oleObj name="Equation" r:id="rId5" imgW="1485900" imgH="419100" progId="Equation.3">
                  <p:embed/>
                  <p:pic>
                    <p:nvPicPr>
                      <p:cNvPr id="18444" name="Object 12">
                        <a:extLst>
                          <a:ext uri="{FF2B5EF4-FFF2-40B4-BE49-F238E27FC236}">
                            <a16:creationId xmlns:a16="http://schemas.microsoft.com/office/drawing/2014/main" id="{1538049A-01CC-0963-6BED-02904D6D0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295900"/>
                        <a:ext cx="32639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>
            <a:extLst>
              <a:ext uri="{FF2B5EF4-FFF2-40B4-BE49-F238E27FC236}">
                <a16:creationId xmlns:a16="http://schemas.microsoft.com/office/drawing/2014/main" id="{DECCBB2D-C0A9-C7CD-6CBF-36BC10300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184651"/>
          <a:ext cx="31559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85900" imgH="431800" progId="Equation.3">
                  <p:embed/>
                </p:oleObj>
              </mc:Choice>
              <mc:Fallback>
                <p:oleObj name="Equation" r:id="rId7" imgW="1485900" imgH="431800" progId="Equation.3">
                  <p:embed/>
                  <p:pic>
                    <p:nvPicPr>
                      <p:cNvPr id="18445" name="Object 13">
                        <a:extLst>
                          <a:ext uri="{FF2B5EF4-FFF2-40B4-BE49-F238E27FC236}">
                            <a16:creationId xmlns:a16="http://schemas.microsoft.com/office/drawing/2014/main" id="{DECCBB2D-C0A9-C7CD-6CBF-36BC10300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84651"/>
                        <a:ext cx="31559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4">
            <a:extLst>
              <a:ext uri="{FF2B5EF4-FFF2-40B4-BE49-F238E27FC236}">
                <a16:creationId xmlns:a16="http://schemas.microsoft.com/office/drawing/2014/main" id="{C366E26E-6A29-96EE-00C6-4C5A53093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3238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Basic ratio definitions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3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3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  <p:bldP spid="18439" grpId="1"/>
      <p:bldP spid="18439" grpId="2"/>
      <p:bldP spid="18439" grpId="3"/>
      <p:bldP spid="18439" grpId="4"/>
      <p:bldP spid="18440" grpId="0"/>
      <p:bldP spid="18440" grpId="1"/>
      <p:bldP spid="18440" grpId="2"/>
      <p:bldP spid="18440" grpId="3"/>
      <p:bldP spid="18440" grpId="4"/>
      <p:bldP spid="18442" grpId="0"/>
      <p:bldP spid="18442" grpId="1"/>
      <p:bldP spid="18442" grpId="2"/>
      <p:bldP spid="18442" grpId="3"/>
      <p:bldP spid="18442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B18E8217-B5EC-991C-BF1E-EB5B601A2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6ED5B0CC-6EBC-91FF-B36D-B831E8246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4CE13D18-C67E-5168-46F2-0B715B92D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id="{75C5F8F4-6F91-0E7E-B35B-2FE4A8CB69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5606" name="Object 20">
            <a:extLst>
              <a:ext uri="{FF2B5EF4-FFF2-40B4-BE49-F238E27FC236}">
                <a16:creationId xmlns:a16="http://schemas.microsoft.com/office/drawing/2014/main" id="{E70246D7-5B0E-E35D-353C-99ED631B23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203112" progId="Equation.3">
                  <p:embed/>
                </p:oleObj>
              </mc:Choice>
              <mc:Fallback>
                <p:oleObj name="Equation" r:id="rId3" imgW="330057" imgH="203112" progId="Equation.3">
                  <p:embed/>
                  <p:pic>
                    <p:nvPicPr>
                      <p:cNvPr id="25606" name="Object 20">
                        <a:extLst>
                          <a:ext uri="{FF2B5EF4-FFF2-40B4-BE49-F238E27FC236}">
                            <a16:creationId xmlns:a16="http://schemas.microsoft.com/office/drawing/2014/main" id="{E70246D7-5B0E-E35D-353C-99ED631B23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21">
            <a:extLst>
              <a:ext uri="{FF2B5EF4-FFF2-40B4-BE49-F238E27FC236}">
                <a16:creationId xmlns:a16="http://schemas.microsoft.com/office/drawing/2014/main" id="{53E76005-639A-801E-CC73-C9B3B9B3E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" imgH="139700" progId="Equation.3">
                  <p:embed/>
                </p:oleObj>
              </mc:Choice>
              <mc:Fallback>
                <p:oleObj name="Equation" r:id="rId5" imgW="139700" imgH="139700" progId="Equation.3">
                  <p:embed/>
                  <p:pic>
                    <p:nvPicPr>
                      <p:cNvPr id="25607" name="Object 21">
                        <a:extLst>
                          <a:ext uri="{FF2B5EF4-FFF2-40B4-BE49-F238E27FC236}">
                            <a16:creationId xmlns:a16="http://schemas.microsoft.com/office/drawing/2014/main" id="{53E76005-639A-801E-CC73-C9B3B9B3E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0" name="Object 34">
            <a:extLst>
              <a:ext uri="{FF2B5EF4-FFF2-40B4-BE49-F238E27FC236}">
                <a16:creationId xmlns:a16="http://schemas.microsoft.com/office/drawing/2014/main" id="{76134CDC-E95E-5BE6-7FD6-1AF8F2C6A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15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14370" name="Object 34">
                        <a:extLst>
                          <a:ext uri="{FF2B5EF4-FFF2-40B4-BE49-F238E27FC236}">
                            <a16:creationId xmlns:a16="http://schemas.microsoft.com/office/drawing/2014/main" id="{76134CDC-E95E-5BE6-7FD6-1AF8F2C6AB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37">
            <a:extLst>
              <a:ext uri="{FF2B5EF4-FFF2-40B4-BE49-F238E27FC236}">
                <a16:creationId xmlns:a16="http://schemas.microsoft.com/office/drawing/2014/main" id="{063B2778-D669-11E2-003E-B8B148F92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Circle Trigonometry Definitions</a:t>
            </a:r>
          </a:p>
        </p:txBody>
      </p:sp>
      <p:sp>
        <p:nvSpPr>
          <p:cNvPr id="14376" name="AutoShape 40">
            <a:extLst>
              <a:ext uri="{FF2B5EF4-FFF2-40B4-BE49-F238E27FC236}">
                <a16:creationId xmlns:a16="http://schemas.microsoft.com/office/drawing/2014/main" id="{EF586B44-B6D2-7655-1F11-470D68254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476500"/>
            <a:ext cx="88900" cy="889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4377" name="Text Box 41">
            <a:extLst>
              <a:ext uri="{FF2B5EF4-FFF2-40B4-BE49-F238E27FC236}">
                <a16:creationId xmlns:a16="http://schemas.microsoft.com/office/drawing/2014/main" id="{D6E0E90C-9B65-E93E-8F25-97915CDB4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22479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(x, y)</a:t>
            </a:r>
          </a:p>
        </p:txBody>
      </p:sp>
      <p:sp>
        <p:nvSpPr>
          <p:cNvPr id="14378" name="Text Box 42">
            <a:extLst>
              <a:ext uri="{FF2B5EF4-FFF2-40B4-BE49-F238E27FC236}">
                <a16:creationId xmlns:a16="http://schemas.microsoft.com/office/drawing/2014/main" id="{32051075-7317-C3BE-000D-17420FC32719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6330950" y="2513013"/>
            <a:ext cx="113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Radius = </a:t>
            </a:r>
            <a:r>
              <a:rPr lang="en-US" altLang="en-US" sz="1600">
                <a:solidFill>
                  <a:srgbClr val="CC00CC"/>
                </a:solidFill>
              </a:rPr>
              <a:t>r</a:t>
            </a:r>
          </a:p>
        </p:txBody>
      </p:sp>
      <p:sp>
        <p:nvSpPr>
          <p:cNvPr id="14379" name="Text Box 43">
            <a:extLst>
              <a:ext uri="{FF2B5EF4-FFF2-40B4-BE49-F238E27FC236}">
                <a16:creationId xmlns:a16="http://schemas.microsoft.com/office/drawing/2014/main" id="{C827DEAC-DE40-E5DB-93B0-C8432D01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81400"/>
            <a:ext cx="179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Adjacent Leg = </a:t>
            </a:r>
            <a:r>
              <a:rPr lang="en-US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380" name="Text Box 44">
            <a:extLst>
              <a:ext uri="{FF2B5EF4-FFF2-40B4-BE49-F238E27FC236}">
                <a16:creationId xmlns:a16="http://schemas.microsoft.com/office/drawing/2014/main" id="{6CB7B3E9-3145-E4AD-9024-C3AC823E7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819400"/>
            <a:ext cx="195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Opposite Leg = </a:t>
            </a:r>
            <a:r>
              <a:rPr lang="en-US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381" name="Arc 45">
            <a:extLst>
              <a:ext uri="{FF2B5EF4-FFF2-40B4-BE49-F238E27FC236}">
                <a16:creationId xmlns:a16="http://schemas.microsoft.com/office/drawing/2014/main" id="{D669ED26-ABF5-AC27-85B8-59EDAE5A26E3}"/>
              </a:ext>
            </a:extLst>
          </p:cNvPr>
          <p:cNvSpPr>
            <a:spLocks/>
          </p:cNvSpPr>
          <p:nvPr/>
        </p:nvSpPr>
        <p:spPr bwMode="auto">
          <a:xfrm>
            <a:off x="6096000" y="2970214"/>
            <a:ext cx="914400" cy="458787"/>
          </a:xfrm>
          <a:custGeom>
            <a:avLst/>
            <a:gdLst>
              <a:gd name="T0" fmla="*/ 2147483646 w 21600"/>
              <a:gd name="T1" fmla="*/ 0 h 10841"/>
              <a:gd name="T2" fmla="*/ 2147483646 w 21600"/>
              <a:gd name="T3" fmla="*/ 2147483646 h 10841"/>
              <a:gd name="T4" fmla="*/ 0 w 21600"/>
              <a:gd name="T5" fmla="*/ 2147483646 h 10841"/>
              <a:gd name="T6" fmla="*/ 0 60000 65536"/>
              <a:gd name="T7" fmla="*/ 0 60000 65536"/>
              <a:gd name="T8" fmla="*/ 0 60000 65536"/>
              <a:gd name="T9" fmla="*/ 0 w 21600"/>
              <a:gd name="T10" fmla="*/ 0 h 10841"/>
              <a:gd name="T11" fmla="*/ 21600 w 21600"/>
              <a:gd name="T12" fmla="*/ 10841 h 108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841" fill="none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</a:path>
              <a:path w="21600" h="10841" stroke="0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  <a:lnTo>
                  <a:pt x="0" y="10841"/>
                </a:lnTo>
                <a:lnTo>
                  <a:pt x="1868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4382" name="Object 46">
            <a:extLst>
              <a:ext uri="{FF2B5EF4-FFF2-40B4-BE49-F238E27FC236}">
                <a16:creationId xmlns:a16="http://schemas.microsoft.com/office/drawing/2014/main" id="{C8265087-CCC5-6518-132E-6A6D5B1632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4500" y="3727450"/>
          <a:ext cx="1244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641" imgH="393529" progId="Equation.3">
                  <p:embed/>
                </p:oleObj>
              </mc:Choice>
              <mc:Fallback>
                <p:oleObj name="Equation" r:id="rId9" imgW="596641" imgH="393529" progId="Equation.3">
                  <p:embed/>
                  <p:pic>
                    <p:nvPicPr>
                      <p:cNvPr id="14382" name="Object 46">
                        <a:extLst>
                          <a:ext uri="{FF2B5EF4-FFF2-40B4-BE49-F238E27FC236}">
                            <a16:creationId xmlns:a16="http://schemas.microsoft.com/office/drawing/2014/main" id="{C8265087-CCC5-6518-132E-6A6D5B1632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3727450"/>
                        <a:ext cx="12446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3" name="Object 47">
            <a:extLst>
              <a:ext uri="{FF2B5EF4-FFF2-40B4-BE49-F238E27FC236}">
                <a16:creationId xmlns:a16="http://schemas.microsoft.com/office/drawing/2014/main" id="{07A751FC-C2DF-C8AC-0804-50EFB7D014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3388" y="464343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336" imgH="393529" progId="Equation.3">
                  <p:embed/>
                </p:oleObj>
              </mc:Choice>
              <mc:Fallback>
                <p:oleObj name="Equation" r:id="rId11" imgW="609336" imgH="393529" progId="Equation.3">
                  <p:embed/>
                  <p:pic>
                    <p:nvPicPr>
                      <p:cNvPr id="14383" name="Object 47">
                        <a:extLst>
                          <a:ext uri="{FF2B5EF4-FFF2-40B4-BE49-F238E27FC236}">
                            <a16:creationId xmlns:a16="http://schemas.microsoft.com/office/drawing/2014/main" id="{07A751FC-C2DF-C8AC-0804-50EFB7D01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8" y="464343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84" name="Object 48">
            <a:extLst>
              <a:ext uri="{FF2B5EF4-FFF2-40B4-BE49-F238E27FC236}">
                <a16:creationId xmlns:a16="http://schemas.microsoft.com/office/drawing/2014/main" id="{5384270A-AF7C-11AF-0C26-E9122007E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4338" y="561498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393529" progId="Equation.3">
                  <p:embed/>
                </p:oleObj>
              </mc:Choice>
              <mc:Fallback>
                <p:oleObj name="Equation" r:id="rId13" imgW="609336" imgH="393529" progId="Equation.3">
                  <p:embed/>
                  <p:pic>
                    <p:nvPicPr>
                      <p:cNvPr id="14384" name="Object 48">
                        <a:extLst>
                          <a:ext uri="{FF2B5EF4-FFF2-40B4-BE49-F238E27FC236}">
                            <a16:creationId xmlns:a16="http://schemas.microsoft.com/office/drawing/2014/main" id="{5384270A-AF7C-11AF-0C26-E9122007E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8" y="561498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Text Box 49">
            <a:extLst>
              <a:ext uri="{FF2B5EF4-FFF2-40B4-BE49-F238E27FC236}">
                <a16:creationId xmlns:a16="http://schemas.microsoft.com/office/drawing/2014/main" id="{071FC0A4-2B73-1A22-F578-EE9E2B58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6194426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15" action="ppaction://hlinksldjump"/>
              </a:rPr>
              <a:t>reciprocal functions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76" grpId="0" animBg="1"/>
      <p:bldP spid="14377" grpId="0"/>
      <p:bldP spid="14378" grpId="0"/>
      <p:bldP spid="14379" grpId="0"/>
      <p:bldP spid="143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>
            <a:extLst>
              <a:ext uri="{FF2B5EF4-FFF2-40B4-BE49-F238E27FC236}">
                <a16:creationId xmlns:a16="http://schemas.microsoft.com/office/drawing/2014/main" id="{2F221CAB-BAAD-36C6-F7B8-41B1DD986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64668D67-7761-9D1B-2F5B-A26E2369A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2BE6E3D1-8320-3AAE-2B6F-019627921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87FFB900-63DE-732A-1314-593F1A9CDE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960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7654" name="Object 6">
            <a:extLst>
              <a:ext uri="{FF2B5EF4-FFF2-40B4-BE49-F238E27FC236}">
                <a16:creationId xmlns:a16="http://schemas.microsoft.com/office/drawing/2014/main" id="{C657AAF3-542D-1138-9F88-40B0A6C76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214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057" imgH="203112" progId="Equation.3">
                  <p:embed/>
                </p:oleObj>
              </mc:Choice>
              <mc:Fallback>
                <p:oleObj name="Equation" r:id="rId3" imgW="330057" imgH="203112" progId="Equation.3">
                  <p:embed/>
                  <p:pic>
                    <p:nvPicPr>
                      <p:cNvPr id="27654" name="Object 6">
                        <a:extLst>
                          <a:ext uri="{FF2B5EF4-FFF2-40B4-BE49-F238E27FC236}">
                            <a16:creationId xmlns:a16="http://schemas.microsoft.com/office/drawing/2014/main" id="{C657AAF3-542D-1138-9F88-40B0A6C76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14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>
            <a:extLst>
              <a:ext uri="{FF2B5EF4-FFF2-40B4-BE49-F238E27FC236}">
                <a16:creationId xmlns:a16="http://schemas.microsoft.com/office/drawing/2014/main" id="{33144B11-3A3F-680E-19A3-6457D881C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4863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" imgH="139700" progId="Equation.3">
                  <p:embed/>
                </p:oleObj>
              </mc:Choice>
              <mc:Fallback>
                <p:oleObj name="Equation" r:id="rId5" imgW="139700" imgH="139700" progId="Equation.3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id="{33144B11-3A3F-680E-19A3-6457D881CC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BDCEF793-E0F1-19B6-0A8B-FE03395A2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15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20488" name="Object 8">
                        <a:extLst>
                          <a:ext uri="{FF2B5EF4-FFF2-40B4-BE49-F238E27FC236}">
                            <a16:creationId xmlns:a16="http://schemas.microsoft.com/office/drawing/2014/main" id="{BDCEF793-E0F1-19B6-0A8B-FE03395A2B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9">
            <a:extLst>
              <a:ext uri="{FF2B5EF4-FFF2-40B4-BE49-F238E27FC236}">
                <a16:creationId xmlns:a16="http://schemas.microsoft.com/office/drawing/2014/main" id="{2B09D8FC-00A1-2A4B-4D3C-034F0E9A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Unit</a:t>
            </a:r>
            <a:r>
              <a:rPr lang="en-US" altLang="en-US" sz="2000"/>
              <a:t> - Circle Trigonometry Definitions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F93EB51F-9A2B-7BF4-526C-D9698D9D8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400" y="2476500"/>
            <a:ext cx="88900" cy="889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81990B5A-2118-2972-A4A8-1FB6FC347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400" y="22479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(x, y)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F02A9A68-1E77-7459-8FDF-F623BEEDFEF5}"/>
              </a:ext>
            </a:extLst>
          </p:cNvPr>
          <p:cNvSpPr txBox="1">
            <a:spLocks noChangeArrowheads="1"/>
          </p:cNvSpPr>
          <p:nvPr/>
        </p:nvSpPr>
        <p:spPr bwMode="auto">
          <a:xfrm rot="19800000">
            <a:off x="6054726" y="2586038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Radius = </a:t>
            </a:r>
            <a:r>
              <a:rPr lang="en-US" altLang="en-US" sz="160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F2BD7E9C-2816-1F7F-4F58-3E0714D78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29000"/>
            <a:ext cx="1790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Adjacent Leg = </a:t>
            </a:r>
            <a:r>
              <a:rPr lang="en-US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EC3D8057-6443-105A-CBDB-DB9B67FE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819400"/>
            <a:ext cx="195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Opposite Leg = </a:t>
            </a:r>
            <a:r>
              <a:rPr lang="en-US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0495" name="Arc 15">
            <a:extLst>
              <a:ext uri="{FF2B5EF4-FFF2-40B4-BE49-F238E27FC236}">
                <a16:creationId xmlns:a16="http://schemas.microsoft.com/office/drawing/2014/main" id="{488FC140-3063-8044-D9DA-4ED517CCE790}"/>
              </a:ext>
            </a:extLst>
          </p:cNvPr>
          <p:cNvSpPr>
            <a:spLocks/>
          </p:cNvSpPr>
          <p:nvPr/>
        </p:nvSpPr>
        <p:spPr bwMode="auto">
          <a:xfrm>
            <a:off x="6096000" y="2970214"/>
            <a:ext cx="914400" cy="458787"/>
          </a:xfrm>
          <a:custGeom>
            <a:avLst/>
            <a:gdLst>
              <a:gd name="T0" fmla="*/ 2147483646 w 21600"/>
              <a:gd name="T1" fmla="*/ 0 h 10841"/>
              <a:gd name="T2" fmla="*/ 2147483646 w 21600"/>
              <a:gd name="T3" fmla="*/ 2147483646 h 10841"/>
              <a:gd name="T4" fmla="*/ 0 w 21600"/>
              <a:gd name="T5" fmla="*/ 2147483646 h 10841"/>
              <a:gd name="T6" fmla="*/ 0 60000 65536"/>
              <a:gd name="T7" fmla="*/ 0 60000 65536"/>
              <a:gd name="T8" fmla="*/ 0 60000 65536"/>
              <a:gd name="T9" fmla="*/ 0 w 21600"/>
              <a:gd name="T10" fmla="*/ 0 h 10841"/>
              <a:gd name="T11" fmla="*/ 21600 w 21600"/>
              <a:gd name="T12" fmla="*/ 10841 h 108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841" fill="none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</a:path>
              <a:path w="21600" h="10841" stroke="0" extrusionOk="0">
                <a:moveTo>
                  <a:pt x="18682" y="0"/>
                </a:moveTo>
                <a:cubicBezTo>
                  <a:pt x="20593" y="3293"/>
                  <a:pt x="21600" y="7033"/>
                  <a:pt x="21600" y="10841"/>
                </a:cubicBezTo>
                <a:lnTo>
                  <a:pt x="0" y="10841"/>
                </a:lnTo>
                <a:lnTo>
                  <a:pt x="1868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0496" name="Object 16">
            <a:extLst>
              <a:ext uri="{FF2B5EF4-FFF2-40B4-BE49-F238E27FC236}">
                <a16:creationId xmlns:a16="http://schemas.microsoft.com/office/drawing/2014/main" id="{9E42C079-7846-5244-D479-8A6C4A658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3675" y="3727450"/>
          <a:ext cx="17462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7836" imgH="393529" progId="Equation.3">
                  <p:embed/>
                </p:oleObj>
              </mc:Choice>
              <mc:Fallback>
                <p:oleObj name="Equation" r:id="rId9" imgW="837836" imgH="393529" progId="Equation.3">
                  <p:embed/>
                  <p:pic>
                    <p:nvPicPr>
                      <p:cNvPr id="20496" name="Object 16">
                        <a:extLst>
                          <a:ext uri="{FF2B5EF4-FFF2-40B4-BE49-F238E27FC236}">
                            <a16:creationId xmlns:a16="http://schemas.microsoft.com/office/drawing/2014/main" id="{9E42C079-7846-5244-D479-8A6C4A658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3727450"/>
                        <a:ext cx="17462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>
            <a:extLst>
              <a:ext uri="{FF2B5EF4-FFF2-40B4-BE49-F238E27FC236}">
                <a16:creationId xmlns:a16="http://schemas.microsoft.com/office/drawing/2014/main" id="{0E0889F5-B51F-5A83-01D7-C314A3CAD9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5263" y="4643439"/>
          <a:ext cx="17462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7836" imgH="393529" progId="Equation.3">
                  <p:embed/>
                </p:oleObj>
              </mc:Choice>
              <mc:Fallback>
                <p:oleObj name="Equation" r:id="rId11" imgW="837836" imgH="393529" progId="Equation.3">
                  <p:embed/>
                  <p:pic>
                    <p:nvPicPr>
                      <p:cNvPr id="20497" name="Object 17">
                        <a:extLst>
                          <a:ext uri="{FF2B5EF4-FFF2-40B4-BE49-F238E27FC236}">
                            <a16:creationId xmlns:a16="http://schemas.microsoft.com/office/drawing/2014/main" id="{0E0889F5-B51F-5A83-01D7-C314A3CAD9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4643439"/>
                        <a:ext cx="17462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>
            <a:extLst>
              <a:ext uri="{FF2B5EF4-FFF2-40B4-BE49-F238E27FC236}">
                <a16:creationId xmlns:a16="http://schemas.microsoft.com/office/drawing/2014/main" id="{285755F6-30AB-D131-E9FE-70B1F09CCC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4788" y="5634039"/>
          <a:ext cx="12700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393529" progId="Equation.3">
                  <p:embed/>
                </p:oleObj>
              </mc:Choice>
              <mc:Fallback>
                <p:oleObj name="Equation" r:id="rId13" imgW="609336" imgH="393529" progId="Equation.3">
                  <p:embed/>
                  <p:pic>
                    <p:nvPicPr>
                      <p:cNvPr id="20498" name="Object 18">
                        <a:extLst>
                          <a:ext uri="{FF2B5EF4-FFF2-40B4-BE49-F238E27FC236}">
                            <a16:creationId xmlns:a16="http://schemas.microsoft.com/office/drawing/2014/main" id="{285755F6-30AB-D131-E9FE-70B1F09CC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5634039"/>
                        <a:ext cx="12700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AutoShape 19">
            <a:extLst>
              <a:ext uri="{FF2B5EF4-FFF2-40B4-BE49-F238E27FC236}">
                <a16:creationId xmlns:a16="http://schemas.microsoft.com/office/drawing/2014/main" id="{2FB848B1-FBAE-3B65-7F30-909AA4B6103D}"/>
              </a:ext>
            </a:extLst>
          </p:cNvPr>
          <p:cNvSpPr>
            <a:spLocks/>
          </p:cNvSpPr>
          <p:nvPr/>
        </p:nvSpPr>
        <p:spPr bwMode="auto">
          <a:xfrm rot="5400000">
            <a:off x="6572250" y="2952750"/>
            <a:ext cx="876300" cy="1828800"/>
          </a:xfrm>
          <a:prstGeom prst="rightBrace">
            <a:avLst>
              <a:gd name="adj1" fmla="val 17391"/>
              <a:gd name="adj2" fmla="val 50000"/>
            </a:avLst>
          </a:prstGeom>
          <a:noFill/>
          <a:ln w="3810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83DEEBFC-BDD0-2446-6323-04FC7ECC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4267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0" grpId="0" animBg="1"/>
      <p:bldP spid="20491" grpId="0"/>
      <p:bldP spid="20492" grpId="0"/>
      <p:bldP spid="20493" grpId="0"/>
      <p:bldP spid="20494" grpId="0"/>
      <p:bldP spid="20499" grpId="0" animBg="1"/>
      <p:bldP spid="205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>
            <a:extLst>
              <a:ext uri="{FF2B5EF4-FFF2-40B4-BE49-F238E27FC236}">
                <a16:creationId xmlns:a16="http://schemas.microsoft.com/office/drawing/2014/main" id="{19515316-6E86-343A-D37E-47776807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0FCA2A74-7F8C-D36E-D326-7470830E8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263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62728FCC-03E7-455F-8BE8-47A623DA6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703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77F88B24-A837-816C-3212-BB51F0EF9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83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A6AC6BB8-7E9D-B801-5F36-F28104E45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2638" y="1828800"/>
            <a:ext cx="1828800" cy="32004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C8701B93-6DE5-2F34-0671-707FE8A85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66E4F691-43CC-5100-5B28-3F78BEAF91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36838" y="2514600"/>
            <a:ext cx="3200400" cy="1828800"/>
          </a:xfrm>
          <a:prstGeom prst="line">
            <a:avLst/>
          </a:prstGeom>
          <a:noFill/>
          <a:ln w="9525">
            <a:solidFill>
              <a:srgbClr val="00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61" name="AutoShape 9">
            <a:extLst>
              <a:ext uri="{FF2B5EF4-FFF2-40B4-BE49-F238E27FC236}">
                <a16:creationId xmlns:a16="http://schemas.microsoft.com/office/drawing/2014/main" id="{CA92E1BF-6E9B-172E-34C0-9D6941A62FA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47950" y="34290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3564" name="Object 12">
            <a:extLst>
              <a:ext uri="{FF2B5EF4-FFF2-40B4-BE49-F238E27FC236}">
                <a16:creationId xmlns:a16="http://schemas.microsoft.com/office/drawing/2014/main" id="{58B0CE00-BC01-6212-B588-03C15AD34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873250"/>
          <a:ext cx="889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200" imgH="508000" progId="Equation.3">
                  <p:embed/>
                </p:oleObj>
              </mc:Choice>
              <mc:Fallback>
                <p:oleObj name="Equation" r:id="rId3" imgW="711200" imgH="508000" progId="Equation.3">
                  <p:embed/>
                  <p:pic>
                    <p:nvPicPr>
                      <p:cNvPr id="23564" name="Object 12">
                        <a:extLst>
                          <a:ext uri="{FF2B5EF4-FFF2-40B4-BE49-F238E27FC236}">
                            <a16:creationId xmlns:a16="http://schemas.microsoft.com/office/drawing/2014/main" id="{58B0CE00-BC01-6212-B588-03C15AD34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73250"/>
                        <a:ext cx="889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>
            <a:extLst>
              <a:ext uri="{FF2B5EF4-FFF2-40B4-BE49-F238E27FC236}">
                <a16:creationId xmlns:a16="http://schemas.microsoft.com/office/drawing/2014/main" id="{BB01C28E-14FE-8F5A-5864-46442B331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3988" y="1131888"/>
          <a:ext cx="862012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200" imgH="508000" progId="Equation.3">
                  <p:embed/>
                </p:oleObj>
              </mc:Choice>
              <mc:Fallback>
                <p:oleObj name="Equation" r:id="rId5" imgW="711200" imgH="508000" progId="Equation.3">
                  <p:embed/>
                  <p:pic>
                    <p:nvPicPr>
                      <p:cNvPr id="23566" name="Object 14">
                        <a:extLst>
                          <a:ext uri="{FF2B5EF4-FFF2-40B4-BE49-F238E27FC236}">
                            <a16:creationId xmlns:a16="http://schemas.microsoft.com/office/drawing/2014/main" id="{BB01C28E-14FE-8F5A-5864-46442B331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1131888"/>
                        <a:ext cx="862012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15">
            <a:extLst>
              <a:ext uri="{FF2B5EF4-FFF2-40B4-BE49-F238E27FC236}">
                <a16:creationId xmlns:a16="http://schemas.microsoft.com/office/drawing/2014/main" id="{3573DE57-AE3E-141D-2D44-D581ECA5DC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8450" y="381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29708" name="Object 15">
                        <a:extLst>
                          <a:ext uri="{FF2B5EF4-FFF2-40B4-BE49-F238E27FC236}">
                            <a16:creationId xmlns:a16="http://schemas.microsoft.com/office/drawing/2014/main" id="{3573DE57-AE3E-141D-2D44-D581ECA5D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81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>
            <a:extLst>
              <a:ext uri="{FF2B5EF4-FFF2-40B4-BE49-F238E27FC236}">
                <a16:creationId xmlns:a16="http://schemas.microsoft.com/office/drawing/2014/main" id="{A3FCD425-AAC0-A4B2-B362-5633C1781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7276" y="1169988"/>
          <a:ext cx="995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508000" progId="Equation.3">
                  <p:embed/>
                </p:oleObj>
              </mc:Choice>
              <mc:Fallback>
                <p:oleObj name="Equation" r:id="rId9" imgW="876300" imgH="508000" progId="Equation.3">
                  <p:embed/>
                  <p:pic>
                    <p:nvPicPr>
                      <p:cNvPr id="23568" name="Object 16">
                        <a:extLst>
                          <a:ext uri="{FF2B5EF4-FFF2-40B4-BE49-F238E27FC236}">
                            <a16:creationId xmlns:a16="http://schemas.microsoft.com/office/drawing/2014/main" id="{A3FCD425-AAC0-A4B2-B362-5633C17814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6" y="1169988"/>
                        <a:ext cx="99536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>
            <a:extLst>
              <a:ext uri="{FF2B5EF4-FFF2-40B4-BE49-F238E27FC236}">
                <a16:creationId xmlns:a16="http://schemas.microsoft.com/office/drawing/2014/main" id="{288C74B7-65C9-F04E-055E-EFB9194835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911350"/>
          <a:ext cx="10223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700" imgH="508000" progId="Equation.3">
                  <p:embed/>
                </p:oleObj>
              </mc:Choice>
              <mc:Fallback>
                <p:oleObj name="Equation" r:id="rId11" imgW="901700" imgH="508000" progId="Equation.3">
                  <p:embed/>
                  <p:pic>
                    <p:nvPicPr>
                      <p:cNvPr id="23570" name="Object 18">
                        <a:extLst>
                          <a:ext uri="{FF2B5EF4-FFF2-40B4-BE49-F238E27FC236}">
                            <a16:creationId xmlns:a16="http://schemas.microsoft.com/office/drawing/2014/main" id="{288C74B7-65C9-F04E-055E-EFB919483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11350"/>
                        <a:ext cx="10223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9">
            <a:extLst>
              <a:ext uri="{FF2B5EF4-FFF2-40B4-BE49-F238E27FC236}">
                <a16:creationId xmlns:a16="http://schemas.microsoft.com/office/drawing/2014/main" id="{501537AF-0DF9-7793-60F9-718C8B42AA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9251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057" imgH="203112" progId="Equation.3">
                  <p:embed/>
                </p:oleObj>
              </mc:Choice>
              <mc:Fallback>
                <p:oleObj name="Equation" r:id="rId13" imgW="330057" imgH="203112" progId="Equation.3">
                  <p:embed/>
                  <p:pic>
                    <p:nvPicPr>
                      <p:cNvPr id="29711" name="Object 19">
                        <a:extLst>
                          <a:ext uri="{FF2B5EF4-FFF2-40B4-BE49-F238E27FC236}">
                            <a16:creationId xmlns:a16="http://schemas.microsoft.com/office/drawing/2014/main" id="{501537AF-0DF9-7793-60F9-718C8B42AA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1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20">
            <a:extLst>
              <a:ext uri="{FF2B5EF4-FFF2-40B4-BE49-F238E27FC236}">
                <a16:creationId xmlns:a16="http://schemas.microsoft.com/office/drawing/2014/main" id="{A2E6839C-D0CC-BC7B-3767-5A9A314D81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700" imgH="139700" progId="Equation.3">
                  <p:embed/>
                </p:oleObj>
              </mc:Choice>
              <mc:Fallback>
                <p:oleObj name="Equation" r:id="rId15" imgW="139700" imgH="139700" progId="Equation.3">
                  <p:embed/>
                  <p:pic>
                    <p:nvPicPr>
                      <p:cNvPr id="29712" name="Object 20">
                        <a:extLst>
                          <a:ext uri="{FF2B5EF4-FFF2-40B4-BE49-F238E27FC236}">
                            <a16:creationId xmlns:a16="http://schemas.microsoft.com/office/drawing/2014/main" id="{A2E6839C-D0CC-BC7B-3767-5A9A314D8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21">
            <a:extLst>
              <a:ext uri="{FF2B5EF4-FFF2-40B4-BE49-F238E27FC236}">
                <a16:creationId xmlns:a16="http://schemas.microsoft.com/office/drawing/2014/main" id="{D34F3B13-ADF6-235D-11E9-B14C219A03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4275138"/>
          <a:ext cx="11160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90600" imgH="508000" progId="Equation.3">
                  <p:embed/>
                </p:oleObj>
              </mc:Choice>
              <mc:Fallback>
                <p:oleObj name="Equation" r:id="rId17" imgW="990600" imgH="508000" progId="Equation.3">
                  <p:embed/>
                  <p:pic>
                    <p:nvPicPr>
                      <p:cNvPr id="23573" name="Object 21">
                        <a:extLst>
                          <a:ext uri="{FF2B5EF4-FFF2-40B4-BE49-F238E27FC236}">
                            <a16:creationId xmlns:a16="http://schemas.microsoft.com/office/drawing/2014/main" id="{D34F3B13-ADF6-235D-11E9-B14C219A0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275138"/>
                        <a:ext cx="11160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5" name="Object 23">
            <a:extLst>
              <a:ext uri="{FF2B5EF4-FFF2-40B4-BE49-F238E27FC236}">
                <a16:creationId xmlns:a16="http://schemas.microsoft.com/office/drawing/2014/main" id="{7394D70E-FEF6-E843-B531-54C477FE1F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6926" y="5075238"/>
          <a:ext cx="12112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600" imgH="508000" progId="Equation.3">
                  <p:embed/>
                </p:oleObj>
              </mc:Choice>
              <mc:Fallback>
                <p:oleObj name="Equation" r:id="rId19" imgW="990600" imgH="508000" progId="Equation.3">
                  <p:embed/>
                  <p:pic>
                    <p:nvPicPr>
                      <p:cNvPr id="23575" name="Object 23">
                        <a:extLst>
                          <a:ext uri="{FF2B5EF4-FFF2-40B4-BE49-F238E27FC236}">
                            <a16:creationId xmlns:a16="http://schemas.microsoft.com/office/drawing/2014/main" id="{7394D70E-FEF6-E843-B531-54C477FE1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6" y="5075238"/>
                        <a:ext cx="12112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5" name="Object 24">
            <a:extLst>
              <a:ext uri="{FF2B5EF4-FFF2-40B4-BE49-F238E27FC236}">
                <a16:creationId xmlns:a16="http://schemas.microsoft.com/office/drawing/2014/main" id="{1562FC70-494A-B3BC-C8C6-0A87830580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9713" y="59436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195" imgH="393529" progId="Equation.3">
                  <p:embed/>
                </p:oleObj>
              </mc:Choice>
              <mc:Fallback>
                <p:oleObj name="Equation" r:id="rId21" imgW="241195" imgH="393529" progId="Equation.3">
                  <p:embed/>
                  <p:pic>
                    <p:nvPicPr>
                      <p:cNvPr id="29715" name="Object 24">
                        <a:extLst>
                          <a:ext uri="{FF2B5EF4-FFF2-40B4-BE49-F238E27FC236}">
                            <a16:creationId xmlns:a16="http://schemas.microsoft.com/office/drawing/2014/main" id="{1562FC70-494A-B3BC-C8C6-0A8783058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59436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5">
            <a:extLst>
              <a:ext uri="{FF2B5EF4-FFF2-40B4-BE49-F238E27FC236}">
                <a16:creationId xmlns:a16="http://schemas.microsoft.com/office/drawing/2014/main" id="{7679CED0-37D8-8268-0FD6-1C6A97D868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26" y="4979988"/>
          <a:ext cx="10953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01700" imgH="508000" progId="Equation.3">
                  <p:embed/>
                </p:oleObj>
              </mc:Choice>
              <mc:Fallback>
                <p:oleObj name="Equation" r:id="rId23" imgW="901700" imgH="508000" progId="Equation.3">
                  <p:embed/>
                  <p:pic>
                    <p:nvPicPr>
                      <p:cNvPr id="23577" name="Object 25">
                        <a:extLst>
                          <a:ext uri="{FF2B5EF4-FFF2-40B4-BE49-F238E27FC236}">
                            <a16:creationId xmlns:a16="http://schemas.microsoft.com/office/drawing/2014/main" id="{7679CED0-37D8-8268-0FD6-1C6A97D86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6" y="4979988"/>
                        <a:ext cx="109537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7">
            <a:extLst>
              <a:ext uri="{FF2B5EF4-FFF2-40B4-BE49-F238E27FC236}">
                <a16:creationId xmlns:a16="http://schemas.microsoft.com/office/drawing/2014/main" id="{D9D705E4-8225-23A9-2BC8-EFC6629F5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046539"/>
          <a:ext cx="11255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27100" imgH="508000" progId="Equation.3">
                  <p:embed/>
                </p:oleObj>
              </mc:Choice>
              <mc:Fallback>
                <p:oleObj name="Equation" r:id="rId25" imgW="927100" imgH="508000" progId="Equation.3">
                  <p:embed/>
                  <p:pic>
                    <p:nvPicPr>
                      <p:cNvPr id="23579" name="Object 27">
                        <a:extLst>
                          <a:ext uri="{FF2B5EF4-FFF2-40B4-BE49-F238E27FC236}">
                            <a16:creationId xmlns:a16="http://schemas.microsoft.com/office/drawing/2014/main" id="{D9D705E4-8225-23A9-2BC8-EFC6629F5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46539"/>
                        <a:ext cx="112553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8" name="Text Box 29">
            <a:extLst>
              <a:ext uri="{FF2B5EF4-FFF2-40B4-BE49-F238E27FC236}">
                <a16:creationId xmlns:a16="http://schemas.microsoft.com/office/drawing/2014/main" id="{88BC2A04-C8B3-ADA1-4492-BDFBABEB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Trig Ratios</a:t>
            </a:r>
          </a:p>
        </p:txBody>
      </p:sp>
      <p:sp>
        <p:nvSpPr>
          <p:cNvPr id="23582" name="AutoShape 30">
            <a:extLst>
              <a:ext uri="{FF2B5EF4-FFF2-40B4-BE49-F238E27FC236}">
                <a16:creationId xmlns:a16="http://schemas.microsoft.com/office/drawing/2014/main" id="{C88CA45D-8020-0480-6D70-9FEF11BBFF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73388" y="37719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3" name="AutoShape 31">
            <a:extLst>
              <a:ext uri="{FF2B5EF4-FFF2-40B4-BE49-F238E27FC236}">
                <a16:creationId xmlns:a16="http://schemas.microsoft.com/office/drawing/2014/main" id="{D6641A32-3F9B-FF6D-AEB7-FAC81CE6032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86200" y="37719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4" name="AutoShape 32">
            <a:extLst>
              <a:ext uri="{FF2B5EF4-FFF2-40B4-BE49-F238E27FC236}">
                <a16:creationId xmlns:a16="http://schemas.microsoft.com/office/drawing/2014/main" id="{7C560645-9DE1-FE2C-6070-32C133C6E3A5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35450" y="34290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5" name="AutoShape 33">
            <a:extLst>
              <a:ext uri="{FF2B5EF4-FFF2-40B4-BE49-F238E27FC236}">
                <a16:creationId xmlns:a16="http://schemas.microsoft.com/office/drawing/2014/main" id="{93B41351-497C-0EF3-53E4-265DF9BF8FC9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3894138" y="21717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6" name="AutoShape 34">
            <a:extLst>
              <a:ext uri="{FF2B5EF4-FFF2-40B4-BE49-F238E27FC236}">
                <a16:creationId xmlns:a16="http://schemas.microsoft.com/office/drawing/2014/main" id="{79B9E8F1-B173-0B37-D5BD-988AE28BB4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2910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7" name="AutoShape 35">
            <a:extLst>
              <a:ext uri="{FF2B5EF4-FFF2-40B4-BE49-F238E27FC236}">
                <a16:creationId xmlns:a16="http://schemas.microsoft.com/office/drawing/2014/main" id="{AE7D17DA-7A71-F4A5-1B32-DFE3455BE935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971800" y="21717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88" name="AutoShape 36">
            <a:extLst>
              <a:ext uri="{FF2B5EF4-FFF2-40B4-BE49-F238E27FC236}">
                <a16:creationId xmlns:a16="http://schemas.microsoft.com/office/drawing/2014/main" id="{945FC3CE-380D-8731-AC2F-E6831C12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25146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596" name="Arc 44">
            <a:extLst>
              <a:ext uri="{FF2B5EF4-FFF2-40B4-BE49-F238E27FC236}">
                <a16:creationId xmlns:a16="http://schemas.microsoft.com/office/drawing/2014/main" id="{1B3CBA96-1216-0864-CB2E-4FCE4DBAD0FA}"/>
              </a:ext>
            </a:extLst>
          </p:cNvPr>
          <p:cNvSpPr>
            <a:spLocks/>
          </p:cNvSpPr>
          <p:nvPr/>
        </p:nvSpPr>
        <p:spPr bwMode="auto">
          <a:xfrm>
            <a:off x="4229100" y="2974976"/>
            <a:ext cx="914400" cy="454025"/>
          </a:xfrm>
          <a:custGeom>
            <a:avLst/>
            <a:gdLst>
              <a:gd name="T0" fmla="*/ 2147483646 w 21600"/>
              <a:gd name="T1" fmla="*/ 0 h 10717"/>
              <a:gd name="T2" fmla="*/ 2147483646 w 21600"/>
              <a:gd name="T3" fmla="*/ 2147483646 h 10717"/>
              <a:gd name="T4" fmla="*/ 0 w 21600"/>
              <a:gd name="T5" fmla="*/ 2147483646 h 10717"/>
              <a:gd name="T6" fmla="*/ 0 60000 65536"/>
              <a:gd name="T7" fmla="*/ 0 60000 65536"/>
              <a:gd name="T8" fmla="*/ 0 60000 65536"/>
              <a:gd name="T9" fmla="*/ 0 w 21600"/>
              <a:gd name="T10" fmla="*/ 0 h 10717"/>
              <a:gd name="T11" fmla="*/ 21600 w 21600"/>
              <a:gd name="T12" fmla="*/ 10717 h 10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0717" fill="none" extrusionOk="0">
                <a:moveTo>
                  <a:pt x="18753" y="0"/>
                </a:moveTo>
                <a:cubicBezTo>
                  <a:pt x="20618" y="3263"/>
                  <a:pt x="21600" y="6957"/>
                  <a:pt x="21600" y="10717"/>
                </a:cubicBezTo>
              </a:path>
              <a:path w="21600" h="10717" stroke="0" extrusionOk="0">
                <a:moveTo>
                  <a:pt x="18753" y="0"/>
                </a:moveTo>
                <a:cubicBezTo>
                  <a:pt x="20618" y="3263"/>
                  <a:pt x="21600" y="6957"/>
                  <a:pt x="21600" y="10717"/>
                </a:cubicBezTo>
                <a:lnTo>
                  <a:pt x="0" y="10717"/>
                </a:lnTo>
                <a:lnTo>
                  <a:pt x="1875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97" name="Arc 45">
            <a:extLst>
              <a:ext uri="{FF2B5EF4-FFF2-40B4-BE49-F238E27FC236}">
                <a16:creationId xmlns:a16="http://schemas.microsoft.com/office/drawing/2014/main" id="{37BE7042-1026-15DA-2E43-22261657E65D}"/>
              </a:ext>
            </a:extLst>
          </p:cNvPr>
          <p:cNvSpPr>
            <a:spLocks/>
          </p:cNvSpPr>
          <p:nvPr/>
        </p:nvSpPr>
        <p:spPr bwMode="auto">
          <a:xfrm>
            <a:off x="4248150" y="2627314"/>
            <a:ext cx="914400" cy="801687"/>
          </a:xfrm>
          <a:custGeom>
            <a:avLst/>
            <a:gdLst>
              <a:gd name="T0" fmla="*/ 2147483646 w 21600"/>
              <a:gd name="T1" fmla="*/ 0 h 18945"/>
              <a:gd name="T2" fmla="*/ 2147483646 w 21600"/>
              <a:gd name="T3" fmla="*/ 2147483646 h 18945"/>
              <a:gd name="T4" fmla="*/ 0 w 21600"/>
              <a:gd name="T5" fmla="*/ 2147483646 h 18945"/>
              <a:gd name="T6" fmla="*/ 0 60000 65536"/>
              <a:gd name="T7" fmla="*/ 0 60000 65536"/>
              <a:gd name="T8" fmla="*/ 0 60000 65536"/>
              <a:gd name="T9" fmla="*/ 0 w 21600"/>
              <a:gd name="T10" fmla="*/ 0 h 18945"/>
              <a:gd name="T11" fmla="*/ 21600 w 21600"/>
              <a:gd name="T12" fmla="*/ 18945 h 189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45" fill="none" extrusionOk="0">
                <a:moveTo>
                  <a:pt x="10375" y="-1"/>
                </a:moveTo>
                <a:cubicBezTo>
                  <a:pt x="17296" y="3790"/>
                  <a:pt x="21600" y="11053"/>
                  <a:pt x="21600" y="18945"/>
                </a:cubicBezTo>
              </a:path>
              <a:path w="21600" h="18945" stroke="0" extrusionOk="0">
                <a:moveTo>
                  <a:pt x="10375" y="-1"/>
                </a:moveTo>
                <a:cubicBezTo>
                  <a:pt x="17296" y="3790"/>
                  <a:pt x="21600" y="11053"/>
                  <a:pt x="21600" y="18945"/>
                </a:cubicBezTo>
                <a:lnTo>
                  <a:pt x="0" y="18945"/>
                </a:lnTo>
                <a:lnTo>
                  <a:pt x="10375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98" name="Arc 46">
            <a:extLst>
              <a:ext uri="{FF2B5EF4-FFF2-40B4-BE49-F238E27FC236}">
                <a16:creationId xmlns:a16="http://schemas.microsoft.com/office/drawing/2014/main" id="{A6404470-989F-91DE-E585-AC2358432DB5}"/>
              </a:ext>
            </a:extLst>
          </p:cNvPr>
          <p:cNvSpPr>
            <a:spLocks/>
          </p:cNvSpPr>
          <p:nvPr/>
        </p:nvSpPr>
        <p:spPr bwMode="auto">
          <a:xfrm>
            <a:off x="3779838" y="2514600"/>
            <a:ext cx="1346200" cy="914400"/>
          </a:xfrm>
          <a:custGeom>
            <a:avLst/>
            <a:gdLst>
              <a:gd name="T0" fmla="*/ 0 w 31788"/>
              <a:gd name="T1" fmla="*/ 2147483646 h 21600"/>
              <a:gd name="T2" fmla="*/ 2147483646 w 31788"/>
              <a:gd name="T3" fmla="*/ 2147483646 h 21600"/>
              <a:gd name="T4" fmla="*/ 2147483646 w 31788"/>
              <a:gd name="T5" fmla="*/ 2147483646 h 21600"/>
              <a:gd name="T6" fmla="*/ 0 60000 65536"/>
              <a:gd name="T7" fmla="*/ 0 60000 65536"/>
              <a:gd name="T8" fmla="*/ 0 60000 65536"/>
              <a:gd name="T9" fmla="*/ 0 w 31788"/>
              <a:gd name="T10" fmla="*/ 0 h 21600"/>
              <a:gd name="T11" fmla="*/ 31788 w 317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88" h="21600" fill="none" extrusionOk="0">
                <a:moveTo>
                  <a:pt x="0" y="2553"/>
                </a:moveTo>
                <a:cubicBezTo>
                  <a:pt x="3134" y="877"/>
                  <a:pt x="6633" y="-1"/>
                  <a:pt x="10188" y="0"/>
                </a:cubicBezTo>
                <a:cubicBezTo>
                  <a:pt x="22117" y="0"/>
                  <a:pt x="31788" y="9670"/>
                  <a:pt x="31788" y="21600"/>
                </a:cubicBezTo>
              </a:path>
              <a:path w="31788" h="21600" stroke="0" extrusionOk="0">
                <a:moveTo>
                  <a:pt x="0" y="2553"/>
                </a:moveTo>
                <a:cubicBezTo>
                  <a:pt x="3134" y="877"/>
                  <a:pt x="6633" y="-1"/>
                  <a:pt x="10188" y="0"/>
                </a:cubicBezTo>
                <a:cubicBezTo>
                  <a:pt x="22117" y="0"/>
                  <a:pt x="31788" y="9670"/>
                  <a:pt x="31788" y="21600"/>
                </a:cubicBezTo>
                <a:lnTo>
                  <a:pt x="10188" y="21600"/>
                </a:lnTo>
                <a:lnTo>
                  <a:pt x="0" y="25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599" name="Arc 47">
            <a:extLst>
              <a:ext uri="{FF2B5EF4-FFF2-40B4-BE49-F238E27FC236}">
                <a16:creationId xmlns:a16="http://schemas.microsoft.com/office/drawing/2014/main" id="{AB115282-BD2D-1CB1-5E5C-9F7675AB195A}"/>
              </a:ext>
            </a:extLst>
          </p:cNvPr>
          <p:cNvSpPr>
            <a:spLocks/>
          </p:cNvSpPr>
          <p:nvPr/>
        </p:nvSpPr>
        <p:spPr bwMode="auto">
          <a:xfrm>
            <a:off x="3429001" y="2514600"/>
            <a:ext cx="1704975" cy="914400"/>
          </a:xfrm>
          <a:custGeom>
            <a:avLst/>
            <a:gdLst>
              <a:gd name="T0" fmla="*/ 0 w 40273"/>
              <a:gd name="T1" fmla="*/ 2147483646 h 21600"/>
              <a:gd name="T2" fmla="*/ 2147483646 w 40273"/>
              <a:gd name="T3" fmla="*/ 2147483646 h 21600"/>
              <a:gd name="T4" fmla="*/ 2147483646 w 40273"/>
              <a:gd name="T5" fmla="*/ 2147483646 h 21600"/>
              <a:gd name="T6" fmla="*/ 0 60000 65536"/>
              <a:gd name="T7" fmla="*/ 0 60000 65536"/>
              <a:gd name="T8" fmla="*/ 0 60000 65536"/>
              <a:gd name="T9" fmla="*/ 0 w 40273"/>
              <a:gd name="T10" fmla="*/ 0 h 21600"/>
              <a:gd name="T11" fmla="*/ 40273 w 402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73" h="21600" fill="none" extrusionOk="0">
                <a:moveTo>
                  <a:pt x="-1" y="10742"/>
                </a:moveTo>
                <a:cubicBezTo>
                  <a:pt x="3866" y="4092"/>
                  <a:pt x="10979" y="-1"/>
                  <a:pt x="18673" y="0"/>
                </a:cubicBezTo>
                <a:cubicBezTo>
                  <a:pt x="30602" y="0"/>
                  <a:pt x="40273" y="9670"/>
                  <a:pt x="40273" y="21600"/>
                </a:cubicBezTo>
              </a:path>
              <a:path w="40273" h="21600" stroke="0" extrusionOk="0">
                <a:moveTo>
                  <a:pt x="-1" y="10742"/>
                </a:moveTo>
                <a:cubicBezTo>
                  <a:pt x="3866" y="4092"/>
                  <a:pt x="10979" y="-1"/>
                  <a:pt x="18673" y="0"/>
                </a:cubicBezTo>
                <a:cubicBezTo>
                  <a:pt x="30602" y="0"/>
                  <a:pt x="40273" y="9670"/>
                  <a:pt x="40273" y="21600"/>
                </a:cubicBezTo>
                <a:lnTo>
                  <a:pt x="18673" y="21600"/>
                </a:lnTo>
                <a:lnTo>
                  <a:pt x="-1" y="1074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0" name="Arc 48">
            <a:extLst>
              <a:ext uri="{FF2B5EF4-FFF2-40B4-BE49-F238E27FC236}">
                <a16:creationId xmlns:a16="http://schemas.microsoft.com/office/drawing/2014/main" id="{6E9D0EEB-0D2C-73BC-C6C7-13C5A54371AD}"/>
              </a:ext>
            </a:extLst>
          </p:cNvPr>
          <p:cNvSpPr>
            <a:spLocks/>
          </p:cNvSpPr>
          <p:nvPr/>
        </p:nvSpPr>
        <p:spPr bwMode="auto">
          <a:xfrm>
            <a:off x="3314700" y="2524126"/>
            <a:ext cx="1828800" cy="1323975"/>
          </a:xfrm>
          <a:custGeom>
            <a:avLst/>
            <a:gdLst>
              <a:gd name="T0" fmla="*/ 2147483646 w 43200"/>
              <a:gd name="T1" fmla="*/ 2147483646 h 31260"/>
              <a:gd name="T2" fmla="*/ 2147483646 w 43200"/>
              <a:gd name="T3" fmla="*/ 2147483646 h 31260"/>
              <a:gd name="T4" fmla="*/ 2147483646 w 43200"/>
              <a:gd name="T5" fmla="*/ 2147483646 h 31260"/>
              <a:gd name="T6" fmla="*/ 0 60000 65536"/>
              <a:gd name="T7" fmla="*/ 0 60000 65536"/>
              <a:gd name="T8" fmla="*/ 0 60000 65536"/>
              <a:gd name="T9" fmla="*/ 0 w 43200"/>
              <a:gd name="T10" fmla="*/ 0 h 31260"/>
              <a:gd name="T11" fmla="*/ 43200 w 43200"/>
              <a:gd name="T12" fmla="*/ 31260 h 3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1260" fill="none" extrusionOk="0">
                <a:moveTo>
                  <a:pt x="2280" y="31259"/>
                </a:moveTo>
                <a:cubicBezTo>
                  <a:pt x="780" y="28260"/>
                  <a:pt x="0" y="249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1260" stroke="0" extrusionOk="0">
                <a:moveTo>
                  <a:pt x="2280" y="31259"/>
                </a:moveTo>
                <a:cubicBezTo>
                  <a:pt x="780" y="28260"/>
                  <a:pt x="0" y="2495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2280" y="3125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1" name="Arc 49">
            <a:extLst>
              <a:ext uri="{FF2B5EF4-FFF2-40B4-BE49-F238E27FC236}">
                <a16:creationId xmlns:a16="http://schemas.microsoft.com/office/drawing/2014/main" id="{330D4C91-1BEF-EB75-767D-F89F52A1AE71}"/>
              </a:ext>
            </a:extLst>
          </p:cNvPr>
          <p:cNvSpPr>
            <a:spLocks/>
          </p:cNvSpPr>
          <p:nvPr/>
        </p:nvSpPr>
        <p:spPr bwMode="auto">
          <a:xfrm>
            <a:off x="3333750" y="2587626"/>
            <a:ext cx="1828800" cy="1681163"/>
          </a:xfrm>
          <a:custGeom>
            <a:avLst/>
            <a:gdLst>
              <a:gd name="T0" fmla="*/ 2147483646 w 43200"/>
              <a:gd name="T1" fmla="*/ 2147483646 h 39710"/>
              <a:gd name="T2" fmla="*/ 2147483646 w 43200"/>
              <a:gd name="T3" fmla="*/ 2147483646 h 39710"/>
              <a:gd name="T4" fmla="*/ 2147483646 w 43200"/>
              <a:gd name="T5" fmla="*/ 2147483646 h 39710"/>
              <a:gd name="T6" fmla="*/ 0 60000 65536"/>
              <a:gd name="T7" fmla="*/ 0 60000 65536"/>
              <a:gd name="T8" fmla="*/ 0 60000 65536"/>
              <a:gd name="T9" fmla="*/ 0 w 43200"/>
              <a:gd name="T10" fmla="*/ 0 h 39710"/>
              <a:gd name="T11" fmla="*/ 43200 w 43200"/>
              <a:gd name="T12" fmla="*/ 39710 h 39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9710" fill="none" extrusionOk="0">
                <a:moveTo>
                  <a:pt x="9827" y="39710"/>
                </a:moveTo>
                <a:cubicBezTo>
                  <a:pt x="3698" y="35725"/>
                  <a:pt x="0" y="289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9710" stroke="0" extrusionOk="0">
                <a:moveTo>
                  <a:pt x="9827" y="39710"/>
                </a:moveTo>
                <a:cubicBezTo>
                  <a:pt x="3698" y="35725"/>
                  <a:pt x="0" y="2891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9827" y="397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2" name="Arc 50">
            <a:extLst>
              <a:ext uri="{FF2B5EF4-FFF2-40B4-BE49-F238E27FC236}">
                <a16:creationId xmlns:a16="http://schemas.microsoft.com/office/drawing/2014/main" id="{D65AE4D8-31BD-D61E-38C8-E7E84D677FE5}"/>
              </a:ext>
            </a:extLst>
          </p:cNvPr>
          <p:cNvSpPr>
            <a:spLocks/>
          </p:cNvSpPr>
          <p:nvPr/>
        </p:nvSpPr>
        <p:spPr bwMode="auto">
          <a:xfrm>
            <a:off x="3295650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1639" y="40724"/>
                </a:moveTo>
                <a:cubicBezTo>
                  <a:pt x="28543" y="42350"/>
                  <a:pt x="2509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1639" y="40724"/>
                </a:moveTo>
                <a:cubicBezTo>
                  <a:pt x="28543" y="42350"/>
                  <a:pt x="25097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1639" y="407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3603" name="Arc 51">
            <a:extLst>
              <a:ext uri="{FF2B5EF4-FFF2-40B4-BE49-F238E27FC236}">
                <a16:creationId xmlns:a16="http://schemas.microsoft.com/office/drawing/2014/main" id="{7240CB22-9020-AFB1-F4D8-D45B4120B06F}"/>
              </a:ext>
            </a:extLst>
          </p:cNvPr>
          <p:cNvSpPr>
            <a:spLocks/>
          </p:cNvSpPr>
          <p:nvPr/>
        </p:nvSpPr>
        <p:spPr bwMode="auto">
          <a:xfrm>
            <a:off x="3295650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9965" y="32968"/>
                </a:moveTo>
                <a:cubicBezTo>
                  <a:pt x="36028" y="39329"/>
                  <a:pt x="2908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9965" y="32968"/>
                </a:moveTo>
                <a:cubicBezTo>
                  <a:pt x="36028" y="39329"/>
                  <a:pt x="29080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9965" y="329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9734" name="Rectangle 52">
            <a:extLst>
              <a:ext uri="{FF2B5EF4-FFF2-40B4-BE49-F238E27FC236}">
                <a16:creationId xmlns:a16="http://schemas.microsoft.com/office/drawing/2014/main" id="{863B21C2-FBAB-D633-4659-9900F030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35" name="Line 59">
            <a:extLst>
              <a:ext uri="{FF2B5EF4-FFF2-40B4-BE49-F238E27FC236}">
                <a16:creationId xmlns:a16="http://schemas.microsoft.com/office/drawing/2014/main" id="{3113EF31-C247-F5A3-B121-BD19685E8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6" name="Line 60">
            <a:extLst>
              <a:ext uri="{FF2B5EF4-FFF2-40B4-BE49-F238E27FC236}">
                <a16:creationId xmlns:a16="http://schemas.microsoft.com/office/drawing/2014/main" id="{9916C5E4-EAD9-1E42-7254-657F7AA05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7" name="Line 61">
            <a:extLst>
              <a:ext uri="{FF2B5EF4-FFF2-40B4-BE49-F238E27FC236}">
                <a16:creationId xmlns:a16="http://schemas.microsoft.com/office/drawing/2014/main" id="{687A189E-07A4-3A26-B080-8CB0D7F2E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8" name="Line 62">
            <a:extLst>
              <a:ext uri="{FF2B5EF4-FFF2-40B4-BE49-F238E27FC236}">
                <a16:creationId xmlns:a16="http://schemas.microsoft.com/office/drawing/2014/main" id="{9F61A4DC-5F44-2F63-122E-19B4A0079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9" name="Line 63">
            <a:extLst>
              <a:ext uri="{FF2B5EF4-FFF2-40B4-BE49-F238E27FC236}">
                <a16:creationId xmlns:a16="http://schemas.microsoft.com/office/drawing/2014/main" id="{83D3AE12-2CBB-6FF5-3D35-110826301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0" name="Line 64">
            <a:extLst>
              <a:ext uri="{FF2B5EF4-FFF2-40B4-BE49-F238E27FC236}">
                <a16:creationId xmlns:a16="http://schemas.microsoft.com/office/drawing/2014/main" id="{57BE0A10-A6E2-DFC0-90A7-7D23E1361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1" name="Text Box 68">
            <a:extLst>
              <a:ext uri="{FF2B5EF4-FFF2-40B4-BE49-F238E27FC236}">
                <a16:creationId xmlns:a16="http://schemas.microsoft.com/office/drawing/2014/main" id="{F2D5FD7D-9CB1-B293-13C8-130F72E9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29742" name="Text Box 69">
            <a:extLst>
              <a:ext uri="{FF2B5EF4-FFF2-40B4-BE49-F238E27FC236}">
                <a16:creationId xmlns:a16="http://schemas.microsoft.com/office/drawing/2014/main" id="{39D8F274-DBAC-56E3-DD0B-F52BFA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29743" name="Text Box 70">
            <a:extLst>
              <a:ext uri="{FF2B5EF4-FFF2-40B4-BE49-F238E27FC236}">
                <a16:creationId xmlns:a16="http://schemas.microsoft.com/office/drawing/2014/main" id="{3E224AE4-8E76-EAE2-2273-CFE5BE2DE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29744" name="Object 71">
            <a:extLst>
              <a:ext uri="{FF2B5EF4-FFF2-40B4-BE49-F238E27FC236}">
                <a16:creationId xmlns:a16="http://schemas.microsoft.com/office/drawing/2014/main" id="{7C58C51B-D30B-96BB-E996-57353DC94D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5064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4957" imgH="393359" progId="Equation.3">
                  <p:embed/>
                </p:oleObj>
              </mc:Choice>
              <mc:Fallback>
                <p:oleObj name="Equation" r:id="rId27" imgW="164957" imgH="393359" progId="Equation.3">
                  <p:embed/>
                  <p:pic>
                    <p:nvPicPr>
                      <p:cNvPr id="29744" name="Object 71">
                        <a:extLst>
                          <a:ext uri="{FF2B5EF4-FFF2-40B4-BE49-F238E27FC236}">
                            <a16:creationId xmlns:a16="http://schemas.microsoft.com/office/drawing/2014/main" id="{7C58C51B-D30B-96BB-E996-57353DC94D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064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5" name="Object 72">
            <a:extLst>
              <a:ext uri="{FF2B5EF4-FFF2-40B4-BE49-F238E27FC236}">
                <a16:creationId xmlns:a16="http://schemas.microsoft.com/office/drawing/2014/main" id="{33D60B24-06B0-35B5-C8FF-8ED8F5F6AD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1826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957" imgH="393359" progId="Equation.3">
                  <p:embed/>
                </p:oleObj>
              </mc:Choice>
              <mc:Fallback>
                <p:oleObj name="Equation" r:id="rId29" imgW="164957" imgH="393359" progId="Equation.3">
                  <p:embed/>
                  <p:pic>
                    <p:nvPicPr>
                      <p:cNvPr id="29745" name="Object 72">
                        <a:extLst>
                          <a:ext uri="{FF2B5EF4-FFF2-40B4-BE49-F238E27FC236}">
                            <a16:creationId xmlns:a16="http://schemas.microsoft.com/office/drawing/2014/main" id="{33D60B24-06B0-35B5-C8FF-8ED8F5F6A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826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46" name="Object 73">
            <a:extLst>
              <a:ext uri="{FF2B5EF4-FFF2-40B4-BE49-F238E27FC236}">
                <a16:creationId xmlns:a16="http://schemas.microsoft.com/office/drawing/2014/main" id="{6C80A185-67FF-B409-59E5-BEEC83CB5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8303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64957" imgH="393359" progId="Equation.3">
                  <p:embed/>
                </p:oleObj>
              </mc:Choice>
              <mc:Fallback>
                <p:oleObj name="Equation" r:id="rId31" imgW="164957" imgH="393359" progId="Equation.3">
                  <p:embed/>
                  <p:pic>
                    <p:nvPicPr>
                      <p:cNvPr id="29746" name="Object 73">
                        <a:extLst>
                          <a:ext uri="{FF2B5EF4-FFF2-40B4-BE49-F238E27FC236}">
                            <a16:creationId xmlns:a16="http://schemas.microsoft.com/office/drawing/2014/main" id="{6C80A185-67FF-B409-59E5-BEEC83CB56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8303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26" name="Text Box 74">
            <a:extLst>
              <a:ext uri="{FF2B5EF4-FFF2-40B4-BE49-F238E27FC236}">
                <a16:creationId xmlns:a16="http://schemas.microsoft.com/office/drawing/2014/main" id="{F6EFCE37-4997-3B84-19A7-15466392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815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23627" name="Text Box 75">
            <a:extLst>
              <a:ext uri="{FF2B5EF4-FFF2-40B4-BE49-F238E27FC236}">
                <a16:creationId xmlns:a16="http://schemas.microsoft.com/office/drawing/2014/main" id="{0D1DE2BA-CA12-934D-EA31-80D7536F7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5507038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23628" name="Text Box 76">
            <a:extLst>
              <a:ext uri="{FF2B5EF4-FFF2-40B4-BE49-F238E27FC236}">
                <a16:creationId xmlns:a16="http://schemas.microsoft.com/office/drawing/2014/main" id="{FA3FAD8D-50CC-8A69-AD20-4848921D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13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23629" name="Text Box 77">
            <a:extLst>
              <a:ext uri="{FF2B5EF4-FFF2-40B4-BE49-F238E27FC236}">
                <a16:creationId xmlns:a16="http://schemas.microsoft.com/office/drawing/2014/main" id="{83E72A9E-4928-F1D4-EC20-4CC71A64A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47211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  <p:graphicFrame>
        <p:nvGraphicFramePr>
          <p:cNvPr id="23630" name="Object 78">
            <a:extLst>
              <a:ext uri="{FF2B5EF4-FFF2-40B4-BE49-F238E27FC236}">
                <a16:creationId xmlns:a16="http://schemas.microsoft.com/office/drawing/2014/main" id="{01513648-14C2-40B0-DD03-8D0157CAD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0239" y="527050"/>
          <a:ext cx="2365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2334" imgH="393529" progId="Equation.3">
                  <p:embed/>
                </p:oleObj>
              </mc:Choice>
              <mc:Fallback>
                <p:oleObj name="Equation" r:id="rId33" imgW="152334" imgH="393529" progId="Equation.3">
                  <p:embed/>
                  <p:pic>
                    <p:nvPicPr>
                      <p:cNvPr id="23630" name="Object 78">
                        <a:extLst>
                          <a:ext uri="{FF2B5EF4-FFF2-40B4-BE49-F238E27FC236}">
                            <a16:creationId xmlns:a16="http://schemas.microsoft.com/office/drawing/2014/main" id="{01513648-14C2-40B0-DD03-8D0157CAD4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239" y="527050"/>
                        <a:ext cx="2365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1" name="Object 79">
            <a:extLst>
              <a:ext uri="{FF2B5EF4-FFF2-40B4-BE49-F238E27FC236}">
                <a16:creationId xmlns:a16="http://schemas.microsoft.com/office/drawing/2014/main" id="{F8880499-20CF-1586-C35F-9CB6AED68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5275" y="1843088"/>
          <a:ext cx="236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52334" imgH="393529" progId="Equation.3">
                  <p:embed/>
                </p:oleObj>
              </mc:Choice>
              <mc:Fallback>
                <p:oleObj name="Equation" r:id="rId35" imgW="152334" imgH="393529" progId="Equation.3">
                  <p:embed/>
                  <p:pic>
                    <p:nvPicPr>
                      <p:cNvPr id="23631" name="Object 79">
                        <a:extLst>
                          <a:ext uri="{FF2B5EF4-FFF2-40B4-BE49-F238E27FC236}">
                            <a16:creationId xmlns:a16="http://schemas.microsoft.com/office/drawing/2014/main" id="{F8880499-20CF-1586-C35F-9CB6AED68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5275" y="1843088"/>
                        <a:ext cx="2365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2" name="Object 80">
            <a:extLst>
              <a:ext uri="{FF2B5EF4-FFF2-40B4-BE49-F238E27FC236}">
                <a16:creationId xmlns:a16="http://schemas.microsoft.com/office/drawing/2014/main" id="{03BA4D33-EF7C-9583-2F02-C9817142C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002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53890" imgH="431613" progId="Equation.3">
                  <p:embed/>
                </p:oleObj>
              </mc:Choice>
              <mc:Fallback>
                <p:oleObj name="Equation" r:id="rId36" imgW="253890" imgH="431613" progId="Equation.3">
                  <p:embed/>
                  <p:pic>
                    <p:nvPicPr>
                      <p:cNvPr id="23632" name="Object 80">
                        <a:extLst>
                          <a:ext uri="{FF2B5EF4-FFF2-40B4-BE49-F238E27FC236}">
                            <a16:creationId xmlns:a16="http://schemas.microsoft.com/office/drawing/2014/main" id="{03BA4D33-EF7C-9583-2F02-C9817142CD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3" name="Object 81">
            <a:extLst>
              <a:ext uri="{FF2B5EF4-FFF2-40B4-BE49-F238E27FC236}">
                <a16:creationId xmlns:a16="http://schemas.microsoft.com/office/drawing/2014/main" id="{8184D51F-0234-DC1F-3B51-DDFD9BA46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3475" y="501650"/>
          <a:ext cx="3937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53890" imgH="431613" progId="Equation.3">
                  <p:embed/>
                </p:oleObj>
              </mc:Choice>
              <mc:Fallback>
                <p:oleObj name="Equation" r:id="rId38" imgW="253890" imgH="431613" progId="Equation.3">
                  <p:embed/>
                  <p:pic>
                    <p:nvPicPr>
                      <p:cNvPr id="23633" name="Object 81">
                        <a:extLst>
                          <a:ext uri="{FF2B5EF4-FFF2-40B4-BE49-F238E27FC236}">
                            <a16:creationId xmlns:a16="http://schemas.microsoft.com/office/drawing/2014/main" id="{8184D51F-0234-DC1F-3B51-DDFD9BA46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3475" y="501650"/>
                        <a:ext cx="3937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4" name="Object 82">
            <a:extLst>
              <a:ext uri="{FF2B5EF4-FFF2-40B4-BE49-F238E27FC236}">
                <a16:creationId xmlns:a16="http://schemas.microsoft.com/office/drawing/2014/main" id="{AD5DFD67-3624-B005-0CE2-5F0786FB6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9988" y="1951038"/>
          <a:ext cx="3556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28600" imgH="228600" progId="Equation.3">
                  <p:embed/>
                </p:oleObj>
              </mc:Choice>
              <mc:Fallback>
                <p:oleObj name="Equation" r:id="rId40" imgW="228600" imgH="228600" progId="Equation.3">
                  <p:embed/>
                  <p:pic>
                    <p:nvPicPr>
                      <p:cNvPr id="23634" name="Object 82">
                        <a:extLst>
                          <a:ext uri="{FF2B5EF4-FFF2-40B4-BE49-F238E27FC236}">
                            <a16:creationId xmlns:a16="http://schemas.microsoft.com/office/drawing/2014/main" id="{AD5DFD67-3624-B005-0CE2-5F0786FB6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988" y="1951038"/>
                        <a:ext cx="3556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5" name="Object 83">
            <a:extLst>
              <a:ext uri="{FF2B5EF4-FFF2-40B4-BE49-F238E27FC236}">
                <a16:creationId xmlns:a16="http://schemas.microsoft.com/office/drawing/2014/main" id="{A88B133D-E2DC-AA64-6F02-B83DE163D0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6263" y="1798639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53890" imgH="431613" progId="Equation.3">
                  <p:embed/>
                </p:oleObj>
              </mc:Choice>
              <mc:Fallback>
                <p:oleObj name="Equation" r:id="rId42" imgW="253890" imgH="431613" progId="Equation.3">
                  <p:embed/>
                  <p:pic>
                    <p:nvPicPr>
                      <p:cNvPr id="23635" name="Object 83">
                        <a:extLst>
                          <a:ext uri="{FF2B5EF4-FFF2-40B4-BE49-F238E27FC236}">
                            <a16:creationId xmlns:a16="http://schemas.microsoft.com/office/drawing/2014/main" id="{A88B133D-E2DC-AA64-6F02-B83DE163D0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263" y="1798639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57" name="AutoShape 84">
            <a:extLst>
              <a:ext uri="{FF2B5EF4-FFF2-40B4-BE49-F238E27FC236}">
                <a16:creationId xmlns:a16="http://schemas.microsoft.com/office/drawing/2014/main" id="{BB065F2F-5614-EC60-97F1-2204A3C4A1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48600" y="497205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9758" name="Object 85">
            <a:extLst>
              <a:ext uri="{FF2B5EF4-FFF2-40B4-BE49-F238E27FC236}">
                <a16:creationId xmlns:a16="http://schemas.microsoft.com/office/drawing/2014/main" id="{BB5FDE28-AFFB-A984-7B19-2273AF850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5922964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53890" imgH="431613" progId="Equation.3">
                  <p:embed/>
                </p:oleObj>
              </mc:Choice>
              <mc:Fallback>
                <p:oleObj name="Equation" r:id="rId43" imgW="253890" imgH="431613" progId="Equation.3">
                  <p:embed/>
                  <p:pic>
                    <p:nvPicPr>
                      <p:cNvPr id="29758" name="Object 85">
                        <a:extLst>
                          <a:ext uri="{FF2B5EF4-FFF2-40B4-BE49-F238E27FC236}">
                            <a16:creationId xmlns:a16="http://schemas.microsoft.com/office/drawing/2014/main" id="{BB5FDE28-AFFB-A984-7B19-2273AF850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922964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9" name="Object 86">
            <a:extLst>
              <a:ext uri="{FF2B5EF4-FFF2-40B4-BE49-F238E27FC236}">
                <a16:creationId xmlns:a16="http://schemas.microsoft.com/office/drawing/2014/main" id="{B8D63591-A278-C973-DCCF-D10B65D66B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5164" y="5154613"/>
          <a:ext cx="23653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52334" imgH="393529" progId="Equation.3">
                  <p:embed/>
                </p:oleObj>
              </mc:Choice>
              <mc:Fallback>
                <p:oleObj name="Equation" r:id="rId45" imgW="152334" imgH="393529" progId="Equation.3">
                  <p:embed/>
                  <p:pic>
                    <p:nvPicPr>
                      <p:cNvPr id="29759" name="Object 86">
                        <a:extLst>
                          <a:ext uri="{FF2B5EF4-FFF2-40B4-BE49-F238E27FC236}">
                            <a16:creationId xmlns:a16="http://schemas.microsoft.com/office/drawing/2014/main" id="{B8D63591-A278-C973-DCCF-D10B65D66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164" y="5154613"/>
                        <a:ext cx="23653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0" name="Object 88">
            <a:extLst>
              <a:ext uri="{FF2B5EF4-FFF2-40B4-BE49-F238E27FC236}">
                <a16:creationId xmlns:a16="http://schemas.microsoft.com/office/drawing/2014/main" id="{622ADF3C-5ABF-D4A9-32AE-844D455FB1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0101" y="5124450"/>
          <a:ext cx="138113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88707" imgH="164742" progId="Equation.3">
                  <p:embed/>
                </p:oleObj>
              </mc:Choice>
              <mc:Fallback>
                <p:oleObj name="Equation" r:id="rId46" imgW="88707" imgH="164742" progId="Equation.3">
                  <p:embed/>
                  <p:pic>
                    <p:nvPicPr>
                      <p:cNvPr id="29760" name="Object 88">
                        <a:extLst>
                          <a:ext uri="{FF2B5EF4-FFF2-40B4-BE49-F238E27FC236}">
                            <a16:creationId xmlns:a16="http://schemas.microsoft.com/office/drawing/2014/main" id="{622ADF3C-5ABF-D4A9-32AE-844D455FB1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0101" y="5124450"/>
                        <a:ext cx="138113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1" name="Object 89">
            <a:extLst>
              <a:ext uri="{FF2B5EF4-FFF2-40B4-BE49-F238E27FC236}">
                <a16:creationId xmlns:a16="http://schemas.microsoft.com/office/drawing/2014/main" id="{6F37614B-9EB0-F014-2D3A-0904FBBF9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40764" y="5384801"/>
          <a:ext cx="1984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64957" imgH="393359" progId="Equation.3">
                  <p:embed/>
                </p:oleObj>
              </mc:Choice>
              <mc:Fallback>
                <p:oleObj name="Equation" r:id="rId48" imgW="164957" imgH="393359" progId="Equation.3">
                  <p:embed/>
                  <p:pic>
                    <p:nvPicPr>
                      <p:cNvPr id="29761" name="Object 89">
                        <a:extLst>
                          <a:ext uri="{FF2B5EF4-FFF2-40B4-BE49-F238E27FC236}">
                            <a16:creationId xmlns:a16="http://schemas.microsoft.com/office/drawing/2014/main" id="{6F37614B-9EB0-F014-2D3A-0904FBBF9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764" y="5384801"/>
                        <a:ext cx="1984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2" name="Object 90">
            <a:extLst>
              <a:ext uri="{FF2B5EF4-FFF2-40B4-BE49-F238E27FC236}">
                <a16:creationId xmlns:a16="http://schemas.microsoft.com/office/drawing/2014/main" id="{FEA687B1-210F-2676-FA05-B9D3ECC8CE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0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25" imgH="177415" progId="Equation.3">
                  <p:embed/>
                </p:oleObj>
              </mc:Choice>
              <mc:Fallback>
                <p:oleObj name="Equation" r:id="rId49" imgW="126725" imgH="177415" progId="Equation.3">
                  <p:embed/>
                  <p:pic>
                    <p:nvPicPr>
                      <p:cNvPr id="29762" name="Object 90">
                        <a:extLst>
                          <a:ext uri="{FF2B5EF4-FFF2-40B4-BE49-F238E27FC236}">
                            <a16:creationId xmlns:a16="http://schemas.microsoft.com/office/drawing/2014/main" id="{FEA687B1-210F-2676-FA05-B9D3ECC8C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3" name="AutoShape 91">
            <a:extLst>
              <a:ext uri="{FF2B5EF4-FFF2-40B4-BE49-F238E27FC236}">
                <a16:creationId xmlns:a16="http://schemas.microsoft.com/office/drawing/2014/main" id="{E36DB102-BA35-F49D-AB53-A5026D9D971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74038" y="2971800"/>
            <a:ext cx="1600200" cy="914400"/>
          </a:xfrm>
          <a:prstGeom prst="rtTriangle">
            <a:avLst/>
          </a:prstGeom>
          <a:solidFill>
            <a:srgbClr val="0033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29764" name="Object 92">
            <a:extLst>
              <a:ext uri="{FF2B5EF4-FFF2-40B4-BE49-F238E27FC236}">
                <a16:creationId xmlns:a16="http://schemas.microsoft.com/office/drawing/2014/main" id="{370EC115-729C-023F-4149-662DED7A3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0789" y="3676650"/>
          <a:ext cx="2301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64957" imgH="393359" progId="Equation.3">
                  <p:embed/>
                </p:oleObj>
              </mc:Choice>
              <mc:Fallback>
                <p:oleObj name="Equation" r:id="rId51" imgW="164957" imgH="393359" progId="Equation.3">
                  <p:embed/>
                  <p:pic>
                    <p:nvPicPr>
                      <p:cNvPr id="29764" name="Object 92">
                        <a:extLst>
                          <a:ext uri="{FF2B5EF4-FFF2-40B4-BE49-F238E27FC236}">
                            <a16:creationId xmlns:a16="http://schemas.microsoft.com/office/drawing/2014/main" id="{370EC115-729C-023F-4149-662DED7A3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0789" y="3676650"/>
                        <a:ext cx="23018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5" name="Object 93">
            <a:extLst>
              <a:ext uri="{FF2B5EF4-FFF2-40B4-BE49-F238E27FC236}">
                <a16:creationId xmlns:a16="http://schemas.microsoft.com/office/drawing/2014/main" id="{8F39DF30-C0CA-7598-DEE6-A5D95906A4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28100" y="4241801"/>
          <a:ext cx="2365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52334" imgH="393529" progId="Equation.3">
                  <p:embed/>
                </p:oleObj>
              </mc:Choice>
              <mc:Fallback>
                <p:oleObj name="Equation" r:id="rId52" imgW="152334" imgH="393529" progId="Equation.3">
                  <p:embed/>
                  <p:pic>
                    <p:nvPicPr>
                      <p:cNvPr id="29765" name="Object 93">
                        <a:extLst>
                          <a:ext uri="{FF2B5EF4-FFF2-40B4-BE49-F238E27FC236}">
                            <a16:creationId xmlns:a16="http://schemas.microsoft.com/office/drawing/2014/main" id="{8F39DF30-C0CA-7598-DEE6-A5D95906A4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8100" y="4241801"/>
                        <a:ext cx="23653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6" name="Object 94">
            <a:extLst>
              <a:ext uri="{FF2B5EF4-FFF2-40B4-BE49-F238E27FC236}">
                <a16:creationId xmlns:a16="http://schemas.microsoft.com/office/drawing/2014/main" id="{AD79BDD9-C842-C822-A695-D66E6F9DB2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50288" y="3173414"/>
          <a:ext cx="1381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88707" imgH="164742" progId="Equation.3">
                  <p:embed/>
                </p:oleObj>
              </mc:Choice>
              <mc:Fallback>
                <p:oleObj name="Equation" r:id="rId53" imgW="88707" imgH="164742" progId="Equation.3">
                  <p:embed/>
                  <p:pic>
                    <p:nvPicPr>
                      <p:cNvPr id="29766" name="Object 94">
                        <a:extLst>
                          <a:ext uri="{FF2B5EF4-FFF2-40B4-BE49-F238E27FC236}">
                            <a16:creationId xmlns:a16="http://schemas.microsoft.com/office/drawing/2014/main" id="{AD79BDD9-C842-C822-A695-D66E6F9DB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288" y="3173414"/>
                        <a:ext cx="13811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7" name="Object 95">
            <a:extLst>
              <a:ext uri="{FF2B5EF4-FFF2-40B4-BE49-F238E27FC236}">
                <a16:creationId xmlns:a16="http://schemas.microsoft.com/office/drawing/2014/main" id="{447CF9F5-EBF9-BDD3-51E2-B7CF660DE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6588" y="3094039"/>
          <a:ext cx="3937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53890" imgH="431613" progId="Equation.3">
                  <p:embed/>
                </p:oleObj>
              </mc:Choice>
              <mc:Fallback>
                <p:oleObj name="Equation" r:id="rId54" imgW="253890" imgH="431613" progId="Equation.3">
                  <p:embed/>
                  <p:pic>
                    <p:nvPicPr>
                      <p:cNvPr id="29767" name="Object 95">
                        <a:extLst>
                          <a:ext uri="{FF2B5EF4-FFF2-40B4-BE49-F238E27FC236}">
                            <a16:creationId xmlns:a16="http://schemas.microsoft.com/office/drawing/2014/main" id="{447CF9F5-EBF9-BDD3-51E2-B7CF660DE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88" y="3094039"/>
                        <a:ext cx="3937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8" name="Text Box 96">
            <a:extLst>
              <a:ext uri="{FF2B5EF4-FFF2-40B4-BE49-F238E27FC236}">
                <a16:creationId xmlns:a16="http://schemas.microsoft.com/office/drawing/2014/main" id="{F145499B-9216-BC20-F819-2C1D4A5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6" y="6461126"/>
            <a:ext cx="364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55" action="ppaction://hlinksldjump"/>
              </a:rPr>
              <a:t>Reference Angles</a:t>
            </a:r>
            <a:endParaRPr lang="en-US" altLang="en-US" sz="2000"/>
          </a:p>
        </p:txBody>
      </p:sp>
      <p:sp>
        <p:nvSpPr>
          <p:cNvPr id="29769" name="Text Box 97">
            <a:extLst>
              <a:ext uri="{FF2B5EF4-FFF2-40B4-BE49-F238E27FC236}">
                <a16:creationId xmlns:a16="http://schemas.microsoft.com/office/drawing/2014/main" id="{1D7ED39D-E53D-E256-C907-D62E1935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6424614"/>
            <a:ext cx="314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hlinkClick r:id="rId56" action="ppaction://hlinksldjump"/>
              </a:rPr>
              <a:t>Skip </a:t>
            </a:r>
            <a:r>
              <a:rPr lang="el-GR" altLang="en-US" sz="2000" i="1">
                <a:latin typeface="Century Gothic" panose="020B0502020202020204" pitchFamily="34" charset="0"/>
                <a:hlinkClick r:id="rId56" action="ppaction://hlinksldjump"/>
              </a:rPr>
              <a:t>π</a:t>
            </a:r>
            <a:r>
              <a:rPr lang="en-US" altLang="en-US" sz="2000">
                <a:latin typeface="Century Gothic" panose="020B0502020202020204" pitchFamily="34" charset="0"/>
                <a:hlinkClick r:id="rId56" action="ppaction://hlinksldjump"/>
              </a:rPr>
              <a:t>/4’s</a:t>
            </a:r>
            <a:endParaRPr lang="el-GR" altLang="en-US" sz="20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3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3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3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3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3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3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3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3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3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3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23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23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3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23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3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23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23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23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23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1" grpId="1" animBg="1"/>
      <p:bldP spid="23582" grpId="0" animBg="1"/>
      <p:bldP spid="23582" grpId="1" animBg="1"/>
      <p:bldP spid="23583" grpId="0" animBg="1"/>
      <p:bldP spid="23583" grpId="1" animBg="1"/>
      <p:bldP spid="23584" grpId="0" animBg="1"/>
      <p:bldP spid="23584" grpId="1" animBg="1"/>
      <p:bldP spid="23585" grpId="0" animBg="1"/>
      <p:bldP spid="23585" grpId="1" animBg="1"/>
      <p:bldP spid="23586" grpId="0" animBg="1"/>
      <p:bldP spid="23586" grpId="1" animBg="1"/>
      <p:bldP spid="23587" grpId="0" animBg="1"/>
      <p:bldP spid="23587" grpId="1" animBg="1"/>
      <p:bldP spid="23588" grpId="0" animBg="1"/>
      <p:bldP spid="2358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01E2012-6E9D-9073-FC06-E0711EE5B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Angles</a:t>
            </a:r>
            <a:endParaRPr lang="en-US" altLang="en-US" i="1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19A76E-67BF-23BE-37BD-AB3B3CFEC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807" y="1220788"/>
            <a:ext cx="8895793" cy="4525963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An </a:t>
            </a:r>
            <a:r>
              <a:rPr lang="en-US" altLang="en-US" b="1" dirty="0"/>
              <a:t>angle </a:t>
            </a:r>
            <a:r>
              <a:rPr lang="en-US" altLang="en-US" dirty="0"/>
              <a:t>is determined by rotating a ray (half-line) about its endpoint. </a:t>
            </a:r>
            <a:r>
              <a:rPr lang="en-US" altLang="en-US" dirty="0">
                <a:solidFill>
                  <a:srgbClr val="FF0000"/>
                </a:solidFill>
              </a:rPr>
              <a:t>The starting position of the ray is the </a:t>
            </a:r>
            <a:r>
              <a:rPr lang="en-US" altLang="en-US" b="1" dirty="0">
                <a:solidFill>
                  <a:srgbClr val="FF0000"/>
                </a:solidFill>
              </a:rPr>
              <a:t>initial side </a:t>
            </a:r>
            <a:r>
              <a:rPr lang="en-US" altLang="en-US" dirty="0">
                <a:solidFill>
                  <a:srgbClr val="FF0000"/>
                </a:solidFill>
              </a:rPr>
              <a:t>of the angle, and the position after rotation is the </a:t>
            </a:r>
            <a:r>
              <a:rPr lang="en-US" altLang="en-US" b="1" dirty="0">
                <a:solidFill>
                  <a:srgbClr val="FF0000"/>
                </a:solidFill>
              </a:rPr>
              <a:t>terminal side</a:t>
            </a:r>
            <a:r>
              <a:rPr lang="en-US" altLang="en-US" b="1" dirty="0"/>
              <a:t>, </a:t>
            </a:r>
            <a:r>
              <a:rPr lang="en-US" altLang="en-US" dirty="0"/>
              <a:t>as shown in Figure 4.1.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1A3557B-029C-52F2-5609-4EA92769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00608"/>
            <a:ext cx="3200400" cy="31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AFF48CC8-2259-49CF-4B0B-C89DC544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400800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>
            <a:extLst>
              <a:ext uri="{FF2B5EF4-FFF2-40B4-BE49-F238E27FC236}">
                <a16:creationId xmlns:a16="http://schemas.microsoft.com/office/drawing/2014/main" id="{F37203A1-1E99-7C88-8249-F726DFA84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CF95C9A7-14AC-E2BE-405B-1EB6832B1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5138" y="10668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48" name="Line 5">
            <a:extLst>
              <a:ext uri="{FF2B5EF4-FFF2-40B4-BE49-F238E27FC236}">
                <a16:creationId xmlns:a16="http://schemas.microsoft.com/office/drawing/2014/main" id="{058ECBAB-4F9C-1EC0-3BFF-F92E887C4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2938" y="3429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49" name="Line 10">
            <a:extLst>
              <a:ext uri="{FF2B5EF4-FFF2-40B4-BE49-F238E27FC236}">
                <a16:creationId xmlns:a16="http://schemas.microsoft.com/office/drawing/2014/main" id="{33846F33-428A-6541-6BE5-40C5CAB8B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973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0" name="Line 11">
            <a:extLst>
              <a:ext uri="{FF2B5EF4-FFF2-40B4-BE49-F238E27FC236}">
                <a16:creationId xmlns:a16="http://schemas.microsoft.com/office/drawing/2014/main" id="{9C170756-4B99-30A4-D40E-C6DAF9EEDB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9738" y="2133600"/>
            <a:ext cx="2590800" cy="25908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996" name="AutoShape 12">
            <a:extLst>
              <a:ext uri="{FF2B5EF4-FFF2-40B4-BE49-F238E27FC236}">
                <a16:creationId xmlns:a16="http://schemas.microsoft.com/office/drawing/2014/main" id="{4409D11A-7281-12D9-DE02-755E0744B4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84500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41998" name="Object 14">
            <a:extLst>
              <a:ext uri="{FF2B5EF4-FFF2-40B4-BE49-F238E27FC236}">
                <a16:creationId xmlns:a16="http://schemas.microsoft.com/office/drawing/2014/main" id="{E7DECB3F-9654-A2BE-DB34-1091E6A47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1825" y="1585914"/>
          <a:ext cx="1138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508000" progId="Equation.3">
                  <p:embed/>
                </p:oleObj>
              </mc:Choice>
              <mc:Fallback>
                <p:oleObj name="Equation" r:id="rId2" imgW="838200" imgH="508000" progId="Equation.3">
                  <p:embed/>
                  <p:pic>
                    <p:nvPicPr>
                      <p:cNvPr id="41998" name="Object 14">
                        <a:extLst>
                          <a:ext uri="{FF2B5EF4-FFF2-40B4-BE49-F238E27FC236}">
                            <a16:creationId xmlns:a16="http://schemas.microsoft.com/office/drawing/2014/main" id="{E7DECB3F-9654-A2BE-DB34-1091E6A47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1585914"/>
                        <a:ext cx="1138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6">
            <a:extLst>
              <a:ext uri="{FF2B5EF4-FFF2-40B4-BE49-F238E27FC236}">
                <a16:creationId xmlns:a16="http://schemas.microsoft.com/office/drawing/2014/main" id="{513ACD4A-70F5-6B2F-DCD3-C84CC5F45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6550" y="381000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393359" progId="Equation.3">
                  <p:embed/>
                </p:oleObj>
              </mc:Choice>
              <mc:Fallback>
                <p:oleObj name="Equation" r:id="rId4" imgW="164957" imgH="393359" progId="Equation.3">
                  <p:embed/>
                  <p:pic>
                    <p:nvPicPr>
                      <p:cNvPr id="31753" name="Object 16">
                        <a:extLst>
                          <a:ext uri="{FF2B5EF4-FFF2-40B4-BE49-F238E27FC236}">
                            <a16:creationId xmlns:a16="http://schemas.microsoft.com/office/drawing/2014/main" id="{513ACD4A-70F5-6B2F-DCD3-C84CC5F45A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81000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20">
            <a:extLst>
              <a:ext uri="{FF2B5EF4-FFF2-40B4-BE49-F238E27FC236}">
                <a16:creationId xmlns:a16="http://schemas.microsoft.com/office/drawing/2014/main" id="{211ABFC8-BCF2-0ED1-3D89-5D16730B2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7351" y="3271839"/>
          <a:ext cx="5111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0057" imgH="203112" progId="Equation.3">
                  <p:embed/>
                </p:oleObj>
              </mc:Choice>
              <mc:Fallback>
                <p:oleObj name="Equation" r:id="rId6" imgW="330057" imgH="203112" progId="Equation.3">
                  <p:embed/>
                  <p:pic>
                    <p:nvPicPr>
                      <p:cNvPr id="31754" name="Object 20">
                        <a:extLst>
                          <a:ext uri="{FF2B5EF4-FFF2-40B4-BE49-F238E27FC236}">
                            <a16:creationId xmlns:a16="http://schemas.microsoft.com/office/drawing/2014/main" id="{211ABFC8-BCF2-0ED1-3D89-5D16730B2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1" y="3271839"/>
                        <a:ext cx="5111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21">
            <a:extLst>
              <a:ext uri="{FF2B5EF4-FFF2-40B4-BE49-F238E27FC236}">
                <a16:creationId xmlns:a16="http://schemas.microsoft.com/office/drawing/2014/main" id="{8FADBC64-F524-17C3-791B-E1F68960E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30517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700" imgH="139700" progId="Equation.3">
                  <p:embed/>
                </p:oleObj>
              </mc:Choice>
              <mc:Fallback>
                <p:oleObj name="Equation" r:id="rId8" imgW="139700" imgH="139700" progId="Equation.3">
                  <p:embed/>
                  <p:pic>
                    <p:nvPicPr>
                      <p:cNvPr id="31755" name="Object 21">
                        <a:extLst>
                          <a:ext uri="{FF2B5EF4-FFF2-40B4-BE49-F238E27FC236}">
                            <a16:creationId xmlns:a16="http://schemas.microsoft.com/office/drawing/2014/main" id="{8FADBC64-F524-17C3-791B-E1F68960E7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05175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25">
            <a:extLst>
              <a:ext uri="{FF2B5EF4-FFF2-40B4-BE49-F238E27FC236}">
                <a16:creationId xmlns:a16="http://schemas.microsoft.com/office/drawing/2014/main" id="{C12530C6-9526-0D25-EF24-F992F4F7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7813" y="5943600"/>
          <a:ext cx="3730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195" imgH="393529" progId="Equation.3">
                  <p:embed/>
                </p:oleObj>
              </mc:Choice>
              <mc:Fallback>
                <p:oleObj name="Equation" r:id="rId10" imgW="241195" imgH="393529" progId="Equation.3">
                  <p:embed/>
                  <p:pic>
                    <p:nvPicPr>
                      <p:cNvPr id="31756" name="Object 25">
                        <a:extLst>
                          <a:ext uri="{FF2B5EF4-FFF2-40B4-BE49-F238E27FC236}">
                            <a16:creationId xmlns:a16="http://schemas.microsoft.com/office/drawing/2014/main" id="{C12530C6-9526-0D25-EF24-F992F4F7D4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5943600"/>
                        <a:ext cx="3730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29">
            <a:extLst>
              <a:ext uri="{FF2B5EF4-FFF2-40B4-BE49-F238E27FC236}">
                <a16:creationId xmlns:a16="http://schemas.microsoft.com/office/drawing/2014/main" id="{CF938171-B5DD-B24D-12B7-A10AFB6DC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5788" y="3773489"/>
          <a:ext cx="4127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431425" progId="Equation.3">
                  <p:embed/>
                </p:oleObj>
              </mc:Choice>
              <mc:Fallback>
                <p:oleObj name="Equation" r:id="rId12" imgW="266469" imgH="431425" progId="Equation.3">
                  <p:embed/>
                  <p:pic>
                    <p:nvPicPr>
                      <p:cNvPr id="31757" name="Object 29">
                        <a:extLst>
                          <a:ext uri="{FF2B5EF4-FFF2-40B4-BE49-F238E27FC236}">
                            <a16:creationId xmlns:a16="http://schemas.microsoft.com/office/drawing/2014/main" id="{CF938171-B5DD-B24D-12B7-A10AFB6DC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5788" y="3773489"/>
                        <a:ext cx="4127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30">
            <a:extLst>
              <a:ext uri="{FF2B5EF4-FFF2-40B4-BE49-F238E27FC236}">
                <a16:creationId xmlns:a16="http://schemas.microsoft.com/office/drawing/2014/main" id="{AB98B0D2-2E4E-624A-505B-D2F9E42B3A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9338" y="4772025"/>
          <a:ext cx="4127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431425" progId="Equation.3">
                  <p:embed/>
                </p:oleObj>
              </mc:Choice>
              <mc:Fallback>
                <p:oleObj name="Equation" r:id="rId14" imgW="266469" imgH="431425" progId="Equation.3">
                  <p:embed/>
                  <p:pic>
                    <p:nvPicPr>
                      <p:cNvPr id="31758" name="Object 30">
                        <a:extLst>
                          <a:ext uri="{FF2B5EF4-FFF2-40B4-BE49-F238E27FC236}">
                            <a16:creationId xmlns:a16="http://schemas.microsoft.com/office/drawing/2014/main" id="{AB98B0D2-2E4E-624A-505B-D2F9E42B3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4772025"/>
                        <a:ext cx="41275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33">
            <a:extLst>
              <a:ext uri="{FF2B5EF4-FFF2-40B4-BE49-F238E27FC236}">
                <a16:creationId xmlns:a16="http://schemas.microsoft.com/office/drawing/2014/main" id="{A3742484-1630-0A67-6DF3-AE1FAFD2A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5038" y="3773489"/>
          <a:ext cx="13811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707" imgH="164742" progId="Equation.3">
                  <p:embed/>
                </p:oleObj>
              </mc:Choice>
              <mc:Fallback>
                <p:oleObj name="Equation" r:id="rId15" imgW="88707" imgH="164742" progId="Equation.3">
                  <p:embed/>
                  <p:pic>
                    <p:nvPicPr>
                      <p:cNvPr id="31759" name="Object 33">
                        <a:extLst>
                          <a:ext uri="{FF2B5EF4-FFF2-40B4-BE49-F238E27FC236}">
                            <a16:creationId xmlns:a16="http://schemas.microsoft.com/office/drawing/2014/main" id="{A3742484-1630-0A67-6DF3-AE1FAFD2A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8" y="3773489"/>
                        <a:ext cx="13811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36">
            <a:extLst>
              <a:ext uri="{FF2B5EF4-FFF2-40B4-BE49-F238E27FC236}">
                <a16:creationId xmlns:a16="http://schemas.microsoft.com/office/drawing/2014/main" id="{757B853F-A2AC-1219-DB7B-FB7F1ECD5C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7275" y="3154364"/>
          <a:ext cx="19843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31760" name="Object 36">
                        <a:extLst>
                          <a:ext uri="{FF2B5EF4-FFF2-40B4-BE49-F238E27FC236}">
                            <a16:creationId xmlns:a16="http://schemas.microsoft.com/office/drawing/2014/main" id="{757B853F-A2AC-1219-DB7B-FB7F1ECD5C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3154364"/>
                        <a:ext cx="19843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Text Box 37">
            <a:extLst>
              <a:ext uri="{FF2B5EF4-FFF2-40B4-BE49-F238E27FC236}">
                <a16:creationId xmlns:a16="http://schemas.microsoft.com/office/drawing/2014/main" id="{16D06AFA-522F-D873-1D91-369E7100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Unit Circle – Trig Ratios</a:t>
            </a:r>
          </a:p>
        </p:txBody>
      </p:sp>
      <p:sp>
        <p:nvSpPr>
          <p:cNvPr id="31762" name="Rectangle 40">
            <a:extLst>
              <a:ext uri="{FF2B5EF4-FFF2-40B4-BE49-F238E27FC236}">
                <a16:creationId xmlns:a16="http://schemas.microsoft.com/office/drawing/2014/main" id="{21526A81-93A5-F336-150E-6DA98F74E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0"/>
            <a:ext cx="3676650" cy="2457450"/>
          </a:xfrm>
          <a:prstGeom prst="rect">
            <a:avLst/>
          </a:prstGeom>
          <a:solidFill>
            <a:srgbClr val="3399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1763" name="Line 41">
            <a:extLst>
              <a:ext uri="{FF2B5EF4-FFF2-40B4-BE49-F238E27FC236}">
                <a16:creationId xmlns:a16="http://schemas.microsoft.com/office/drawing/2014/main" id="{48CCD450-B609-30A4-E3E4-9E8FD85C1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0"/>
            <a:ext cx="0" cy="2457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4" name="Line 42">
            <a:extLst>
              <a:ext uri="{FF2B5EF4-FFF2-40B4-BE49-F238E27FC236}">
                <a16:creationId xmlns:a16="http://schemas.microsoft.com/office/drawing/2014/main" id="{F2726730-687B-B405-6E9F-5ADAEE910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5" name="Line 43">
            <a:extLst>
              <a:ext uri="{FF2B5EF4-FFF2-40B4-BE49-F238E27FC236}">
                <a16:creationId xmlns:a16="http://schemas.microsoft.com/office/drawing/2014/main" id="{3B6A5583-CE20-6D56-00B8-571E7E065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90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6" name="Line 44">
            <a:extLst>
              <a:ext uri="{FF2B5EF4-FFF2-40B4-BE49-F238E27FC236}">
                <a16:creationId xmlns:a16="http://schemas.microsoft.com/office/drawing/2014/main" id="{42736901-B45E-1690-8578-C62400948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4762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7" name="Line 45">
            <a:extLst>
              <a:ext uri="{FF2B5EF4-FFF2-40B4-BE49-F238E27FC236}">
                <a16:creationId xmlns:a16="http://schemas.microsoft.com/office/drawing/2014/main" id="{4FD6CA6A-C68D-22BD-9046-3F9C32D9D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14300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8" name="Line 46">
            <a:extLst>
              <a:ext uri="{FF2B5EF4-FFF2-40B4-BE49-F238E27FC236}">
                <a16:creationId xmlns:a16="http://schemas.microsoft.com/office/drawing/2014/main" id="{C3631DAD-BE2C-8075-2344-9EEAE909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1350" y="1809750"/>
            <a:ext cx="3676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69" name="Text Box 47">
            <a:extLst>
              <a:ext uri="{FF2B5EF4-FFF2-40B4-BE49-F238E27FC236}">
                <a16:creationId xmlns:a16="http://schemas.microsoft.com/office/drawing/2014/main" id="{6CD3389D-7C72-9631-3E4C-BF67C2B6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1"/>
            <a:ext cx="89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sin</a:t>
            </a:r>
          </a:p>
        </p:txBody>
      </p:sp>
      <p:sp>
        <p:nvSpPr>
          <p:cNvPr id="31770" name="Text Box 48">
            <a:extLst>
              <a:ext uri="{FF2B5EF4-FFF2-40B4-BE49-F238E27FC236}">
                <a16:creationId xmlns:a16="http://schemas.microsoft.com/office/drawing/2014/main" id="{0D2EA98C-BB59-CB04-F607-547F30EE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1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cos</a:t>
            </a:r>
          </a:p>
        </p:txBody>
      </p:sp>
      <p:sp>
        <p:nvSpPr>
          <p:cNvPr id="31771" name="Text Box 49">
            <a:extLst>
              <a:ext uri="{FF2B5EF4-FFF2-40B4-BE49-F238E27FC236}">
                <a16:creationId xmlns:a16="http://schemas.microsoft.com/office/drawing/2014/main" id="{28694DB2-8293-1B8F-7501-1BF6C27F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tan</a:t>
            </a:r>
          </a:p>
        </p:txBody>
      </p:sp>
      <p:graphicFrame>
        <p:nvGraphicFramePr>
          <p:cNvPr id="31772" name="Object 50">
            <a:extLst>
              <a:ext uri="{FF2B5EF4-FFF2-40B4-BE49-F238E27FC236}">
                <a16:creationId xmlns:a16="http://schemas.microsoft.com/office/drawing/2014/main" id="{EB2C357A-83B7-2C4E-FE20-0B6483C3D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725" y="506413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393359" progId="Equation.3">
                  <p:embed/>
                </p:oleObj>
              </mc:Choice>
              <mc:Fallback>
                <p:oleObj name="Equation" r:id="rId19" imgW="164957" imgH="393359" progId="Equation.3">
                  <p:embed/>
                  <p:pic>
                    <p:nvPicPr>
                      <p:cNvPr id="31772" name="Object 50">
                        <a:extLst>
                          <a:ext uri="{FF2B5EF4-FFF2-40B4-BE49-F238E27FC236}">
                            <a16:creationId xmlns:a16="http://schemas.microsoft.com/office/drawing/2014/main" id="{EB2C357A-83B7-2C4E-FE20-0B6483C3D9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506413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3" name="Object 51">
            <a:extLst>
              <a:ext uri="{FF2B5EF4-FFF2-40B4-BE49-F238E27FC236}">
                <a16:creationId xmlns:a16="http://schemas.microsoft.com/office/drawing/2014/main" id="{51E94B0E-DF2B-999C-D660-3328A64C67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1826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4957" imgH="393359" progId="Equation.3">
                  <p:embed/>
                </p:oleObj>
              </mc:Choice>
              <mc:Fallback>
                <p:oleObj name="Equation" r:id="rId21" imgW="164957" imgH="393359" progId="Equation.3">
                  <p:embed/>
                  <p:pic>
                    <p:nvPicPr>
                      <p:cNvPr id="31773" name="Object 51">
                        <a:extLst>
                          <a:ext uri="{FF2B5EF4-FFF2-40B4-BE49-F238E27FC236}">
                            <a16:creationId xmlns:a16="http://schemas.microsoft.com/office/drawing/2014/main" id="{51E94B0E-DF2B-999C-D660-3328A64C6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826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4" name="Object 52">
            <a:extLst>
              <a:ext uri="{FF2B5EF4-FFF2-40B4-BE49-F238E27FC236}">
                <a16:creationId xmlns:a16="http://schemas.microsoft.com/office/drawing/2014/main" id="{CDA9376F-87B6-3947-8391-8FEA023DA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250" y="1830388"/>
          <a:ext cx="255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4957" imgH="393359" progId="Equation.3">
                  <p:embed/>
                </p:oleObj>
              </mc:Choice>
              <mc:Fallback>
                <p:oleObj name="Equation" r:id="rId23" imgW="164957" imgH="393359" progId="Equation.3">
                  <p:embed/>
                  <p:pic>
                    <p:nvPicPr>
                      <p:cNvPr id="31774" name="Object 52">
                        <a:extLst>
                          <a:ext uri="{FF2B5EF4-FFF2-40B4-BE49-F238E27FC236}">
                            <a16:creationId xmlns:a16="http://schemas.microsoft.com/office/drawing/2014/main" id="{CDA9376F-87B6-3947-8391-8FEA023DA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1830388"/>
                        <a:ext cx="2555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5" name="AutoShape 59">
            <a:extLst>
              <a:ext uri="{FF2B5EF4-FFF2-40B4-BE49-F238E27FC236}">
                <a16:creationId xmlns:a16="http://schemas.microsoft.com/office/drawing/2014/main" id="{B793A138-E684-DD2C-6991-12F3B9C51C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47063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44" name="AutoShape 60">
            <a:extLst>
              <a:ext uri="{FF2B5EF4-FFF2-40B4-BE49-F238E27FC236}">
                <a16:creationId xmlns:a16="http://schemas.microsoft.com/office/drawing/2014/main" id="{135163AB-80AC-2E5E-B9C3-7B107B513AD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4291013" y="34290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45" name="AutoShape 61">
            <a:extLst>
              <a:ext uri="{FF2B5EF4-FFF2-40B4-BE49-F238E27FC236}">
                <a16:creationId xmlns:a16="http://schemas.microsoft.com/office/drawing/2014/main" id="{7DD34256-A1A4-DC63-E29A-4421FF6EB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21336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42046" name="AutoShape 62">
            <a:extLst>
              <a:ext uri="{FF2B5EF4-FFF2-40B4-BE49-F238E27FC236}">
                <a16:creationId xmlns:a16="http://schemas.microsoft.com/office/drawing/2014/main" id="{946E972B-CF69-8711-6673-49F7A3C817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91013" y="2133600"/>
            <a:ext cx="1295400" cy="1295400"/>
          </a:xfrm>
          <a:prstGeom prst="rtTriangle">
            <a:avLst/>
          </a:prstGeom>
          <a:solidFill>
            <a:srgbClr val="FF33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graphicFrame>
        <p:nvGraphicFramePr>
          <p:cNvPr id="31779" name="Object 63">
            <a:extLst>
              <a:ext uri="{FF2B5EF4-FFF2-40B4-BE49-F238E27FC236}">
                <a16:creationId xmlns:a16="http://schemas.microsoft.com/office/drawing/2014/main" id="{D0A91487-BFA2-DD36-8449-21852F865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5039" y="4387850"/>
          <a:ext cx="1984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5" imgH="177415" progId="Equation.3">
                  <p:embed/>
                </p:oleObj>
              </mc:Choice>
              <mc:Fallback>
                <p:oleObj name="Equation" r:id="rId25" imgW="126725" imgH="177415" progId="Equation.3">
                  <p:embed/>
                  <p:pic>
                    <p:nvPicPr>
                      <p:cNvPr id="31779" name="Object 63">
                        <a:extLst>
                          <a:ext uri="{FF2B5EF4-FFF2-40B4-BE49-F238E27FC236}">
                            <a16:creationId xmlns:a16="http://schemas.microsoft.com/office/drawing/2014/main" id="{D0A91487-BFA2-DD36-8449-21852F865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039" y="4387850"/>
                        <a:ext cx="1984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8" name="Object 64">
            <a:extLst>
              <a:ext uri="{FF2B5EF4-FFF2-40B4-BE49-F238E27FC236}">
                <a16:creationId xmlns:a16="http://schemas.microsoft.com/office/drawing/2014/main" id="{4687F7BD-6B2C-EC0B-7312-BA17997B7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91613" y="1163639"/>
          <a:ext cx="4127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469" imgH="431425" progId="Equation.3">
                  <p:embed/>
                </p:oleObj>
              </mc:Choice>
              <mc:Fallback>
                <p:oleObj name="Equation" r:id="rId26" imgW="266469" imgH="431425" progId="Equation.3">
                  <p:embed/>
                  <p:pic>
                    <p:nvPicPr>
                      <p:cNvPr id="42048" name="Object 64">
                        <a:extLst>
                          <a:ext uri="{FF2B5EF4-FFF2-40B4-BE49-F238E27FC236}">
                            <a16:creationId xmlns:a16="http://schemas.microsoft.com/office/drawing/2014/main" id="{4687F7BD-6B2C-EC0B-7312-BA17997B7B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613" y="1163639"/>
                        <a:ext cx="4127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49" name="Object 65">
            <a:extLst>
              <a:ext uri="{FF2B5EF4-FFF2-40B4-BE49-F238E27FC236}">
                <a16:creationId xmlns:a16="http://schemas.microsoft.com/office/drawing/2014/main" id="{51F3BE7C-2F3D-7A29-295A-CE1BF22E51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69275" y="1163639"/>
          <a:ext cx="4127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66469" imgH="431425" progId="Equation.3">
                  <p:embed/>
                </p:oleObj>
              </mc:Choice>
              <mc:Fallback>
                <p:oleObj name="Equation" r:id="rId27" imgW="266469" imgH="431425" progId="Equation.3">
                  <p:embed/>
                  <p:pic>
                    <p:nvPicPr>
                      <p:cNvPr id="42049" name="Object 65">
                        <a:extLst>
                          <a:ext uri="{FF2B5EF4-FFF2-40B4-BE49-F238E27FC236}">
                            <a16:creationId xmlns:a16="http://schemas.microsoft.com/office/drawing/2014/main" id="{51F3BE7C-2F3D-7A29-295A-CE1BF22E51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275" y="1163639"/>
                        <a:ext cx="41275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0" name="Object 66">
            <a:extLst>
              <a:ext uri="{FF2B5EF4-FFF2-40B4-BE49-F238E27FC236}">
                <a16:creationId xmlns:a16="http://schemas.microsoft.com/office/drawing/2014/main" id="{16E54151-A1B6-8972-6852-23EC8E0C0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8251" y="1316039"/>
          <a:ext cx="1381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8707" imgH="164742" progId="Equation.3">
                  <p:embed/>
                </p:oleObj>
              </mc:Choice>
              <mc:Fallback>
                <p:oleObj name="Equation" r:id="rId28" imgW="88707" imgH="164742" progId="Equation.3">
                  <p:embed/>
                  <p:pic>
                    <p:nvPicPr>
                      <p:cNvPr id="42050" name="Object 66">
                        <a:extLst>
                          <a:ext uri="{FF2B5EF4-FFF2-40B4-BE49-F238E27FC236}">
                            <a16:creationId xmlns:a16="http://schemas.microsoft.com/office/drawing/2014/main" id="{16E54151-A1B6-8972-6852-23EC8E0C0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1" y="1316039"/>
                        <a:ext cx="1381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51" name="Arc 67">
            <a:extLst>
              <a:ext uri="{FF2B5EF4-FFF2-40B4-BE49-F238E27FC236}">
                <a16:creationId xmlns:a16="http://schemas.microsoft.com/office/drawing/2014/main" id="{DF15CBE0-3A9A-EF1E-1E89-12B13087049F}"/>
              </a:ext>
            </a:extLst>
          </p:cNvPr>
          <p:cNvSpPr>
            <a:spLocks/>
          </p:cNvSpPr>
          <p:nvPr/>
        </p:nvSpPr>
        <p:spPr bwMode="auto">
          <a:xfrm>
            <a:off x="4252913" y="2792414"/>
            <a:ext cx="914400" cy="636587"/>
          </a:xfrm>
          <a:custGeom>
            <a:avLst/>
            <a:gdLst>
              <a:gd name="T0" fmla="*/ 2147483646 w 21600"/>
              <a:gd name="T1" fmla="*/ 0 h 15037"/>
              <a:gd name="T2" fmla="*/ 2147483646 w 21600"/>
              <a:gd name="T3" fmla="*/ 2147483646 h 15037"/>
              <a:gd name="T4" fmla="*/ 0 w 21600"/>
              <a:gd name="T5" fmla="*/ 2147483646 h 15037"/>
              <a:gd name="T6" fmla="*/ 0 60000 65536"/>
              <a:gd name="T7" fmla="*/ 0 60000 65536"/>
              <a:gd name="T8" fmla="*/ 0 60000 65536"/>
              <a:gd name="T9" fmla="*/ 0 w 21600"/>
              <a:gd name="T10" fmla="*/ 0 h 15037"/>
              <a:gd name="T11" fmla="*/ 21600 w 21600"/>
              <a:gd name="T12" fmla="*/ 15037 h 150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37" fill="none" extrusionOk="0">
                <a:moveTo>
                  <a:pt x="15506" y="0"/>
                </a:moveTo>
                <a:cubicBezTo>
                  <a:pt x="19414" y="4030"/>
                  <a:pt x="21600" y="9423"/>
                  <a:pt x="21600" y="15037"/>
                </a:cubicBezTo>
              </a:path>
              <a:path w="21600" h="15037" stroke="0" extrusionOk="0">
                <a:moveTo>
                  <a:pt x="15506" y="0"/>
                </a:moveTo>
                <a:cubicBezTo>
                  <a:pt x="19414" y="4030"/>
                  <a:pt x="21600" y="9423"/>
                  <a:pt x="21600" y="15037"/>
                </a:cubicBezTo>
                <a:lnTo>
                  <a:pt x="0" y="15037"/>
                </a:lnTo>
                <a:lnTo>
                  <a:pt x="1550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42052" name="Object 68">
            <a:extLst>
              <a:ext uri="{FF2B5EF4-FFF2-40B4-BE49-F238E27FC236}">
                <a16:creationId xmlns:a16="http://schemas.microsoft.com/office/drawing/2014/main" id="{0C86EC47-25D5-F31D-2AFC-20A7D046B9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585914"/>
          <a:ext cx="13795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16000" imgH="508000" progId="Equation.3">
                  <p:embed/>
                </p:oleObj>
              </mc:Choice>
              <mc:Fallback>
                <p:oleObj name="Equation" r:id="rId29" imgW="1016000" imgH="508000" progId="Equation.3">
                  <p:embed/>
                  <p:pic>
                    <p:nvPicPr>
                      <p:cNvPr id="42052" name="Object 68">
                        <a:extLst>
                          <a:ext uri="{FF2B5EF4-FFF2-40B4-BE49-F238E27FC236}">
                            <a16:creationId xmlns:a16="http://schemas.microsoft.com/office/drawing/2014/main" id="{0C86EC47-25D5-F31D-2AFC-20A7D046B9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85914"/>
                        <a:ext cx="13795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3" name="Object 69">
            <a:extLst>
              <a:ext uri="{FF2B5EF4-FFF2-40B4-BE49-F238E27FC236}">
                <a16:creationId xmlns:a16="http://schemas.microsoft.com/office/drawing/2014/main" id="{B0211B5A-33F5-E070-9C23-E0A9DA0BE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4695826"/>
          <a:ext cx="15525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43000" imgH="508000" progId="Equation.3">
                  <p:embed/>
                </p:oleObj>
              </mc:Choice>
              <mc:Fallback>
                <p:oleObj name="Equation" r:id="rId31" imgW="1143000" imgH="508000" progId="Equation.3">
                  <p:embed/>
                  <p:pic>
                    <p:nvPicPr>
                      <p:cNvPr id="42053" name="Object 69">
                        <a:extLst>
                          <a:ext uri="{FF2B5EF4-FFF2-40B4-BE49-F238E27FC236}">
                            <a16:creationId xmlns:a16="http://schemas.microsoft.com/office/drawing/2014/main" id="{B0211B5A-33F5-E070-9C23-E0A9DA0BE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695826"/>
                        <a:ext cx="15525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54" name="Object 70">
            <a:extLst>
              <a:ext uri="{FF2B5EF4-FFF2-40B4-BE49-F238E27FC236}">
                <a16:creationId xmlns:a16="http://schemas.microsoft.com/office/drawing/2014/main" id="{CC9006C4-B2B5-0317-4361-19C48C83F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1825" y="4695826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28700" imgH="508000" progId="Equation.3">
                  <p:embed/>
                </p:oleObj>
              </mc:Choice>
              <mc:Fallback>
                <p:oleObj name="Equation" r:id="rId33" imgW="1028700" imgH="508000" progId="Equation.3">
                  <p:embed/>
                  <p:pic>
                    <p:nvPicPr>
                      <p:cNvPr id="42054" name="Object 70">
                        <a:extLst>
                          <a:ext uri="{FF2B5EF4-FFF2-40B4-BE49-F238E27FC236}">
                            <a16:creationId xmlns:a16="http://schemas.microsoft.com/office/drawing/2014/main" id="{CC9006C4-B2B5-0317-4361-19C48C83F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5" y="4695826"/>
                        <a:ext cx="13970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55" name="Arc 71">
            <a:extLst>
              <a:ext uri="{FF2B5EF4-FFF2-40B4-BE49-F238E27FC236}">
                <a16:creationId xmlns:a16="http://schemas.microsoft.com/office/drawing/2014/main" id="{6B370C6D-3A3B-4497-0350-3C9FE33049D9}"/>
              </a:ext>
            </a:extLst>
          </p:cNvPr>
          <p:cNvSpPr>
            <a:spLocks/>
          </p:cNvSpPr>
          <p:nvPr/>
        </p:nvSpPr>
        <p:spPr bwMode="auto">
          <a:xfrm>
            <a:off x="3638551" y="2514600"/>
            <a:ext cx="1541463" cy="914400"/>
          </a:xfrm>
          <a:custGeom>
            <a:avLst/>
            <a:gdLst>
              <a:gd name="T0" fmla="*/ 0 w 36397"/>
              <a:gd name="T1" fmla="*/ 2147483646 h 21600"/>
              <a:gd name="T2" fmla="*/ 2147483646 w 36397"/>
              <a:gd name="T3" fmla="*/ 2147483646 h 21600"/>
              <a:gd name="T4" fmla="*/ 2147483646 w 36397"/>
              <a:gd name="T5" fmla="*/ 2147483646 h 21600"/>
              <a:gd name="T6" fmla="*/ 0 60000 65536"/>
              <a:gd name="T7" fmla="*/ 0 60000 65536"/>
              <a:gd name="T8" fmla="*/ 0 60000 65536"/>
              <a:gd name="T9" fmla="*/ 0 w 36397"/>
              <a:gd name="T10" fmla="*/ 0 h 21600"/>
              <a:gd name="T11" fmla="*/ 36397 w 363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97" h="21600" fill="none" extrusionOk="0">
                <a:moveTo>
                  <a:pt x="0" y="5864"/>
                </a:moveTo>
                <a:cubicBezTo>
                  <a:pt x="4006" y="2097"/>
                  <a:pt x="9298" y="-1"/>
                  <a:pt x="14797" y="0"/>
                </a:cubicBezTo>
                <a:cubicBezTo>
                  <a:pt x="26726" y="0"/>
                  <a:pt x="36397" y="9670"/>
                  <a:pt x="36397" y="21600"/>
                </a:cubicBezTo>
              </a:path>
              <a:path w="36397" h="21600" stroke="0" extrusionOk="0">
                <a:moveTo>
                  <a:pt x="0" y="5864"/>
                </a:moveTo>
                <a:cubicBezTo>
                  <a:pt x="4006" y="2097"/>
                  <a:pt x="9298" y="-1"/>
                  <a:pt x="14797" y="0"/>
                </a:cubicBezTo>
                <a:cubicBezTo>
                  <a:pt x="26726" y="0"/>
                  <a:pt x="36397" y="9670"/>
                  <a:pt x="36397" y="21600"/>
                </a:cubicBezTo>
                <a:lnTo>
                  <a:pt x="14797" y="21600"/>
                </a:lnTo>
                <a:lnTo>
                  <a:pt x="0" y="586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56" name="Arc 72">
            <a:extLst>
              <a:ext uri="{FF2B5EF4-FFF2-40B4-BE49-F238E27FC236}">
                <a16:creationId xmlns:a16="http://schemas.microsoft.com/office/drawing/2014/main" id="{A13B2634-FD9D-0813-ED5C-33FF6677B95C}"/>
              </a:ext>
            </a:extLst>
          </p:cNvPr>
          <p:cNvSpPr>
            <a:spLocks/>
          </p:cNvSpPr>
          <p:nvPr/>
        </p:nvSpPr>
        <p:spPr bwMode="auto">
          <a:xfrm>
            <a:off x="3368675" y="2506663"/>
            <a:ext cx="1828800" cy="1560512"/>
          </a:xfrm>
          <a:custGeom>
            <a:avLst/>
            <a:gdLst>
              <a:gd name="T0" fmla="*/ 2147483646 w 43200"/>
              <a:gd name="T1" fmla="*/ 2147483646 h 36874"/>
              <a:gd name="T2" fmla="*/ 2147483646 w 43200"/>
              <a:gd name="T3" fmla="*/ 2147483646 h 36874"/>
              <a:gd name="T4" fmla="*/ 2147483646 w 43200"/>
              <a:gd name="T5" fmla="*/ 2147483646 h 36874"/>
              <a:gd name="T6" fmla="*/ 0 60000 65536"/>
              <a:gd name="T7" fmla="*/ 0 60000 65536"/>
              <a:gd name="T8" fmla="*/ 0 60000 65536"/>
              <a:gd name="T9" fmla="*/ 0 w 43200"/>
              <a:gd name="T10" fmla="*/ 0 h 36874"/>
              <a:gd name="T11" fmla="*/ 43200 w 43200"/>
              <a:gd name="T12" fmla="*/ 36874 h 36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36874" fill="none" extrusionOk="0">
                <a:moveTo>
                  <a:pt x="6326" y="36873"/>
                </a:moveTo>
                <a:cubicBezTo>
                  <a:pt x="2275" y="32822"/>
                  <a:pt x="0" y="27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36874" stroke="0" extrusionOk="0">
                <a:moveTo>
                  <a:pt x="6326" y="36873"/>
                </a:moveTo>
                <a:cubicBezTo>
                  <a:pt x="2275" y="32822"/>
                  <a:pt x="0" y="2732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6326" y="368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57" name="Arc 73">
            <a:extLst>
              <a:ext uri="{FF2B5EF4-FFF2-40B4-BE49-F238E27FC236}">
                <a16:creationId xmlns:a16="http://schemas.microsoft.com/office/drawing/2014/main" id="{8FD89FA0-C99A-A513-DE2D-49D701A40F51}"/>
              </a:ext>
            </a:extLst>
          </p:cNvPr>
          <p:cNvSpPr>
            <a:spLocks/>
          </p:cNvSpPr>
          <p:nvPr/>
        </p:nvSpPr>
        <p:spPr bwMode="auto">
          <a:xfrm>
            <a:off x="3368675" y="2514600"/>
            <a:ext cx="1828800" cy="18288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36984" y="36762"/>
                </a:moveTo>
                <a:cubicBezTo>
                  <a:pt x="32924" y="40880"/>
                  <a:pt x="2738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36984" y="36762"/>
                </a:moveTo>
                <a:cubicBezTo>
                  <a:pt x="32924" y="40880"/>
                  <a:pt x="27383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36984" y="367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2058" name="Text Box 74">
            <a:extLst>
              <a:ext uri="{FF2B5EF4-FFF2-40B4-BE49-F238E27FC236}">
                <a16:creationId xmlns:a16="http://schemas.microsoft.com/office/drawing/2014/main" id="{F6DAF270-C0BB-0347-5503-11F07119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635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+)</a:t>
            </a:r>
          </a:p>
        </p:txBody>
      </p:sp>
      <p:sp>
        <p:nvSpPr>
          <p:cNvPr id="42059" name="Text Box 75">
            <a:extLst>
              <a:ext uri="{FF2B5EF4-FFF2-40B4-BE49-F238E27FC236}">
                <a16:creationId xmlns:a16="http://schemas.microsoft.com/office/drawing/2014/main" id="{295F05AB-4B40-B5AD-8B40-0D00BE7DE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55419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-)</a:t>
            </a:r>
          </a:p>
        </p:txBody>
      </p:sp>
      <p:sp>
        <p:nvSpPr>
          <p:cNvPr id="42060" name="Text Box 76">
            <a:extLst>
              <a:ext uri="{FF2B5EF4-FFF2-40B4-BE49-F238E27FC236}">
                <a16:creationId xmlns:a16="http://schemas.microsoft.com/office/drawing/2014/main" id="{0DB26C12-8D5C-CEC5-E083-7E14F013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66357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(-, +)</a:t>
            </a:r>
          </a:p>
        </p:txBody>
      </p:sp>
      <p:sp>
        <p:nvSpPr>
          <p:cNvPr id="42061" name="Text Box 77">
            <a:extLst>
              <a:ext uri="{FF2B5EF4-FFF2-40B4-BE49-F238E27FC236}">
                <a16:creationId xmlns:a16="http://schemas.microsoft.com/office/drawing/2014/main" id="{DD71DEE0-58E7-143C-6454-0D8D09C66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419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(+, 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2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2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2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4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4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42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96" grpId="1" animBg="1"/>
      <p:bldP spid="42044" grpId="0" animBg="1"/>
      <p:bldP spid="42044" grpId="1" animBg="1"/>
      <p:bldP spid="42045" grpId="0" animBg="1"/>
      <p:bldP spid="42045" grpId="1" animBg="1"/>
      <p:bldP spid="42046" grpId="0" animBg="1"/>
      <p:bldP spid="42046" grpId="1" animBg="1"/>
      <p:bldP spid="42058" grpId="0"/>
      <p:bldP spid="42059" grpId="0"/>
      <p:bldP spid="42060" grpId="0"/>
      <p:bldP spid="420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1">
            <a:extLst>
              <a:ext uri="{FF2B5EF4-FFF2-40B4-BE49-F238E27FC236}">
                <a16:creationId xmlns:a16="http://schemas.microsoft.com/office/drawing/2014/main" id="{78E658AA-2BE3-51B9-D39E-B8D0E5DD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3990976"/>
            <a:ext cx="2524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1">
            <a:extLst>
              <a:ext uri="{FF2B5EF4-FFF2-40B4-BE49-F238E27FC236}">
                <a16:creationId xmlns:a16="http://schemas.microsoft.com/office/drawing/2014/main" id="{1C2D469E-8B08-3C8F-4058-84929A40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4905376"/>
            <a:ext cx="2628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1">
            <a:extLst>
              <a:ext uri="{FF2B5EF4-FFF2-40B4-BE49-F238E27FC236}">
                <a16:creationId xmlns:a16="http://schemas.microsoft.com/office/drawing/2014/main" id="{71F67585-A2C5-B34B-DEF8-D321AFB8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5743576"/>
            <a:ext cx="1381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FA57646E-72D7-BB4D-675A-E153D355C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6" y="1143001"/>
            <a:ext cx="5305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DE13B82E-07FD-9B30-692B-D3662AE91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62050"/>
            <a:ext cx="426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u="sng">
                <a:latin typeface="Verdana" panose="020B0604030504040204" pitchFamily="34" charset="0"/>
                <a:cs typeface="Arial" panose="020B0604020202020204" pitchFamily="34" charset="0"/>
              </a:rPr>
              <a:t>unit circle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 is a circle with a radius of 1 unit. For every point 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x, y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) on the unit circle, the value of 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 is 1. Therefore, for an angle </a:t>
            </a:r>
            <a:r>
              <a:rPr lang="el-GR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θ</a:t>
            </a:r>
            <a:r>
              <a:rPr lang="en-US" altLang="en-US" sz="2400" i="1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Verdana" panose="020B0604030504040204" pitchFamily="34" charset="0"/>
                <a:cs typeface="Arial" panose="020B0604020202020204" pitchFamily="34" charset="0"/>
              </a:rPr>
              <a:t>in the standard position:</a:t>
            </a:r>
            <a:endParaRPr lang="el-GR" altLang="en-US" sz="2400" i="1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40466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6900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6900" y="11286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a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2000" y="2849161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0, 180 and 360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1172" y="3074838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872" y="4941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8816" y="11363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The axis are not labelled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2521" y="5557302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pic>
        <p:nvPicPr>
          <p:cNvPr id="2" name="Picture 2" descr="sine graph">
            <a:extLst>
              <a:ext uri="{FF2B5EF4-FFF2-40B4-BE49-F238E27FC236}">
                <a16:creationId xmlns:a16="http://schemas.microsoft.com/office/drawing/2014/main" id="{A881A048-1519-B366-3A4F-7BB9776F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16" y="2114300"/>
            <a:ext cx="5202385" cy="21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3D3CB0-B5BF-CDF5-D26F-15ECFCFE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25" y="2178476"/>
            <a:ext cx="219106" cy="114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1B5A3E-366A-D95D-3BF0-CA78BA63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703" y="3170367"/>
            <a:ext cx="219106" cy="114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61865" y="295688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3260" y="184807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A03F7-E979-8940-68D3-B767B9BDCD33}"/>
              </a:ext>
            </a:extLst>
          </p:cNvPr>
          <p:cNvSpPr txBox="1"/>
          <p:nvPr/>
        </p:nvSpPr>
        <p:spPr>
          <a:xfrm>
            <a:off x="5118149" y="1454739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=sin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6" grpId="0"/>
      <p:bldP spid="12" grpId="0"/>
      <p:bldP spid="1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47528" y="1211083"/>
            <a:ext cx="8424936" cy="1291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847528" y="2708920"/>
            <a:ext cx="8424936" cy="1279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12170"/>
            <a:ext cx="8003232" cy="398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rgbClr val="FF0000"/>
                </a:solidFill>
              </a:rPr>
              <a:t>amplitude</a:t>
            </a:r>
            <a:r>
              <a:rPr lang="en-GB" dirty="0"/>
              <a:t> of a graph is…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rgbClr val="0070C0"/>
                </a:solidFill>
              </a:rPr>
              <a:t>period</a:t>
            </a:r>
            <a:r>
              <a:rPr lang="en-GB" dirty="0"/>
              <a:t> of a graph is…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672" y="3465004"/>
            <a:ext cx="710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distance over which the curve repeats itself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9776" y="191809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maximum height of the curve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85" y="4255980"/>
            <a:ext cx="3276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88933" y="4309337"/>
            <a:ext cx="3139526" cy="1965276"/>
            <a:chOff x="4564933" y="4309337"/>
            <a:chExt cx="3139526" cy="196527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33" y="4309337"/>
              <a:ext cx="3139526" cy="196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64933" y="4309338"/>
              <a:ext cx="3139526" cy="19652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3794234" y="4792718"/>
            <a:ext cx="0" cy="511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1890" y="4824248"/>
            <a:ext cx="17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34265" y="5303730"/>
            <a:ext cx="30546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98698" y="5386079"/>
            <a:ext cx="17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</p:spTree>
    <p:extLst>
      <p:ext uri="{BB962C8B-B14F-4D97-AF65-F5344CB8AC3E}">
        <p14:creationId xmlns:p14="http://schemas.microsoft.com/office/powerpoint/2010/main" val="8813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13" y="116632"/>
            <a:ext cx="911515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528" y="404665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6900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6900" y="11286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a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2000" y="2849161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0, 180 and 360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2874" y="3009146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9872" y="4941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8816" y="11363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The axis are not labelled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1960" y="31729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704" y="187676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521" y="5557302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1997" y="5936705"/>
            <a:ext cx="1702676" cy="400110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1960" y="5649054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91744" y="3354064"/>
            <a:ext cx="427021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58760" y="2634598"/>
            <a:ext cx="0" cy="719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47528" y="1211083"/>
            <a:ext cx="8424936" cy="20714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221395"/>
            <a:ext cx="8003232" cy="398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chemeClr val="accent2">
                    <a:lumMod val="75000"/>
                  </a:schemeClr>
                </a:solidFill>
              </a:rPr>
              <a:t>asymptote</a:t>
            </a:r>
            <a:r>
              <a:rPr lang="en-GB" dirty="0"/>
              <a:t> of a graph is…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403622" y="1985906"/>
            <a:ext cx="826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straight line that continually approaches a given curve but does not meet it.</a:t>
            </a:r>
            <a:endParaRPr lang="en-GB" sz="3200" dirty="0"/>
          </a:p>
        </p:txBody>
      </p:sp>
      <p:pic>
        <p:nvPicPr>
          <p:cNvPr id="10" name="Picture 2" descr="Definition and examples asymptote | define asymptote - geometry - Free Math  Dictionary Online">
            <a:extLst>
              <a:ext uri="{FF2B5EF4-FFF2-40B4-BE49-F238E27FC236}">
                <a16:creationId xmlns:a16="http://schemas.microsoft.com/office/drawing/2014/main" id="{16B8FEA9-1820-B3E6-F74A-684398AF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36" y="3575427"/>
            <a:ext cx="3711797" cy="29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1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7528" y="40466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Try to use our new 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6900" y="1338161"/>
            <a:ext cx="349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isn’t a continuous wave.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0588" y="1175293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 and 180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058" y="2925282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9573" y="45963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top and bottom 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4093" y="5017534"/>
            <a:ext cx="1981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has many lines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of asymptotes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1240" y="5921614"/>
            <a:ext cx="3516729" cy="707886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Asymptotes line are </a:t>
            </a:r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000" b="1" i="1" dirty="0">
                <a:solidFill>
                  <a:srgbClr val="FF0000"/>
                </a:solidFill>
              </a:rPr>
              <a:t>=90⁰, </a:t>
            </a:r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000" b="1" i="1" dirty="0">
                <a:solidFill>
                  <a:srgbClr val="FF0000"/>
                </a:solidFill>
              </a:rPr>
              <a:t>=90+180=270⁰  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5508" y="5459425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180˚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8656B-8A23-78CF-E84D-A526AAAD33EA}"/>
              </a:ext>
            </a:extLst>
          </p:cNvPr>
          <p:cNvSpPr txBox="1"/>
          <p:nvPr/>
        </p:nvSpPr>
        <p:spPr>
          <a:xfrm>
            <a:off x="5807969" y="1051201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=tan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F16B5-D285-2842-62BB-CDCD6867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528118" y="2341175"/>
            <a:ext cx="240142" cy="140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6568A-206E-CED2-D887-EBF37BEF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98" y="3581640"/>
            <a:ext cx="114902" cy="67026"/>
          </a:xfrm>
          <a:prstGeom prst="rect">
            <a:avLst/>
          </a:prstGeom>
        </p:spPr>
      </p:pic>
      <p:pic>
        <p:nvPicPr>
          <p:cNvPr id="2050" name="Picture 2" descr="tangent graph with multiple periods">
            <a:extLst>
              <a:ext uri="{FF2B5EF4-FFF2-40B4-BE49-F238E27FC236}">
                <a16:creationId xmlns:a16="http://schemas.microsoft.com/office/drawing/2014/main" id="{52C72817-93C2-E58F-DF1B-B6758359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50" y="1883945"/>
            <a:ext cx="4407687" cy="3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7FEFB2-5368-65C4-12EA-5B79BA02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593" y="1950762"/>
            <a:ext cx="123842" cy="104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D60B68-3DB3-97C6-0382-715B4359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71" y="3648667"/>
            <a:ext cx="315167" cy="26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A5968-0AAF-38A5-9CC3-72F2248D60C8}"/>
              </a:ext>
            </a:extLst>
          </p:cNvPr>
          <p:cNvSpPr txBox="1"/>
          <p:nvPr/>
        </p:nvSpPr>
        <p:spPr>
          <a:xfrm>
            <a:off x="7886503" y="361515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72CE6-0B2A-CE17-1498-ABB59E5F879F}"/>
              </a:ext>
            </a:extLst>
          </p:cNvPr>
          <p:cNvSpPr txBox="1"/>
          <p:nvPr/>
        </p:nvSpPr>
        <p:spPr>
          <a:xfrm>
            <a:off x="5817460" y="170727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4" grpId="0" animBg="1"/>
      <p:bldP spid="16" grpId="0"/>
      <p:bldP spid="15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22" y="448364"/>
            <a:ext cx="7358573" cy="3230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15619" y="1307903"/>
            <a:ext cx="205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has increased to </a:t>
            </a:r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7815619" y="2382105"/>
            <a:ext cx="181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120, it is a </a:t>
            </a:r>
            <a:r>
              <a:rPr lang="en-GB" sz="2400" b="1" dirty="0">
                <a:solidFill>
                  <a:srgbClr val="0070C0"/>
                </a:solidFill>
              </a:rPr>
              <a:t>third</a:t>
            </a:r>
            <a:endParaRPr lang="en-GB" sz="2400" dirty="0"/>
          </a:p>
        </p:txBody>
      </p:sp>
      <p:sp>
        <p:nvSpPr>
          <p:cNvPr id="8" name="Freeform 7"/>
          <p:cNvSpPr/>
          <p:nvPr/>
        </p:nvSpPr>
        <p:spPr>
          <a:xfrm>
            <a:off x="2520287" y="835015"/>
            <a:ext cx="805720" cy="2447890"/>
          </a:xfrm>
          <a:custGeom>
            <a:avLst/>
            <a:gdLst>
              <a:gd name="connsiteX0" fmla="*/ 0 w 805720"/>
              <a:gd name="connsiteY0" fmla="*/ 1246887 h 2447890"/>
              <a:gd name="connsiteX1" fmla="*/ 13647 w 805720"/>
              <a:gd name="connsiteY1" fmla="*/ 1137704 h 2447890"/>
              <a:gd name="connsiteX2" fmla="*/ 27295 w 805720"/>
              <a:gd name="connsiteY2" fmla="*/ 1042170 h 2447890"/>
              <a:gd name="connsiteX3" fmla="*/ 54591 w 805720"/>
              <a:gd name="connsiteY3" fmla="*/ 864749 h 2447890"/>
              <a:gd name="connsiteX4" fmla="*/ 68238 w 805720"/>
              <a:gd name="connsiteY4" fmla="*/ 619090 h 2447890"/>
              <a:gd name="connsiteX5" fmla="*/ 81886 w 805720"/>
              <a:gd name="connsiteY5" fmla="*/ 305191 h 2447890"/>
              <a:gd name="connsiteX6" fmla="*/ 109182 w 805720"/>
              <a:gd name="connsiteY6" fmla="*/ 223304 h 2447890"/>
              <a:gd name="connsiteX7" fmla="*/ 122829 w 805720"/>
              <a:gd name="connsiteY7" fmla="*/ 168713 h 2447890"/>
              <a:gd name="connsiteX8" fmla="*/ 150125 w 805720"/>
              <a:gd name="connsiteY8" fmla="*/ 86827 h 2447890"/>
              <a:gd name="connsiteX9" fmla="*/ 163773 w 805720"/>
              <a:gd name="connsiteY9" fmla="*/ 4940 h 2447890"/>
              <a:gd name="connsiteX10" fmla="*/ 218364 w 805720"/>
              <a:gd name="connsiteY10" fmla="*/ 18588 h 2447890"/>
              <a:gd name="connsiteX11" fmla="*/ 245659 w 805720"/>
              <a:gd name="connsiteY11" fmla="*/ 59531 h 2447890"/>
              <a:gd name="connsiteX12" fmla="*/ 272955 w 805720"/>
              <a:gd name="connsiteY12" fmla="*/ 155066 h 2447890"/>
              <a:gd name="connsiteX13" fmla="*/ 286603 w 805720"/>
              <a:gd name="connsiteY13" fmla="*/ 305191 h 2447890"/>
              <a:gd name="connsiteX14" fmla="*/ 300250 w 805720"/>
              <a:gd name="connsiteY14" fmla="*/ 373430 h 2447890"/>
              <a:gd name="connsiteX15" fmla="*/ 313898 w 805720"/>
              <a:gd name="connsiteY15" fmla="*/ 564498 h 2447890"/>
              <a:gd name="connsiteX16" fmla="*/ 327546 w 805720"/>
              <a:gd name="connsiteY16" fmla="*/ 619090 h 2447890"/>
              <a:gd name="connsiteX17" fmla="*/ 354841 w 805720"/>
              <a:gd name="connsiteY17" fmla="*/ 700976 h 2447890"/>
              <a:gd name="connsiteX18" fmla="*/ 368489 w 805720"/>
              <a:gd name="connsiteY18" fmla="*/ 1014875 h 2447890"/>
              <a:gd name="connsiteX19" fmla="*/ 382137 w 805720"/>
              <a:gd name="connsiteY19" fmla="*/ 1055818 h 2447890"/>
              <a:gd name="connsiteX20" fmla="*/ 395785 w 805720"/>
              <a:gd name="connsiteY20" fmla="*/ 1124057 h 2447890"/>
              <a:gd name="connsiteX21" fmla="*/ 409432 w 805720"/>
              <a:gd name="connsiteY21" fmla="*/ 1410660 h 2447890"/>
              <a:gd name="connsiteX22" fmla="*/ 423080 w 805720"/>
              <a:gd name="connsiteY22" fmla="*/ 1465251 h 2447890"/>
              <a:gd name="connsiteX23" fmla="*/ 436728 w 805720"/>
              <a:gd name="connsiteY23" fmla="*/ 1683615 h 2447890"/>
              <a:gd name="connsiteX24" fmla="*/ 450376 w 805720"/>
              <a:gd name="connsiteY24" fmla="*/ 1765501 h 2447890"/>
              <a:gd name="connsiteX25" fmla="*/ 477671 w 805720"/>
              <a:gd name="connsiteY25" fmla="*/ 1847388 h 2447890"/>
              <a:gd name="connsiteX26" fmla="*/ 504967 w 805720"/>
              <a:gd name="connsiteY26" fmla="*/ 2093048 h 2447890"/>
              <a:gd name="connsiteX27" fmla="*/ 532262 w 805720"/>
              <a:gd name="connsiteY27" fmla="*/ 2174934 h 2447890"/>
              <a:gd name="connsiteX28" fmla="*/ 559558 w 805720"/>
              <a:gd name="connsiteY28" fmla="*/ 2215878 h 2447890"/>
              <a:gd name="connsiteX29" fmla="*/ 573206 w 805720"/>
              <a:gd name="connsiteY29" fmla="*/ 2379651 h 2447890"/>
              <a:gd name="connsiteX30" fmla="*/ 586853 w 805720"/>
              <a:gd name="connsiteY30" fmla="*/ 2420594 h 2447890"/>
              <a:gd name="connsiteX31" fmla="*/ 627797 w 805720"/>
              <a:gd name="connsiteY31" fmla="*/ 2447890 h 2447890"/>
              <a:gd name="connsiteX32" fmla="*/ 668740 w 805720"/>
              <a:gd name="connsiteY32" fmla="*/ 2366003 h 2447890"/>
              <a:gd name="connsiteX33" fmla="*/ 709683 w 805720"/>
              <a:gd name="connsiteY33" fmla="*/ 2284116 h 2447890"/>
              <a:gd name="connsiteX34" fmla="*/ 723331 w 805720"/>
              <a:gd name="connsiteY34" fmla="*/ 2079400 h 2447890"/>
              <a:gd name="connsiteX35" fmla="*/ 736979 w 805720"/>
              <a:gd name="connsiteY35" fmla="*/ 2038457 h 2447890"/>
              <a:gd name="connsiteX36" fmla="*/ 750626 w 805720"/>
              <a:gd name="connsiteY36" fmla="*/ 1588081 h 2447890"/>
              <a:gd name="connsiteX37" fmla="*/ 777922 w 805720"/>
              <a:gd name="connsiteY37" fmla="*/ 1451603 h 2447890"/>
              <a:gd name="connsiteX38" fmla="*/ 805217 w 805720"/>
              <a:gd name="connsiteY38" fmla="*/ 1246887 h 2447890"/>
              <a:gd name="connsiteX39" fmla="*/ 805217 w 805720"/>
              <a:gd name="connsiteY39" fmla="*/ 1205943 h 244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5720" h="2447890">
                <a:moveTo>
                  <a:pt x="0" y="1246887"/>
                </a:moveTo>
                <a:cubicBezTo>
                  <a:pt x="4549" y="1210493"/>
                  <a:pt x="8800" y="1174060"/>
                  <a:pt x="13647" y="1137704"/>
                </a:cubicBezTo>
                <a:cubicBezTo>
                  <a:pt x="17898" y="1105818"/>
                  <a:pt x="23536" y="1074118"/>
                  <a:pt x="27295" y="1042170"/>
                </a:cubicBezTo>
                <a:cubicBezTo>
                  <a:pt x="46487" y="879040"/>
                  <a:pt x="25191" y="952947"/>
                  <a:pt x="54591" y="864749"/>
                </a:cubicBezTo>
                <a:cubicBezTo>
                  <a:pt x="59140" y="782863"/>
                  <a:pt x="64242" y="701005"/>
                  <a:pt x="68238" y="619090"/>
                </a:cubicBezTo>
                <a:cubicBezTo>
                  <a:pt x="73341" y="514483"/>
                  <a:pt x="71109" y="409367"/>
                  <a:pt x="81886" y="305191"/>
                </a:cubicBezTo>
                <a:cubicBezTo>
                  <a:pt x="84847" y="276572"/>
                  <a:pt x="102204" y="251217"/>
                  <a:pt x="109182" y="223304"/>
                </a:cubicBezTo>
                <a:cubicBezTo>
                  <a:pt x="113731" y="205107"/>
                  <a:pt x="117439" y="186679"/>
                  <a:pt x="122829" y="168713"/>
                </a:cubicBezTo>
                <a:cubicBezTo>
                  <a:pt x="131097" y="141155"/>
                  <a:pt x="150125" y="86827"/>
                  <a:pt x="150125" y="86827"/>
                </a:cubicBezTo>
                <a:cubicBezTo>
                  <a:pt x="154674" y="59531"/>
                  <a:pt x="144206" y="24507"/>
                  <a:pt x="163773" y="4940"/>
                </a:cubicBezTo>
                <a:cubicBezTo>
                  <a:pt x="177036" y="-8323"/>
                  <a:pt x="202757" y="8183"/>
                  <a:pt x="218364" y="18588"/>
                </a:cubicBezTo>
                <a:cubicBezTo>
                  <a:pt x="232012" y="27686"/>
                  <a:pt x="238324" y="44860"/>
                  <a:pt x="245659" y="59531"/>
                </a:cubicBezTo>
                <a:cubicBezTo>
                  <a:pt x="255449" y="79110"/>
                  <a:pt x="268582" y="137575"/>
                  <a:pt x="272955" y="155066"/>
                </a:cubicBezTo>
                <a:cubicBezTo>
                  <a:pt x="277504" y="205108"/>
                  <a:pt x="280371" y="255331"/>
                  <a:pt x="286603" y="305191"/>
                </a:cubicBezTo>
                <a:cubicBezTo>
                  <a:pt x="289480" y="328209"/>
                  <a:pt x="297822" y="350361"/>
                  <a:pt x="300250" y="373430"/>
                </a:cubicBezTo>
                <a:cubicBezTo>
                  <a:pt x="306934" y="436931"/>
                  <a:pt x="306847" y="501037"/>
                  <a:pt x="313898" y="564498"/>
                </a:cubicBezTo>
                <a:cubicBezTo>
                  <a:pt x="315969" y="583141"/>
                  <a:pt x="322156" y="601124"/>
                  <a:pt x="327546" y="619090"/>
                </a:cubicBezTo>
                <a:cubicBezTo>
                  <a:pt x="335813" y="646648"/>
                  <a:pt x="354841" y="700976"/>
                  <a:pt x="354841" y="700976"/>
                </a:cubicBezTo>
                <a:cubicBezTo>
                  <a:pt x="359390" y="805609"/>
                  <a:pt x="360456" y="910452"/>
                  <a:pt x="368489" y="1014875"/>
                </a:cubicBezTo>
                <a:cubicBezTo>
                  <a:pt x="369592" y="1029219"/>
                  <a:pt x="378648" y="1041862"/>
                  <a:pt x="382137" y="1055818"/>
                </a:cubicBezTo>
                <a:cubicBezTo>
                  <a:pt x="387763" y="1078322"/>
                  <a:pt x="391236" y="1101311"/>
                  <a:pt x="395785" y="1124057"/>
                </a:cubicBezTo>
                <a:cubicBezTo>
                  <a:pt x="400334" y="1219591"/>
                  <a:pt x="401805" y="1315322"/>
                  <a:pt x="409432" y="1410660"/>
                </a:cubicBezTo>
                <a:cubicBezTo>
                  <a:pt x="410928" y="1429357"/>
                  <a:pt x="421214" y="1446587"/>
                  <a:pt x="423080" y="1465251"/>
                </a:cubicBezTo>
                <a:cubicBezTo>
                  <a:pt x="430337" y="1537819"/>
                  <a:pt x="430125" y="1610984"/>
                  <a:pt x="436728" y="1683615"/>
                </a:cubicBezTo>
                <a:cubicBezTo>
                  <a:pt x="439233" y="1711173"/>
                  <a:pt x="443665" y="1738655"/>
                  <a:pt x="450376" y="1765501"/>
                </a:cubicBezTo>
                <a:cubicBezTo>
                  <a:pt x="457354" y="1793414"/>
                  <a:pt x="477671" y="1847388"/>
                  <a:pt x="477671" y="1847388"/>
                </a:cubicBezTo>
                <a:cubicBezTo>
                  <a:pt x="483864" y="1927892"/>
                  <a:pt x="483298" y="2013593"/>
                  <a:pt x="504967" y="2093048"/>
                </a:cubicBezTo>
                <a:cubicBezTo>
                  <a:pt x="512537" y="2120806"/>
                  <a:pt x="516302" y="2150994"/>
                  <a:pt x="532262" y="2174934"/>
                </a:cubicBezTo>
                <a:lnTo>
                  <a:pt x="559558" y="2215878"/>
                </a:lnTo>
                <a:cubicBezTo>
                  <a:pt x="564107" y="2270469"/>
                  <a:pt x="565966" y="2325351"/>
                  <a:pt x="573206" y="2379651"/>
                </a:cubicBezTo>
                <a:cubicBezTo>
                  <a:pt x="575107" y="2393911"/>
                  <a:pt x="577866" y="2409361"/>
                  <a:pt x="586853" y="2420594"/>
                </a:cubicBezTo>
                <a:cubicBezTo>
                  <a:pt x="597100" y="2433402"/>
                  <a:pt x="614149" y="2438791"/>
                  <a:pt x="627797" y="2447890"/>
                </a:cubicBezTo>
                <a:cubicBezTo>
                  <a:pt x="706024" y="2330545"/>
                  <a:pt x="612233" y="2479016"/>
                  <a:pt x="668740" y="2366003"/>
                </a:cubicBezTo>
                <a:cubicBezTo>
                  <a:pt x="721652" y="2260179"/>
                  <a:pt x="675379" y="2387028"/>
                  <a:pt x="709683" y="2284116"/>
                </a:cubicBezTo>
                <a:cubicBezTo>
                  <a:pt x="714232" y="2215877"/>
                  <a:pt x="715778" y="2147372"/>
                  <a:pt x="723331" y="2079400"/>
                </a:cubicBezTo>
                <a:cubicBezTo>
                  <a:pt x="724920" y="2065102"/>
                  <a:pt x="736181" y="2052821"/>
                  <a:pt x="736979" y="2038457"/>
                </a:cubicBezTo>
                <a:cubicBezTo>
                  <a:pt x="745310" y="1888494"/>
                  <a:pt x="740173" y="1737911"/>
                  <a:pt x="750626" y="1588081"/>
                </a:cubicBezTo>
                <a:cubicBezTo>
                  <a:pt x="753855" y="1541800"/>
                  <a:pt x="770295" y="1497365"/>
                  <a:pt x="777922" y="1451603"/>
                </a:cubicBezTo>
                <a:cubicBezTo>
                  <a:pt x="792733" y="1362739"/>
                  <a:pt x="796865" y="1347114"/>
                  <a:pt x="805217" y="1246887"/>
                </a:cubicBezTo>
                <a:cubicBezTo>
                  <a:pt x="806350" y="1233286"/>
                  <a:pt x="805217" y="1219591"/>
                  <a:pt x="805217" y="120594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25004" y="853603"/>
            <a:ext cx="0" cy="1209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893275" y="4135273"/>
                <a:ext cx="4981433" cy="2292823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general, for all graphs of type</a:t>
                </a: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AsinB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 and</a:t>
                </a:r>
                <a:r>
                  <a:rPr lang="en-GB" sz="2400" dirty="0"/>
                  <a:t>  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AcosB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endParaRPr lang="en-GB" sz="2400" i="1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FF0000"/>
                    </a:solidFill>
                  </a:rPr>
                  <a:t>amplitude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A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0070C0"/>
                    </a:solidFill>
                  </a:rPr>
                  <a:t>period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𝟑𝟔𝟎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275" y="4135273"/>
                <a:ext cx="4981433" cy="2292823"/>
              </a:xfrm>
              <a:prstGeom prst="rect">
                <a:avLst/>
              </a:prstGeom>
              <a:blipFill>
                <a:blip r:embed="rId3"/>
                <a:stretch>
                  <a:fillRect l="-1205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520287" y="2058961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39655" y="2061244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01235" y="2065811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08618" y="1181776"/>
            <a:ext cx="3119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asymptotes</a:t>
            </a:r>
            <a:r>
              <a:rPr lang="en-GB" sz="2400" dirty="0"/>
              <a:t> are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=45 ⁰ ,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=135 ⁰ ,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=225 ⁰ ……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1152" y="2598004"/>
            <a:ext cx="205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90°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895960" y="4135273"/>
                <a:ext cx="8369084" cy="2292823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general, for all graphs of type</a:t>
                </a: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AtanB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 </a:t>
                </a:r>
                <a:endParaRPr lang="en-GB" sz="2400" i="1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FF0000"/>
                    </a:solidFill>
                  </a:rPr>
                  <a:t>asymptotes</a:t>
                </a:r>
                <a:r>
                  <a:rPr lang="en-GB" sz="2400" dirty="0">
                    <a:solidFill>
                      <a:schemeClr val="tx1"/>
                    </a:solidFill>
                  </a:rPr>
                  <a:t> are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 ,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⁰, ,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0070C0"/>
                    </a:solidFill>
                  </a:rPr>
                  <a:t>period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0" y="4135273"/>
                <a:ext cx="8369084" cy="2292823"/>
              </a:xfrm>
              <a:prstGeom prst="rect">
                <a:avLst/>
              </a:prstGeom>
              <a:blipFill>
                <a:blip r:embed="rId2"/>
                <a:stretch>
                  <a:fillRect l="-649" t="-1028" b="-1542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693140" y="3633464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8C8D49-87DC-3164-E45E-AEB7E51C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94" y="473938"/>
            <a:ext cx="5910124" cy="29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>
            <a:extLst>
              <a:ext uri="{FF2B5EF4-FFF2-40B4-BE49-F238E27FC236}">
                <a16:creationId xmlns:a16="http://schemas.microsoft.com/office/drawing/2014/main" id="{81FFE10B-1BD8-75E5-CA0D-5D92CD5EB0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67200" y="1600200"/>
            <a:ext cx="3657600" cy="3657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7" name="AutoShape 5">
            <a:extLst>
              <a:ext uri="{FF2B5EF4-FFF2-40B4-BE49-F238E27FC236}">
                <a16:creationId xmlns:a16="http://schemas.microsoft.com/office/drawing/2014/main" id="{E6275EFA-9261-AA81-AE08-2C03FE765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48" name="AutoShape 6">
            <a:extLst>
              <a:ext uri="{FF2B5EF4-FFF2-40B4-BE49-F238E27FC236}">
                <a16:creationId xmlns:a16="http://schemas.microsoft.com/office/drawing/2014/main" id="{B7694A34-A03C-D0FA-9726-F84E6D4C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6E88069E-755E-504A-C9F0-31FF08D97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56" name="Arc 8">
            <a:extLst>
              <a:ext uri="{FF2B5EF4-FFF2-40B4-BE49-F238E27FC236}">
                <a16:creationId xmlns:a16="http://schemas.microsoft.com/office/drawing/2014/main" id="{C3C919D8-AA0E-8CDF-F843-EE7AA6FC6657}"/>
              </a:ext>
            </a:extLst>
          </p:cNvPr>
          <p:cNvSpPr>
            <a:spLocks/>
          </p:cNvSpPr>
          <p:nvPr/>
        </p:nvSpPr>
        <p:spPr bwMode="auto">
          <a:xfrm>
            <a:off x="6096000" y="1862138"/>
            <a:ext cx="1828800" cy="1566862"/>
          </a:xfrm>
          <a:custGeom>
            <a:avLst/>
            <a:gdLst>
              <a:gd name="T0" fmla="*/ 2147483646 w 21600"/>
              <a:gd name="T1" fmla="*/ 0 h 18512"/>
              <a:gd name="T2" fmla="*/ 2147483646 w 21600"/>
              <a:gd name="T3" fmla="*/ 2147483646 h 18512"/>
              <a:gd name="T4" fmla="*/ 0 w 21600"/>
              <a:gd name="T5" fmla="*/ 2147483646 h 18512"/>
              <a:gd name="T6" fmla="*/ 0 60000 65536"/>
              <a:gd name="T7" fmla="*/ 0 60000 65536"/>
              <a:gd name="T8" fmla="*/ 0 60000 65536"/>
              <a:gd name="T9" fmla="*/ 0 w 21600"/>
              <a:gd name="T10" fmla="*/ 0 h 18512"/>
              <a:gd name="T11" fmla="*/ 21600 w 21600"/>
              <a:gd name="T12" fmla="*/ 18512 h 18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512" fill="none" extrusionOk="0">
                <a:moveTo>
                  <a:pt x="11129" y="0"/>
                </a:moveTo>
                <a:cubicBezTo>
                  <a:pt x="17626" y="3906"/>
                  <a:pt x="21600" y="10931"/>
                  <a:pt x="21600" y="18512"/>
                </a:cubicBezTo>
              </a:path>
              <a:path w="21600" h="18512" stroke="0" extrusionOk="0">
                <a:moveTo>
                  <a:pt x="11129" y="0"/>
                </a:moveTo>
                <a:cubicBezTo>
                  <a:pt x="17626" y="3906"/>
                  <a:pt x="21600" y="10931"/>
                  <a:pt x="21600" y="18512"/>
                </a:cubicBezTo>
                <a:lnTo>
                  <a:pt x="0" y="18512"/>
                </a:lnTo>
                <a:lnTo>
                  <a:pt x="11129" y="0"/>
                </a:lnTo>
                <a:close/>
              </a:path>
            </a:pathLst>
          </a:custGeom>
          <a:solidFill>
            <a:srgbClr val="00FF00">
              <a:alpha val="25098"/>
            </a:srgbClr>
          </a:solidFill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B3FE7BCA-9EC9-E978-0DC5-4B41C888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495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+ </a:t>
            </a:r>
            <a:r>
              <a:rPr lang="en-US" altLang="en-US" sz="2000"/>
              <a:t>Counter clockwise</a:t>
            </a:r>
            <a:endParaRPr lang="en-US" altLang="en-US"/>
          </a:p>
        </p:txBody>
      </p:sp>
      <p:sp>
        <p:nvSpPr>
          <p:cNvPr id="6152" name="Arc 12">
            <a:extLst>
              <a:ext uri="{FF2B5EF4-FFF2-40B4-BE49-F238E27FC236}">
                <a16:creationId xmlns:a16="http://schemas.microsoft.com/office/drawing/2014/main" id="{38DF4000-8B32-FFFD-5A41-2806A1F88ED7}"/>
              </a:ext>
            </a:extLst>
          </p:cNvPr>
          <p:cNvSpPr>
            <a:spLocks/>
          </p:cNvSpPr>
          <p:nvPr/>
        </p:nvSpPr>
        <p:spPr bwMode="auto">
          <a:xfrm rot="5400000">
            <a:off x="6490494" y="3036094"/>
            <a:ext cx="1039812" cy="1828800"/>
          </a:xfrm>
          <a:custGeom>
            <a:avLst/>
            <a:gdLst>
              <a:gd name="T0" fmla="*/ 0 w 12289"/>
              <a:gd name="T1" fmla="*/ 0 h 21600"/>
              <a:gd name="T2" fmla="*/ 2147483646 w 12289"/>
              <a:gd name="T3" fmla="*/ 2147483646 h 21600"/>
              <a:gd name="T4" fmla="*/ 0 w 12289"/>
              <a:gd name="T5" fmla="*/ 2147483646 h 21600"/>
              <a:gd name="T6" fmla="*/ 0 60000 65536"/>
              <a:gd name="T7" fmla="*/ 0 60000 65536"/>
              <a:gd name="T8" fmla="*/ 0 60000 65536"/>
              <a:gd name="T9" fmla="*/ 0 w 12289"/>
              <a:gd name="T10" fmla="*/ 0 h 21600"/>
              <a:gd name="T11" fmla="*/ 12289 w 122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89" h="21600" fill="none" extrusionOk="0">
                <a:moveTo>
                  <a:pt x="-1" y="0"/>
                </a:moveTo>
                <a:cubicBezTo>
                  <a:pt x="4391" y="0"/>
                  <a:pt x="8678" y="1338"/>
                  <a:pt x="12289" y="3836"/>
                </a:cubicBezTo>
              </a:path>
              <a:path w="12289" h="21600" stroke="0" extrusionOk="0">
                <a:moveTo>
                  <a:pt x="-1" y="0"/>
                </a:moveTo>
                <a:cubicBezTo>
                  <a:pt x="4391" y="0"/>
                  <a:pt x="8678" y="1338"/>
                  <a:pt x="12289" y="383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61" name="Arc 13">
            <a:extLst>
              <a:ext uri="{FF2B5EF4-FFF2-40B4-BE49-F238E27FC236}">
                <a16:creationId xmlns:a16="http://schemas.microsoft.com/office/drawing/2014/main" id="{19AED67E-6D13-36A7-0850-9D1C0416B46A}"/>
              </a:ext>
            </a:extLst>
          </p:cNvPr>
          <p:cNvSpPr>
            <a:spLocks/>
          </p:cNvSpPr>
          <p:nvPr/>
        </p:nvSpPr>
        <p:spPr bwMode="auto">
          <a:xfrm rot="5400000">
            <a:off x="6390482" y="3161507"/>
            <a:ext cx="1265237" cy="1828800"/>
          </a:xfrm>
          <a:custGeom>
            <a:avLst/>
            <a:gdLst>
              <a:gd name="T0" fmla="*/ 0 w 14929"/>
              <a:gd name="T1" fmla="*/ 0 h 21600"/>
              <a:gd name="T2" fmla="*/ 2147483646 w 14929"/>
              <a:gd name="T3" fmla="*/ 2147483646 h 21600"/>
              <a:gd name="T4" fmla="*/ 0 w 14929"/>
              <a:gd name="T5" fmla="*/ 2147483646 h 21600"/>
              <a:gd name="T6" fmla="*/ 0 60000 65536"/>
              <a:gd name="T7" fmla="*/ 0 60000 65536"/>
              <a:gd name="T8" fmla="*/ 0 60000 65536"/>
              <a:gd name="T9" fmla="*/ 0 w 14929"/>
              <a:gd name="T10" fmla="*/ 0 h 21600"/>
              <a:gd name="T11" fmla="*/ 14929 w 149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29" h="21600" fill="none" extrusionOk="0">
                <a:moveTo>
                  <a:pt x="-1" y="0"/>
                </a:moveTo>
                <a:cubicBezTo>
                  <a:pt x="5561" y="0"/>
                  <a:pt x="10909" y="2145"/>
                  <a:pt x="14928" y="5989"/>
                </a:cubicBezTo>
              </a:path>
              <a:path w="14929" h="21600" stroke="0" extrusionOk="0">
                <a:moveTo>
                  <a:pt x="-1" y="0"/>
                </a:moveTo>
                <a:cubicBezTo>
                  <a:pt x="5561" y="0"/>
                  <a:pt x="10909" y="2145"/>
                  <a:pt x="14928" y="598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FF0000">
              <a:alpha val="25098"/>
            </a:srgbClr>
          </a:solidFill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33860A0C-B470-BC99-F846-37E769774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429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-</a:t>
            </a:r>
            <a:r>
              <a:rPr lang="en-US" altLang="en-US" sz="2400"/>
              <a:t> </a:t>
            </a:r>
            <a:r>
              <a:rPr lang="en-US" altLang="en-US" sz="2000"/>
              <a:t>clockwise</a:t>
            </a:r>
            <a:endParaRPr lang="en-US" altLang="en-US" sz="2400"/>
          </a:p>
        </p:txBody>
      </p:sp>
      <p:sp>
        <p:nvSpPr>
          <p:cNvPr id="6155" name="Line 16">
            <a:extLst>
              <a:ext uri="{FF2B5EF4-FFF2-40B4-BE49-F238E27FC236}">
                <a16:creationId xmlns:a16="http://schemas.microsoft.com/office/drawing/2014/main" id="{7062626B-FC2F-1792-39FD-D9BE80FE8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57C2181E-088A-F070-24D2-BF308F32B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1" y="1854200"/>
            <a:ext cx="944563" cy="1574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2393975E-C46E-BDAB-7DF3-01A210B7C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1371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654F7ACC-85F3-5213-EEBB-58CD6D1BC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324485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Initial Ray</a:t>
            </a:r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5C58CF49-40EB-0A43-CA6A-D7BFEB83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219201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FF00"/>
                </a:solidFill>
              </a:rPr>
              <a:t>Terminal Ray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5BAC317C-B9CC-DC09-74FF-7C068637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953001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Terminal Ray</a:t>
            </a:r>
          </a:p>
        </p:txBody>
      </p:sp>
      <p:sp>
        <p:nvSpPr>
          <p:cNvPr id="2070" name="AutoShape 22">
            <a:extLst>
              <a:ext uri="{FF2B5EF4-FFF2-40B4-BE49-F238E27FC236}">
                <a16:creationId xmlns:a16="http://schemas.microsoft.com/office/drawing/2014/main" id="{08A46377-D8CC-C308-EDE4-A18533337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352800"/>
            <a:ext cx="152400" cy="1524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6162" name="Text Box 23">
            <a:extLst>
              <a:ext uri="{FF2B5EF4-FFF2-40B4-BE49-F238E27FC236}">
                <a16:creationId xmlns:a16="http://schemas.microsoft.com/office/drawing/2014/main" id="{AB55EC83-2A20-E1CC-1556-7B67C884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28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Definition of an angle</a:t>
            </a:r>
          </a:p>
        </p:txBody>
      </p:sp>
      <p:sp>
        <p:nvSpPr>
          <p:cNvPr id="6163" name="Line 24">
            <a:extLst>
              <a:ext uri="{FF2B5EF4-FFF2-40B4-BE49-F238E27FC236}">
                <a16:creationId xmlns:a16="http://schemas.microsoft.com/office/drawing/2014/main" id="{B729254B-16BA-5605-D6D6-92BC65831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64" name="Line 25">
            <a:extLst>
              <a:ext uri="{FF2B5EF4-FFF2-40B4-BE49-F238E27FC236}">
                <a16:creationId xmlns:a16="http://schemas.microsoft.com/office/drawing/2014/main" id="{78F0E25E-0E5C-4C8B-5415-757DED4CF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429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16 L -0.00365 -0.04994 L -0.0092 -0.07954 C -0.01128 -0.09641 -0.01875 -0.11584 -0.02726 -0.13595 C -0.03733 -0.15884 -0.04722 -0.17711 -0.05642 -0.18774 L -0.07587 -0.21179 L -0.1 -0.23306 " pathEditMode="relative" rAng="0" ptsTypes="FAffFAF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1144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 L -0.00278 0.05278 C -0.00469 0.06389 -0.00712 0.07894 -0.01181 0.09444 C -0.01753 0.11227 -0.02274 0.1294 -0.02778 0.13981 L -0.05139 0.18241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893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7" grpId="0"/>
      <p:bldP spid="2057" grpId="1"/>
      <p:bldP spid="2062" grpId="0"/>
      <p:bldP spid="2067" grpId="0"/>
      <p:bldP spid="2068" grpId="0"/>
      <p:bldP spid="2068" grpId="1"/>
      <p:bldP spid="2069" grpId="0"/>
      <p:bldP spid="2070" grpId="0" animBg="1"/>
      <p:bldP spid="20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>
            <a:extLst>
              <a:ext uri="{FF2B5EF4-FFF2-40B4-BE49-F238E27FC236}">
                <a16:creationId xmlns:a16="http://schemas.microsoft.com/office/drawing/2014/main" id="{B321C2C8-B8A0-EFB9-FD3C-4E3DDB7D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1"/>
            <a:ext cx="4229768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6FD63236-9FE8-EDF2-47A4-19C2CB9A4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Angles</a:t>
            </a:r>
            <a:endParaRPr lang="en-US" altLang="en-US" i="1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EB41A48-E8BC-C994-A65F-A22C9A420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4950" y="1044711"/>
            <a:ext cx="9163050" cy="4525963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Positive angles </a:t>
            </a:r>
            <a:r>
              <a:rPr lang="en-US" altLang="en-US" dirty="0">
                <a:solidFill>
                  <a:srgbClr val="FF0000"/>
                </a:solidFill>
              </a:rPr>
              <a:t>are generated by counterclockwise rotation, and </a:t>
            </a:r>
            <a:r>
              <a:rPr lang="en-US" altLang="en-US" b="1" dirty="0">
                <a:solidFill>
                  <a:srgbClr val="FF0000"/>
                </a:solidFill>
              </a:rPr>
              <a:t>negative angles </a:t>
            </a:r>
            <a:r>
              <a:rPr lang="en-US" altLang="en-US" dirty="0">
                <a:solidFill>
                  <a:srgbClr val="FF0000"/>
                </a:solidFill>
              </a:rPr>
              <a:t>by clockwise rotation</a:t>
            </a:r>
            <a:r>
              <a:rPr lang="en-US" altLang="en-US" dirty="0"/>
              <a:t>, as shown in Figure 4.3.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D630A990-F2C7-6E4A-DE42-42E5A7C2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5895975"/>
            <a:ext cx="91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baseline="0"/>
              <a:t>Figure 4.3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85962" y="623888"/>
            <a:ext cx="746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800" dirty="0">
                <a:solidFill>
                  <a:srgbClr val="339933"/>
                </a:solidFill>
              </a:rPr>
              <a:t>Converting </a:t>
            </a:r>
            <a:r>
              <a:rPr lang="en-US" sz="2800" dirty="0">
                <a:solidFill>
                  <a:srgbClr val="C00000"/>
                </a:solidFill>
              </a:rPr>
              <a:t>Degree</a:t>
            </a:r>
            <a:r>
              <a:rPr lang="en-US" sz="2800" dirty="0">
                <a:solidFill>
                  <a:srgbClr val="339933"/>
                </a:solidFill>
              </a:rPr>
              <a:t> Measure to </a:t>
            </a:r>
            <a:r>
              <a:rPr lang="en-US" sz="2800" dirty="0">
                <a:solidFill>
                  <a:srgbClr val="C00000"/>
                </a:solidFill>
              </a:rPr>
              <a:t>Radian</a:t>
            </a:r>
            <a:r>
              <a:rPr lang="en-US" sz="2800" dirty="0">
                <a:solidFill>
                  <a:srgbClr val="339933"/>
                </a:solidFill>
              </a:rPr>
              <a:t> Measure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89125" y="2155825"/>
            <a:ext cx="379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Convert to radian measure: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65325" y="2613025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a)  </a:t>
            </a:r>
            <a:r>
              <a:rPr lang="en-US"/>
              <a:t>210</a:t>
            </a:r>
            <a:r>
              <a:rPr lang="en-US" baseline="30000"/>
              <a:t>0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40932" y="1376249"/>
            <a:ext cx="206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180</a:t>
            </a:r>
            <a:r>
              <a:rPr lang="en-US" sz="2400" b="1" baseline="30000" dirty="0">
                <a:solidFill>
                  <a:srgbClr val="CC0000"/>
                </a:solidFill>
              </a:rPr>
              <a:t>0</a:t>
            </a:r>
            <a:r>
              <a:rPr lang="en-US" sz="2400" b="1" dirty="0">
                <a:solidFill>
                  <a:srgbClr val="CC0000"/>
                </a:solidFill>
                <a:latin typeface="Symbol" pitchFamily="18" charset="2"/>
              </a:rPr>
              <a:t>  </a:t>
            </a:r>
            <a:r>
              <a:rPr lang="en-US" sz="2400" b="1" dirty="0">
                <a:solidFill>
                  <a:srgbClr val="CC0000"/>
                </a:solidFill>
              </a:rPr>
              <a:t>or </a:t>
            </a:r>
            <a:r>
              <a:rPr lang="en-US" sz="2400" b="1" dirty="0">
                <a:solidFill>
                  <a:srgbClr val="CC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π</a:t>
            </a:r>
            <a:r>
              <a:rPr lang="en-US" sz="2400" b="1" dirty="0">
                <a:solidFill>
                  <a:srgbClr val="CC0000"/>
                </a:solidFill>
              </a:rPr>
              <a:t> rad </a:t>
            </a:r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6850063" y="1268421"/>
          <a:ext cx="1047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393480" progId="Equation.DSMT4">
                  <p:embed/>
                </p:oleObj>
              </mc:Choice>
              <mc:Fallback>
                <p:oleObj name="Equation" r:id="rId3" imgW="545760" imgH="393480" progId="Equation.DSMT4">
                  <p:embed/>
                  <p:pic>
                    <p:nvPicPr>
                      <p:cNvPr id="81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268421"/>
                        <a:ext cx="1047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3"/>
          <p:cNvGraphicFramePr>
            <a:graphicFrameLocks noChangeAspect="1"/>
          </p:cNvGraphicFramePr>
          <p:nvPr/>
        </p:nvGraphicFramePr>
        <p:xfrm>
          <a:off x="3013075" y="3354532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 3.6+" r:id="rId5" imgW="355600" imgH="355600" progId="Equation.DSMT36">
                  <p:embed/>
                </p:oleObj>
              </mc:Choice>
              <mc:Fallback>
                <p:oleObj name="MathType Equation 3.6+" r:id="rId5" imgW="355600" imgH="355600" progId="Equation.DSMT36">
                  <p:embed/>
                  <p:pic>
                    <p:nvPicPr>
                      <p:cNvPr id="82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3354532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946400" y="4126057"/>
            <a:ext cx="96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≈ 3.67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343401" y="3402158"/>
            <a:ext cx="1740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  <a:latin typeface="+mn-lt"/>
              </a:rPr>
              <a:t>Exact radian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292600" y="4087958"/>
            <a:ext cx="2721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+mn-lt"/>
              </a:rPr>
              <a:t>Approximate radian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918325" y="2628901"/>
            <a:ext cx="135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b)</a:t>
            </a:r>
            <a:r>
              <a:rPr lang="en-US" dirty="0"/>
              <a:t>  - 315</a:t>
            </a:r>
            <a:r>
              <a:rPr lang="en-US" baseline="30000" dirty="0"/>
              <a:t>0</a:t>
            </a:r>
            <a:endParaRPr lang="en-US" dirty="0"/>
          </a:p>
        </p:txBody>
      </p:sp>
      <p:graphicFrame>
        <p:nvGraphicFramePr>
          <p:cNvPr id="8208" name="Object 4"/>
          <p:cNvGraphicFramePr>
            <a:graphicFrameLocks noChangeAspect="1"/>
          </p:cNvGraphicFramePr>
          <p:nvPr/>
        </p:nvGraphicFramePr>
        <p:xfrm>
          <a:off x="7970839" y="3224213"/>
          <a:ext cx="10064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82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839" y="3224213"/>
                        <a:ext cx="10064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9" name="Object 5"/>
          <p:cNvGraphicFramePr>
            <a:graphicFrameLocks noChangeAspect="1"/>
          </p:cNvGraphicFramePr>
          <p:nvPr/>
        </p:nvGraphicFramePr>
        <p:xfrm>
          <a:off x="3124201" y="2476500"/>
          <a:ext cx="7604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393700" progId="Equation.DSMT4">
                  <p:embed/>
                </p:oleObj>
              </mc:Choice>
              <mc:Fallback>
                <p:oleObj name="Equation" r:id="rId9" imgW="457200" imgH="393700" progId="Equation.DSMT4">
                  <p:embed/>
                  <p:pic>
                    <p:nvPicPr>
                      <p:cNvPr id="82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2476500"/>
                        <a:ext cx="7604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6"/>
          <p:cNvGraphicFramePr>
            <a:graphicFrameLocks noChangeAspect="1"/>
          </p:cNvGraphicFramePr>
          <p:nvPr/>
        </p:nvGraphicFramePr>
        <p:xfrm>
          <a:off x="8256588" y="25146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200" imgH="393700" progId="Equation.DSMT4">
                  <p:embed/>
                </p:oleObj>
              </mc:Choice>
              <mc:Fallback>
                <p:oleObj name="Equation" r:id="rId11" imgW="457200" imgH="393700" progId="Equation.DSMT4">
                  <p:embed/>
                  <p:pic>
                    <p:nvPicPr>
                      <p:cNvPr id="82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25146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7"/>
          <p:cNvGraphicFramePr>
            <a:graphicFrameLocks noChangeAspect="1"/>
          </p:cNvGraphicFramePr>
          <p:nvPr/>
        </p:nvGraphicFramePr>
        <p:xfrm>
          <a:off x="7974013" y="4217988"/>
          <a:ext cx="11160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177480" progId="Equation.DSMT4">
                  <p:embed/>
                </p:oleObj>
              </mc:Choice>
              <mc:Fallback>
                <p:oleObj name="Equation" r:id="rId12" imgW="520560" imgH="177480" progId="Equation.DSMT4">
                  <p:embed/>
                  <p:pic>
                    <p:nvPicPr>
                      <p:cNvPr id="82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4217988"/>
                        <a:ext cx="11160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962400" y="5403549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+mn-lt"/>
              </a:rPr>
              <a:t>To convert from degrees</a:t>
            </a:r>
          </a:p>
          <a:p>
            <a:r>
              <a:rPr lang="en-US" dirty="0">
                <a:latin typeface="+mn-lt"/>
              </a:rPr>
              <a:t>to radians, multiply by</a:t>
            </a:r>
          </a:p>
        </p:txBody>
      </p:sp>
      <p:graphicFrame>
        <p:nvGraphicFramePr>
          <p:cNvPr id="8214" name="Object 8"/>
          <p:cNvGraphicFramePr>
            <a:graphicFrameLocks noChangeAspect="1"/>
          </p:cNvGraphicFramePr>
          <p:nvPr/>
        </p:nvGraphicFramePr>
        <p:xfrm>
          <a:off x="7404100" y="5472114"/>
          <a:ext cx="787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393480" progId="Equation.DSMT4">
                  <p:embed/>
                </p:oleObj>
              </mc:Choice>
              <mc:Fallback>
                <p:oleObj name="Equation" r:id="rId14" imgW="380880" imgH="393480" progId="Equation.DSMT4">
                  <p:embed/>
                  <p:pic>
                    <p:nvPicPr>
                      <p:cNvPr id="82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5472114"/>
                        <a:ext cx="7874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3" y="5210176"/>
            <a:ext cx="1652587" cy="16478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10690" y="-76200"/>
            <a:ext cx="7113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Angles and Angle Measure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270876" y="1295400"/>
          <a:ext cx="1558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393480" progId="Equation.DSMT4">
                  <p:embed/>
                </p:oleObj>
              </mc:Choice>
              <mc:Fallback>
                <p:oleObj name="Equation" r:id="rId17" imgW="812520" imgH="39348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6" y="1295400"/>
                        <a:ext cx="15589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679067" y="1376249"/>
            <a:ext cx="300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</a:rPr>
              <a:t>One half a rotation is 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D25A-F7DE-4117-B8E2-936BFD367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13" grpId="0" autoUpdateAnimBg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2530475" y="1"/>
            <a:ext cx="7462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sz="2800" u="sng" dirty="0">
                <a:solidFill>
                  <a:srgbClr val="339933"/>
                </a:solidFill>
              </a:rPr>
              <a:t>Converting </a:t>
            </a:r>
            <a:r>
              <a:rPr lang="en-US" sz="2800" u="sng" dirty="0">
                <a:solidFill>
                  <a:srgbClr val="C00000"/>
                </a:solidFill>
              </a:rPr>
              <a:t>Radian</a:t>
            </a:r>
            <a:r>
              <a:rPr lang="en-US" sz="2800" u="sng" dirty="0">
                <a:solidFill>
                  <a:srgbClr val="339933"/>
                </a:solidFill>
              </a:rPr>
              <a:t> Measure to </a:t>
            </a:r>
            <a:r>
              <a:rPr lang="en-US" sz="2800" u="sng" dirty="0">
                <a:solidFill>
                  <a:srgbClr val="C00000"/>
                </a:solidFill>
              </a:rPr>
              <a:t>Degree</a:t>
            </a:r>
            <a:r>
              <a:rPr lang="en-US" sz="2800" u="sng" dirty="0">
                <a:solidFill>
                  <a:srgbClr val="339933"/>
                </a:solidFill>
              </a:rPr>
              <a:t> Measure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752600" y="1219200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Convert to degree measure: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965325" y="18669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a)</a:t>
            </a:r>
          </a:p>
        </p:txBody>
      </p:sp>
      <p:graphicFrame>
        <p:nvGraphicFramePr>
          <p:cNvPr id="154631" name="Object 3"/>
          <p:cNvGraphicFramePr>
            <a:graphicFrameLocks noChangeAspect="1"/>
          </p:cNvGraphicFramePr>
          <p:nvPr/>
        </p:nvGraphicFramePr>
        <p:xfrm>
          <a:off x="3061855" y="1856510"/>
          <a:ext cx="830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1546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855" y="1856510"/>
                        <a:ext cx="830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819400" y="2705100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= 120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6918326" y="18288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b)</a:t>
            </a:r>
            <a:endParaRPr lang="en-US"/>
          </a:p>
        </p:txBody>
      </p:sp>
      <p:graphicFrame>
        <p:nvGraphicFramePr>
          <p:cNvPr id="154634" name="Object 4"/>
          <p:cNvGraphicFramePr>
            <a:graphicFrameLocks noChangeAspect="1"/>
          </p:cNvGraphicFramePr>
          <p:nvPr/>
        </p:nvGraphicFramePr>
        <p:xfrm>
          <a:off x="8581232" y="1679575"/>
          <a:ext cx="830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393480" progId="Equation.DSMT4">
                  <p:embed/>
                </p:oleObj>
              </mc:Choice>
              <mc:Fallback>
                <p:oleObj name="Equation" r:id="rId5" imgW="431640" imgH="393480" progId="Equation.DSMT4">
                  <p:embed/>
                  <p:pic>
                    <p:nvPicPr>
                      <p:cNvPr id="154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32" y="1679575"/>
                        <a:ext cx="830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5" name="Object 5"/>
          <p:cNvGraphicFramePr>
            <a:graphicFrameLocks noChangeAspect="1"/>
          </p:cNvGraphicFramePr>
          <p:nvPr/>
        </p:nvGraphicFramePr>
        <p:xfrm>
          <a:off x="2468140" y="1824683"/>
          <a:ext cx="4921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1546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140" y="1824683"/>
                        <a:ext cx="4921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6" name="Object 6"/>
          <p:cNvGraphicFramePr>
            <a:graphicFrameLocks noChangeAspect="1"/>
          </p:cNvGraphicFramePr>
          <p:nvPr/>
        </p:nvGraphicFramePr>
        <p:xfrm>
          <a:off x="7402514" y="1638301"/>
          <a:ext cx="11652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1546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4" y="1638301"/>
                        <a:ext cx="11652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8534401" y="2705101"/>
            <a:ext cx="949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= -15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2117726" y="4876801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c)</a:t>
            </a:r>
            <a:r>
              <a:rPr lang="en-US" dirty="0"/>
              <a:t>   1.68</a:t>
            </a:r>
          </a:p>
        </p:txBody>
      </p:sp>
      <p:graphicFrame>
        <p:nvGraphicFramePr>
          <p:cNvPr id="154639" name="Object 7"/>
          <p:cNvGraphicFramePr>
            <a:graphicFrameLocks noChangeAspect="1"/>
          </p:cNvGraphicFramePr>
          <p:nvPr/>
        </p:nvGraphicFramePr>
        <p:xfrm>
          <a:off x="3338513" y="4703613"/>
          <a:ext cx="8858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154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703613"/>
                        <a:ext cx="8858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3040856" y="5638800"/>
            <a:ext cx="122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= 96.26</a:t>
            </a:r>
            <a:r>
              <a:rPr lang="en-US" baseline="30000" dirty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7064375" y="4340226"/>
            <a:ext cx="3203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2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+mn-lt"/>
              </a:rPr>
              <a:t>To convert from radians</a:t>
            </a:r>
          </a:p>
          <a:p>
            <a:r>
              <a:rPr lang="en-US" dirty="0">
                <a:latin typeface="+mn-lt"/>
              </a:rPr>
              <a:t>to degrees, multiply by</a:t>
            </a:r>
          </a:p>
        </p:txBody>
      </p:sp>
      <p:graphicFrame>
        <p:nvGraphicFramePr>
          <p:cNvPr id="154642" name="Object 8"/>
          <p:cNvGraphicFramePr>
            <a:graphicFrameLocks noChangeAspect="1"/>
          </p:cNvGraphicFramePr>
          <p:nvPr/>
        </p:nvGraphicFramePr>
        <p:xfrm>
          <a:off x="7275514" y="5167314"/>
          <a:ext cx="7889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1546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4" y="5167314"/>
                        <a:ext cx="788987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1651" y="617538"/>
          <a:ext cx="1047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1" y="617538"/>
                        <a:ext cx="1047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272464" y="644525"/>
          <a:ext cx="15589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393480" progId="Equation.DSMT4">
                  <p:embed/>
                </p:oleObj>
              </mc:Choice>
              <mc:Fallback>
                <p:oleObj name="Equation" r:id="rId17" imgW="8125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4" y="644525"/>
                        <a:ext cx="15589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98" y="4202113"/>
            <a:ext cx="1652587" cy="16478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D25A-F7DE-4117-B8E2-936BFD367C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  <p:bldP spid="154627" grpId="0" autoUpdateAnimBg="0"/>
      <p:bldP spid="154628" grpId="0" autoUpdateAnimBg="0"/>
      <p:bldP spid="154632" grpId="0" autoUpdateAnimBg="0"/>
      <p:bldP spid="154633" grpId="0" autoUpdateAnimBg="0"/>
      <p:bldP spid="154637" grpId="0" autoUpdateAnimBg="0"/>
      <p:bldP spid="154638" grpId="0" autoUpdateAnimBg="0"/>
      <p:bldP spid="154640" grpId="0" autoUpdateAnimBg="0"/>
      <p:bldP spid="1546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2057400"/>
            <a:ext cx="5943600" cy="1676400"/>
          </a:xfrm>
        </p:spPr>
        <p:txBody>
          <a:bodyPr>
            <a:noAutofit/>
          </a:bodyPr>
          <a:lstStyle/>
          <a:p>
            <a:r>
              <a:rPr lang="en-GB" altLang="en-US" sz="6600" dirty="0">
                <a:latin typeface="Segoe Marker" panose="03080602040302020204" pitchFamily="66" charset="0"/>
              </a:rPr>
              <a:t>Sine, Cosine </a:t>
            </a:r>
            <a:br>
              <a:rPr lang="en-GB" altLang="en-US" sz="6600" dirty="0">
                <a:latin typeface="Segoe Marker" panose="03080602040302020204" pitchFamily="66" charset="0"/>
              </a:rPr>
            </a:br>
            <a:r>
              <a:rPr lang="en-GB" altLang="en-US" sz="6600" dirty="0">
                <a:latin typeface="Segoe Marker" panose="03080602040302020204" pitchFamily="66" charset="0"/>
              </a:rPr>
              <a:t>and Tangent </a:t>
            </a:r>
            <a:br>
              <a:rPr lang="en-GB" altLang="en-US" sz="6600" dirty="0">
                <a:latin typeface="Segoe Marker" panose="03080602040302020204" pitchFamily="66" charset="0"/>
              </a:rPr>
            </a:br>
            <a:r>
              <a:rPr lang="en-GB" altLang="en-US" sz="6600" dirty="0">
                <a:latin typeface="Segoe Marker" panose="03080602040302020204" pitchFamily="66" charset="0"/>
              </a:rPr>
              <a:t>of 30</a:t>
            </a:r>
            <a:r>
              <a:rPr lang="en-US" altLang="en-US" sz="6600" dirty="0">
                <a:latin typeface="Segoe Marker" panose="03080602040302020204" pitchFamily="66" charset="0"/>
              </a:rPr>
              <a:t>º, 45º </a:t>
            </a:r>
            <a:br>
              <a:rPr lang="en-US" altLang="en-US" sz="6600" dirty="0">
                <a:latin typeface="Segoe Marker" panose="03080602040302020204" pitchFamily="66" charset="0"/>
              </a:rPr>
            </a:br>
            <a:r>
              <a:rPr lang="en-US" altLang="en-US" sz="6600" dirty="0">
                <a:latin typeface="Segoe Marker" panose="03080602040302020204" pitchFamily="66" charset="0"/>
              </a:rPr>
              <a:t>and 60º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8302"/>
            <a:ext cx="36576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n Gordon A Twitter Exact Trig Values">
            <a:extLst>
              <a:ext uri="{FF2B5EF4-FFF2-40B4-BE49-F238E27FC236}">
                <a16:creationId xmlns:a16="http://schemas.microsoft.com/office/drawing/2014/main" id="{5EF68099-64EE-333A-077A-997A75D2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85800"/>
            <a:ext cx="8915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0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t Rule - Mathonline">
            <a:extLst>
              <a:ext uri="{FF2B5EF4-FFF2-40B4-BE49-F238E27FC236}">
                <a16:creationId xmlns:a16="http://schemas.microsoft.com/office/drawing/2014/main" id="{2FEB22EB-4036-D041-A660-73B7D9C4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46458"/>
            <a:ext cx="6057900" cy="58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EF9396-56F7-22A4-EE15-0E7FD4634BB7}"/>
              </a:ext>
            </a:extLst>
          </p:cNvPr>
          <p:cNvSpPr txBox="1"/>
          <p:nvPr/>
        </p:nvSpPr>
        <p:spPr>
          <a:xfrm>
            <a:off x="2133600" y="15240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CAST Rule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237838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981</Words>
  <Application>Microsoft Office PowerPoint</Application>
  <PresentationFormat>Widescreen</PresentationFormat>
  <Paragraphs>280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Century Gothic</vt:lpstr>
      <vt:lpstr>Segoe Marker</vt:lpstr>
      <vt:lpstr>Symbol</vt:lpstr>
      <vt:lpstr>Times</vt:lpstr>
      <vt:lpstr>Times New Roman</vt:lpstr>
      <vt:lpstr>Verdana</vt:lpstr>
      <vt:lpstr>Office Theme</vt:lpstr>
      <vt:lpstr>Equation</vt:lpstr>
      <vt:lpstr>MathType Equation 3.6+</vt:lpstr>
      <vt:lpstr>Microsoft Equation 3.0</vt:lpstr>
      <vt:lpstr>Trigonometry 2 Revision</vt:lpstr>
      <vt:lpstr>Angles</vt:lpstr>
      <vt:lpstr>PowerPoint Presentation</vt:lpstr>
      <vt:lpstr>Angles</vt:lpstr>
      <vt:lpstr>PowerPoint Presentation</vt:lpstr>
      <vt:lpstr>PowerPoint Presentation</vt:lpstr>
      <vt:lpstr>Sine, Cosine  and Tangent  of 30º, 45º  and 60º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PowerPoint Presentation</vt:lpstr>
      <vt:lpstr>Definitions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Trigonometry 2 Revision</dc:title>
  <dc:creator>Lyn ZHANG</dc:creator>
  <cp:lastModifiedBy>Lyn ZHANG</cp:lastModifiedBy>
  <cp:revision>1</cp:revision>
  <dcterms:created xsi:type="dcterms:W3CDTF">2022-08-07T08:12:58Z</dcterms:created>
  <dcterms:modified xsi:type="dcterms:W3CDTF">2022-08-07T08:21:35Z</dcterms:modified>
</cp:coreProperties>
</file>