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35" r:id="rId2"/>
    <p:sldId id="336" r:id="rId3"/>
    <p:sldId id="328" r:id="rId4"/>
    <p:sldId id="323" r:id="rId5"/>
    <p:sldId id="329" r:id="rId6"/>
    <p:sldId id="330" r:id="rId7"/>
    <p:sldId id="331" r:id="rId8"/>
    <p:sldId id="332" r:id="rId9"/>
    <p:sldId id="333" r:id="rId10"/>
    <p:sldId id="33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53" d="100"/>
          <a:sy n="53" d="100"/>
        </p:scale>
        <p:origin x="11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77FB0-F350-44ED-BEFF-4B82817EDCF2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34EAD27-1594-4107-A13A-8A927379F2A7}">
      <dgm:prSet phldrT="[Text]"/>
      <dgm:spPr/>
      <dgm:t>
        <a:bodyPr/>
        <a:lstStyle/>
        <a:p>
          <a:r>
            <a:rPr lang="en-GB" dirty="0"/>
            <a:t>10M3</a:t>
          </a:r>
        </a:p>
      </dgm:t>
    </dgm:pt>
    <dgm:pt modelId="{8FAAAA1A-7BB2-4A55-B7F7-2871870880F1}" type="parTrans" cxnId="{A123CA6D-DFE5-4C8E-92F1-E9004B438F2F}">
      <dgm:prSet/>
      <dgm:spPr/>
      <dgm:t>
        <a:bodyPr/>
        <a:lstStyle/>
        <a:p>
          <a:endParaRPr lang="en-GB"/>
        </a:p>
      </dgm:t>
    </dgm:pt>
    <dgm:pt modelId="{7006BA12-FBB9-42F6-BDCC-FDEE2B9FE70B}" type="sibTrans" cxnId="{A123CA6D-DFE5-4C8E-92F1-E9004B438F2F}">
      <dgm:prSet/>
      <dgm:spPr/>
      <dgm:t>
        <a:bodyPr/>
        <a:lstStyle/>
        <a:p>
          <a:endParaRPr lang="en-GB"/>
        </a:p>
      </dgm:t>
    </dgm:pt>
    <dgm:pt modelId="{9CE04CC7-8338-45E1-BFDE-7A6FB2015DB2}">
      <dgm:prSet phldrT="[Text]"/>
      <dgm:spPr>
        <a:solidFill>
          <a:schemeClr val="accent6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Simplify:</a:t>
          </a:r>
        </a:p>
        <a:p>
          <a:r>
            <a:rPr lang="en-GB" dirty="0">
              <a:solidFill>
                <a:schemeClr val="bg1"/>
              </a:solidFill>
            </a:rPr>
            <a:t>2e</a:t>
          </a:r>
          <a:r>
            <a:rPr lang="en-GB" baseline="30000" dirty="0">
              <a:solidFill>
                <a:schemeClr val="bg1"/>
              </a:solidFill>
            </a:rPr>
            <a:t>2</a:t>
          </a:r>
          <a:r>
            <a:rPr lang="en-GB" dirty="0">
              <a:solidFill>
                <a:schemeClr val="bg1"/>
              </a:solidFill>
            </a:rPr>
            <a:t> x 3e</a:t>
          </a:r>
          <a:r>
            <a:rPr lang="en-GB" baseline="30000" dirty="0">
              <a:solidFill>
                <a:schemeClr val="bg1"/>
              </a:solidFill>
            </a:rPr>
            <a:t>3</a:t>
          </a:r>
        </a:p>
        <a:p>
          <a:r>
            <a:rPr lang="en-GB" dirty="0">
              <a:solidFill>
                <a:schemeClr val="bg1"/>
              </a:solidFill>
            </a:rPr>
            <a:t>12f</a:t>
          </a:r>
          <a:r>
            <a:rPr lang="en-GB" baseline="30000" dirty="0">
              <a:solidFill>
                <a:schemeClr val="bg1"/>
              </a:solidFill>
            </a:rPr>
            <a:t>2</a:t>
          </a:r>
          <a:r>
            <a:rPr lang="en-GB" dirty="0">
              <a:solidFill>
                <a:schemeClr val="bg1"/>
              </a:solidFill>
            </a:rPr>
            <a:t> ÷ 3f</a:t>
          </a:r>
          <a:r>
            <a:rPr lang="en-GB" baseline="30000" dirty="0">
              <a:solidFill>
                <a:schemeClr val="bg1"/>
              </a:solidFill>
            </a:rPr>
            <a:t>3</a:t>
          </a:r>
          <a:endParaRPr lang="en-GB" dirty="0">
            <a:solidFill>
              <a:schemeClr val="bg1"/>
            </a:solidFill>
          </a:endParaRPr>
        </a:p>
      </dgm:t>
    </dgm:pt>
    <dgm:pt modelId="{95F75675-B53D-43DF-8505-01B903684E7B}" type="parTrans" cxnId="{5ADBE163-BF09-425B-B0CE-9DCB9B1D1FB0}">
      <dgm:prSet/>
      <dgm:spPr/>
      <dgm:t>
        <a:bodyPr/>
        <a:lstStyle/>
        <a:p>
          <a:endParaRPr lang="en-GB"/>
        </a:p>
      </dgm:t>
    </dgm:pt>
    <dgm:pt modelId="{C3C0D0A3-D488-4EFE-86D9-62999EDDD43F}" type="sibTrans" cxnId="{5ADBE163-BF09-425B-B0CE-9DCB9B1D1FB0}">
      <dgm:prSet/>
      <dgm:spPr/>
      <dgm:t>
        <a:bodyPr/>
        <a:lstStyle/>
        <a:p>
          <a:endParaRPr lang="en-GB"/>
        </a:p>
      </dgm:t>
    </dgm:pt>
    <dgm:pt modelId="{8B43AF61-BA4D-42FF-A551-46FBA253F9B6}">
      <dgm:prSet phldrT="[Text]"/>
      <dgm:spPr>
        <a:solidFill>
          <a:schemeClr val="accent2"/>
        </a:solidFill>
      </dgm:spPr>
      <dgm:t>
        <a:bodyPr/>
        <a:lstStyle/>
        <a:p>
          <a:r>
            <a:rPr lang="en-GB" dirty="0"/>
            <a:t>12 x 23</a:t>
          </a:r>
        </a:p>
      </dgm:t>
    </dgm:pt>
    <dgm:pt modelId="{53CAA339-DB9F-4E48-8C42-F9398025006B}" type="parTrans" cxnId="{913D0656-3E52-403E-925E-18F1B0AE4E2A}">
      <dgm:prSet/>
      <dgm:spPr/>
      <dgm:t>
        <a:bodyPr/>
        <a:lstStyle/>
        <a:p>
          <a:endParaRPr lang="en-GB"/>
        </a:p>
      </dgm:t>
    </dgm:pt>
    <dgm:pt modelId="{ACBCCFA3-BEE0-4007-8F77-BD1215B9FB31}" type="sibTrans" cxnId="{913D0656-3E52-403E-925E-18F1B0AE4E2A}">
      <dgm:prSet/>
      <dgm:spPr/>
      <dgm:t>
        <a:bodyPr/>
        <a:lstStyle/>
        <a:p>
          <a:endParaRPr lang="en-GB"/>
        </a:p>
      </dgm:t>
    </dgm:pt>
    <dgm:pt modelId="{BAEF4BDC-4EA4-432F-AA1A-C237B6361149}">
      <dgm:prSet phldrT="[Text]"/>
      <dgm:spPr>
        <a:solidFill>
          <a:srgbClr val="FFC000"/>
        </a:solidFill>
      </dgm:spPr>
      <dgm:t>
        <a:bodyPr/>
        <a:lstStyle/>
        <a:p>
          <a:r>
            <a:rPr lang="en-GB" dirty="0"/>
            <a:t>Write 0.03 as a fraction</a:t>
          </a:r>
        </a:p>
      </dgm:t>
    </dgm:pt>
    <dgm:pt modelId="{48912568-59E3-4AD9-B432-C8CB01C51833}" type="parTrans" cxnId="{0674E723-044F-4F02-AED4-FD5F8AFAB5DD}">
      <dgm:prSet/>
      <dgm:spPr/>
      <dgm:t>
        <a:bodyPr/>
        <a:lstStyle/>
        <a:p>
          <a:endParaRPr lang="en-GB"/>
        </a:p>
      </dgm:t>
    </dgm:pt>
    <dgm:pt modelId="{6E58CA44-1524-4FA8-85D0-521B8DFD79FF}" type="sibTrans" cxnId="{0674E723-044F-4F02-AED4-FD5F8AFAB5DD}">
      <dgm:prSet/>
      <dgm:spPr/>
      <dgm:t>
        <a:bodyPr/>
        <a:lstStyle/>
        <a:p>
          <a:endParaRPr lang="en-GB"/>
        </a:p>
      </dgm:t>
    </dgm:pt>
    <dgm:pt modelId="{F59C5F3A-F5BA-4937-9616-5627D6908ED4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/>
            <a:t>Work out 11% of £22</a:t>
          </a:r>
        </a:p>
      </dgm:t>
    </dgm:pt>
    <dgm:pt modelId="{8B2919B3-FA9E-4739-8D9F-50B60F9360AC}" type="parTrans" cxnId="{3D8D3A5E-345E-4FFB-962B-7D46AB5DE86B}">
      <dgm:prSet/>
      <dgm:spPr/>
      <dgm:t>
        <a:bodyPr/>
        <a:lstStyle/>
        <a:p>
          <a:endParaRPr lang="en-GB"/>
        </a:p>
      </dgm:t>
    </dgm:pt>
    <dgm:pt modelId="{D1FF94FC-689B-496E-A09C-D54CB9163024}" type="sibTrans" cxnId="{3D8D3A5E-345E-4FFB-962B-7D46AB5DE86B}">
      <dgm:prSet/>
      <dgm:spPr/>
      <dgm:t>
        <a:bodyPr/>
        <a:lstStyle/>
        <a:p>
          <a:endParaRPr lang="en-GB"/>
        </a:p>
      </dgm:t>
    </dgm:pt>
    <dgm:pt modelId="{0023567D-39BB-4E22-BE9D-DE3602E8C635}">
      <dgm:prSet phldrT="[Text]"/>
      <dgm:spPr>
        <a:solidFill>
          <a:srgbClr val="FF0000"/>
        </a:solidFill>
      </dgm:spPr>
      <dgm:t>
        <a:bodyPr/>
        <a:lstStyle/>
        <a:p>
          <a:r>
            <a:rPr lang="en-GB" dirty="0"/>
            <a:t>Work out  5152 ÷ 8</a:t>
          </a:r>
        </a:p>
      </dgm:t>
    </dgm:pt>
    <dgm:pt modelId="{4FBCF624-7415-4301-8956-F1716154416C}" type="parTrans" cxnId="{90EA13B5-8DD4-4889-8003-70AAAB26EDC3}">
      <dgm:prSet/>
      <dgm:spPr/>
      <dgm:t>
        <a:bodyPr/>
        <a:lstStyle/>
        <a:p>
          <a:endParaRPr lang="en-GB"/>
        </a:p>
      </dgm:t>
    </dgm:pt>
    <dgm:pt modelId="{CA0B4D08-EC36-4DF0-9A6C-9452F3A057F2}" type="sibTrans" cxnId="{90EA13B5-8DD4-4889-8003-70AAAB26EDC3}">
      <dgm:prSet/>
      <dgm:spPr/>
      <dgm:t>
        <a:bodyPr/>
        <a:lstStyle/>
        <a:p>
          <a:endParaRPr lang="en-GB"/>
        </a:p>
      </dgm:t>
    </dgm:pt>
    <dgm:pt modelId="{DB1448BE-5B95-4F32-9E9A-76CF8068130A}" type="pres">
      <dgm:prSet presAssocID="{78877FB0-F350-44ED-BEFF-4B82817EDCF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85D5F4D-D12D-497E-A5E5-4548322FDE6E}" type="pres">
      <dgm:prSet presAssocID="{334EAD27-1594-4107-A13A-8A927379F2A7}" presName="vertOne" presStyleCnt="0"/>
      <dgm:spPr/>
    </dgm:pt>
    <dgm:pt modelId="{71EEE1DC-F003-4440-B5AB-55020205C150}" type="pres">
      <dgm:prSet presAssocID="{334EAD27-1594-4107-A13A-8A927379F2A7}" presName="txOne" presStyleLbl="node0" presStyleIdx="0" presStyleCnt="1" custScaleY="35403" custLinFactNeighborX="-127" custLinFactNeighborY="18942">
        <dgm:presLayoutVars>
          <dgm:chPref val="3"/>
        </dgm:presLayoutVars>
      </dgm:prSet>
      <dgm:spPr/>
    </dgm:pt>
    <dgm:pt modelId="{692567F8-8504-4D75-BF76-003C9476057C}" type="pres">
      <dgm:prSet presAssocID="{334EAD27-1594-4107-A13A-8A927379F2A7}" presName="parTransOne" presStyleCnt="0"/>
      <dgm:spPr/>
    </dgm:pt>
    <dgm:pt modelId="{05AD07F6-532B-47DB-B71E-00C8CCCCB89C}" type="pres">
      <dgm:prSet presAssocID="{334EAD27-1594-4107-A13A-8A927379F2A7}" presName="horzOne" presStyleCnt="0"/>
      <dgm:spPr/>
    </dgm:pt>
    <dgm:pt modelId="{B8D4B98A-5B5F-43B8-8BF9-C36593A18A63}" type="pres">
      <dgm:prSet presAssocID="{9CE04CC7-8338-45E1-BFDE-7A6FB2015DB2}" presName="vertTwo" presStyleCnt="0"/>
      <dgm:spPr/>
    </dgm:pt>
    <dgm:pt modelId="{9985AA16-F5C1-4B83-9C80-0B271785D92C}" type="pres">
      <dgm:prSet presAssocID="{9CE04CC7-8338-45E1-BFDE-7A6FB2015DB2}" presName="txTwo" presStyleLbl="node2" presStyleIdx="0" presStyleCnt="2">
        <dgm:presLayoutVars>
          <dgm:chPref val="3"/>
        </dgm:presLayoutVars>
      </dgm:prSet>
      <dgm:spPr/>
    </dgm:pt>
    <dgm:pt modelId="{AC59C9E8-CB4C-4DEE-837C-76AA5D49F1EB}" type="pres">
      <dgm:prSet presAssocID="{9CE04CC7-8338-45E1-BFDE-7A6FB2015DB2}" presName="parTransTwo" presStyleCnt="0"/>
      <dgm:spPr/>
    </dgm:pt>
    <dgm:pt modelId="{C3317DF4-9929-43FD-8004-96FDAA8649A4}" type="pres">
      <dgm:prSet presAssocID="{9CE04CC7-8338-45E1-BFDE-7A6FB2015DB2}" presName="horzTwo" presStyleCnt="0"/>
      <dgm:spPr/>
    </dgm:pt>
    <dgm:pt modelId="{4E9D468F-308A-4CA5-8894-4A5970A8A15A}" type="pres">
      <dgm:prSet presAssocID="{8B43AF61-BA4D-42FF-A551-46FBA253F9B6}" presName="vertThree" presStyleCnt="0"/>
      <dgm:spPr/>
    </dgm:pt>
    <dgm:pt modelId="{09EBFD4A-17CB-40A9-9758-C4627D7336AE}" type="pres">
      <dgm:prSet presAssocID="{8B43AF61-BA4D-42FF-A551-46FBA253F9B6}" presName="txThree" presStyleLbl="node3" presStyleIdx="0" presStyleCnt="3">
        <dgm:presLayoutVars>
          <dgm:chPref val="3"/>
        </dgm:presLayoutVars>
      </dgm:prSet>
      <dgm:spPr/>
    </dgm:pt>
    <dgm:pt modelId="{8FF79860-E5B8-47B4-B937-1F32E0C66E57}" type="pres">
      <dgm:prSet presAssocID="{8B43AF61-BA4D-42FF-A551-46FBA253F9B6}" presName="horzThree" presStyleCnt="0"/>
      <dgm:spPr/>
    </dgm:pt>
    <dgm:pt modelId="{690A111C-B270-4BEB-86BC-42228F96767E}" type="pres">
      <dgm:prSet presAssocID="{ACBCCFA3-BEE0-4007-8F77-BD1215B9FB31}" presName="sibSpaceThree" presStyleCnt="0"/>
      <dgm:spPr/>
    </dgm:pt>
    <dgm:pt modelId="{ABCF961C-68D5-4EE3-A0DB-67B22E90948C}" type="pres">
      <dgm:prSet presAssocID="{BAEF4BDC-4EA4-432F-AA1A-C237B6361149}" presName="vertThree" presStyleCnt="0"/>
      <dgm:spPr/>
    </dgm:pt>
    <dgm:pt modelId="{7DFD9932-9251-487E-8E0C-FE90A885F1CF}" type="pres">
      <dgm:prSet presAssocID="{BAEF4BDC-4EA4-432F-AA1A-C237B6361149}" presName="txThree" presStyleLbl="node3" presStyleIdx="1" presStyleCnt="3">
        <dgm:presLayoutVars>
          <dgm:chPref val="3"/>
        </dgm:presLayoutVars>
      </dgm:prSet>
      <dgm:spPr/>
    </dgm:pt>
    <dgm:pt modelId="{0BC1AA7B-5E32-4D16-A7A1-59813802C4F9}" type="pres">
      <dgm:prSet presAssocID="{BAEF4BDC-4EA4-432F-AA1A-C237B6361149}" presName="horzThree" presStyleCnt="0"/>
      <dgm:spPr/>
    </dgm:pt>
    <dgm:pt modelId="{52CC0DF0-69B6-4349-9794-165BF44EAA12}" type="pres">
      <dgm:prSet presAssocID="{C3C0D0A3-D488-4EFE-86D9-62999EDDD43F}" presName="sibSpaceTwo" presStyleCnt="0"/>
      <dgm:spPr/>
    </dgm:pt>
    <dgm:pt modelId="{CFFA7FBC-C3EE-4D4C-A6BC-E1333B0F4A3F}" type="pres">
      <dgm:prSet presAssocID="{F59C5F3A-F5BA-4937-9616-5627D6908ED4}" presName="vertTwo" presStyleCnt="0"/>
      <dgm:spPr/>
    </dgm:pt>
    <dgm:pt modelId="{CAF2A70E-A8A4-4A9C-92AD-988FBF09DA4C}" type="pres">
      <dgm:prSet presAssocID="{F59C5F3A-F5BA-4937-9616-5627D6908ED4}" presName="txTwo" presStyleLbl="node2" presStyleIdx="1" presStyleCnt="2">
        <dgm:presLayoutVars>
          <dgm:chPref val="3"/>
        </dgm:presLayoutVars>
      </dgm:prSet>
      <dgm:spPr/>
    </dgm:pt>
    <dgm:pt modelId="{FAD34E9B-7C2C-44E6-A0D9-4E5CECDE7AB2}" type="pres">
      <dgm:prSet presAssocID="{F59C5F3A-F5BA-4937-9616-5627D6908ED4}" presName="parTransTwo" presStyleCnt="0"/>
      <dgm:spPr/>
    </dgm:pt>
    <dgm:pt modelId="{027F6CFA-DFA6-4149-9D12-E95359B0DF3D}" type="pres">
      <dgm:prSet presAssocID="{F59C5F3A-F5BA-4937-9616-5627D6908ED4}" presName="horzTwo" presStyleCnt="0"/>
      <dgm:spPr/>
    </dgm:pt>
    <dgm:pt modelId="{9A3335C3-737A-4C17-811B-70B3E59139DE}" type="pres">
      <dgm:prSet presAssocID="{0023567D-39BB-4E22-BE9D-DE3602E8C635}" presName="vertThree" presStyleCnt="0"/>
      <dgm:spPr/>
    </dgm:pt>
    <dgm:pt modelId="{A5C37DB2-0237-42AC-831D-D26C9A73EC13}" type="pres">
      <dgm:prSet presAssocID="{0023567D-39BB-4E22-BE9D-DE3602E8C635}" presName="txThree" presStyleLbl="node3" presStyleIdx="2" presStyleCnt="3">
        <dgm:presLayoutVars>
          <dgm:chPref val="3"/>
        </dgm:presLayoutVars>
      </dgm:prSet>
      <dgm:spPr/>
    </dgm:pt>
    <dgm:pt modelId="{A8E8FE3F-FA24-49CF-B471-A964E6B0CF98}" type="pres">
      <dgm:prSet presAssocID="{0023567D-39BB-4E22-BE9D-DE3602E8C635}" presName="horzThree" presStyleCnt="0"/>
      <dgm:spPr/>
    </dgm:pt>
  </dgm:ptLst>
  <dgm:cxnLst>
    <dgm:cxn modelId="{5F1BA71D-8BD0-47F2-8290-01AE6C89D2E4}" type="presOf" srcId="{8B43AF61-BA4D-42FF-A551-46FBA253F9B6}" destId="{09EBFD4A-17CB-40A9-9758-C4627D7336AE}" srcOrd="0" destOrd="0" presId="urn:microsoft.com/office/officeart/2005/8/layout/hierarchy4"/>
    <dgm:cxn modelId="{10D51222-68FE-4A2E-9C80-F9A82E7A9958}" type="presOf" srcId="{BAEF4BDC-4EA4-432F-AA1A-C237B6361149}" destId="{7DFD9932-9251-487E-8E0C-FE90A885F1CF}" srcOrd="0" destOrd="0" presId="urn:microsoft.com/office/officeart/2005/8/layout/hierarchy4"/>
    <dgm:cxn modelId="{0674E723-044F-4F02-AED4-FD5F8AFAB5DD}" srcId="{9CE04CC7-8338-45E1-BFDE-7A6FB2015DB2}" destId="{BAEF4BDC-4EA4-432F-AA1A-C237B6361149}" srcOrd="1" destOrd="0" parTransId="{48912568-59E3-4AD9-B432-C8CB01C51833}" sibTransId="{6E58CA44-1524-4FA8-85D0-521B8DFD79FF}"/>
    <dgm:cxn modelId="{A7F6A43A-12E2-4095-9EB3-C408D2807BA0}" type="presOf" srcId="{78877FB0-F350-44ED-BEFF-4B82817EDCF2}" destId="{DB1448BE-5B95-4F32-9E9A-76CF8068130A}" srcOrd="0" destOrd="0" presId="urn:microsoft.com/office/officeart/2005/8/layout/hierarchy4"/>
    <dgm:cxn modelId="{FB6D0D3F-7335-4E3B-8002-735C6A541154}" type="presOf" srcId="{0023567D-39BB-4E22-BE9D-DE3602E8C635}" destId="{A5C37DB2-0237-42AC-831D-D26C9A73EC13}" srcOrd="0" destOrd="0" presId="urn:microsoft.com/office/officeart/2005/8/layout/hierarchy4"/>
    <dgm:cxn modelId="{3D8D3A5E-345E-4FFB-962B-7D46AB5DE86B}" srcId="{334EAD27-1594-4107-A13A-8A927379F2A7}" destId="{F59C5F3A-F5BA-4937-9616-5627D6908ED4}" srcOrd="1" destOrd="0" parTransId="{8B2919B3-FA9E-4739-8D9F-50B60F9360AC}" sibTransId="{D1FF94FC-689B-496E-A09C-D54CB9163024}"/>
    <dgm:cxn modelId="{5ADBE163-BF09-425B-B0CE-9DCB9B1D1FB0}" srcId="{334EAD27-1594-4107-A13A-8A927379F2A7}" destId="{9CE04CC7-8338-45E1-BFDE-7A6FB2015DB2}" srcOrd="0" destOrd="0" parTransId="{95F75675-B53D-43DF-8505-01B903684E7B}" sibTransId="{C3C0D0A3-D488-4EFE-86D9-62999EDDD43F}"/>
    <dgm:cxn modelId="{71CC296A-10DE-4EFC-98B7-F768A184DC61}" type="presOf" srcId="{F59C5F3A-F5BA-4937-9616-5627D6908ED4}" destId="{CAF2A70E-A8A4-4A9C-92AD-988FBF09DA4C}" srcOrd="0" destOrd="0" presId="urn:microsoft.com/office/officeart/2005/8/layout/hierarchy4"/>
    <dgm:cxn modelId="{A123CA6D-DFE5-4C8E-92F1-E9004B438F2F}" srcId="{78877FB0-F350-44ED-BEFF-4B82817EDCF2}" destId="{334EAD27-1594-4107-A13A-8A927379F2A7}" srcOrd="0" destOrd="0" parTransId="{8FAAAA1A-7BB2-4A55-B7F7-2871870880F1}" sibTransId="{7006BA12-FBB9-42F6-BDCC-FDEE2B9FE70B}"/>
    <dgm:cxn modelId="{2A128E70-FBD5-4B86-925F-1C477CEE4F27}" type="presOf" srcId="{334EAD27-1594-4107-A13A-8A927379F2A7}" destId="{71EEE1DC-F003-4440-B5AB-55020205C150}" srcOrd="0" destOrd="0" presId="urn:microsoft.com/office/officeart/2005/8/layout/hierarchy4"/>
    <dgm:cxn modelId="{913D0656-3E52-403E-925E-18F1B0AE4E2A}" srcId="{9CE04CC7-8338-45E1-BFDE-7A6FB2015DB2}" destId="{8B43AF61-BA4D-42FF-A551-46FBA253F9B6}" srcOrd="0" destOrd="0" parTransId="{53CAA339-DB9F-4E48-8C42-F9398025006B}" sibTransId="{ACBCCFA3-BEE0-4007-8F77-BD1215B9FB31}"/>
    <dgm:cxn modelId="{90EA13B5-8DD4-4889-8003-70AAAB26EDC3}" srcId="{F59C5F3A-F5BA-4937-9616-5627D6908ED4}" destId="{0023567D-39BB-4E22-BE9D-DE3602E8C635}" srcOrd="0" destOrd="0" parTransId="{4FBCF624-7415-4301-8956-F1716154416C}" sibTransId="{CA0B4D08-EC36-4DF0-9A6C-9452F3A057F2}"/>
    <dgm:cxn modelId="{3EDCE6B8-ACDE-479E-A226-16A778BBA6B3}" type="presOf" srcId="{9CE04CC7-8338-45E1-BFDE-7A6FB2015DB2}" destId="{9985AA16-F5C1-4B83-9C80-0B271785D92C}" srcOrd="0" destOrd="0" presId="urn:microsoft.com/office/officeart/2005/8/layout/hierarchy4"/>
    <dgm:cxn modelId="{C51A92E4-6D5E-4AD0-A232-73259419E722}" type="presParOf" srcId="{DB1448BE-5B95-4F32-9E9A-76CF8068130A}" destId="{C85D5F4D-D12D-497E-A5E5-4548322FDE6E}" srcOrd="0" destOrd="0" presId="urn:microsoft.com/office/officeart/2005/8/layout/hierarchy4"/>
    <dgm:cxn modelId="{AA205E6C-EF47-4C95-9EB9-2500DDB78327}" type="presParOf" srcId="{C85D5F4D-D12D-497E-A5E5-4548322FDE6E}" destId="{71EEE1DC-F003-4440-B5AB-55020205C150}" srcOrd="0" destOrd="0" presId="urn:microsoft.com/office/officeart/2005/8/layout/hierarchy4"/>
    <dgm:cxn modelId="{08446200-0DD9-4253-8E1C-9DA39F3C04D7}" type="presParOf" srcId="{C85D5F4D-D12D-497E-A5E5-4548322FDE6E}" destId="{692567F8-8504-4D75-BF76-003C9476057C}" srcOrd="1" destOrd="0" presId="urn:microsoft.com/office/officeart/2005/8/layout/hierarchy4"/>
    <dgm:cxn modelId="{679F2E95-D647-45FD-8CC2-2847CEFA7908}" type="presParOf" srcId="{C85D5F4D-D12D-497E-A5E5-4548322FDE6E}" destId="{05AD07F6-532B-47DB-B71E-00C8CCCCB89C}" srcOrd="2" destOrd="0" presId="urn:microsoft.com/office/officeart/2005/8/layout/hierarchy4"/>
    <dgm:cxn modelId="{20FFB85C-3ADE-45E6-B13B-EA267402029B}" type="presParOf" srcId="{05AD07F6-532B-47DB-B71E-00C8CCCCB89C}" destId="{B8D4B98A-5B5F-43B8-8BF9-C36593A18A63}" srcOrd="0" destOrd="0" presId="urn:microsoft.com/office/officeart/2005/8/layout/hierarchy4"/>
    <dgm:cxn modelId="{586A7B0C-2427-4320-8AE5-9C8E318AB8FD}" type="presParOf" srcId="{B8D4B98A-5B5F-43B8-8BF9-C36593A18A63}" destId="{9985AA16-F5C1-4B83-9C80-0B271785D92C}" srcOrd="0" destOrd="0" presId="urn:microsoft.com/office/officeart/2005/8/layout/hierarchy4"/>
    <dgm:cxn modelId="{5019165B-A911-453B-BF0D-C34D831BC40D}" type="presParOf" srcId="{B8D4B98A-5B5F-43B8-8BF9-C36593A18A63}" destId="{AC59C9E8-CB4C-4DEE-837C-76AA5D49F1EB}" srcOrd="1" destOrd="0" presId="urn:microsoft.com/office/officeart/2005/8/layout/hierarchy4"/>
    <dgm:cxn modelId="{1D461A2D-4CD7-47C5-86AE-CA44C46527F9}" type="presParOf" srcId="{B8D4B98A-5B5F-43B8-8BF9-C36593A18A63}" destId="{C3317DF4-9929-43FD-8004-96FDAA8649A4}" srcOrd="2" destOrd="0" presId="urn:microsoft.com/office/officeart/2005/8/layout/hierarchy4"/>
    <dgm:cxn modelId="{20902955-ED27-422B-AEBA-1D41FEBAF115}" type="presParOf" srcId="{C3317DF4-9929-43FD-8004-96FDAA8649A4}" destId="{4E9D468F-308A-4CA5-8894-4A5970A8A15A}" srcOrd="0" destOrd="0" presId="urn:microsoft.com/office/officeart/2005/8/layout/hierarchy4"/>
    <dgm:cxn modelId="{3CD4FEE7-9045-4327-93AE-9EB12DA9B010}" type="presParOf" srcId="{4E9D468F-308A-4CA5-8894-4A5970A8A15A}" destId="{09EBFD4A-17CB-40A9-9758-C4627D7336AE}" srcOrd="0" destOrd="0" presId="urn:microsoft.com/office/officeart/2005/8/layout/hierarchy4"/>
    <dgm:cxn modelId="{13058241-B88D-4284-85A9-5549FC427976}" type="presParOf" srcId="{4E9D468F-308A-4CA5-8894-4A5970A8A15A}" destId="{8FF79860-E5B8-47B4-B937-1F32E0C66E57}" srcOrd="1" destOrd="0" presId="urn:microsoft.com/office/officeart/2005/8/layout/hierarchy4"/>
    <dgm:cxn modelId="{AE012B2B-B093-47B6-BB0D-9C2C082E2762}" type="presParOf" srcId="{C3317DF4-9929-43FD-8004-96FDAA8649A4}" destId="{690A111C-B270-4BEB-86BC-42228F96767E}" srcOrd="1" destOrd="0" presId="urn:microsoft.com/office/officeart/2005/8/layout/hierarchy4"/>
    <dgm:cxn modelId="{1DD84E38-36AA-4939-BA93-8D711D79D29B}" type="presParOf" srcId="{C3317DF4-9929-43FD-8004-96FDAA8649A4}" destId="{ABCF961C-68D5-4EE3-A0DB-67B22E90948C}" srcOrd="2" destOrd="0" presId="urn:microsoft.com/office/officeart/2005/8/layout/hierarchy4"/>
    <dgm:cxn modelId="{1EEB23F9-41E7-4BB8-AE8C-E283A4E6E6F7}" type="presParOf" srcId="{ABCF961C-68D5-4EE3-A0DB-67B22E90948C}" destId="{7DFD9932-9251-487E-8E0C-FE90A885F1CF}" srcOrd="0" destOrd="0" presId="urn:microsoft.com/office/officeart/2005/8/layout/hierarchy4"/>
    <dgm:cxn modelId="{F129DFAF-C7ED-4B16-BEAB-261ADC6E1988}" type="presParOf" srcId="{ABCF961C-68D5-4EE3-A0DB-67B22E90948C}" destId="{0BC1AA7B-5E32-4D16-A7A1-59813802C4F9}" srcOrd="1" destOrd="0" presId="urn:microsoft.com/office/officeart/2005/8/layout/hierarchy4"/>
    <dgm:cxn modelId="{58E931F3-49E6-42AA-AE3D-A81B376E1370}" type="presParOf" srcId="{05AD07F6-532B-47DB-B71E-00C8CCCCB89C}" destId="{52CC0DF0-69B6-4349-9794-165BF44EAA12}" srcOrd="1" destOrd="0" presId="urn:microsoft.com/office/officeart/2005/8/layout/hierarchy4"/>
    <dgm:cxn modelId="{7CDAAB55-355A-4DCA-BEFD-0BFF6D681329}" type="presParOf" srcId="{05AD07F6-532B-47DB-B71E-00C8CCCCB89C}" destId="{CFFA7FBC-C3EE-4D4C-A6BC-E1333B0F4A3F}" srcOrd="2" destOrd="0" presId="urn:microsoft.com/office/officeart/2005/8/layout/hierarchy4"/>
    <dgm:cxn modelId="{372D45E3-F6A2-4E83-86BB-C4A68D8FF501}" type="presParOf" srcId="{CFFA7FBC-C3EE-4D4C-A6BC-E1333B0F4A3F}" destId="{CAF2A70E-A8A4-4A9C-92AD-988FBF09DA4C}" srcOrd="0" destOrd="0" presId="urn:microsoft.com/office/officeart/2005/8/layout/hierarchy4"/>
    <dgm:cxn modelId="{67042008-48DA-4450-BC0A-6CE647CE2929}" type="presParOf" srcId="{CFFA7FBC-C3EE-4D4C-A6BC-E1333B0F4A3F}" destId="{FAD34E9B-7C2C-44E6-A0D9-4E5CECDE7AB2}" srcOrd="1" destOrd="0" presId="urn:microsoft.com/office/officeart/2005/8/layout/hierarchy4"/>
    <dgm:cxn modelId="{C82A7943-B685-4FD2-85F0-D655F64C95DC}" type="presParOf" srcId="{CFFA7FBC-C3EE-4D4C-A6BC-E1333B0F4A3F}" destId="{027F6CFA-DFA6-4149-9D12-E95359B0DF3D}" srcOrd="2" destOrd="0" presId="urn:microsoft.com/office/officeart/2005/8/layout/hierarchy4"/>
    <dgm:cxn modelId="{35458E62-5918-4DE4-A174-90328FE14B9E}" type="presParOf" srcId="{027F6CFA-DFA6-4149-9D12-E95359B0DF3D}" destId="{9A3335C3-737A-4C17-811B-70B3E59139DE}" srcOrd="0" destOrd="0" presId="urn:microsoft.com/office/officeart/2005/8/layout/hierarchy4"/>
    <dgm:cxn modelId="{05022304-D5ED-4AC0-97C8-44211D657D6E}" type="presParOf" srcId="{9A3335C3-737A-4C17-811B-70B3E59139DE}" destId="{A5C37DB2-0237-42AC-831D-D26C9A73EC13}" srcOrd="0" destOrd="0" presId="urn:microsoft.com/office/officeart/2005/8/layout/hierarchy4"/>
    <dgm:cxn modelId="{B5BB201F-46A1-47AD-9793-D83153DBDAAF}" type="presParOf" srcId="{9A3335C3-737A-4C17-811B-70B3E59139DE}" destId="{A8E8FE3F-FA24-49CF-B471-A964E6B0CF9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EE1DC-F003-4440-B5AB-55020205C150}">
      <dsp:nvSpPr>
        <dsp:cNvPr id="0" name=""/>
        <dsp:cNvSpPr/>
      </dsp:nvSpPr>
      <dsp:spPr>
        <a:xfrm>
          <a:off x="0" y="22306"/>
          <a:ext cx="4902970" cy="5621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10M3</a:t>
          </a:r>
        </a:p>
      </dsp:txBody>
      <dsp:txXfrm>
        <a:off x="16466" y="38772"/>
        <a:ext cx="4870038" cy="529254"/>
      </dsp:txXfrm>
    </dsp:sp>
    <dsp:sp modelId="{9985AA16-F5C1-4B83-9C80-0B271785D92C}">
      <dsp:nvSpPr>
        <dsp:cNvPr id="0" name=""/>
        <dsp:cNvSpPr/>
      </dsp:nvSpPr>
      <dsp:spPr>
        <a:xfrm>
          <a:off x="562" y="673731"/>
          <a:ext cx="3202772" cy="1587961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Simplify: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2e</a:t>
          </a:r>
          <a:r>
            <a:rPr lang="en-GB" sz="2400" kern="1200" baseline="30000" dirty="0">
              <a:solidFill>
                <a:schemeClr val="bg1"/>
              </a:solidFill>
            </a:rPr>
            <a:t>2</a:t>
          </a:r>
          <a:r>
            <a:rPr lang="en-GB" sz="2400" kern="1200" dirty="0">
              <a:solidFill>
                <a:schemeClr val="bg1"/>
              </a:solidFill>
            </a:rPr>
            <a:t> x 3e</a:t>
          </a:r>
          <a:r>
            <a:rPr lang="en-GB" sz="2400" kern="1200" baseline="30000" dirty="0">
              <a:solidFill>
                <a:schemeClr val="bg1"/>
              </a:solidFill>
            </a:rPr>
            <a:t>3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12f</a:t>
          </a:r>
          <a:r>
            <a:rPr lang="en-GB" sz="2400" kern="1200" baseline="30000" dirty="0">
              <a:solidFill>
                <a:schemeClr val="bg1"/>
              </a:solidFill>
            </a:rPr>
            <a:t>2</a:t>
          </a:r>
          <a:r>
            <a:rPr lang="en-GB" sz="2400" kern="1200" dirty="0">
              <a:solidFill>
                <a:schemeClr val="bg1"/>
              </a:solidFill>
            </a:rPr>
            <a:t> ÷ 3f</a:t>
          </a:r>
          <a:r>
            <a:rPr lang="en-GB" sz="2400" kern="1200" baseline="30000" dirty="0">
              <a:solidFill>
                <a:schemeClr val="bg1"/>
              </a:solidFill>
            </a:rPr>
            <a:t>3</a:t>
          </a:r>
          <a:endParaRPr lang="en-GB" sz="2400" kern="1200" dirty="0">
            <a:solidFill>
              <a:schemeClr val="bg1"/>
            </a:solidFill>
          </a:endParaRPr>
        </a:p>
      </dsp:txBody>
      <dsp:txXfrm>
        <a:off x="47072" y="720241"/>
        <a:ext cx="3109752" cy="1494941"/>
      </dsp:txXfrm>
    </dsp:sp>
    <dsp:sp modelId="{09EBFD4A-17CB-40A9-9758-C4627D7336AE}">
      <dsp:nvSpPr>
        <dsp:cNvPr id="0" name=""/>
        <dsp:cNvSpPr/>
      </dsp:nvSpPr>
      <dsp:spPr>
        <a:xfrm>
          <a:off x="562" y="2371786"/>
          <a:ext cx="1568448" cy="1587961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12 x 23</a:t>
          </a:r>
        </a:p>
      </dsp:txBody>
      <dsp:txXfrm>
        <a:off x="46500" y="2417724"/>
        <a:ext cx="1476572" cy="1496085"/>
      </dsp:txXfrm>
    </dsp:sp>
    <dsp:sp modelId="{7DFD9932-9251-487E-8E0C-FE90A885F1CF}">
      <dsp:nvSpPr>
        <dsp:cNvPr id="0" name=""/>
        <dsp:cNvSpPr/>
      </dsp:nvSpPr>
      <dsp:spPr>
        <a:xfrm>
          <a:off x="1634886" y="2371786"/>
          <a:ext cx="1568448" cy="1587961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Write 0.03 as a fraction</a:t>
          </a:r>
        </a:p>
      </dsp:txBody>
      <dsp:txXfrm>
        <a:off x="1680824" y="2417724"/>
        <a:ext cx="1476572" cy="1496085"/>
      </dsp:txXfrm>
    </dsp:sp>
    <dsp:sp modelId="{CAF2A70E-A8A4-4A9C-92AD-988FBF09DA4C}">
      <dsp:nvSpPr>
        <dsp:cNvPr id="0" name=""/>
        <dsp:cNvSpPr/>
      </dsp:nvSpPr>
      <dsp:spPr>
        <a:xfrm>
          <a:off x="3335084" y="673731"/>
          <a:ext cx="1568448" cy="1587961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Work out 11% of £22</a:t>
          </a:r>
        </a:p>
      </dsp:txBody>
      <dsp:txXfrm>
        <a:off x="3381022" y="719669"/>
        <a:ext cx="1476572" cy="1496085"/>
      </dsp:txXfrm>
    </dsp:sp>
    <dsp:sp modelId="{A5C37DB2-0237-42AC-831D-D26C9A73EC13}">
      <dsp:nvSpPr>
        <dsp:cNvPr id="0" name=""/>
        <dsp:cNvSpPr/>
      </dsp:nvSpPr>
      <dsp:spPr>
        <a:xfrm>
          <a:off x="3335084" y="2371786"/>
          <a:ext cx="1568448" cy="158796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Work out  5152 ÷ 8</a:t>
          </a:r>
        </a:p>
      </dsp:txBody>
      <dsp:txXfrm>
        <a:off x="3381022" y="2417724"/>
        <a:ext cx="1476572" cy="1496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71A71-17A2-4E94-B4B0-FB7E0BB64591}" type="datetimeFigureOut">
              <a:rPr lang="en-GB" smtClean="0"/>
              <a:pPr/>
              <a:t>09/03/2022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0948C-6F5A-4127-94C5-9E6FA07BB5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0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09/03/2022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09/03/2022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09/03/2022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09/03/2022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590BB-C662-447C-896F-4B798960597C}" type="datetimeFigureOut">
              <a:rPr lang="en-GB" smtClean="0"/>
              <a:pPr/>
              <a:t>09/03/2022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image" Target="../media/image5.jpg"/><Relationship Id="rId3" Type="http://schemas.openxmlformats.org/officeDocument/2006/relationships/image" Target="../media/image2.jpg"/><Relationship Id="rId7" Type="http://schemas.openxmlformats.org/officeDocument/2006/relationships/diagramLayout" Target="../diagrams/layout1.xml"/><Relationship Id="rId12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jpg"/><Relationship Id="rId10" Type="http://schemas.microsoft.com/office/2007/relationships/diagramDrawing" Target="../diagrams/drawing1.xml"/><Relationship Id="rId4" Type="http://schemas.openxmlformats.org/officeDocument/2006/relationships/image" Target="../media/image3.jpg"/><Relationship Id="rId9" Type="http://schemas.openxmlformats.org/officeDocument/2006/relationships/diagramColors" Target="../diagrams/colors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active-maths.com/indices-qqi-bingo.html" TargetMode="Externa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transum.org/Maths/Activity/Algebra/Indices.asp?Level=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1675" y="1456558"/>
            <a:ext cx="562160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100" dirty="0"/>
              <a:t>Get your ‘5-a-Day’ and Master Your Mathematics!</a:t>
            </a:r>
          </a:p>
          <a:p>
            <a:r>
              <a:rPr lang="en-GB" sz="2100" dirty="0"/>
              <a:t>Try these in the back of your books!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" y="1247051"/>
            <a:ext cx="1208060" cy="11154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" y="2362494"/>
            <a:ext cx="1208060" cy="12206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" y="3577961"/>
            <a:ext cx="1210552" cy="12105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" y="4788512"/>
            <a:ext cx="1210552" cy="807035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1217615" y="1247051"/>
            <a:ext cx="42203" cy="515325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2864668005"/>
              </p:ext>
            </p:extLst>
          </p:nvPr>
        </p:nvGraphicFramePr>
        <p:xfrm>
          <a:off x="1697328" y="2172916"/>
          <a:ext cx="4904096" cy="396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Table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1898823"/>
                  </p:ext>
                </p:extLst>
              </p:nvPr>
            </p:nvGraphicFramePr>
            <p:xfrm>
              <a:off x="7089121" y="2154901"/>
              <a:ext cx="1710520" cy="39815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1052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000" b="0" dirty="0"/>
                            <a:t>Answers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6e</a:t>
                          </a:r>
                          <a:r>
                            <a:rPr lang="en-GB" sz="1800" baseline="30000" dirty="0"/>
                            <a:t>5</a:t>
                          </a:r>
                          <a:endParaRPr lang="en-GB" sz="1800" dirty="0"/>
                        </a:p>
                        <a:p>
                          <a:pPr algn="ctr"/>
                          <a:r>
                            <a:rPr lang="en-GB" sz="1800" dirty="0"/>
                            <a:t>4f</a:t>
                          </a:r>
                          <a:r>
                            <a:rPr lang="en-GB" sz="1800" baseline="30000" dirty="0"/>
                            <a:t>-1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£2.42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276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 dirty="0"/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644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Table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1898823"/>
                  </p:ext>
                </p:extLst>
              </p:nvPr>
            </p:nvGraphicFramePr>
            <p:xfrm>
              <a:off x="7089121" y="2154901"/>
              <a:ext cx="1710520" cy="39815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10520"/>
                  </a:tblGrid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000" b="0" dirty="0" smtClean="0"/>
                            <a:t>Answers</a:t>
                          </a:r>
                          <a:endParaRPr lang="en-GB" sz="3000" b="0" dirty="0"/>
                        </a:p>
                      </a:txBody>
                      <a:tcPr marL="68580" marR="68580" marT="34290" marB="34290"/>
                    </a:tc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6e</a:t>
                          </a:r>
                          <a:r>
                            <a:rPr lang="en-GB" sz="1800" baseline="30000" dirty="0" smtClean="0"/>
                            <a:t>5</a:t>
                          </a:r>
                          <a:endParaRPr lang="en-GB" sz="1800" dirty="0" smtClean="0"/>
                        </a:p>
                        <a:p>
                          <a:pPr algn="ctr"/>
                          <a:r>
                            <a:rPr lang="en-GB" sz="1800" dirty="0" smtClean="0"/>
                            <a:t>4f</a:t>
                          </a:r>
                          <a:r>
                            <a:rPr lang="en-GB" sz="1800" baseline="30000" dirty="0" smtClean="0"/>
                            <a:t>-1</a:t>
                          </a:r>
                          <a:endParaRPr lang="en-GB" sz="1800" baseline="30000" dirty="0"/>
                        </a:p>
                      </a:txBody>
                      <a:tcPr marL="68580" marR="68580" marT="34290" marB="34290"/>
                    </a:tc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£2.42</a:t>
                          </a:r>
                          <a:endParaRPr lang="en-GB" sz="1800" dirty="0"/>
                        </a:p>
                      </a:txBody>
                      <a:tcPr marL="68580" marR="68580" marT="34290" marB="34290"/>
                    </a:tc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276</a:t>
                          </a:r>
                          <a:endParaRPr lang="en-GB" sz="1800" dirty="0"/>
                        </a:p>
                      </a:txBody>
                      <a:tcPr marL="68580" marR="68580" marT="34290" marB="34290"/>
                    </a:tc>
                  </a:tr>
                  <a:tr h="6635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 rotWithShape="0">
                          <a:blip r:embed="rId12"/>
                          <a:stretch>
                            <a:fillRect l="-355" t="-411927" r="-1418" b="-101835"/>
                          </a:stretch>
                        </a:blipFill>
                      </a:tcPr>
                    </a:tc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644</a:t>
                          </a:r>
                          <a:endParaRPr lang="en-GB" sz="1800" dirty="0"/>
                        </a:p>
                      </a:txBody>
                      <a:tcPr marL="68580" marR="68580" marT="34290" marB="34290"/>
                    </a:tc>
                  </a:tr>
                </a:tbl>
              </a:graphicData>
            </a:graphic>
          </p:graphicFrame>
        </mc:Fallback>
      </mc:AlternateContent>
      <p:sp>
        <p:nvSpPr>
          <p:cNvPr id="2" name="Rectangle 1"/>
          <p:cNvSpPr/>
          <p:nvPr/>
        </p:nvSpPr>
        <p:spPr>
          <a:xfrm>
            <a:off x="7080861" y="2852936"/>
            <a:ext cx="1723241" cy="3316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140" y="5518202"/>
            <a:ext cx="1252754" cy="876928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149469" y="116633"/>
            <a:ext cx="8818685" cy="936104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4" name="Rectangle 13"/>
          <p:cNvSpPr/>
          <p:nvPr/>
        </p:nvSpPr>
        <p:spPr>
          <a:xfrm>
            <a:off x="0" y="188640"/>
            <a:ext cx="9144000" cy="664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b="1" dirty="0">
                <a:solidFill>
                  <a:schemeClr val="tx1"/>
                </a:solidFill>
              </a:rPr>
              <a:t>Lesson Focus: </a:t>
            </a:r>
            <a:r>
              <a:rPr lang="en-GB" sz="2800" b="1" dirty="0">
                <a:solidFill>
                  <a:schemeClr val="tx1"/>
                </a:solidFill>
              </a:rPr>
              <a:t>To use fractional and negative index laws</a:t>
            </a:r>
            <a:endParaRPr lang="en-GB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35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260648"/>
            <a:ext cx="78488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/>
              <a:t>LO: To use fractional and negative index laws (Grade B/A)</a:t>
            </a:r>
            <a:br>
              <a:rPr lang="en-GB" sz="4400" dirty="0"/>
            </a:br>
            <a:r>
              <a:rPr lang="en-GB" sz="4400" dirty="0"/>
              <a:t> </a:t>
            </a:r>
          </a:p>
          <a:p>
            <a:pPr algn="ctr"/>
            <a:r>
              <a:rPr lang="en-GB" sz="3600" dirty="0">
                <a:solidFill>
                  <a:srgbClr val="FF0000"/>
                </a:solidFill>
              </a:rPr>
              <a:t>To recap index laws.</a:t>
            </a:r>
          </a:p>
          <a:p>
            <a:pPr algn="ctr"/>
            <a:endParaRPr lang="en-GB" sz="3600" dirty="0">
              <a:solidFill>
                <a:srgbClr val="FF0000"/>
              </a:solidFill>
            </a:endParaRPr>
          </a:p>
          <a:p>
            <a:pPr algn="ctr"/>
            <a:br>
              <a:rPr lang="en-GB" sz="3600" dirty="0"/>
            </a:br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To use negative index laws.</a:t>
            </a:r>
          </a:p>
          <a:p>
            <a:pPr algn="ctr"/>
            <a:endParaRPr lang="en-GB" sz="36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br>
              <a:rPr lang="en-GB" sz="3600" dirty="0"/>
            </a:br>
            <a:r>
              <a:rPr lang="en-GB" sz="3600" dirty="0">
                <a:solidFill>
                  <a:srgbClr val="00B050"/>
                </a:solidFill>
              </a:rPr>
              <a:t>To use fractional index laws. </a:t>
            </a:r>
            <a:endParaRPr lang="en-GB" sz="3600" dirty="0"/>
          </a:p>
        </p:txBody>
      </p:sp>
      <p:pic>
        <p:nvPicPr>
          <p:cNvPr id="4" name="Picture 2" descr="C:\Users\Admin\AppData\Local\Microsoft\Windows\Temporary Internet Files\Content.IE5\C14JEVVO\MC900434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636912"/>
            <a:ext cx="1095444" cy="1008112"/>
          </a:xfrm>
          <a:prstGeom prst="rect">
            <a:avLst/>
          </a:prstGeom>
          <a:noFill/>
        </p:spPr>
      </p:pic>
      <p:pic>
        <p:nvPicPr>
          <p:cNvPr id="5" name="Picture 2" descr="C:\Users\Admin\AppData\Local\Microsoft\Windows\Temporary Internet Files\Content.IE5\C14JEVVO\MC900434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293096"/>
            <a:ext cx="1095444" cy="1008112"/>
          </a:xfrm>
          <a:prstGeom prst="rect">
            <a:avLst/>
          </a:prstGeom>
          <a:noFill/>
        </p:spPr>
      </p:pic>
      <p:pic>
        <p:nvPicPr>
          <p:cNvPr id="6" name="Picture 2" descr="C:\Users\Admin\AppData\Local\Microsoft\Windows\Temporary Internet Files\Content.IE5\C14JEVVO\MC900434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4988" y="5589240"/>
            <a:ext cx="1095444" cy="1008112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609217E-B866-46F6-B5F7-F483F214E124}"/>
              </a:ext>
            </a:extLst>
          </p:cNvPr>
          <p:cNvSpPr txBox="1"/>
          <p:nvPr/>
        </p:nvSpPr>
        <p:spPr>
          <a:xfrm>
            <a:off x="1295128" y="1662236"/>
            <a:ext cx="78488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hlinkClick r:id="rId3"/>
              </a:rPr>
              <a:t>https://www.interactive-maths.com/indices-qqi-bingo.html</a:t>
            </a:r>
            <a:endParaRPr lang="en-AU" dirty="0"/>
          </a:p>
          <a:p>
            <a:r>
              <a:rPr lang="en-AU" dirty="0">
                <a:hlinkClick r:id="rId4"/>
              </a:rPr>
              <a:t>https://www.transum.org/Maths/Activity/Algebra/Indices.asp?Level=1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3363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236296" y="1490296"/>
            <a:ext cx="1731858" cy="4891032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algn="ctr"/>
            <a:endParaRPr lang="en-GB" sz="1350" dirty="0"/>
          </a:p>
        </p:txBody>
      </p:sp>
      <p:sp>
        <p:nvSpPr>
          <p:cNvPr id="6" name="Rounded Rectangle 5"/>
          <p:cNvSpPr/>
          <p:nvPr/>
        </p:nvSpPr>
        <p:spPr>
          <a:xfrm>
            <a:off x="140886" y="1487770"/>
            <a:ext cx="1901213" cy="4891032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Real-Life/</a:t>
            </a:r>
          </a:p>
          <a:p>
            <a:pPr algn="ctr"/>
            <a:r>
              <a:rPr lang="en-GB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Cross Curricular Links!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GB" sz="1350" dirty="0">
                <a:solidFill>
                  <a:schemeClr val="tx1"/>
                </a:solidFill>
                <a:latin typeface="Century Gothic" panose="020B0502020202020204" pitchFamily="34" charset="0"/>
              </a:rPr>
              <a:t>Waiters and waitresses use algebra to note people’s orders the collect like terms to make the order simple for the chef!</a:t>
            </a:r>
          </a:p>
        </p:txBody>
      </p:sp>
      <p:sp>
        <p:nvSpPr>
          <p:cNvPr id="12" name="Flowchart: Alternate Process 11"/>
          <p:cNvSpPr/>
          <p:nvPr/>
        </p:nvSpPr>
        <p:spPr>
          <a:xfrm>
            <a:off x="2158389" y="1490296"/>
            <a:ext cx="4970200" cy="4891032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Steps to Success!</a:t>
            </a: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400" b="1" dirty="0">
                <a:solidFill>
                  <a:srgbClr val="CC6600"/>
                </a:solidFill>
                <a:latin typeface="Century Gothic" panose="020B0502020202020204" pitchFamily="34" charset="0"/>
              </a:rPr>
              <a:t>Bronze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To recap index laws.</a:t>
            </a:r>
          </a:p>
          <a:p>
            <a:pPr algn="ctr"/>
            <a:r>
              <a:rPr lang="en-GB" sz="1600" dirty="0"/>
              <a:t> </a:t>
            </a:r>
          </a:p>
          <a:p>
            <a:pPr algn="ctr"/>
            <a:r>
              <a:rPr lang="en-GB" sz="2400" b="1" dirty="0">
                <a:solidFill>
                  <a:srgbClr val="B2B2B2"/>
                </a:solidFill>
              </a:rPr>
              <a:t>Silver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To use negative index laws.</a:t>
            </a:r>
          </a:p>
          <a:p>
            <a:pPr algn="ctr"/>
            <a:endParaRPr lang="en-GB" sz="1050" dirty="0">
              <a:solidFill>
                <a:schemeClr val="bg1"/>
              </a:solidFill>
            </a:endParaRPr>
          </a:p>
          <a:p>
            <a:pPr algn="ctr"/>
            <a:r>
              <a:rPr lang="en-GB" sz="2400" b="1" dirty="0">
                <a:solidFill>
                  <a:srgbClr val="CC9900"/>
                </a:solidFill>
              </a:rPr>
              <a:t>Gold</a:t>
            </a:r>
            <a:br>
              <a:rPr lang="en-GB" sz="2400" dirty="0"/>
            </a:br>
            <a:r>
              <a:rPr lang="en-GB" sz="2400" dirty="0">
                <a:solidFill>
                  <a:schemeClr val="tx1"/>
                </a:solidFill>
              </a:rPr>
              <a:t>To use fractional index laws. </a:t>
            </a:r>
            <a:endParaRPr lang="en-GB" sz="21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5924" y="1903535"/>
            <a:ext cx="219807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b="1" u="sng" dirty="0">
                <a:latin typeface="Century Gothic" panose="020B0502020202020204" pitchFamily="34" charset="0"/>
              </a:rPr>
              <a:t>Literacy!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60482" y="2515495"/>
            <a:ext cx="1620860" cy="230832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Index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Power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Negative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Fractional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62657" y="115398"/>
            <a:ext cx="8818685" cy="96661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1" name="Rectangle 10"/>
          <p:cNvSpPr/>
          <p:nvPr/>
        </p:nvSpPr>
        <p:spPr>
          <a:xfrm>
            <a:off x="0" y="188640"/>
            <a:ext cx="8968154" cy="664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</a:rPr>
              <a:t>Lesson Focus: </a:t>
            </a:r>
            <a:r>
              <a:rPr lang="en-GB" sz="2800" b="1" dirty="0">
                <a:solidFill>
                  <a:schemeClr val="tx1"/>
                </a:solidFill>
              </a:rPr>
              <a:t>To use fractional and negative index laws</a:t>
            </a: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496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260648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/>
              <a:t>LO: To use fractional and negative index laws (Grade B/A/7)</a:t>
            </a:r>
            <a:br>
              <a:rPr lang="en-GB" sz="4400" dirty="0"/>
            </a:br>
            <a:r>
              <a:rPr lang="en-GB" sz="4400" dirty="0"/>
              <a:t> </a:t>
            </a:r>
          </a:p>
          <a:p>
            <a:pPr algn="ctr"/>
            <a:r>
              <a:rPr lang="en-GB" sz="3600" dirty="0">
                <a:solidFill>
                  <a:srgbClr val="FF0000"/>
                </a:solidFill>
              </a:rPr>
              <a:t>To recap index laws.</a:t>
            </a:r>
          </a:p>
          <a:p>
            <a:pPr algn="ctr"/>
            <a:endParaRPr lang="en-GB" sz="3600" dirty="0">
              <a:solidFill>
                <a:srgbClr val="FF0000"/>
              </a:solidFill>
            </a:endParaRPr>
          </a:p>
          <a:p>
            <a:pPr algn="ctr"/>
            <a:br>
              <a:rPr lang="en-GB" sz="3600" dirty="0"/>
            </a:br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To use negative index laws.</a:t>
            </a:r>
          </a:p>
          <a:p>
            <a:pPr algn="ctr"/>
            <a:endParaRPr lang="en-GB" sz="36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br>
              <a:rPr lang="en-GB" sz="3600" dirty="0"/>
            </a:br>
            <a:r>
              <a:rPr lang="en-GB" sz="3600" dirty="0">
                <a:solidFill>
                  <a:srgbClr val="00B050"/>
                </a:solidFill>
              </a:rPr>
              <a:t>To use fractional index laws. </a:t>
            </a:r>
            <a:endParaRPr lang="en-GB" sz="3600" dirty="0"/>
          </a:p>
        </p:txBody>
      </p:sp>
      <p:pic>
        <p:nvPicPr>
          <p:cNvPr id="4" name="Picture 2" descr="C:\Users\Admin\AppData\Local\Microsoft\Windows\Temporary Internet Files\Content.IE5\C14JEVVO\MC900434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636912"/>
            <a:ext cx="1095444" cy="1008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39552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7808" y="44624"/>
            <a:ext cx="8471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LO: To use fractional and negative index laws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7544" y="1117255"/>
            <a:ext cx="4584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chemeClr val="accent6">
                    <a:lumMod val="75000"/>
                  </a:schemeClr>
                </a:solidFill>
              </a:rPr>
              <a:t>Negative index laws!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7646" y="1700807"/>
            <a:ext cx="835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We have already looked at an example from our starter: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835696" y="2562884"/>
                <a:ext cx="178446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4400" i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lang="en-US" sz="4400" b="0" i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4400" baseline="30000" dirty="0">
                    <a:solidFill>
                      <a:schemeClr val="accent6">
                        <a:lumMod val="75000"/>
                      </a:schemeClr>
                    </a:solidFill>
                  </a:rPr>
                  <a:t>2</a:t>
                </a:r>
                <a:r>
                  <a:rPr lang="en-GB" sz="4400" dirty="0">
                    <a:solidFill>
                      <a:schemeClr val="accent6">
                        <a:lumMod val="75000"/>
                      </a:schemeClr>
                    </a:solidFill>
                  </a:rPr>
                  <a:t> ÷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4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f</m:t>
                    </m:r>
                  </m:oMath>
                </a14:m>
                <a:r>
                  <a:rPr lang="en-GB" sz="4400" baseline="30000" dirty="0">
                    <a:solidFill>
                      <a:schemeClr val="accent6">
                        <a:lumMod val="75000"/>
                      </a:schemeClr>
                    </a:solidFill>
                  </a:rPr>
                  <a:t> 3</a:t>
                </a:r>
                <a:endParaRPr lang="en-GB" sz="4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2562884"/>
                <a:ext cx="1784463" cy="769441"/>
              </a:xfrm>
              <a:prstGeom prst="rect">
                <a:avLst/>
              </a:prstGeom>
              <a:blipFill>
                <a:blip r:embed="rId2"/>
                <a:stretch>
                  <a:fillRect t="-15748" r="-6485" b="-362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495350" y="2562884"/>
                <a:ext cx="128432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chemeClr val="accent6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4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f</m:t>
                    </m:r>
                  </m:oMath>
                </a14:m>
                <a:r>
                  <a:rPr lang="en-GB" sz="4400" baseline="30000" dirty="0">
                    <a:solidFill>
                      <a:schemeClr val="accent6">
                        <a:lumMod val="75000"/>
                      </a:schemeClr>
                    </a:solidFill>
                  </a:rPr>
                  <a:t> -1</a:t>
                </a:r>
                <a:endParaRPr lang="en-GB" sz="4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5350" y="2562884"/>
                <a:ext cx="1284326" cy="769441"/>
              </a:xfrm>
              <a:prstGeom prst="rect">
                <a:avLst/>
              </a:prstGeom>
              <a:blipFill>
                <a:blip r:embed="rId3"/>
                <a:stretch>
                  <a:fillRect l="-9005" t="-15748" r="-9479" b="-362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932040" y="2562884"/>
                <a:ext cx="1199367" cy="10484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4400" dirty="0">
                    <a:solidFill>
                      <a:schemeClr val="accent6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i="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4400" i="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f</m:t>
                        </m:r>
                      </m:den>
                    </m:f>
                  </m:oMath>
                </a14:m>
                <a:endParaRPr lang="en-GB" sz="4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562884"/>
                <a:ext cx="1199367" cy="1048429"/>
              </a:xfrm>
              <a:prstGeom prst="rect">
                <a:avLst/>
              </a:prstGeom>
              <a:blipFill>
                <a:blip r:embed="rId4"/>
                <a:stretch>
                  <a:fillRect l="-9645" b="-139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207336" y="4149080"/>
                <a:ext cx="3760197" cy="1052019"/>
              </a:xfrm>
              <a:prstGeom prst="rect">
                <a:avLst/>
              </a:prstGeom>
              <a:ln w="38100"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chemeClr val="accent6">
                        <a:lumMod val="75000"/>
                      </a:schemeClr>
                    </a:solidFill>
                  </a:rPr>
                  <a:t>RULE: </a:t>
                </a:r>
                <a14:m>
                  <m:oMath xmlns:m="http://schemas.openxmlformats.org/officeDocument/2006/math">
                    <m:r>
                      <a:rPr lang="en-GB" sz="44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44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4400" baseline="30000" dirty="0">
                    <a:solidFill>
                      <a:schemeClr val="accent6">
                        <a:lumMod val="75000"/>
                      </a:schemeClr>
                    </a:solidFill>
                  </a:rPr>
                  <a:t>-m </a:t>
                </a:r>
                <a:r>
                  <a:rPr lang="en-GB" sz="4400" dirty="0">
                    <a:solidFill>
                      <a:schemeClr val="accent6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4400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400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4400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</m:den>
                    </m:f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336" y="4149080"/>
                <a:ext cx="3760197" cy="1052019"/>
              </a:xfrm>
              <a:prstGeom prst="rect">
                <a:avLst/>
              </a:prstGeom>
              <a:blipFill>
                <a:blip r:embed="rId5"/>
                <a:stretch>
                  <a:fillRect l="-5939" b="-11798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3131840" y="5767456"/>
            <a:ext cx="25276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Examples!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4790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7808" y="44624"/>
            <a:ext cx="8471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LO: To use fractional and negative index laws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7544" y="1117255"/>
            <a:ext cx="4584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chemeClr val="accent6">
                    <a:lumMod val="75000"/>
                  </a:schemeClr>
                </a:solidFill>
              </a:rPr>
              <a:t>Negative index laws!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7646" y="1700807"/>
            <a:ext cx="835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We have already looked at an example from our starter:</a:t>
            </a:r>
          </a:p>
        </p:txBody>
      </p:sp>
      <p:sp>
        <p:nvSpPr>
          <p:cNvPr id="2" name="Rectangle 1"/>
          <p:cNvSpPr/>
          <p:nvPr/>
        </p:nvSpPr>
        <p:spPr>
          <a:xfrm>
            <a:off x="1835696" y="2562884"/>
            <a:ext cx="18309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 f </a:t>
            </a:r>
            <a:r>
              <a:rPr lang="en-GB" sz="4400" baseline="30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 ÷ f </a:t>
            </a:r>
            <a:r>
              <a:rPr lang="en-GB" sz="4400" baseline="30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GB" sz="4400" dirty="0"/>
          </a:p>
        </p:txBody>
      </p:sp>
      <p:sp>
        <p:nvSpPr>
          <p:cNvPr id="7" name="Rectangle 6"/>
          <p:cNvSpPr/>
          <p:nvPr/>
        </p:nvSpPr>
        <p:spPr>
          <a:xfrm>
            <a:off x="3495350" y="2562884"/>
            <a:ext cx="12121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 = f </a:t>
            </a:r>
            <a:r>
              <a:rPr lang="en-GB" sz="4400" baseline="30000" dirty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GB" sz="4400" dirty="0"/>
          </a:p>
        </p:txBody>
      </p:sp>
      <p:sp>
        <p:nvSpPr>
          <p:cNvPr id="8" name="Rectangle 7"/>
          <p:cNvSpPr/>
          <p:nvPr/>
        </p:nvSpPr>
        <p:spPr>
          <a:xfrm>
            <a:off x="4932040" y="2562884"/>
            <a:ext cx="100700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 = 1</a:t>
            </a:r>
          </a:p>
        </p:txBody>
      </p:sp>
      <p:sp>
        <p:nvSpPr>
          <p:cNvPr id="9" name="Rectangle 8"/>
          <p:cNvSpPr/>
          <p:nvPr/>
        </p:nvSpPr>
        <p:spPr>
          <a:xfrm>
            <a:off x="2878371" y="4624986"/>
            <a:ext cx="3270447" cy="769441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 RULE: a</a:t>
            </a:r>
            <a:r>
              <a:rPr lang="en-GB" sz="4400" baseline="30000" dirty="0">
                <a:solidFill>
                  <a:schemeClr val="accent6">
                    <a:lumMod val="75000"/>
                  </a:schemeClr>
                </a:solidFill>
              </a:rPr>
              <a:t>0 </a:t>
            </a:r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 = 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7646" y="3332325"/>
            <a:ext cx="835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If you divide anything by itself you get 1!</a:t>
            </a:r>
          </a:p>
        </p:txBody>
      </p:sp>
    </p:spTree>
    <p:extLst>
      <p:ext uri="{BB962C8B-B14F-4D97-AF65-F5344CB8AC3E}">
        <p14:creationId xmlns:p14="http://schemas.microsoft.com/office/powerpoint/2010/main" val="124913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6192180" y="1409288"/>
            <a:ext cx="2664296" cy="5550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endParaRPr lang="en-GB" sz="2800" dirty="0"/>
          </a:p>
          <a:p>
            <a:pPr marL="342900" indent="-342900">
              <a:buAutoNum type="arabicParenR"/>
            </a:pPr>
            <a:r>
              <a:rPr lang="en-GB" sz="2800" dirty="0"/>
              <a:t>(a</a:t>
            </a:r>
            <a:r>
              <a:rPr lang="en-GB" sz="2800" baseline="30000" dirty="0"/>
              <a:t>4</a:t>
            </a:r>
            <a:r>
              <a:rPr lang="en-GB" sz="2800" dirty="0"/>
              <a:t>)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(b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-9</a:t>
            </a:r>
          </a:p>
          <a:p>
            <a:pPr marL="342900" indent="-342900">
              <a:buAutoNum type="arabicParenR"/>
            </a:pPr>
            <a:r>
              <a:rPr lang="en-GB" sz="2800" dirty="0"/>
              <a:t>(c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0</a:t>
            </a:r>
          </a:p>
          <a:p>
            <a:pPr marL="342900" indent="-342900">
              <a:buAutoNum type="arabicParenR"/>
            </a:pPr>
            <a:r>
              <a:rPr lang="en-GB" sz="2800" dirty="0"/>
              <a:t>(d</a:t>
            </a:r>
            <a:r>
              <a:rPr lang="en-GB" sz="2800" baseline="30000" dirty="0"/>
              <a:t>-6</a:t>
            </a:r>
            <a:r>
              <a:rPr lang="en-GB" sz="2800" dirty="0"/>
              <a:t>)</a:t>
            </a:r>
            <a:r>
              <a:rPr lang="en-GB" sz="2800" baseline="30000" dirty="0"/>
              <a:t>0</a:t>
            </a:r>
          </a:p>
          <a:p>
            <a:pPr marL="342900" indent="-342900">
              <a:buAutoNum type="arabicParenR"/>
            </a:pPr>
            <a:r>
              <a:rPr lang="en-GB" sz="2800" dirty="0"/>
              <a:t>(e</a:t>
            </a:r>
            <a:r>
              <a:rPr lang="en-GB" sz="2800" baseline="30000" dirty="0"/>
              <a:t>2</a:t>
            </a:r>
            <a:r>
              <a:rPr lang="en-GB" sz="2800" dirty="0"/>
              <a:t>f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0</a:t>
            </a:r>
          </a:p>
          <a:p>
            <a:pPr marL="342900" indent="-342900">
              <a:buAutoNum type="arabicParenR"/>
            </a:pPr>
            <a:r>
              <a:rPr lang="en-GB" sz="2800" dirty="0"/>
              <a:t>(g</a:t>
            </a:r>
            <a:r>
              <a:rPr lang="en-GB" sz="2800" baseline="30000" dirty="0"/>
              <a:t>4</a:t>
            </a:r>
            <a:r>
              <a:rPr lang="en-GB" sz="2800" dirty="0"/>
              <a:t>h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(i</a:t>
            </a:r>
            <a:r>
              <a:rPr lang="en-GB" sz="2800" baseline="30000" dirty="0"/>
              <a:t>2</a:t>
            </a:r>
            <a:r>
              <a:rPr lang="en-GB" sz="2800" dirty="0"/>
              <a:t>j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-2</a:t>
            </a:r>
          </a:p>
          <a:p>
            <a:pPr marL="342900" indent="-342900">
              <a:buAutoNum type="arabicParenR"/>
            </a:pPr>
            <a:r>
              <a:rPr lang="en-GB" sz="2800" dirty="0"/>
              <a:t>(2k</a:t>
            </a:r>
            <a:r>
              <a:rPr lang="en-GB" sz="2800" baseline="30000" dirty="0"/>
              <a:t>2</a:t>
            </a:r>
            <a:r>
              <a:rPr lang="en-GB" sz="2800" dirty="0"/>
              <a:t>m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-2</a:t>
            </a:r>
          </a:p>
          <a:p>
            <a:pPr marL="342900" indent="-342900">
              <a:buAutoNum type="arabicParenR"/>
            </a:pPr>
            <a:r>
              <a:rPr lang="en-GB" sz="2800" dirty="0"/>
              <a:t>(5n</a:t>
            </a:r>
            <a:r>
              <a:rPr lang="en-GB" sz="2800" baseline="30000" dirty="0"/>
              <a:t>5</a:t>
            </a:r>
            <a:r>
              <a:rPr lang="en-GB" sz="2800" dirty="0"/>
              <a:t>p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-3</a:t>
            </a:r>
          </a:p>
          <a:p>
            <a:pPr marL="342900" indent="-342900">
              <a:buAutoNum type="arabicParenR"/>
            </a:pPr>
            <a:endParaRPr lang="en-GB" sz="2800" baseline="30000" dirty="0"/>
          </a:p>
          <a:p>
            <a:pPr marL="342900" indent="-342900">
              <a:buFontTx/>
              <a:buAutoNum type="arabicParenR"/>
            </a:pPr>
            <a:r>
              <a:rPr lang="en-GB" sz="2800" dirty="0"/>
              <a:t> </a:t>
            </a:r>
            <a:r>
              <a:rPr lang="en-GB" sz="2800" u="sng" dirty="0"/>
              <a:t>3qr</a:t>
            </a:r>
            <a:r>
              <a:rPr lang="en-GB" sz="2800" u="sng" baseline="30000" dirty="0"/>
              <a:t>3</a:t>
            </a:r>
            <a:r>
              <a:rPr lang="en-GB" sz="2800" baseline="30000" dirty="0"/>
              <a:t>  -1</a:t>
            </a:r>
            <a:endParaRPr lang="en-GB" dirty="0"/>
          </a:p>
          <a:p>
            <a:r>
              <a:rPr lang="en-GB" sz="2800" dirty="0"/>
              <a:t>        2s</a:t>
            </a:r>
            <a:r>
              <a:rPr lang="en-GB" sz="2800" baseline="30000" dirty="0"/>
              <a:t>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187" y="72959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4800" dirty="0">
                <a:solidFill>
                  <a:srgbClr val="00B050"/>
                </a:solidFill>
              </a:rPr>
              <a:t>Questions!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67544" y="1703710"/>
            <a:ext cx="2520280" cy="489364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3321502" y="1703710"/>
            <a:ext cx="2618649" cy="4893642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6084168" y="1703710"/>
            <a:ext cx="2880320" cy="5154290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11560" y="1484784"/>
            <a:ext cx="230425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endParaRPr lang="en-GB" sz="2800" dirty="0"/>
          </a:p>
          <a:p>
            <a:pPr marL="342900" indent="-342900">
              <a:buAutoNum type="arabicParenR"/>
            </a:pPr>
            <a:r>
              <a:rPr lang="en-GB" sz="2800" dirty="0"/>
              <a:t>a</a:t>
            </a:r>
            <a:r>
              <a:rPr lang="en-GB" sz="2800" baseline="30000" dirty="0"/>
              <a:t>-1</a:t>
            </a:r>
            <a:endParaRPr lang="en-GB" sz="2800" dirty="0"/>
          </a:p>
          <a:p>
            <a:pPr marL="342900" indent="-342900">
              <a:buAutoNum type="arabicParenR"/>
            </a:pPr>
            <a:r>
              <a:rPr lang="en-GB" sz="2800" dirty="0"/>
              <a:t>b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c</a:t>
            </a:r>
            <a:r>
              <a:rPr lang="en-GB" sz="2800" baseline="30000" dirty="0"/>
              <a:t>-2</a:t>
            </a:r>
          </a:p>
          <a:p>
            <a:pPr marL="342900" indent="-342900">
              <a:buAutoNum type="arabicParenR"/>
            </a:pPr>
            <a:r>
              <a:rPr lang="en-GB" sz="2800" dirty="0"/>
              <a:t>d</a:t>
            </a:r>
            <a:r>
              <a:rPr lang="en-GB" sz="2800" baseline="30000" dirty="0"/>
              <a:t>-3</a:t>
            </a:r>
          </a:p>
          <a:p>
            <a:pPr marL="342900" indent="-342900">
              <a:buAutoNum type="arabicParenR"/>
            </a:pPr>
            <a:r>
              <a:rPr lang="en-GB" sz="2800" dirty="0"/>
              <a:t>(e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(f</a:t>
            </a:r>
            <a:r>
              <a:rPr lang="en-GB" sz="2800" baseline="30000" dirty="0"/>
              <a:t>4</a:t>
            </a:r>
            <a:r>
              <a:rPr lang="en-GB" sz="2800" dirty="0"/>
              <a:t>)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(g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-2</a:t>
            </a:r>
          </a:p>
          <a:p>
            <a:pPr marL="342900" indent="-342900">
              <a:buAutoNum type="arabicParenR"/>
            </a:pPr>
            <a:r>
              <a:rPr lang="en-GB" sz="2800" dirty="0"/>
              <a:t>(h</a:t>
            </a:r>
            <a:r>
              <a:rPr lang="en-GB" sz="2800" baseline="30000" dirty="0"/>
              <a:t>5</a:t>
            </a:r>
            <a:r>
              <a:rPr lang="en-GB" sz="2800" dirty="0"/>
              <a:t>)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(i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-2</a:t>
            </a:r>
          </a:p>
          <a:p>
            <a:pPr marL="342900" indent="-342900">
              <a:buFontTx/>
              <a:buAutoNum type="arabicParenR"/>
            </a:pPr>
            <a:r>
              <a:rPr lang="en-GB" sz="2800" dirty="0"/>
              <a:t> (j</a:t>
            </a:r>
            <a:r>
              <a:rPr lang="en-GB" sz="2800" baseline="30000" dirty="0"/>
              <a:t>4</a:t>
            </a:r>
            <a:r>
              <a:rPr lang="en-GB" sz="2800" dirty="0"/>
              <a:t>)</a:t>
            </a:r>
            <a:r>
              <a:rPr lang="en-GB" sz="2800" baseline="30000" dirty="0"/>
              <a:t>-2</a:t>
            </a:r>
            <a:endParaRPr lang="en-GB" sz="2800" dirty="0"/>
          </a:p>
          <a:p>
            <a:pPr marL="342900" indent="-342900">
              <a:buAutoNum type="arabicParenR"/>
            </a:pP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644599" y="1967454"/>
            <a:ext cx="778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09875" y="2429119"/>
            <a:ext cx="1296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1/b</a:t>
            </a:r>
            <a:endParaRPr lang="en-GB" sz="2400" baseline="30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4345" y="2769712"/>
            <a:ext cx="818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1/c</a:t>
            </a:r>
            <a:r>
              <a:rPr lang="en-GB" sz="2400" baseline="30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57734" y="3197638"/>
            <a:ext cx="804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1/d</a:t>
            </a:r>
            <a:r>
              <a:rPr lang="en-GB" sz="2400" baseline="30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44345" y="3653255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1/e</a:t>
            </a:r>
            <a:r>
              <a:rPr lang="en-GB" sz="2400" baseline="30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97429" y="1468041"/>
            <a:ext cx="245155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AutoNum type="arabicParenR"/>
            </a:pPr>
            <a:endParaRPr lang="en-GB" sz="2800" dirty="0"/>
          </a:p>
          <a:p>
            <a:pPr marL="342900" indent="-342900">
              <a:buAutoNum type="arabicParenR"/>
            </a:pPr>
            <a:r>
              <a:rPr lang="en-GB" sz="2800" dirty="0"/>
              <a:t>(a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-2</a:t>
            </a:r>
          </a:p>
          <a:p>
            <a:pPr marL="342900" indent="-342900">
              <a:buAutoNum type="arabicParenR"/>
            </a:pPr>
            <a:r>
              <a:rPr lang="en-GB" sz="2800" dirty="0"/>
              <a:t>(b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-4</a:t>
            </a:r>
          </a:p>
          <a:p>
            <a:pPr marL="342900" indent="-342900">
              <a:buAutoNum type="arabicParenR"/>
            </a:pPr>
            <a:r>
              <a:rPr lang="en-GB" sz="2800" dirty="0"/>
              <a:t>(c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-3</a:t>
            </a:r>
          </a:p>
          <a:p>
            <a:pPr marL="342900" indent="-342900">
              <a:buAutoNum type="arabicParenR"/>
            </a:pPr>
            <a:r>
              <a:rPr lang="en-GB" sz="2800" dirty="0"/>
              <a:t>(d</a:t>
            </a:r>
            <a:r>
              <a:rPr lang="en-GB" sz="2800" baseline="30000" dirty="0"/>
              <a:t>-1</a:t>
            </a:r>
            <a:r>
              <a:rPr lang="en-GB" sz="2800" dirty="0"/>
              <a:t>)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(e</a:t>
            </a:r>
            <a:r>
              <a:rPr lang="en-GB" sz="2800" baseline="30000" dirty="0"/>
              <a:t>-1</a:t>
            </a:r>
            <a:r>
              <a:rPr lang="en-GB" sz="2800" dirty="0"/>
              <a:t>)</a:t>
            </a:r>
            <a:r>
              <a:rPr lang="en-GB" sz="2800" baseline="30000" dirty="0"/>
              <a:t>2</a:t>
            </a:r>
          </a:p>
          <a:p>
            <a:pPr marL="342900" indent="-342900">
              <a:buAutoNum type="arabicParenR"/>
            </a:pPr>
            <a:r>
              <a:rPr lang="en-GB" sz="2800" dirty="0"/>
              <a:t>(f</a:t>
            </a:r>
            <a:r>
              <a:rPr lang="en-GB" sz="2800" baseline="30000" dirty="0"/>
              <a:t>-1</a:t>
            </a:r>
            <a:r>
              <a:rPr lang="en-GB" sz="2800" dirty="0"/>
              <a:t>)</a:t>
            </a:r>
            <a:r>
              <a:rPr lang="en-GB" sz="2800" baseline="30000" dirty="0"/>
              <a:t>3</a:t>
            </a:r>
          </a:p>
          <a:p>
            <a:pPr marL="342900" indent="-342900">
              <a:buAutoNum type="arabicParenR"/>
            </a:pPr>
            <a:r>
              <a:rPr lang="en-GB" sz="2800" dirty="0"/>
              <a:t>(g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-7</a:t>
            </a:r>
          </a:p>
          <a:p>
            <a:pPr marL="342900" indent="-342900">
              <a:buAutoNum type="arabicParenR"/>
            </a:pPr>
            <a:r>
              <a:rPr lang="en-GB" sz="2800" dirty="0"/>
              <a:t>(h</a:t>
            </a:r>
            <a:r>
              <a:rPr lang="en-GB" sz="2800" baseline="30000" dirty="0"/>
              <a:t>-2</a:t>
            </a:r>
            <a:r>
              <a:rPr lang="en-GB" sz="2800" dirty="0"/>
              <a:t>)</a:t>
            </a:r>
            <a:r>
              <a:rPr lang="en-GB" sz="2800" baseline="30000" dirty="0"/>
              <a:t>-3</a:t>
            </a:r>
          </a:p>
          <a:p>
            <a:pPr marL="342900" indent="-342900">
              <a:buAutoNum type="arabicParenR"/>
            </a:pPr>
            <a:r>
              <a:rPr lang="en-GB" sz="2800" dirty="0"/>
              <a:t>(i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0</a:t>
            </a:r>
          </a:p>
          <a:p>
            <a:pPr marL="342900" indent="-342900">
              <a:buFontTx/>
              <a:buAutoNum type="arabicParenR"/>
            </a:pPr>
            <a:r>
              <a:rPr lang="en-GB" sz="2800" dirty="0"/>
              <a:t> (j</a:t>
            </a:r>
            <a:r>
              <a:rPr lang="en-GB" sz="2800" baseline="30000" dirty="0"/>
              <a:t>-1</a:t>
            </a:r>
            <a:r>
              <a:rPr lang="en-GB" sz="2800" dirty="0"/>
              <a:t>)</a:t>
            </a:r>
            <a:r>
              <a:rPr lang="en-GB" sz="2800" baseline="30000" dirty="0"/>
              <a:t>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51520" y="188640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LO: To use fractional and negative index laws </a:t>
            </a: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6155324" y="790194"/>
            <a:ext cx="33593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800" dirty="0">
                <a:solidFill>
                  <a:srgbClr val="00B050"/>
                </a:solidFill>
              </a:rPr>
              <a:t>Grade A!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93096" y="407446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1/f</a:t>
            </a:r>
            <a:r>
              <a:rPr lang="en-GB" sz="2400" baseline="30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965617" y="4489619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1/g</a:t>
            </a:r>
            <a:r>
              <a:rPr lang="en-GB" sz="2400" baseline="30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12953" y="4931699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1/h</a:t>
            </a:r>
            <a:r>
              <a:rPr lang="en-GB" sz="2400" baseline="30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861960" y="5320707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1/i</a:t>
            </a:r>
            <a:r>
              <a:rPr lang="en-GB" sz="2400" baseline="30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985538" y="578213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1/j</a:t>
            </a:r>
            <a:r>
              <a:rPr lang="en-GB" sz="2400" baseline="30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836884" y="2270198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1/b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836884" y="2705053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1/c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743725" y="3146099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endParaRPr lang="en-GB" sz="2400" baseline="30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64240" y="3580954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1/e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790651" y="403522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1/f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64239" y="4409483"/>
            <a:ext cx="918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1/g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14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847457" y="4863750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823852" y="5262832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en-GB" sz="2400" baseline="30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874111" y="576813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en-GB" sz="2400" baseline="30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842010" y="184878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1/a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672245" y="1860688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1/a</a:t>
            </a:r>
            <a:r>
              <a:rPr lang="en-GB" sz="2400" baseline="300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672245" y="2278514"/>
            <a:ext cx="825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1/b</a:t>
            </a:r>
            <a:r>
              <a:rPr lang="en-GB" sz="2400" baseline="30000" dirty="0">
                <a:solidFill>
                  <a:srgbClr val="00B050"/>
                </a:solidFill>
              </a:rPr>
              <a:t>18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712190" y="2716366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</a:t>
            </a:r>
            <a:endParaRPr lang="en-GB" sz="2400" baseline="30000" dirty="0">
              <a:solidFill>
                <a:srgbClr val="00B05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32163" y="3146505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</a:t>
            </a:r>
            <a:endParaRPr lang="en-GB" sz="2400" baseline="30000" dirty="0">
              <a:solidFill>
                <a:srgbClr val="00B05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792215" y="355283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</a:t>
            </a:r>
            <a:endParaRPr lang="en-GB" sz="2400" baseline="30000" dirty="0">
              <a:solidFill>
                <a:srgbClr val="00B05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792215" y="3963223"/>
            <a:ext cx="1020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1/g</a:t>
            </a:r>
            <a:r>
              <a:rPr lang="en-GB" sz="2400" baseline="30000" dirty="0">
                <a:solidFill>
                  <a:srgbClr val="00B050"/>
                </a:solidFill>
              </a:rPr>
              <a:t>4</a:t>
            </a:r>
            <a:r>
              <a:rPr lang="en-GB" sz="2400" dirty="0">
                <a:solidFill>
                  <a:srgbClr val="00B050"/>
                </a:solidFill>
              </a:rPr>
              <a:t>h</a:t>
            </a:r>
            <a:r>
              <a:rPr lang="en-GB" sz="2400" baseline="30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792214" y="4344186"/>
            <a:ext cx="1020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1/i</a:t>
            </a:r>
            <a:r>
              <a:rPr lang="en-GB" sz="2400" baseline="30000" dirty="0">
                <a:solidFill>
                  <a:srgbClr val="00B050"/>
                </a:solidFill>
              </a:rPr>
              <a:t>4</a:t>
            </a:r>
            <a:r>
              <a:rPr lang="en-GB" sz="2400" dirty="0">
                <a:solidFill>
                  <a:srgbClr val="00B050"/>
                </a:solidFill>
              </a:rPr>
              <a:t>j</a:t>
            </a:r>
            <a:r>
              <a:rPr lang="en-GB" sz="2400" baseline="300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52772" y="4835280"/>
            <a:ext cx="1261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1/8k</a:t>
            </a:r>
            <a:r>
              <a:rPr lang="en-GB" sz="2400" baseline="30000" dirty="0">
                <a:solidFill>
                  <a:srgbClr val="00B050"/>
                </a:solidFill>
              </a:rPr>
              <a:t>4</a:t>
            </a:r>
            <a:r>
              <a:rPr lang="en-GB" sz="2400" dirty="0">
                <a:solidFill>
                  <a:srgbClr val="00B050"/>
                </a:solidFill>
              </a:rPr>
              <a:t>m</a:t>
            </a:r>
            <a:r>
              <a:rPr lang="en-GB" sz="2400" baseline="300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94622" y="5613612"/>
            <a:ext cx="1601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1/125n</a:t>
            </a:r>
            <a:r>
              <a:rPr lang="en-GB" sz="2400" baseline="30000" dirty="0">
                <a:solidFill>
                  <a:srgbClr val="00B050"/>
                </a:solidFill>
              </a:rPr>
              <a:t>15</a:t>
            </a:r>
            <a:r>
              <a:rPr lang="en-GB" sz="2400" dirty="0">
                <a:solidFill>
                  <a:srgbClr val="00B050"/>
                </a:solidFill>
              </a:rPr>
              <a:t>p</a:t>
            </a:r>
            <a:r>
              <a:rPr lang="en-GB" sz="2400" baseline="300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959736" y="6019938"/>
            <a:ext cx="1020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rgbClr val="00B050"/>
                </a:solidFill>
              </a:rPr>
              <a:t>  2s</a:t>
            </a:r>
            <a:r>
              <a:rPr lang="en-GB" sz="2400" u="sng" baseline="30000" dirty="0">
                <a:solidFill>
                  <a:srgbClr val="00B050"/>
                </a:solidFill>
              </a:rPr>
              <a:t>2</a:t>
            </a:r>
            <a:endParaRPr lang="en-GB" sz="2400" u="sng" dirty="0">
              <a:solidFill>
                <a:srgbClr val="00B050"/>
              </a:solidFill>
            </a:endParaRPr>
          </a:p>
          <a:p>
            <a:r>
              <a:rPr lang="en-GB" sz="2400" dirty="0">
                <a:solidFill>
                  <a:srgbClr val="00B050"/>
                </a:solidFill>
              </a:rPr>
              <a:t>3qr</a:t>
            </a:r>
            <a:r>
              <a:rPr lang="en-GB" sz="2400" baseline="30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64045" y="5884112"/>
            <a:ext cx="11769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/>
              <a:t>(   )</a:t>
            </a:r>
          </a:p>
        </p:txBody>
      </p:sp>
    </p:spTree>
    <p:extLst>
      <p:ext uri="{BB962C8B-B14F-4D97-AF65-F5344CB8AC3E}">
        <p14:creationId xmlns:p14="http://schemas.microsoft.com/office/powerpoint/2010/main" val="63533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43" grpId="0"/>
      <p:bldP spid="44" grpId="0"/>
      <p:bldP spid="45" grpId="0"/>
      <p:bldP spid="46" grpId="0"/>
      <p:bldP spid="47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260648"/>
            <a:ext cx="78488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/>
              <a:t>LO: To use fractional and negative index laws (Grade B/A)</a:t>
            </a:r>
            <a:br>
              <a:rPr lang="en-GB" sz="4400" dirty="0"/>
            </a:br>
            <a:r>
              <a:rPr lang="en-GB" sz="4400" dirty="0"/>
              <a:t> </a:t>
            </a:r>
          </a:p>
          <a:p>
            <a:pPr algn="ctr"/>
            <a:r>
              <a:rPr lang="en-GB" sz="3600" dirty="0">
                <a:solidFill>
                  <a:srgbClr val="FF0000"/>
                </a:solidFill>
              </a:rPr>
              <a:t>To recap index laws.</a:t>
            </a:r>
          </a:p>
          <a:p>
            <a:pPr algn="ctr"/>
            <a:endParaRPr lang="en-GB" sz="3600" dirty="0">
              <a:solidFill>
                <a:srgbClr val="FF0000"/>
              </a:solidFill>
            </a:endParaRPr>
          </a:p>
          <a:p>
            <a:pPr algn="ctr"/>
            <a:br>
              <a:rPr lang="en-GB" sz="3600" dirty="0"/>
            </a:br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To use negative index laws.</a:t>
            </a:r>
          </a:p>
          <a:p>
            <a:pPr algn="ctr"/>
            <a:endParaRPr lang="en-GB" sz="36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br>
              <a:rPr lang="en-GB" sz="3600" dirty="0"/>
            </a:br>
            <a:r>
              <a:rPr lang="en-GB" sz="3600" dirty="0">
                <a:solidFill>
                  <a:srgbClr val="00B050"/>
                </a:solidFill>
              </a:rPr>
              <a:t>To use fractional index laws. </a:t>
            </a:r>
            <a:endParaRPr lang="en-GB" sz="3600" dirty="0"/>
          </a:p>
        </p:txBody>
      </p:sp>
      <p:pic>
        <p:nvPicPr>
          <p:cNvPr id="4" name="Picture 2" descr="C:\Users\Admin\AppData\Local\Microsoft\Windows\Temporary Internet Files\Content.IE5\C14JEVVO\MC900434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636912"/>
            <a:ext cx="1095444" cy="1008112"/>
          </a:xfrm>
          <a:prstGeom prst="rect">
            <a:avLst/>
          </a:prstGeom>
          <a:noFill/>
        </p:spPr>
      </p:pic>
      <p:pic>
        <p:nvPicPr>
          <p:cNvPr id="5" name="Picture 2" descr="C:\Users\Admin\AppData\Local\Microsoft\Windows\Temporary Internet Files\Content.IE5\C14JEVVO\MC900434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293096"/>
            <a:ext cx="1095444" cy="1008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09815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7808" y="44624"/>
            <a:ext cx="847157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LO: To use fractional and negative index laws </a:t>
            </a:r>
          </a:p>
          <a:p>
            <a:pPr algn="ctr"/>
            <a:r>
              <a:rPr lang="en-GB" sz="3200" b="1" dirty="0"/>
              <a:t>(Grade B/A)</a:t>
            </a:r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67544" y="1117255"/>
            <a:ext cx="4816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Fractional index laws!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7646" y="1700807"/>
            <a:ext cx="835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From our knowledge of square roots, we know that: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475216" y="2406690"/>
                <a:ext cx="2338332" cy="7768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4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4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GB" sz="4400" dirty="0">
                    <a:solidFill>
                      <a:srgbClr val="00B050"/>
                    </a:solidFill>
                  </a:rPr>
                  <a:t> x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GB" sz="4400" dirty="0">
                    <a:solidFill>
                      <a:srgbClr val="00B05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5216" y="2406690"/>
                <a:ext cx="2338332" cy="776879"/>
              </a:xfrm>
              <a:prstGeom prst="rect">
                <a:avLst/>
              </a:prstGeom>
              <a:blipFill>
                <a:blip r:embed="rId2"/>
                <a:stretch>
                  <a:fillRect t="-14961" b="-377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523100" y="2392065"/>
                <a:ext cx="104964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440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4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100" y="2392065"/>
                <a:ext cx="1049646" cy="769441"/>
              </a:xfrm>
              <a:prstGeom prst="rect">
                <a:avLst/>
              </a:prstGeom>
              <a:blipFill>
                <a:blip r:embed="rId3"/>
                <a:stretch>
                  <a:fillRect l="-11628" t="-15748" b="-362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772281" y="3694444"/>
                <a:ext cx="104964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4400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4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281" y="3694444"/>
                <a:ext cx="1049646" cy="769441"/>
              </a:xfrm>
              <a:prstGeom prst="rect">
                <a:avLst/>
              </a:prstGeom>
              <a:blipFill>
                <a:blip r:embed="rId4"/>
                <a:stretch>
                  <a:fillRect l="-11628" t="-15873" b="-373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393406" y="5231919"/>
                <a:ext cx="3911327" cy="1021113"/>
              </a:xfrm>
              <a:prstGeom prst="rect">
                <a:avLst/>
              </a:prstGeom>
              <a:ln w="38100"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00B050"/>
                    </a:solidFill>
                  </a:rPr>
                  <a:t> RULE: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en-GB" sz="4400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40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400" b="0" i="1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4400" baseline="30000" dirty="0">
                    <a:solidFill>
                      <a:srgbClr val="00B050"/>
                    </a:solidFill>
                  </a:rPr>
                  <a:t> </a:t>
                </a:r>
                <a:r>
                  <a:rPr lang="en-GB" sz="4400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4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4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GB" sz="4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GB" sz="4400" dirty="0">
                    <a:solidFill>
                      <a:srgbClr val="00B05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406" y="5231919"/>
                <a:ext cx="3911327" cy="1021113"/>
              </a:xfrm>
              <a:prstGeom prst="rect">
                <a:avLst/>
              </a:prstGeom>
              <a:blipFill>
                <a:blip r:embed="rId5"/>
                <a:stretch>
                  <a:fillRect l="-2628" b="-24713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53473" y="3125058"/>
            <a:ext cx="835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Now, using our multiplication rule we can see that: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368254" y="3520780"/>
                <a:ext cx="2047997" cy="10176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en-GB" sz="4400" i="1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400" i="0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4400" i="0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4400" dirty="0">
                    <a:solidFill>
                      <a:srgbClr val="00B050"/>
                    </a:solidFill>
                  </a:rPr>
                  <a:t>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en-GB" sz="4400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40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440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4400" dirty="0">
                    <a:solidFill>
                      <a:srgbClr val="00B05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8254" y="3520780"/>
                <a:ext cx="2047997" cy="1017651"/>
              </a:xfrm>
              <a:prstGeom prst="rect">
                <a:avLst/>
              </a:prstGeom>
              <a:blipFill>
                <a:blip r:embed="rId6"/>
                <a:stretch>
                  <a:fillRect b="-289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8944" y="3677816"/>
                <a:ext cx="1240404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4400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4400" baseline="30000" dirty="0">
                    <a:solidFill>
                      <a:srgbClr val="00B050"/>
                    </a:solidFill>
                  </a:rPr>
                  <a:t>1</a:t>
                </a:r>
                <a:endParaRPr lang="en-GB" sz="4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944" y="3677816"/>
                <a:ext cx="1240404" cy="769441"/>
              </a:xfrm>
              <a:prstGeom prst="rect">
                <a:avLst/>
              </a:prstGeom>
              <a:blipFill>
                <a:blip r:embed="rId7"/>
                <a:stretch>
                  <a:fillRect l="-9852" t="-15748" r="-9852" b="-362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445449" y="4360151"/>
                <a:ext cx="2186752" cy="10176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en-GB" sz="4400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40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440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4400" baseline="30000" dirty="0">
                    <a:solidFill>
                      <a:srgbClr val="00B050"/>
                    </a:solidFill>
                  </a:rPr>
                  <a:t> </a:t>
                </a:r>
                <a:r>
                  <a:rPr lang="en-GB" sz="4400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GB" sz="4400" dirty="0">
                    <a:solidFill>
                      <a:srgbClr val="00B05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5449" y="4360151"/>
                <a:ext cx="2186752" cy="1017651"/>
              </a:xfrm>
              <a:prstGeom prst="rect">
                <a:avLst/>
              </a:prstGeom>
              <a:blipFill>
                <a:blip r:embed="rId8"/>
                <a:stretch>
                  <a:fillRect b="-2814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3325104" y="6162464"/>
            <a:ext cx="25276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</a:rPr>
              <a:t>Examples!</a:t>
            </a:r>
          </a:p>
        </p:txBody>
      </p:sp>
    </p:spTree>
    <p:extLst>
      <p:ext uri="{BB962C8B-B14F-4D97-AF65-F5344CB8AC3E}">
        <p14:creationId xmlns:p14="http://schemas.microsoft.com/office/powerpoint/2010/main" val="379339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2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20209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4800" dirty="0">
                <a:solidFill>
                  <a:srgbClr val="00B050"/>
                </a:solidFill>
              </a:rPr>
              <a:t>Questions!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51520" y="188640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LO: To use fractional and negative index laws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4648" y="1693056"/>
            <a:ext cx="26642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endParaRPr lang="en-GB" sz="2800" dirty="0"/>
          </a:p>
          <a:p>
            <a:pPr marL="342900" indent="-342900">
              <a:buAutoNum type="arabicParenR"/>
            </a:pPr>
            <a:r>
              <a:rPr lang="en-GB" sz="2800" dirty="0"/>
              <a:t>(9a</a:t>
            </a:r>
            <a:r>
              <a:rPr lang="en-GB" sz="2800" baseline="30000" dirty="0"/>
              <a:t>4</a:t>
            </a:r>
            <a:r>
              <a:rPr lang="en-GB" sz="2800" dirty="0"/>
              <a:t>)</a:t>
            </a:r>
            <a:r>
              <a:rPr lang="en-GB" sz="2800" baseline="30000" dirty="0"/>
              <a:t>1/2</a:t>
            </a:r>
          </a:p>
          <a:p>
            <a:pPr marL="342900" indent="-342900">
              <a:buAutoNum type="arabicParenR"/>
            </a:pPr>
            <a:r>
              <a:rPr lang="en-GB" sz="2800" dirty="0"/>
              <a:t>(16b</a:t>
            </a:r>
            <a:r>
              <a:rPr lang="en-GB" sz="2800" baseline="30000" dirty="0"/>
              <a:t>8</a:t>
            </a:r>
            <a:r>
              <a:rPr lang="en-GB" sz="2800" dirty="0"/>
              <a:t>)</a:t>
            </a:r>
            <a:r>
              <a:rPr lang="en-GB" sz="2800" baseline="30000" dirty="0"/>
              <a:t>1/4</a:t>
            </a:r>
          </a:p>
          <a:p>
            <a:pPr marL="342900" indent="-342900">
              <a:buAutoNum type="arabicParenR"/>
            </a:pPr>
            <a:r>
              <a:rPr lang="en-GB" sz="2800" baseline="30000" dirty="0"/>
              <a:t> </a:t>
            </a:r>
            <a:r>
              <a:rPr lang="en-GB" sz="2800" dirty="0"/>
              <a:t>(27c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1/3</a:t>
            </a:r>
          </a:p>
          <a:p>
            <a:pPr marL="342900" indent="-342900">
              <a:buAutoNum type="arabicParenR"/>
            </a:pPr>
            <a:r>
              <a:rPr lang="en-GB" sz="2800" dirty="0"/>
              <a:t>(100d</a:t>
            </a:r>
            <a:r>
              <a:rPr lang="en-GB" sz="2800" baseline="30000" dirty="0"/>
              <a:t>4</a:t>
            </a:r>
            <a:r>
              <a:rPr lang="en-GB" sz="2800" dirty="0"/>
              <a:t>)</a:t>
            </a:r>
            <a:r>
              <a:rPr lang="en-GB" sz="2800" baseline="30000" dirty="0"/>
              <a:t>1/2</a:t>
            </a:r>
          </a:p>
          <a:p>
            <a:pPr marL="342900" indent="-342900">
              <a:buAutoNum type="arabicParenR"/>
            </a:pPr>
            <a:r>
              <a:rPr lang="en-GB" sz="2800" dirty="0"/>
              <a:t>(225e</a:t>
            </a:r>
            <a:r>
              <a:rPr lang="en-GB" sz="2800" baseline="30000" dirty="0"/>
              <a:t>2</a:t>
            </a:r>
            <a:r>
              <a:rPr lang="en-GB" sz="2800" dirty="0"/>
              <a:t>f</a:t>
            </a:r>
            <a:r>
              <a:rPr lang="en-GB" sz="2800" baseline="30000" dirty="0"/>
              <a:t>6</a:t>
            </a:r>
            <a:r>
              <a:rPr lang="en-GB" sz="2800" dirty="0"/>
              <a:t>)</a:t>
            </a:r>
            <a:r>
              <a:rPr lang="en-GB" sz="2800" baseline="30000" dirty="0"/>
              <a:t>1/2</a:t>
            </a:r>
          </a:p>
          <a:p>
            <a:pPr marL="342900" indent="-342900">
              <a:buAutoNum type="arabicParenR"/>
            </a:pPr>
            <a:r>
              <a:rPr lang="en-GB" sz="2800" dirty="0"/>
              <a:t>(g</a:t>
            </a:r>
            <a:r>
              <a:rPr lang="en-GB" sz="2800" baseline="30000" dirty="0"/>
              <a:t>12</a:t>
            </a:r>
            <a:r>
              <a:rPr lang="en-GB" sz="2800" dirty="0"/>
              <a:t>h</a:t>
            </a:r>
            <a:r>
              <a:rPr lang="en-GB" sz="2800" baseline="30000" dirty="0"/>
              <a:t>36</a:t>
            </a:r>
            <a:r>
              <a:rPr lang="en-GB" sz="2800" dirty="0"/>
              <a:t>)</a:t>
            </a:r>
            <a:r>
              <a:rPr lang="en-GB" sz="2800" baseline="30000" dirty="0"/>
              <a:t>1/6</a:t>
            </a:r>
          </a:p>
          <a:p>
            <a:pPr marL="342900" indent="-342900">
              <a:buAutoNum type="arabicParenR"/>
            </a:pPr>
            <a:r>
              <a:rPr lang="en-GB" sz="2800" dirty="0"/>
              <a:t>(16i</a:t>
            </a:r>
            <a:r>
              <a:rPr lang="en-GB" sz="2800" baseline="30000" dirty="0"/>
              <a:t>2</a:t>
            </a:r>
            <a:r>
              <a:rPr lang="en-GB" sz="2800" dirty="0"/>
              <a:t>j</a:t>
            </a:r>
            <a:r>
              <a:rPr lang="en-GB" sz="2800" baseline="30000" dirty="0"/>
              <a:t>6</a:t>
            </a:r>
            <a:r>
              <a:rPr lang="en-GB" sz="2800" dirty="0"/>
              <a:t>)</a:t>
            </a:r>
            <a:r>
              <a:rPr lang="en-GB" sz="2800" baseline="30000" dirty="0"/>
              <a:t>-1/2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33713" y="1964354"/>
            <a:ext cx="3351297" cy="3430332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4528003" y="1964354"/>
            <a:ext cx="3003699" cy="3430332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809640" y="1728685"/>
            <a:ext cx="245155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AutoNum type="arabicParenR"/>
            </a:pPr>
            <a:endParaRPr lang="en-GB" sz="2800" dirty="0"/>
          </a:p>
          <a:p>
            <a:pPr marL="342900" indent="-342900">
              <a:buAutoNum type="arabicParenR"/>
            </a:pPr>
            <a:r>
              <a:rPr lang="en-GB" sz="2800" dirty="0"/>
              <a:t>9</a:t>
            </a:r>
            <a:r>
              <a:rPr lang="en-GB" sz="2800" baseline="30000" dirty="0"/>
              <a:t>1/2</a:t>
            </a:r>
          </a:p>
          <a:p>
            <a:pPr marL="342900" indent="-342900">
              <a:buAutoNum type="arabicParenR"/>
            </a:pPr>
            <a:r>
              <a:rPr lang="en-GB" sz="2800" dirty="0"/>
              <a:t>16</a:t>
            </a:r>
            <a:r>
              <a:rPr lang="en-GB" sz="2800" baseline="30000" dirty="0"/>
              <a:t>1/2</a:t>
            </a:r>
          </a:p>
          <a:p>
            <a:pPr marL="342900" indent="-342900">
              <a:buAutoNum type="arabicParenR"/>
            </a:pPr>
            <a:r>
              <a:rPr lang="en-GB" sz="2800" dirty="0"/>
              <a:t>27</a:t>
            </a:r>
            <a:r>
              <a:rPr lang="en-GB" sz="2800" baseline="30000" dirty="0"/>
              <a:t>1/3</a:t>
            </a:r>
          </a:p>
          <a:p>
            <a:pPr marL="342900" indent="-342900">
              <a:buAutoNum type="arabicParenR"/>
            </a:pPr>
            <a:r>
              <a:rPr lang="en-GB" sz="2800" dirty="0"/>
              <a:t>16</a:t>
            </a:r>
            <a:r>
              <a:rPr lang="en-GB" sz="2800" baseline="30000" dirty="0"/>
              <a:t>1/4</a:t>
            </a:r>
          </a:p>
          <a:p>
            <a:pPr marL="342900" indent="-342900">
              <a:buAutoNum type="arabicParenR"/>
            </a:pPr>
            <a:r>
              <a:rPr lang="en-GB" sz="2800" dirty="0"/>
              <a:t>49</a:t>
            </a:r>
            <a:r>
              <a:rPr lang="en-GB" sz="2800" baseline="30000" dirty="0"/>
              <a:t>1/2</a:t>
            </a:r>
          </a:p>
          <a:p>
            <a:pPr marL="342900" indent="-342900">
              <a:buAutoNum type="arabicParenR"/>
            </a:pPr>
            <a:r>
              <a:rPr lang="en-GB" sz="2800" dirty="0"/>
              <a:t>1000</a:t>
            </a:r>
            <a:r>
              <a:rPr lang="en-GB" sz="2800" baseline="30000" dirty="0"/>
              <a:t>1/3</a:t>
            </a:r>
          </a:p>
          <a:p>
            <a:pPr marL="342900" indent="-342900">
              <a:buAutoNum type="arabicParenR"/>
            </a:pPr>
            <a:r>
              <a:rPr lang="en-GB" sz="2800" dirty="0"/>
              <a:t>1</a:t>
            </a:r>
            <a:r>
              <a:rPr lang="en-GB" sz="2800" baseline="30000" dirty="0"/>
              <a:t>1/7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49095" y="2530842"/>
                <a:ext cx="1288025" cy="496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</a:t>
                </a:r>
                <a:endParaRPr lang="en-GB" sz="2400" baseline="300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095" y="2530842"/>
                <a:ext cx="1288025" cy="496483"/>
              </a:xfrm>
              <a:prstGeom prst="rect">
                <a:avLst/>
              </a:prstGeom>
              <a:blipFill>
                <a:blip r:embed="rId2"/>
                <a:stretch>
                  <a:fillRect t="-3659" r="-5213" b="-256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34294" y="2965669"/>
                <a:ext cx="1288025" cy="497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40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2400" i="0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sz="2400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</a:t>
                </a:r>
                <a:endParaRPr lang="en-GB" sz="2400" baseline="300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4294" y="2965669"/>
                <a:ext cx="1288025" cy="497124"/>
              </a:xfrm>
              <a:prstGeom prst="rect">
                <a:avLst/>
              </a:prstGeom>
              <a:blipFill>
                <a:blip r:embed="rId3"/>
                <a:stretch>
                  <a:fillRect t="-2439" r="-2830" b="-268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055936" y="3406743"/>
                <a:ext cx="1537246" cy="496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40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2400" i="0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en-GB" sz="2400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2</a:t>
                </a:r>
                <a:endParaRPr lang="en-GB" sz="2400" baseline="300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5936" y="3406743"/>
                <a:ext cx="1537246" cy="496483"/>
              </a:xfrm>
              <a:prstGeom prst="rect">
                <a:avLst/>
              </a:prstGeom>
              <a:blipFill>
                <a:blip r:embed="rId4"/>
                <a:stretch>
                  <a:fillRect t="-2469" b="-283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076451" y="3841598"/>
                <a:ext cx="1260735" cy="496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2400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7</a:t>
                </a:r>
                <a:endParaRPr lang="en-GB" sz="2400" baseline="300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6451" y="3841598"/>
                <a:ext cx="1260735" cy="496483"/>
              </a:xfrm>
              <a:prstGeom prst="rect">
                <a:avLst/>
              </a:prstGeom>
              <a:blipFill>
                <a:blip r:embed="rId5"/>
                <a:stretch>
                  <a:fillRect t="-2439" r="-2427" b="-268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297038" y="4248465"/>
                <a:ext cx="1722643" cy="496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en-GB" sz="240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2400" i="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sz="240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1000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10</a:t>
                </a:r>
                <a:endParaRPr lang="en-GB" sz="2400" baseline="300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7038" y="4248465"/>
                <a:ext cx="1722643" cy="496483"/>
              </a:xfrm>
              <a:prstGeom prst="rect">
                <a:avLst/>
              </a:prstGeom>
              <a:blipFill>
                <a:blip r:embed="rId6"/>
                <a:stretch>
                  <a:fillRect t="-2469" r="-5319" b="-283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076450" y="4670127"/>
                <a:ext cx="1405330" cy="497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en-GB" sz="240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2400" i="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g>
                      <m:e>
                        <m:r>
                          <a:rPr lang="en-GB" sz="240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</a:t>
                </a:r>
                <a:endParaRPr lang="en-GB" sz="2400" baseline="300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6450" y="4670127"/>
                <a:ext cx="1405330" cy="497637"/>
              </a:xfrm>
              <a:prstGeom prst="rect">
                <a:avLst/>
              </a:prstGeom>
              <a:blipFill>
                <a:blip r:embed="rId7"/>
                <a:stretch>
                  <a:fillRect t="-2439" b="-268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154221" y="2109425"/>
                <a:ext cx="1576420" cy="496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chemeClr val="accent6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</a:t>
                </a:r>
                <a:endParaRPr lang="en-GB" sz="2400" baseline="300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4221" y="2109425"/>
                <a:ext cx="1576420" cy="496483"/>
              </a:xfrm>
              <a:prstGeom prst="rect">
                <a:avLst/>
              </a:prstGeom>
              <a:blipFill>
                <a:blip r:embed="rId8"/>
                <a:stretch>
                  <a:fillRect t="-2469" b="-283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239459" y="2121332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3a</a:t>
            </a:r>
            <a:r>
              <a:rPr lang="en-GB" sz="2400" baseline="30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92707" y="2511489"/>
            <a:ext cx="825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2b</a:t>
            </a:r>
            <a:r>
              <a:rPr lang="en-GB" sz="2400" baseline="30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52625" y="297752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3c</a:t>
            </a:r>
            <a:endParaRPr lang="en-GB" sz="2400" baseline="30000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91848" y="3406743"/>
            <a:ext cx="847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10d</a:t>
            </a:r>
            <a:r>
              <a:rPr lang="en-GB" sz="2400" baseline="300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06150" y="3794553"/>
            <a:ext cx="965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15ef</a:t>
            </a:r>
            <a:r>
              <a:rPr lang="en-GB" sz="2400" baseline="30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73730" y="4227540"/>
            <a:ext cx="1020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g</a:t>
            </a:r>
            <a:r>
              <a:rPr lang="en-GB" sz="2400" baseline="30000" dirty="0">
                <a:solidFill>
                  <a:srgbClr val="00B050"/>
                </a:solidFill>
              </a:rPr>
              <a:t>2</a:t>
            </a:r>
            <a:r>
              <a:rPr lang="en-GB" sz="2400" dirty="0">
                <a:solidFill>
                  <a:srgbClr val="00B050"/>
                </a:solidFill>
              </a:rPr>
              <a:t>h</a:t>
            </a:r>
            <a:r>
              <a:rPr lang="en-GB" sz="2400" baseline="300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72331" y="4754600"/>
            <a:ext cx="1020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1/4ij</a:t>
            </a:r>
            <a:r>
              <a:rPr lang="en-GB" sz="2400" baseline="30000" dirty="0">
                <a:solidFill>
                  <a:srgbClr val="00B05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2669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1925</TotalTime>
  <Words>701</Words>
  <Application>Microsoft Office PowerPoint</Application>
  <PresentationFormat>On-screen Show (4:3)</PresentationFormat>
  <Paragraphs>191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Century Gothic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Questions!</vt:lpstr>
      <vt:lpstr>PowerPoint Presentation</vt:lpstr>
      <vt:lpstr>PowerPoint Presentation</vt:lpstr>
      <vt:lpstr>Questions!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Seating plan!</dc:title>
  <dc:creator>Admin</dc:creator>
  <cp:lastModifiedBy>Lyn ZHANG</cp:lastModifiedBy>
  <cp:revision>171</cp:revision>
  <dcterms:created xsi:type="dcterms:W3CDTF">2013-12-29T13:03:20Z</dcterms:created>
  <dcterms:modified xsi:type="dcterms:W3CDTF">2022-03-08T20:53:26Z</dcterms:modified>
</cp:coreProperties>
</file>