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9" r:id="rId2"/>
    <p:sldId id="260" r:id="rId3"/>
    <p:sldId id="257" r:id="rId4"/>
    <p:sldId id="277" r:id="rId5"/>
    <p:sldId id="279" r:id="rId6"/>
    <p:sldId id="258" r:id="rId7"/>
    <p:sldId id="278" r:id="rId8"/>
    <p:sldId id="281" r:id="rId9"/>
    <p:sldId id="280" r:id="rId10"/>
    <p:sldId id="282" r:id="rId11"/>
    <p:sldId id="283" r:id="rId12"/>
    <p:sldId id="262" r:id="rId13"/>
    <p:sldId id="284" r:id="rId14"/>
    <p:sldId id="285" r:id="rId15"/>
    <p:sldId id="265" r:id="rId16"/>
    <p:sldId id="286" r:id="rId17"/>
    <p:sldId id="287" r:id="rId18"/>
    <p:sldId id="463" r:id="rId19"/>
    <p:sldId id="464" r:id="rId20"/>
    <p:sldId id="465" r:id="rId21"/>
    <p:sldId id="296" r:id="rId22"/>
    <p:sldId id="46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31C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5455" autoAdjust="0"/>
  </p:normalViewPr>
  <p:slideViewPr>
    <p:cSldViewPr snapToGrid="0">
      <p:cViewPr varScale="1">
        <p:scale>
          <a:sx n="56" d="100"/>
          <a:sy n="56" d="100"/>
        </p:scale>
        <p:origin x="15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644BC2-EDA5-47BE-A9B2-6A9D72E78D8A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4E4E7-9778-442B-9875-06C63E5EC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597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https://create.kahoot.it/details/42984ad1-141c-4708-9612-7c19affec58b</a:t>
            </a:r>
          </a:p>
          <a:p>
            <a:r>
              <a:rPr lang="en-AU" dirty="0"/>
              <a:t>https://create.kahoot.it/details/52f36c99-45a5-4a35-b44c-89a88d7090ca</a:t>
            </a:r>
          </a:p>
          <a:p>
            <a:r>
              <a:rPr lang="en-AU"/>
              <a:t>https://create.kahoot.it/details/d33150c9-f9c4-44a7-af0f-06e38dbde871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C4E4E7-9778-442B-9875-06C63E5EC99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194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>
            <a:extLst>
              <a:ext uri="{FF2B5EF4-FFF2-40B4-BE49-F238E27FC236}">
                <a16:creationId xmlns:a16="http://schemas.microsoft.com/office/drawing/2014/main" id="{0316826E-3A13-239A-375C-F3B900DE9C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B5252E0-16C4-423A-AF99-6E16A44F30FF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  <p:sp>
        <p:nvSpPr>
          <p:cNvPr id="106499" name="Rectangle 2">
            <a:extLst>
              <a:ext uri="{FF2B5EF4-FFF2-40B4-BE49-F238E27FC236}">
                <a16:creationId xmlns:a16="http://schemas.microsoft.com/office/drawing/2014/main" id="{EFBEB72B-0DE7-2494-E161-64674C1DD4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>
            <a:extLst>
              <a:ext uri="{FF2B5EF4-FFF2-40B4-BE49-F238E27FC236}">
                <a16:creationId xmlns:a16="http://schemas.microsoft.com/office/drawing/2014/main" id="{EDC3BBEC-EE94-3B29-68F1-91993242D5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>
            <a:extLst>
              <a:ext uri="{FF2B5EF4-FFF2-40B4-BE49-F238E27FC236}">
                <a16:creationId xmlns:a16="http://schemas.microsoft.com/office/drawing/2014/main" id="{5042CF67-21E2-213D-DB98-E31C28BFAB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A2610A5-AA42-4A13-83FE-3D2561DFE8DA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107523" name="Rectangle 2">
            <a:extLst>
              <a:ext uri="{FF2B5EF4-FFF2-40B4-BE49-F238E27FC236}">
                <a16:creationId xmlns:a16="http://schemas.microsoft.com/office/drawing/2014/main" id="{A1414E92-7F3B-2BD4-5E2D-0E243DC2D4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>
            <a:extLst>
              <a:ext uri="{FF2B5EF4-FFF2-40B4-BE49-F238E27FC236}">
                <a16:creationId xmlns:a16="http://schemas.microsoft.com/office/drawing/2014/main" id="{E7A7A59E-CA18-C539-9900-9CD01CC2B0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>
            <a:extLst>
              <a:ext uri="{FF2B5EF4-FFF2-40B4-BE49-F238E27FC236}">
                <a16:creationId xmlns:a16="http://schemas.microsoft.com/office/drawing/2014/main" id="{1A4066CE-7FAD-8142-BD3A-715343FDC7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8985AFA-B0C9-48A7-A0D2-8E3278CC8AC5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108547" name="Rectangle 2">
            <a:extLst>
              <a:ext uri="{FF2B5EF4-FFF2-40B4-BE49-F238E27FC236}">
                <a16:creationId xmlns:a16="http://schemas.microsoft.com/office/drawing/2014/main" id="{C7697396-5D61-46CC-8B6D-AB93CB3DB2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>
            <a:extLst>
              <a:ext uri="{FF2B5EF4-FFF2-40B4-BE49-F238E27FC236}">
                <a16:creationId xmlns:a16="http://schemas.microsoft.com/office/drawing/2014/main" id="{98034CD3-413A-46C0-C200-0FF3DEE7EC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4E4E7-9778-442B-9875-06C63E5EC99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608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D06F0-F4D2-450D-87B3-A8FA628FCB50}" type="slidenum">
              <a:rPr lang="en-US"/>
              <a:pPr/>
              <a:t>3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BE030E-1BD3-45DF-A9C9-210A17A897DE}" type="slidenum">
              <a:rPr lang="en-US"/>
              <a:pPr/>
              <a:t>6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F30C84-2B99-4121-9F73-73ED30EC901E}" type="slidenum">
              <a:rPr lang="en-US"/>
              <a:pPr/>
              <a:t>9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F6C8D1AD-4F82-4374-9132-38691285702D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6C445C91-C0EE-40D3-A3B1-F1177E323258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2817E707-BA8C-48D8-AEC8-00E8A563E3D2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>
            <a:extLst>
              <a:ext uri="{FF2B5EF4-FFF2-40B4-BE49-F238E27FC236}">
                <a16:creationId xmlns:a16="http://schemas.microsoft.com/office/drawing/2014/main" id="{53BED038-9185-D9D2-B20F-07C8B77B23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F3706B3-CA23-48F0-803B-97F697F756D7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105475" name="Rectangle 2">
            <a:extLst>
              <a:ext uri="{FF2B5EF4-FFF2-40B4-BE49-F238E27FC236}">
                <a16:creationId xmlns:a16="http://schemas.microsoft.com/office/drawing/2014/main" id="{1A98B49C-D565-C33F-D60D-07FCB534F6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>
            <a:extLst>
              <a:ext uri="{FF2B5EF4-FFF2-40B4-BE49-F238E27FC236}">
                <a16:creationId xmlns:a16="http://schemas.microsoft.com/office/drawing/2014/main" id="{234A6B3E-F144-6D3C-6BCA-4C16F8CFB4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6A56-A3D9-4EAF-BAAB-B8E3E01FD059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996E-2112-412E-9F89-5063D3042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9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6A56-A3D9-4EAF-BAAB-B8E3E01FD059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996E-2112-412E-9F89-5063D3042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733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6A56-A3D9-4EAF-BAAB-B8E3E01FD059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996E-2112-412E-9F89-5063D3042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842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69342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85788" y="923925"/>
            <a:ext cx="4152900" cy="5857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1088" y="923925"/>
            <a:ext cx="4152900" cy="5857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4576879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6A56-A3D9-4EAF-BAAB-B8E3E01FD059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996E-2112-412E-9F89-5063D3042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999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6A56-A3D9-4EAF-BAAB-B8E3E01FD059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996E-2112-412E-9F89-5063D3042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86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6A56-A3D9-4EAF-BAAB-B8E3E01FD059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996E-2112-412E-9F89-5063D3042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56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6A56-A3D9-4EAF-BAAB-B8E3E01FD059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996E-2112-412E-9F89-5063D3042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493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6A56-A3D9-4EAF-BAAB-B8E3E01FD059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996E-2112-412E-9F89-5063D3042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4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6A56-A3D9-4EAF-BAAB-B8E3E01FD059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996E-2112-412E-9F89-5063D3042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342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6A56-A3D9-4EAF-BAAB-B8E3E01FD059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996E-2112-412E-9F89-5063D3042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252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6A56-A3D9-4EAF-BAAB-B8E3E01FD059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996E-2112-412E-9F89-5063D3042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872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7030A0"/>
            </a:gs>
            <a:gs pos="99000">
              <a:schemeClr val="accent1">
                <a:lumMod val="5000"/>
                <a:lumOff val="95000"/>
              </a:schemeClr>
            </a:gs>
            <a:gs pos="0">
              <a:srgbClr val="9531CD"/>
            </a:gs>
            <a:gs pos="1000">
              <a:srgbClr val="FFFF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16A56-A3D9-4EAF-BAAB-B8E3E01FD059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2996E-2112-412E-9F89-5063D3042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012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image" Target="../media/image38.png"/><Relationship Id="rId3" Type="http://schemas.openxmlformats.org/officeDocument/2006/relationships/oleObject" Target="../embeddings/oleObject21.bin"/><Relationship Id="rId7" Type="http://schemas.openxmlformats.org/officeDocument/2006/relationships/image" Target="../media/image33.wmf"/><Relationship Id="rId12" Type="http://schemas.openxmlformats.org/officeDocument/2006/relationships/image" Target="../media/image3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22.bin"/><Relationship Id="rId5" Type="http://schemas.openxmlformats.org/officeDocument/2006/relationships/image" Target="../media/image31.wmf"/><Relationship Id="rId10" Type="http://schemas.openxmlformats.org/officeDocument/2006/relationships/image" Target="../media/image36.png"/><Relationship Id="rId4" Type="http://schemas.openxmlformats.org/officeDocument/2006/relationships/image" Target="../media/image30.wmf"/><Relationship Id="rId9" Type="http://schemas.openxmlformats.org/officeDocument/2006/relationships/image" Target="../media/image3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11" Type="http://schemas.openxmlformats.org/officeDocument/2006/relationships/image" Target="NULL"/><Relationship Id="rId5" Type="http://schemas.openxmlformats.org/officeDocument/2006/relationships/image" Target="../media/image44.png"/><Relationship Id="rId10" Type="http://schemas.openxmlformats.org/officeDocument/2006/relationships/image" Target="NULL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7" Type="http://schemas.openxmlformats.org/officeDocument/2006/relationships/image" Target="../media/image4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4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wmf"/><Relationship Id="rId11" Type="http://schemas.openxmlformats.org/officeDocument/2006/relationships/image" Target="../media/image48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28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oleObject" Target="../embeddings/oleObject29.bin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9.wmf"/><Relationship Id="rId18" Type="http://schemas.openxmlformats.org/officeDocument/2006/relationships/image" Target="../media/image12.png"/><Relationship Id="rId3" Type="http://schemas.openxmlformats.org/officeDocument/2006/relationships/image" Target="../media/image4.wmf"/><Relationship Id="rId7" Type="http://schemas.openxmlformats.org/officeDocument/2006/relationships/image" Target="../media/image6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1.wmf"/><Relationship Id="rId2" Type="http://schemas.openxmlformats.org/officeDocument/2006/relationships/oleObject" Target="../embeddings/oleObject2.bin"/><Relationship Id="rId16" Type="http://schemas.openxmlformats.org/officeDocument/2006/relationships/oleObject" Target="../embeddings/oleObject9.bin"/><Relationship Id="rId20" Type="http://schemas.openxmlformats.org/officeDocument/2006/relationships/image" Target="../media/image13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6.bin"/><Relationship Id="rId19" Type="http://schemas.openxmlformats.org/officeDocument/2006/relationships/oleObject" Target="../embeddings/oleObject10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24.wmf"/><Relationship Id="rId18" Type="http://schemas.openxmlformats.org/officeDocument/2006/relationships/image" Target="../media/image26.wmf"/><Relationship Id="rId3" Type="http://schemas.openxmlformats.org/officeDocument/2006/relationships/image" Target="../media/image19.wmf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16.bin"/><Relationship Id="rId17" Type="http://schemas.openxmlformats.org/officeDocument/2006/relationships/oleObject" Target="../embeddings/oleObject18.bin"/><Relationship Id="rId2" Type="http://schemas.openxmlformats.org/officeDocument/2006/relationships/oleObject" Target="../embeddings/oleObject11.bin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Quick starter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GB" sz="4000" dirty="0"/>
                  <a:t>State the value of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4000" dirty="0"/>
              </a:p>
              <a:p>
                <a:endParaRPr lang="en-GB" sz="4000" dirty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endParaRPr lang="en-GB" sz="4000" b="0" dirty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endParaRPr lang="en-GB" sz="4000" dirty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n-GB" sz="4000" dirty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2473" t="-392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4298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545431" y="150813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dirty="0">
                <a:solidFill>
                  <a:schemeClr val="accent2"/>
                </a:solidFill>
              </a:rPr>
              <a:t>Power Law:</a:t>
            </a:r>
            <a:endParaRPr lang="en-US" dirty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201862" y="961232"/>
            <a:ext cx="13612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dirty="0" err="1"/>
              <a:t>log</a:t>
            </a:r>
            <a:r>
              <a:rPr lang="en-US" i="1" baseline="-25000" dirty="0" err="1"/>
              <a:t>b</a:t>
            </a:r>
            <a:r>
              <a:rPr lang="en-US" i="1" dirty="0" err="1"/>
              <a:t>m</a:t>
            </a:r>
            <a:r>
              <a:rPr lang="en-US" i="1" baseline="30000" dirty="0" err="1"/>
              <a:t>n</a:t>
            </a:r>
            <a:r>
              <a:rPr lang="en-US" dirty="0"/>
              <a:t>  =</a:t>
            </a:r>
          </a:p>
        </p:txBody>
      </p:sp>
      <p:graphicFrame>
        <p:nvGraphicFramePr>
          <p:cNvPr id="6148" name="Object 2"/>
          <p:cNvGraphicFramePr>
            <a:graphicFrameLocks noChangeAspect="1"/>
          </p:cNvGraphicFramePr>
          <p:nvPr/>
        </p:nvGraphicFramePr>
        <p:xfrm>
          <a:off x="2114550" y="1494632"/>
          <a:ext cx="2541587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06500" imgH="393700" progId="Equation.DSMT36">
                  <p:embed/>
                </p:oleObj>
              </mc:Choice>
              <mc:Fallback>
                <p:oleObj name="Equation" r:id="rId3" imgW="1206500" imgH="393700" progId="Equation.DSMT36">
                  <p:embed/>
                  <p:pic>
                    <p:nvPicPr>
                      <p:cNvPr id="614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4550" y="1494632"/>
                        <a:ext cx="2541587" cy="83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937" y="946944"/>
            <a:ext cx="2349500" cy="130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38400"/>
            <a:ext cx="27733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3048000"/>
            <a:ext cx="24574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505200"/>
            <a:ext cx="1052513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114800"/>
            <a:ext cx="2667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685800" y="5029200"/>
            <a:ext cx="14017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sz="2800"/>
              <a:t>    log</a:t>
            </a:r>
            <a:r>
              <a:rPr lang="en-US" sz="2800" i="1" baseline="-25000"/>
              <a:t>b</a:t>
            </a:r>
            <a:r>
              <a:rPr lang="en-US" sz="2800" i="1"/>
              <a:t>m</a:t>
            </a:r>
            <a:endParaRPr lang="en-US" sz="2800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943100" y="5106988"/>
            <a:ext cx="342900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sz="2800" i="1" baseline="30000"/>
              <a:t>a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257800" y="4038600"/>
            <a:ext cx="942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sz="2800"/>
              <a:t>log</a:t>
            </a:r>
            <a:r>
              <a:rPr lang="en-US" sz="2800" baseline="-25000"/>
              <a:t>2</a:t>
            </a:r>
            <a:r>
              <a:rPr lang="en-US" sz="2800"/>
              <a:t>4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037263" y="4038600"/>
            <a:ext cx="4476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baseline="30000"/>
              <a:t>1/3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5148263" y="5181600"/>
            <a:ext cx="338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/>
              <a:t>3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334000" y="5181600"/>
            <a:ext cx="835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/>
              <a:t>log</a:t>
            </a:r>
            <a:r>
              <a:rPr lang="en-US" baseline="-25000"/>
              <a:t>2</a:t>
            </a:r>
            <a:r>
              <a:rPr lang="en-US"/>
              <a:t>5</a:t>
            </a:r>
          </a:p>
        </p:txBody>
      </p:sp>
      <p:sp>
        <p:nvSpPr>
          <p:cNvPr id="3" name="Rectangle 2"/>
          <p:cNvSpPr/>
          <p:nvPr/>
        </p:nvSpPr>
        <p:spPr>
          <a:xfrm>
            <a:off x="3563132" y="946944"/>
            <a:ext cx="1157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i="1" dirty="0">
                <a:solidFill>
                  <a:prstClr val="black"/>
                </a:solidFill>
              </a:rPr>
              <a:t>n</a:t>
            </a:r>
            <a:r>
              <a:rPr lang="en-US" sz="2400" b="1" dirty="0">
                <a:solidFill>
                  <a:prstClr val="black"/>
                </a:solidFill>
              </a:rPr>
              <a:t> </a:t>
            </a:r>
            <a:r>
              <a:rPr lang="en-US" sz="2400" b="1" dirty="0" err="1">
                <a:solidFill>
                  <a:prstClr val="black"/>
                </a:solidFill>
              </a:rPr>
              <a:t>log</a:t>
            </a:r>
            <a:r>
              <a:rPr lang="en-US" sz="2400" b="1" i="1" baseline="-25000" dirty="0" err="1">
                <a:solidFill>
                  <a:prstClr val="black"/>
                </a:solidFill>
              </a:rPr>
              <a:t>b</a:t>
            </a:r>
            <a:r>
              <a:rPr lang="en-US" sz="2400" b="1" i="1" dirty="0" err="1">
                <a:solidFill>
                  <a:prstClr val="black"/>
                </a:solidFill>
              </a:rPr>
              <a:t>m</a:t>
            </a:r>
            <a:endParaRPr lang="en-US" sz="2400" b="1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213" y="5803900"/>
            <a:ext cx="812800" cy="812800"/>
          </a:xfrm>
          <a:prstGeom prst="rect">
            <a:avLst/>
          </a:prstGeom>
        </p:spPr>
      </p:pic>
      <p:graphicFrame>
        <p:nvGraphicFramePr>
          <p:cNvPr id="24" name="Object 2"/>
          <p:cNvGraphicFramePr>
            <a:graphicFrameLocks noChangeAspect="1"/>
          </p:cNvGraphicFramePr>
          <p:nvPr/>
        </p:nvGraphicFramePr>
        <p:xfrm>
          <a:off x="2906713" y="5945188"/>
          <a:ext cx="3798887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803240" imgH="279360" progId="Equation.DSMT4">
                  <p:embed/>
                </p:oleObj>
              </mc:Choice>
              <mc:Fallback>
                <p:oleObj name="Equation" r:id="rId11" imgW="1803240" imgH="279360" progId="Equation.DSMT4">
                  <p:embed/>
                  <p:pic>
                    <p:nvPicPr>
                      <p:cNvPr id="2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6713" y="5945188"/>
                        <a:ext cx="3798887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C5D7-3668-4FD1-BC31-BBCF95C968DE}" type="slidenum">
              <a:rPr lang="en-US" smtClean="0"/>
              <a:t>10</a:t>
            </a:fld>
            <a:endParaRPr lang="en-US"/>
          </a:p>
        </p:txBody>
      </p:sp>
      <p:pic>
        <p:nvPicPr>
          <p:cNvPr id="6224" name="Picture 80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76" y="112713"/>
            <a:ext cx="1153597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3610265" y="112713"/>
            <a:ext cx="3333798" cy="64633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 b="1" dirty="0" err="1">
                <a:solidFill>
                  <a:srgbClr val="FFFF00"/>
                </a:solidFill>
              </a:rPr>
              <a:t>log</a:t>
            </a:r>
            <a:r>
              <a:rPr lang="en-GB" sz="3600" b="1" baseline="-25000" dirty="0" err="1">
                <a:solidFill>
                  <a:srgbClr val="FFFF00"/>
                </a:solidFill>
              </a:rPr>
              <a:t>b</a:t>
            </a:r>
            <a:r>
              <a:rPr lang="en-GB" sz="3600" b="1" dirty="0">
                <a:solidFill>
                  <a:srgbClr val="FFFF00"/>
                </a:solidFill>
              </a:rPr>
              <a:t>(</a:t>
            </a:r>
            <a:r>
              <a:rPr lang="en-GB" sz="3600" b="1" dirty="0" err="1">
                <a:solidFill>
                  <a:srgbClr val="FFFF00"/>
                </a:solidFill>
              </a:rPr>
              <a:t>x</a:t>
            </a:r>
            <a:r>
              <a:rPr lang="en-GB" sz="3600" b="1" baseline="30000" dirty="0" err="1">
                <a:solidFill>
                  <a:srgbClr val="FFFF00"/>
                </a:solidFill>
              </a:rPr>
              <a:t>n</a:t>
            </a:r>
            <a:r>
              <a:rPr lang="en-GB" sz="3600" b="1" dirty="0">
                <a:solidFill>
                  <a:srgbClr val="FFFF00"/>
                </a:solidFill>
              </a:rPr>
              <a:t>)</a:t>
            </a:r>
            <a:r>
              <a:rPr lang="en-GB" sz="3600" dirty="0">
                <a:solidFill>
                  <a:srgbClr val="FFFF00"/>
                </a:solidFill>
              </a:rPr>
              <a:t>  = </a:t>
            </a:r>
            <a:r>
              <a:rPr lang="en-GB" sz="3600" dirty="0" err="1">
                <a:solidFill>
                  <a:srgbClr val="FFFF00"/>
                </a:solidFill>
              </a:rPr>
              <a:t>n</a:t>
            </a:r>
            <a:r>
              <a:rPr lang="en-GB" sz="3600" b="1" dirty="0" err="1">
                <a:solidFill>
                  <a:srgbClr val="FFFF00"/>
                </a:solidFill>
              </a:rPr>
              <a:t>log</a:t>
            </a:r>
            <a:r>
              <a:rPr lang="en-GB" sz="3600" b="1" baseline="-25000" dirty="0" err="1">
                <a:solidFill>
                  <a:srgbClr val="FFFF00"/>
                </a:solidFill>
              </a:rPr>
              <a:t>b</a:t>
            </a:r>
            <a:r>
              <a:rPr lang="en-GB" sz="3600" b="1" dirty="0" err="1">
                <a:solidFill>
                  <a:srgbClr val="FFFF00"/>
                </a:solidFill>
              </a:rPr>
              <a:t>x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025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7449E-6 -1.82743E-7 C -0.02516 -0.02314 -0.05033 -0.04627 -0.07081 -0.04534 C -0.09128 -0.04442 -0.11437 -0.00509 -0.12252 0.00578 C -0.13068 0.01665 -0.12027 0.01735 -0.11957 0.01966 " pathEditMode="relative" ptsTypes="aaaA">
                                      <p:cBhvr>
                                        <p:cTn id="4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5397E-6 -2.68563E-6 C -0.0321 -0.03562 -0.06404 -0.07078 -0.08365 -0.06477 C -0.10326 -0.05875 -0.11072 -0.01041 -0.11801 0.03794 " pathEditMode="relative" rAng="0" ptsTypes="aaA">
                                      <p:cBhvr>
                                        <p:cTn id="6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1" y="-16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52551E-6 -3.7474E-7 C 0.01927 -0.03007 0.03871 -0.05991 0.05467 -0.06315 C 0.07064 -0.06639 0.08331 -0.04325 0.09615 -0.01989 " pathEditMode="relative" ptsTypes="aaA">
                                      <p:cBhvr>
                                        <p:cTn id="7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utoUpdateAnimBg="0"/>
      <p:bldP spid="33" grpId="0"/>
      <p:bldP spid="34" grpId="0"/>
      <p:bldP spid="34" grpId="1"/>
      <p:bldP spid="35" grpId="0"/>
      <p:bldP spid="36" grpId="0"/>
      <p:bldP spid="37" grpId="0"/>
      <p:bldP spid="37" grpId="1"/>
      <p:bldP spid="38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C5D7-3668-4FD1-BC31-BBCF95C968DE}" type="slidenum">
              <a:rPr lang="en-US" smtClean="0"/>
              <a:t>11</a:t>
            </a:fld>
            <a:endParaRPr lang="en-US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4" y="228600"/>
            <a:ext cx="8132763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114800"/>
            <a:ext cx="797083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629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86700" cy="705793"/>
          </a:xfrm>
        </p:spPr>
        <p:txBody>
          <a:bodyPr>
            <a:normAutofit/>
          </a:bodyPr>
          <a:lstStyle/>
          <a:p>
            <a:r>
              <a:rPr lang="en-GB" sz="3600" b="1" i="1" u="sng" dirty="0"/>
              <a:t>Laws of logs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660394" y="1"/>
                <a:ext cx="2483606" cy="1828800"/>
              </a:xfrm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2000" u="sng" dirty="0">
                    <a:solidFill>
                      <a:schemeClr val="tx1"/>
                    </a:solidFill>
                  </a:rPr>
                  <a:t>Laws of indices</a:t>
                </a:r>
              </a:p>
              <a:p>
                <a:pPr marL="0" indent="0" algn="ctr">
                  <a:buNone/>
                </a:pPr>
                <a:endParaRPr lang="en-GB" sz="2000" dirty="0">
                  <a:solidFill>
                    <a:schemeClr val="tx1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GB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394" y="1"/>
                <a:ext cx="2483606" cy="1828800"/>
              </a:xfrm>
              <a:blipFill rotWithShape="0">
                <a:blip r:embed="rId2"/>
                <a:stretch>
                  <a:fillRect t="-333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705793"/>
                <a:ext cx="682752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 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 dirty="0"/>
                  <a:t> then, </a:t>
                </a:r>
                <a:r>
                  <a:rPr lang="en-GB" sz="2000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20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𝑎𝑛𝑑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05793"/>
                <a:ext cx="6827520" cy="400110"/>
              </a:xfrm>
              <a:prstGeom prst="rect">
                <a:avLst/>
              </a:prstGeom>
              <a:blipFill>
                <a:blip r:embed="rId3"/>
                <a:stretch>
                  <a:fillRect l="-893" t="-9231" b="-276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-40526" y="990407"/>
                <a:ext cx="437692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en-GB" dirty="0"/>
                  <a:t>Product  </a:t>
                </a:r>
              </a:p>
              <a:p>
                <a:pPr marL="342900" indent="-342900">
                  <a:buAutoNum type="arabicParenR"/>
                </a:pPr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𝑥𝑦</m:t>
                              </m:r>
                            </m:e>
                          </m:d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</m:oMath>
                  </m:oMathPara>
                </a14:m>
                <a:endParaRPr lang="en-GB" b="0" dirty="0">
                  <a:ea typeface="Cambria Math" panose="02040503050406030204" pitchFamily="18" charset="0"/>
                </a:endParaRP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0526" y="990407"/>
                <a:ext cx="4376928" cy="1200329"/>
              </a:xfrm>
              <a:prstGeom prst="rect">
                <a:avLst/>
              </a:prstGeom>
              <a:blipFill>
                <a:blip r:embed="rId4"/>
                <a:stretch>
                  <a:fillRect l="-1114" t="-25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1920424"/>
                <a:ext cx="4645152" cy="461665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chemeClr val="tx1"/>
                    </a:solidFill>
                  </a:rPr>
                  <a:t>Hence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24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𝑥𝑦</m:t>
                            </m:r>
                          </m:e>
                        </m:d>
                        <m:r>
                          <a:rPr lang="en-GB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GB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GB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GB" sz="24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GB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func>
                              <m:funcPr>
                                <m:ctrlPr>
                                  <a:rPr lang="en-GB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GB" sz="2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sz="24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GB" sz="2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func>
                          </m:e>
                        </m:func>
                      </m:e>
                    </m:func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920424"/>
                <a:ext cx="4645152" cy="461665"/>
              </a:xfrm>
              <a:prstGeom prst="rect">
                <a:avLst/>
              </a:prstGeom>
              <a:blipFill>
                <a:blip r:embed="rId5"/>
                <a:stretch>
                  <a:fillRect l="-1832" t="-8974" b="-2692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-3778" y="2391028"/>
                <a:ext cx="4376928" cy="15456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2) Division 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den>
                              </m:f>
                            </m:e>
                          </m:d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</m:oMath>
                  </m:oMathPara>
                </a14:m>
                <a:endParaRPr lang="en-GB" b="0" dirty="0">
                  <a:ea typeface="Cambria Math" panose="02040503050406030204" pitchFamily="18" charset="0"/>
                </a:endParaRP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778" y="2391028"/>
                <a:ext cx="4376928" cy="1545680"/>
              </a:xfrm>
              <a:prstGeom prst="rect">
                <a:avLst/>
              </a:prstGeom>
              <a:blipFill>
                <a:blip r:embed="rId6"/>
                <a:stretch>
                  <a:fillRect l="-1114" t="-196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-11677" y="3626582"/>
                <a:ext cx="4645152" cy="677108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chemeClr val="tx1"/>
                    </a:solidFill>
                  </a:rPr>
                  <a:t>Hence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24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den>
                            </m:f>
                          </m:e>
                        </m:d>
                        <m:r>
                          <a:rPr lang="en-GB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GB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GB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GB" sz="24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GB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func>
                              <m:funcPr>
                                <m:ctrlPr>
                                  <a:rPr lang="en-GB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GB" sz="2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sz="24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GB" sz="2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func>
                          </m:e>
                        </m:func>
                      </m:e>
                    </m:func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677" y="3626582"/>
                <a:ext cx="4645152" cy="677108"/>
              </a:xfrm>
              <a:prstGeom prst="rect">
                <a:avLst/>
              </a:prstGeom>
              <a:blipFill>
                <a:blip r:embed="rId7"/>
                <a:stretch>
                  <a:fillRect l="-1832" b="-17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-31425" y="4238866"/>
                <a:ext cx="4376928" cy="1242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3) Powers 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𝑚𝑛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𝑚𝑛</m:t>
                          </m:r>
                        </m:e>
                      </m:func>
                    </m:oMath>
                  </m:oMathPara>
                </a14:m>
                <a:endParaRPr lang="en-GB" b="0" dirty="0">
                  <a:ea typeface="Cambria Math" panose="02040503050406030204" pitchFamily="18" charset="0"/>
                </a:endParaRP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1425" y="4238866"/>
                <a:ext cx="4376928" cy="1242328"/>
              </a:xfrm>
              <a:prstGeom prst="rect">
                <a:avLst/>
              </a:prstGeom>
              <a:blipFill>
                <a:blip r:embed="rId8"/>
                <a:stretch>
                  <a:fillRect l="-1253" t="-245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5245811"/>
                <a:ext cx="4645152" cy="461665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chemeClr val="tx1"/>
                    </a:solidFill>
                  </a:rPr>
                  <a:t>Hence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24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GB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</m:e>
                        </m:d>
                        <m:r>
                          <a:rPr lang="en-GB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GB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GB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GB" sz="24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n</m:t>
                                </m:r>
                                <m:r>
                                  <m:rPr>
                                    <m:sty m:val="p"/>
                                  </m:rPr>
                                  <a:rPr lang="en-GB" sz="24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e>
                    </m:func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245811"/>
                <a:ext cx="4645152" cy="461665"/>
              </a:xfrm>
              <a:prstGeom prst="rect">
                <a:avLst/>
              </a:prstGeom>
              <a:blipFill>
                <a:blip r:embed="rId9"/>
                <a:stretch>
                  <a:fillRect l="-1832" t="-9091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007351" y="1841136"/>
                <a:ext cx="3121152" cy="249170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Examples – Write as a single logarithm </a:t>
                </a:r>
              </a:p>
              <a:p>
                <a:endParaRPr lang="en-GB" sz="2400" dirty="0"/>
              </a:p>
              <a:p>
                <a:pPr marL="342900" indent="-342900">
                  <a:buAutoNum type="arabicParenR"/>
                </a:pPr>
                <a:r>
                  <a:rPr lang="en-GB" sz="2400" dirty="0"/>
                  <a:t>log 2 + log 5 </a:t>
                </a:r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3−</m:t>
                        </m:r>
                        <m:func>
                          <m:func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b="0" i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m:rPr>
                                    <m:sty m:val="p"/>
                                  </m:rPr>
                                  <a:rPr lang="en-GB" sz="24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d>
                              <m:d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</m:e>
                    </m:func>
                  </m:oMath>
                </a14:m>
                <a:endParaRPr lang="en-GB" sz="2400" dirty="0"/>
              </a:p>
              <a:p>
                <a:pPr marL="342900" indent="-342900">
                  <a:buAutoNum type="arabicParenR"/>
                </a:pPr>
                <a:r>
                  <a:rPr lang="en-GB" sz="2400" dirty="0"/>
                  <a:t>2log5+3log2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7351" y="1841136"/>
                <a:ext cx="3121152" cy="2491708"/>
              </a:xfrm>
              <a:prstGeom prst="rect">
                <a:avLst/>
              </a:prstGeom>
              <a:blipFill rotWithShape="0">
                <a:blip r:embed="rId10"/>
                <a:stretch>
                  <a:fillRect l="-2918" t="-1703" b="-46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007351" y="4458497"/>
                <a:ext cx="3121152" cy="2399503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Example- Express in terms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400" dirty="0"/>
                  <a:t>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24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</m:oMath>
                </a14:m>
                <a:r>
                  <a:rPr lang="en-GB" sz="2400" dirty="0"/>
                  <a:t>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24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func>
                  </m:oMath>
                </a14:m>
                <a:endParaRPr lang="en-GB" sz="24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7351" y="4458497"/>
                <a:ext cx="3121152" cy="2399503"/>
              </a:xfrm>
              <a:prstGeom prst="rect">
                <a:avLst/>
              </a:prstGeom>
              <a:blipFill rotWithShape="0">
                <a:blip r:embed="rId11"/>
                <a:stretch>
                  <a:fillRect l="-2724" t="-1768" r="-40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52420" y="5904261"/>
                <a:ext cx="3090930" cy="830997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4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1=0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420" y="5904261"/>
                <a:ext cx="3090930" cy="830997"/>
              </a:xfrm>
              <a:prstGeom prst="rect">
                <a:avLst/>
              </a:prstGeom>
              <a:blipFill rotWithShape="0">
                <a:blip r:embed="rId12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341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  <p:bldP spid="9" grpId="0"/>
      <p:bldP spid="10" grpId="0" animBg="1"/>
      <p:bldP spid="11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88925" y="152400"/>
            <a:ext cx="18277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dirty="0">
                <a:solidFill>
                  <a:srgbClr val="CC0000"/>
                </a:solidFill>
              </a:rPr>
              <a:t>Assignment: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88925" y="774700"/>
            <a:ext cx="84375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/>
              <a:t>State whether the following are True or False for logarithms to </a:t>
            </a:r>
          </a:p>
          <a:p>
            <a:r>
              <a:rPr lang="en-US"/>
              <a:t>every base.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12725" y="1584325"/>
            <a:ext cx="309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chemeClr val="accent2"/>
                </a:solidFill>
              </a:rPr>
              <a:t>a)</a:t>
            </a:r>
            <a:r>
              <a:rPr lang="en-US"/>
              <a:t>  log 2 + log 3 = log 5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924300" y="1597025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rgbClr val="CC0000"/>
                </a:solidFill>
              </a:rPr>
              <a:t>False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28600" y="2273300"/>
            <a:ext cx="326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chemeClr val="accent2"/>
                </a:solidFill>
              </a:rPr>
              <a:t>b)</a:t>
            </a:r>
            <a:r>
              <a:rPr lang="en-US"/>
              <a:t>  log 4 + log 3 = log 12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940175" y="2286000"/>
            <a:ext cx="827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rgbClr val="CC0000"/>
                </a:solidFill>
              </a:rPr>
              <a:t>True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228600" y="2971800"/>
            <a:ext cx="3689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chemeClr val="accent2"/>
                </a:solidFill>
              </a:rPr>
              <a:t>c)</a:t>
            </a:r>
            <a:r>
              <a:rPr lang="en-US"/>
              <a:t>  log 10 + log 10 = log 100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940175" y="2971800"/>
            <a:ext cx="827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rgbClr val="CC0000"/>
                </a:solidFill>
              </a:rPr>
              <a:t>True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12725" y="3657600"/>
            <a:ext cx="3109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chemeClr val="accent2"/>
                </a:solidFill>
              </a:rPr>
              <a:t>d)</a:t>
            </a:r>
            <a:r>
              <a:rPr lang="en-US"/>
              <a:t>  log 2 </a:t>
            </a:r>
            <a:r>
              <a:rPr lang="en-US">
                <a:latin typeface="Arial" charset="0"/>
              </a:rPr>
              <a:t>x</a:t>
            </a:r>
            <a:r>
              <a:rPr lang="en-US"/>
              <a:t> log 3 = log 6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940175" y="3668713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rgbClr val="CC0000"/>
                </a:solidFill>
              </a:rPr>
              <a:t>False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12725" y="4330700"/>
            <a:ext cx="2884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chemeClr val="accent2"/>
                </a:solidFill>
              </a:rPr>
              <a:t>e)</a:t>
            </a:r>
            <a:r>
              <a:rPr lang="en-US"/>
              <a:t>  log 3</a:t>
            </a:r>
            <a:r>
              <a:rPr lang="en-US" baseline="30000"/>
              <a:t>2</a:t>
            </a:r>
            <a:r>
              <a:rPr lang="en-US"/>
              <a:t> + log 3</a:t>
            </a:r>
            <a:r>
              <a:rPr lang="en-US" baseline="30000"/>
              <a:t>-2</a:t>
            </a:r>
            <a:r>
              <a:rPr lang="en-US"/>
              <a:t> = 0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3940175" y="4343400"/>
            <a:ext cx="827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rgbClr val="CC0000"/>
                </a:solidFill>
              </a:rPr>
              <a:t>True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228600" y="50165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chemeClr val="accent2"/>
                </a:solidFill>
              </a:rPr>
              <a:t>f)</a:t>
            </a:r>
            <a:endParaRPr lang="en-US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3956050" y="50292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rgbClr val="CC0000"/>
                </a:solidFill>
              </a:rPr>
              <a:t>False</a:t>
            </a:r>
          </a:p>
        </p:txBody>
      </p:sp>
      <p:graphicFrame>
        <p:nvGraphicFramePr>
          <p:cNvPr id="12305" name="Object 2"/>
          <p:cNvGraphicFramePr>
            <a:graphicFrameLocks noChangeAspect="1"/>
          </p:cNvGraphicFramePr>
          <p:nvPr/>
        </p:nvGraphicFramePr>
        <p:xfrm>
          <a:off x="685800" y="4935538"/>
          <a:ext cx="1524000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25500" imgH="381000" progId="Equation.DSMT36">
                  <p:embed/>
                </p:oleObj>
              </mc:Choice>
              <mc:Fallback>
                <p:oleObj name="Equation" r:id="rId3" imgW="825500" imgH="381000" progId="Equation.DSMT36">
                  <p:embed/>
                  <p:pic>
                    <p:nvPicPr>
                      <p:cNvPr id="1230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935538"/>
                        <a:ext cx="1524000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228600" y="57277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chemeClr val="accent2"/>
                </a:solidFill>
              </a:rPr>
              <a:t>g)</a:t>
            </a:r>
            <a:endParaRPr lang="en-US"/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3956050" y="5740400"/>
            <a:ext cx="3349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rgbClr val="CC0000"/>
                </a:solidFill>
              </a:rPr>
              <a:t>False, </a:t>
            </a:r>
            <a:r>
              <a:rPr lang="en-US" sz="1800">
                <a:solidFill>
                  <a:srgbClr val="CC0000"/>
                </a:solidFill>
              </a:rPr>
              <a:t>think of change of base.</a:t>
            </a:r>
          </a:p>
        </p:txBody>
      </p:sp>
      <p:graphicFrame>
        <p:nvGraphicFramePr>
          <p:cNvPr id="12308" name="Object 3"/>
          <p:cNvGraphicFramePr>
            <a:graphicFrameLocks noChangeAspect="1"/>
          </p:cNvGraphicFramePr>
          <p:nvPr/>
        </p:nvGraphicFramePr>
        <p:xfrm>
          <a:off x="723900" y="5711825"/>
          <a:ext cx="147637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00100" imgH="381000" progId="Equation.DSMT36">
                  <p:embed/>
                </p:oleObj>
              </mc:Choice>
              <mc:Fallback>
                <p:oleObj name="Equation" r:id="rId5" imgW="800100" imgH="381000" progId="Equation.DSMT36">
                  <p:embed/>
                  <p:pic>
                    <p:nvPicPr>
                      <p:cNvPr id="1230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5711825"/>
                        <a:ext cx="1476375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1584325"/>
            <a:ext cx="2286000" cy="285750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C5D7-3668-4FD1-BC31-BBCF95C968D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19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2" grpId="0" autoUpdateAnimBg="0"/>
      <p:bldP spid="12293" grpId="0" autoUpdateAnimBg="0"/>
      <p:bldP spid="12294" grpId="0" autoUpdateAnimBg="0"/>
      <p:bldP spid="12295" grpId="0" autoUpdateAnimBg="0"/>
      <p:bldP spid="12296" grpId="0" autoUpdateAnimBg="0"/>
      <p:bldP spid="12297" grpId="0" autoUpdateAnimBg="0"/>
      <p:bldP spid="12298" grpId="0" autoUpdateAnimBg="0"/>
      <p:bldP spid="12299" grpId="0" autoUpdateAnimBg="0"/>
      <p:bldP spid="12300" grpId="0" autoUpdateAnimBg="0"/>
      <p:bldP spid="12301" grpId="0" autoUpdateAnimBg="0"/>
      <p:bldP spid="12302" grpId="0" autoUpdateAnimBg="0"/>
      <p:bldP spid="12303" grpId="0" autoUpdateAnimBg="0"/>
      <p:bldP spid="12304" grpId="0" autoUpdateAnimBg="0"/>
      <p:bldP spid="12306" grpId="0" autoUpdateAnimBg="0"/>
      <p:bldP spid="1230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244725" y="60325"/>
            <a:ext cx="17251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dirty="0">
                <a:solidFill>
                  <a:srgbClr val="CC0000"/>
                </a:solidFill>
              </a:rPr>
              <a:t>Assignment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88925" y="685800"/>
            <a:ext cx="84375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/>
              <a:t>State whether the following are True or False for logarithms to </a:t>
            </a:r>
          </a:p>
          <a:p>
            <a:r>
              <a:rPr lang="en-US"/>
              <a:t>every base.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12725" y="1584325"/>
            <a:ext cx="2576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chemeClr val="accent2"/>
                </a:solidFill>
              </a:rPr>
              <a:t>a)</a:t>
            </a:r>
            <a:r>
              <a:rPr lang="en-US"/>
              <a:t>  log 5</a:t>
            </a:r>
            <a:r>
              <a:rPr lang="en-US" baseline="30000"/>
              <a:t>-2</a:t>
            </a:r>
            <a:r>
              <a:rPr lang="en-US"/>
              <a:t> = -2log 5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505200" y="1597025"/>
            <a:ext cx="827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rgbClr val="CC0000"/>
                </a:solidFill>
              </a:rPr>
              <a:t>True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28600" y="2273300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chemeClr val="accent2"/>
                </a:solidFill>
              </a:rPr>
              <a:t>b)</a:t>
            </a:r>
            <a:endParaRPr lang="en-US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521075" y="2286000"/>
            <a:ext cx="827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rgbClr val="CC0000"/>
                </a:solidFill>
              </a:rPr>
              <a:t>True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228600" y="2971800"/>
            <a:ext cx="42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chemeClr val="accent2"/>
                </a:solidFill>
              </a:rPr>
              <a:t>c)</a:t>
            </a:r>
            <a:endParaRPr lang="en-US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3521075" y="2971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rgbClr val="CC0000"/>
                </a:solidFill>
              </a:rPr>
              <a:t>False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212725" y="3668713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chemeClr val="accent2"/>
                </a:solidFill>
              </a:rPr>
              <a:t>d)</a:t>
            </a:r>
            <a:endParaRPr lang="en-US"/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3521075" y="3668713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rgbClr val="CC0000"/>
                </a:solidFill>
              </a:rPr>
              <a:t>False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12725" y="4330700"/>
            <a:ext cx="42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chemeClr val="accent2"/>
                </a:solidFill>
              </a:rPr>
              <a:t>e)</a:t>
            </a:r>
            <a:endParaRPr lang="en-US"/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3521075" y="4343400"/>
            <a:ext cx="827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rgbClr val="CC0000"/>
                </a:solidFill>
              </a:rPr>
              <a:t>True</a:t>
            </a:r>
          </a:p>
        </p:txBody>
      </p:sp>
      <p:graphicFrame>
        <p:nvGraphicFramePr>
          <p:cNvPr id="13327" name="Object 2"/>
          <p:cNvGraphicFramePr>
            <a:graphicFrameLocks noChangeAspect="1"/>
          </p:cNvGraphicFramePr>
          <p:nvPr/>
        </p:nvGraphicFramePr>
        <p:xfrm>
          <a:off x="711200" y="2184400"/>
          <a:ext cx="16414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89000" imgH="355600" progId="Equation.DSMT36">
                  <p:embed/>
                </p:oleObj>
              </mc:Choice>
              <mc:Fallback>
                <p:oleObj name="Equation" r:id="rId3" imgW="889000" imgH="355600" progId="Equation.DSMT36">
                  <p:embed/>
                  <p:pic>
                    <p:nvPicPr>
                      <p:cNvPr id="1332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2184400"/>
                        <a:ext cx="1641475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8" name="Object 3"/>
          <p:cNvGraphicFramePr>
            <a:graphicFrameLocks noChangeAspect="1"/>
          </p:cNvGraphicFramePr>
          <p:nvPr/>
        </p:nvGraphicFramePr>
        <p:xfrm>
          <a:off x="720725" y="2908300"/>
          <a:ext cx="1946275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54100" imgH="355600" progId="Equation.DSMT36">
                  <p:embed/>
                </p:oleObj>
              </mc:Choice>
              <mc:Fallback>
                <p:oleObj name="Equation" r:id="rId5" imgW="1054100" imgH="355600" progId="Equation.DSMT36">
                  <p:embed/>
                  <p:pic>
                    <p:nvPicPr>
                      <p:cNvPr id="1332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725" y="2908300"/>
                        <a:ext cx="1946275" cy="65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9" name="Object 4"/>
          <p:cNvGraphicFramePr>
            <a:graphicFrameLocks noChangeAspect="1"/>
          </p:cNvGraphicFramePr>
          <p:nvPr/>
        </p:nvGraphicFramePr>
        <p:xfrm>
          <a:off x="711200" y="3606800"/>
          <a:ext cx="17811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65200" imgH="355600" progId="Equation.DSMT36">
                  <p:embed/>
                </p:oleObj>
              </mc:Choice>
              <mc:Fallback>
                <p:oleObj name="Equation" r:id="rId7" imgW="965200" imgH="355600" progId="Equation.DSMT36">
                  <p:embed/>
                  <p:pic>
                    <p:nvPicPr>
                      <p:cNvPr id="1332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3606800"/>
                        <a:ext cx="1781175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0" name="Object 5"/>
          <p:cNvGraphicFramePr>
            <a:graphicFrameLocks noChangeAspect="1"/>
          </p:cNvGraphicFramePr>
          <p:nvPr/>
        </p:nvGraphicFramePr>
        <p:xfrm>
          <a:off x="725488" y="4267200"/>
          <a:ext cx="2627312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422400" imgH="355600" progId="Equation.DSMT36">
                  <p:embed/>
                </p:oleObj>
              </mc:Choice>
              <mc:Fallback>
                <p:oleObj name="Equation" r:id="rId9" imgW="1422400" imgH="355600" progId="Equation.DSMT36">
                  <p:embed/>
                  <p:pic>
                    <p:nvPicPr>
                      <p:cNvPr id="1333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8" y="4267200"/>
                        <a:ext cx="2627312" cy="65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228600" y="5181600"/>
            <a:ext cx="466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chemeClr val="accent2"/>
                </a:solidFill>
              </a:rPr>
              <a:t>f )</a:t>
            </a:r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197475"/>
            <a:ext cx="2286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3505200" y="5181600"/>
            <a:ext cx="8683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rgbClr val="CC0000"/>
                </a:solidFill>
              </a:rPr>
              <a:t>False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C5D7-3668-4FD1-BC31-BBCF95C968D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1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6" grpId="0" autoUpdateAnimBg="0"/>
      <p:bldP spid="13317" grpId="0" autoUpdateAnimBg="0"/>
      <p:bldP spid="13318" grpId="0" autoUpdateAnimBg="0"/>
      <p:bldP spid="13319" grpId="0" autoUpdateAnimBg="0"/>
      <p:bldP spid="13320" grpId="0" autoUpdateAnimBg="0"/>
      <p:bldP spid="13321" grpId="0" autoUpdateAnimBg="0"/>
      <p:bldP spid="13322" grpId="0" autoUpdateAnimBg="0"/>
      <p:bldP spid="13323" grpId="0" autoUpdateAnimBg="0"/>
      <p:bldP spid="13324" grpId="0" autoUpdateAnimBg="0"/>
      <p:bldP spid="13325" grpId="0" autoUpdateAnimBg="0"/>
      <p:bldP spid="13326" grpId="0" autoUpdateAnimBg="0"/>
      <p:bldP spid="20" grpId="0" autoUpdateAnimBg="0"/>
      <p:bldP spid="2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150" y="142875"/>
            <a:ext cx="7505700" cy="657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518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85B9D-8ABC-8497-C14A-A47DCFFDE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80700"/>
            <a:ext cx="2467155" cy="600674"/>
          </a:xfrm>
        </p:spPr>
        <p:txBody>
          <a:bodyPr>
            <a:normAutofit fontScale="90000"/>
          </a:bodyPr>
          <a:lstStyle/>
          <a:p>
            <a:r>
              <a:rPr lang="en-US" dirty="0"/>
              <a:t>Log Rules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72F156-F65D-D2B2-07B1-28CEFFC2A6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8970" y="259930"/>
            <a:ext cx="6871880" cy="63381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31D6B63-9091-700B-5D87-9A47FA9F07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2860" y="5580210"/>
            <a:ext cx="2877990" cy="800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676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85B9D-8ABC-8497-C14A-A47DCFFDE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80700"/>
            <a:ext cx="2467155" cy="600674"/>
          </a:xfrm>
        </p:spPr>
        <p:txBody>
          <a:bodyPr>
            <a:normAutofit fontScale="90000"/>
          </a:bodyPr>
          <a:lstStyle/>
          <a:p>
            <a:r>
              <a:rPr lang="en-US" dirty="0"/>
              <a:t>Log Rules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C224F3-C0FF-6213-C264-1615142738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5002" y="380700"/>
            <a:ext cx="4379728" cy="39567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E82EF44-7A8C-7DB6-102E-8B7D91E073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7155" y="981374"/>
            <a:ext cx="5913771" cy="5246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801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>
            <a:extLst>
              <a:ext uri="{FF2B5EF4-FFF2-40B4-BE49-F238E27FC236}">
                <a16:creationId xmlns:a16="http://schemas.microsoft.com/office/drawing/2014/main" id="{7BD55262-B3AB-3D75-93EC-4EDFCAF1BAB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804988" y="3111500"/>
            <a:ext cx="7110412" cy="749300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</a:pPr>
            <a:r>
              <a:rPr lang="en-US" altLang="en-US" sz="4000">
                <a:solidFill>
                  <a:srgbClr val="B94A37"/>
                </a:solidFill>
              </a:rPr>
              <a:t>Common Logarithms</a:t>
            </a:r>
          </a:p>
        </p:txBody>
      </p:sp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18B0128C-409A-593F-2562-F2C32AA046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8074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Common Logarithm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FCE452AB-5A99-1B1F-5002-A27CFDE57F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7850" y="862013"/>
            <a:ext cx="8458200" cy="5857875"/>
          </a:xfrm>
        </p:spPr>
        <p:txBody>
          <a:bodyPr/>
          <a:lstStyle/>
          <a:p>
            <a:pPr marL="0" indent="0" eaLnBrk="1" hangingPunct="1"/>
            <a:r>
              <a:rPr lang="en-US" altLang="en-US" sz="4000" dirty="0"/>
              <a:t>The logarithm with base 10 is called </a:t>
            </a:r>
            <a:br>
              <a:rPr lang="en-US" altLang="en-US" sz="4000" dirty="0"/>
            </a:br>
            <a:r>
              <a:rPr lang="en-US" altLang="en-US" sz="4000" dirty="0"/>
              <a:t>the </a:t>
            </a:r>
            <a:r>
              <a:rPr lang="en-US" altLang="en-US" sz="4000" b="1" dirty="0"/>
              <a:t>common logarithm</a:t>
            </a:r>
            <a:r>
              <a:rPr lang="en-US" altLang="en-US" sz="4000" dirty="0"/>
              <a:t>.</a:t>
            </a:r>
          </a:p>
          <a:p>
            <a:pPr lvl="1" eaLnBrk="1" hangingPunct="1"/>
            <a:endParaRPr lang="en-US" altLang="en-US" sz="3200" dirty="0"/>
          </a:p>
          <a:p>
            <a:pPr lvl="1" eaLnBrk="1" hangingPunct="1"/>
            <a:r>
              <a:rPr lang="en-US" altLang="en-US" sz="3200" dirty="0"/>
              <a:t>It is denoted by omitting the base: </a:t>
            </a:r>
            <a:br>
              <a:rPr lang="en-US" altLang="en-US" sz="3200" dirty="0"/>
            </a:br>
            <a:br>
              <a:rPr lang="en-US" altLang="en-US" sz="3200" dirty="0"/>
            </a:br>
            <a:r>
              <a:rPr lang="en-US" altLang="en-US" sz="3200" dirty="0"/>
              <a:t>			log </a:t>
            </a:r>
            <a:r>
              <a:rPr lang="en-US" altLang="en-US" sz="3200" i="1" dirty="0"/>
              <a:t>x =</a:t>
            </a:r>
            <a:r>
              <a:rPr lang="en-US" altLang="en-US" sz="3200" dirty="0"/>
              <a:t> log</a:t>
            </a:r>
            <a:r>
              <a:rPr lang="en-US" altLang="en-US" sz="3200" baseline="-25000" dirty="0"/>
              <a:t>10</a:t>
            </a:r>
            <a:r>
              <a:rPr lang="en-US" altLang="en-US" sz="3200" i="1" dirty="0"/>
              <a:t>x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992" y="0"/>
            <a:ext cx="6447138" cy="722913"/>
          </a:xfrm>
        </p:spPr>
        <p:txBody>
          <a:bodyPr>
            <a:noAutofit/>
          </a:bodyPr>
          <a:lstStyle/>
          <a:p>
            <a:pPr algn="l"/>
            <a:r>
              <a:rPr lang="en-GB" sz="4000" b="1" u="sng" dirty="0"/>
              <a:t>Exponentials and logarithms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141" y="722913"/>
            <a:ext cx="2018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Learning outcomes: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8408" y="722913"/>
            <a:ext cx="7155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en-GB" dirty="0"/>
              <a:t>Able to convert from index to logarithmic form and vice versa</a:t>
            </a:r>
          </a:p>
          <a:p>
            <a:pPr marL="342900" indent="-342900">
              <a:buFont typeface="+mj-lt"/>
              <a:buAutoNum type="arabicParenR"/>
            </a:pPr>
            <a:r>
              <a:rPr lang="en-GB" dirty="0"/>
              <a:t>Able to apply the laws of logarithms</a:t>
            </a:r>
          </a:p>
          <a:p>
            <a:pPr marL="342900" indent="-342900">
              <a:buFont typeface="+mj-lt"/>
              <a:buAutoNum type="arabicParenR"/>
            </a:pPr>
            <a:r>
              <a:rPr lang="en-GB" dirty="0"/>
              <a:t>To be able to prove laws of logarithms 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992" y="1984165"/>
            <a:ext cx="7023786" cy="7057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000" b="1" i="1" u="sng" dirty="0"/>
              <a:t>Starter: Notes on logarithms 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662217" y="361456"/>
            <a:ext cx="1471999" cy="365125"/>
          </a:xfrm>
        </p:spPr>
        <p:txBody>
          <a:bodyPr/>
          <a:lstStyle/>
          <a:p>
            <a:fld id="{7472DB5B-C4E2-4475-A702-EEC86B5CFF78}" type="datetime1">
              <a:rPr lang="en-GB" sz="1800" u="sng" smtClean="0">
                <a:solidFill>
                  <a:schemeClr val="tx1"/>
                </a:solidFill>
              </a:rPr>
              <a:t>06/09/2022</a:t>
            </a:fld>
            <a:endParaRPr lang="en-GB" sz="1800" u="sng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2767" y="4339358"/>
                <a:ext cx="7732240" cy="36933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The logarithm of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to base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is the power to which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must be raised to give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767" y="4339358"/>
                <a:ext cx="7732240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8065" b="-241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478573" y="4847431"/>
                <a:ext cx="5840627" cy="7188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func>
                        <m:funcPr>
                          <m:ctrlPr>
                            <a:rPr lang="en-GB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4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8573" y="4847431"/>
                <a:ext cx="5840627" cy="71885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381381" y="3133305"/>
                <a:ext cx="5840627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=81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func>
                        <m:funcPr>
                          <m:ctrlPr>
                            <a:rPr lang="en-GB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4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81=4</m:t>
                          </m:r>
                        </m:e>
                      </m:fun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381" y="3133305"/>
                <a:ext cx="5840627" cy="70788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381381" y="3616658"/>
                <a:ext cx="5840627" cy="714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=32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func>
                        <m:funcPr>
                          <m:ctrlPr>
                            <a:rPr lang="en-GB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4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32=5</m:t>
                          </m:r>
                        </m:e>
                      </m:fun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381" y="3616658"/>
                <a:ext cx="5840627" cy="71487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449311" y="6298512"/>
                <a:ext cx="1562883" cy="36933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</a:rPr>
                  <a:t>a&gt;0 and a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9311" y="6298512"/>
                <a:ext cx="1562883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2713" t="-6349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705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2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85A7B66F-4FC2-D668-9F9B-BB2DCF917C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Common Logarithms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E015B529-CE7A-B7BE-05CC-A35D1E6E91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458200" cy="5857875"/>
          </a:xfrm>
        </p:spPr>
        <p:txBody>
          <a:bodyPr/>
          <a:lstStyle/>
          <a:p>
            <a:pPr marL="0" indent="0" eaLnBrk="1" hangingPunct="1"/>
            <a:r>
              <a:rPr lang="en-US" altLang="en-US" sz="3600" dirty="0"/>
              <a:t>From the definition of logarithms, </a:t>
            </a:r>
            <a:br>
              <a:rPr lang="en-US" altLang="en-US" sz="3600" dirty="0"/>
            </a:br>
            <a:r>
              <a:rPr lang="en-US" altLang="en-US" sz="3600" dirty="0"/>
              <a:t>we can easily find that: </a:t>
            </a:r>
            <a:br>
              <a:rPr lang="en-US" altLang="en-US" sz="3600" dirty="0"/>
            </a:br>
            <a:br>
              <a:rPr lang="en-US" altLang="en-US" sz="3600" dirty="0"/>
            </a:br>
            <a:r>
              <a:rPr lang="en-US" altLang="en-US" sz="3600" dirty="0"/>
              <a:t>			log 10 = 1</a:t>
            </a:r>
            <a:br>
              <a:rPr lang="en-US" altLang="en-US" sz="3600" dirty="0"/>
            </a:br>
            <a:br>
              <a:rPr lang="en-US" altLang="en-US" sz="3600" dirty="0"/>
            </a:br>
            <a:r>
              <a:rPr lang="en-US" altLang="en-US" sz="3600" dirty="0"/>
              <a:t>			log 100 = 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DB3CAFDF-1A57-D39E-6E90-89D8D36F78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620000" cy="2514600"/>
          </a:xfrm>
        </p:spPr>
        <p:txBody>
          <a:bodyPr/>
          <a:lstStyle/>
          <a:p>
            <a:r>
              <a:rPr lang="en-US" altLang="en-US"/>
              <a:t>Common Logarithmic Function The logarithmic function with base 10</a:t>
            </a:r>
          </a:p>
        </p:txBody>
      </p:sp>
      <p:graphicFrame>
        <p:nvGraphicFramePr>
          <p:cNvPr id="43011" name="Object 3">
            <a:extLst>
              <a:ext uri="{FF2B5EF4-FFF2-40B4-BE49-F238E27FC236}">
                <a16:creationId xmlns:a16="http://schemas.microsoft.com/office/drawing/2014/main" id="{74101FE7-D13E-14DA-0958-974B609C8243}"/>
              </a:ext>
            </a:extLst>
          </p:cNvPr>
          <p:cNvGraphicFramePr>
            <a:graphicFrameLocks noGrp="1" noChangeAspect="1"/>
          </p:cNvGraphicFramePr>
          <p:nvPr>
            <p:ph type="body" idx="1"/>
          </p:nvPr>
        </p:nvGraphicFramePr>
        <p:xfrm>
          <a:off x="685800" y="3463925"/>
          <a:ext cx="7772400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92160" imgH="279360" progId="Equation.DSMT4">
                  <p:embed/>
                </p:oleObj>
              </mc:Choice>
              <mc:Fallback>
                <p:oleObj name="Equation" r:id="rId2" imgW="1892160" imgH="279360" progId="Equation.DSMT4">
                  <p:embed/>
                  <p:pic>
                    <p:nvPicPr>
                      <p:cNvPr id="43011" name="Object 3">
                        <a:extLst>
                          <a:ext uri="{FF2B5EF4-FFF2-40B4-BE49-F238E27FC236}">
                            <a16:creationId xmlns:a16="http://schemas.microsoft.com/office/drawing/2014/main" id="{74101FE7-D13E-14DA-0958-974B609C82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463925"/>
                        <a:ext cx="7772400" cy="1147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D6A73C9C-9F12-0FE1-94FD-2197A79A1D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Common Logarithms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4BD5CF65-F0FD-86EF-9045-90E2AA00D7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181100"/>
            <a:ext cx="8458200" cy="5857875"/>
          </a:xfrm>
        </p:spPr>
        <p:txBody>
          <a:bodyPr/>
          <a:lstStyle/>
          <a:p>
            <a:pPr marL="0" indent="0" eaLnBrk="1" hangingPunct="1"/>
            <a:r>
              <a:rPr lang="en-US" altLang="en-US" sz="4000" dirty="0"/>
              <a:t>However, how do we find log 50? </a:t>
            </a:r>
          </a:p>
          <a:p>
            <a:pPr lvl="1" eaLnBrk="1" hangingPunct="1"/>
            <a:endParaRPr lang="en-US" altLang="en-US" sz="3400" dirty="0"/>
          </a:p>
          <a:p>
            <a:pPr lvl="1" eaLnBrk="1" hangingPunct="1"/>
            <a:r>
              <a:rPr lang="en-US" altLang="en-US" sz="2800" dirty="0"/>
              <a:t>We need to find the exponent </a:t>
            </a:r>
            <a:r>
              <a:rPr lang="en-US" altLang="en-US" sz="2800" i="1" dirty="0"/>
              <a:t>y </a:t>
            </a:r>
            <a:r>
              <a:rPr lang="en-US" altLang="en-US" sz="2800" dirty="0"/>
              <a:t>such that </a:t>
            </a:r>
            <a:br>
              <a:rPr lang="en-US" altLang="en-US" sz="2800" dirty="0"/>
            </a:br>
            <a:r>
              <a:rPr lang="en-US" altLang="en-US" sz="2800" dirty="0"/>
              <a:t>10</a:t>
            </a:r>
            <a:r>
              <a:rPr lang="en-US" altLang="en-US" sz="2800" i="1" baseline="30000" dirty="0"/>
              <a:t>y</a:t>
            </a:r>
            <a:r>
              <a:rPr lang="en-US" altLang="en-US" sz="2800" i="1" dirty="0"/>
              <a:t> =</a:t>
            </a:r>
            <a:r>
              <a:rPr lang="en-US" altLang="en-US" sz="2800" dirty="0"/>
              <a:t> 50.</a:t>
            </a:r>
          </a:p>
          <a:p>
            <a:pPr lvl="1" eaLnBrk="1" hangingPunct="1"/>
            <a:endParaRPr lang="en-US" altLang="en-US" sz="2800" dirty="0"/>
          </a:p>
          <a:p>
            <a:pPr lvl="1" eaLnBrk="1" hangingPunct="1"/>
            <a:r>
              <a:rPr lang="en-US" altLang="en-US" sz="2800" dirty="0"/>
              <a:t>Clearly, 1 is too small and 2 is too large.</a:t>
            </a:r>
          </a:p>
          <a:p>
            <a:pPr lvl="1" eaLnBrk="1" hangingPunct="1"/>
            <a:endParaRPr lang="en-US" altLang="en-US" sz="2800" dirty="0"/>
          </a:p>
          <a:p>
            <a:pPr lvl="1" eaLnBrk="1" hangingPunct="1"/>
            <a:r>
              <a:rPr lang="en-US" altLang="en-US" sz="2800" dirty="0"/>
              <a:t>Thus, 		1 &lt; log 50 &lt; 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0"/>
            <a:ext cx="6635750" cy="692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3600" b="1" u="sng" dirty="0"/>
              <a:t>Addition Law of Lo</a:t>
            </a:r>
            <a:r>
              <a:rPr lang="en-GB" sz="3600" b="1" dirty="0"/>
              <a:t>g</a:t>
            </a:r>
            <a:r>
              <a:rPr lang="en-GB" sz="3600" b="1" u="sng" dirty="0"/>
              <a:t>arithms</a:t>
            </a:r>
            <a:endParaRPr lang="en-US" sz="3600" b="1" u="sng" dirty="0"/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133350" y="1730375"/>
            <a:ext cx="295751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 dirty="0"/>
              <a:t>Let</a:t>
            </a:r>
            <a:r>
              <a:rPr lang="en-GB" sz="2800" b="1" dirty="0"/>
              <a:t> p = </a:t>
            </a:r>
            <a:r>
              <a:rPr lang="en-GB" sz="2800" b="1" dirty="0" err="1"/>
              <a:t>log</a:t>
            </a:r>
            <a:r>
              <a:rPr lang="en-GB" sz="2800" b="1" baseline="-25000" dirty="0" err="1"/>
              <a:t>a</a:t>
            </a:r>
            <a:r>
              <a:rPr lang="en-GB" sz="2800" b="1" dirty="0" err="1"/>
              <a:t>x</a:t>
            </a:r>
            <a:r>
              <a:rPr lang="en-GB" sz="2800" b="1" dirty="0"/>
              <a:t> </a:t>
            </a:r>
            <a:r>
              <a:rPr lang="en-GB" sz="2800" dirty="0"/>
              <a:t>and</a:t>
            </a:r>
          </a:p>
          <a:p>
            <a:r>
              <a:rPr lang="en-GB" sz="2800" b="1" dirty="0"/>
              <a:t>      q = </a:t>
            </a:r>
            <a:r>
              <a:rPr lang="en-GB" sz="2800" b="1" dirty="0" err="1"/>
              <a:t>log</a:t>
            </a:r>
            <a:r>
              <a:rPr lang="en-GB" sz="2800" b="1" baseline="-25000" dirty="0" err="1"/>
              <a:t>a</a:t>
            </a:r>
            <a:r>
              <a:rPr lang="en-GB" sz="2800" b="1" dirty="0" err="1"/>
              <a:t>y</a:t>
            </a:r>
            <a:endParaRPr lang="en-US" sz="2800" b="1" dirty="0"/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3200400" y="1731963"/>
            <a:ext cx="3506289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sz="2800" dirty="0"/>
              <a:t>Convert</a:t>
            </a:r>
            <a:r>
              <a:rPr lang="en-GB" sz="2800" b="1" dirty="0"/>
              <a:t> x = </a:t>
            </a:r>
            <a:r>
              <a:rPr lang="en-GB" sz="2800" b="1" dirty="0" err="1"/>
              <a:t>a</a:t>
            </a:r>
            <a:r>
              <a:rPr lang="en-GB" sz="2800" b="1" baseline="30000" dirty="0" err="1"/>
              <a:t>p</a:t>
            </a:r>
            <a:r>
              <a:rPr lang="en-GB" sz="2800" b="1" dirty="0"/>
              <a:t> </a:t>
            </a:r>
            <a:r>
              <a:rPr lang="en-GB" sz="2800" dirty="0"/>
              <a:t>and</a:t>
            </a:r>
          </a:p>
          <a:p>
            <a:r>
              <a:rPr lang="en-GB" sz="2800" dirty="0"/>
              <a:t>               </a:t>
            </a:r>
            <a:r>
              <a:rPr lang="en-GB" sz="2800" b="1" dirty="0"/>
              <a:t>y = </a:t>
            </a:r>
            <a:r>
              <a:rPr lang="en-GB" sz="2800" b="1" dirty="0" err="1"/>
              <a:t>a</a:t>
            </a:r>
            <a:r>
              <a:rPr lang="en-GB" sz="2800" b="1" baseline="30000" dirty="0" err="1"/>
              <a:t>q</a:t>
            </a:r>
            <a:endParaRPr lang="en-US" sz="2800" b="1" dirty="0"/>
          </a:p>
          <a:p>
            <a:r>
              <a:rPr lang="en-GB" sz="2800" b="1" dirty="0"/>
              <a:t>             </a:t>
            </a:r>
            <a:r>
              <a:rPr lang="en-GB" sz="2800" b="1" dirty="0" err="1"/>
              <a:t>xy</a:t>
            </a:r>
            <a:r>
              <a:rPr lang="en-GB" sz="2800" b="1" dirty="0"/>
              <a:t> = </a:t>
            </a:r>
            <a:r>
              <a:rPr lang="en-GB" sz="2800" b="1" dirty="0" err="1"/>
              <a:t>a</a:t>
            </a:r>
            <a:r>
              <a:rPr lang="en-GB" sz="2800" b="1" baseline="30000" dirty="0" err="1"/>
              <a:t>p+q</a:t>
            </a:r>
            <a:endParaRPr lang="en-US" sz="2800" b="1" baseline="30000" dirty="0"/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2438400" y="3073400"/>
            <a:ext cx="37945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 b="1" dirty="0"/>
              <a:t>Convert   p + q = </a:t>
            </a:r>
            <a:r>
              <a:rPr lang="en-GB" sz="2800" b="1" dirty="0" err="1"/>
              <a:t>log</a:t>
            </a:r>
            <a:r>
              <a:rPr lang="en-GB" sz="2800" b="1" baseline="-25000" dirty="0" err="1"/>
              <a:t>a</a:t>
            </a:r>
            <a:r>
              <a:rPr lang="en-GB" sz="2800" b="1" dirty="0"/>
              <a:t>(</a:t>
            </a:r>
            <a:r>
              <a:rPr lang="en-GB" sz="2800" b="1" dirty="0" err="1"/>
              <a:t>xy</a:t>
            </a:r>
            <a:r>
              <a:rPr lang="en-GB" sz="2800" b="1" dirty="0"/>
              <a:t>)</a:t>
            </a:r>
            <a:endParaRPr lang="en-US" sz="2800" b="1" dirty="0"/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3721100" y="3632200"/>
            <a:ext cx="305282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 b="1" dirty="0"/>
              <a:t>p + q = </a:t>
            </a:r>
            <a:r>
              <a:rPr lang="en-GB" sz="2800" b="1" dirty="0" err="1"/>
              <a:t>log</a:t>
            </a:r>
            <a:r>
              <a:rPr lang="en-GB" sz="2800" b="1" baseline="-25000" dirty="0" err="1"/>
              <a:t>a</a:t>
            </a:r>
            <a:r>
              <a:rPr lang="en-GB" sz="2800" b="1" dirty="0" err="1"/>
              <a:t>x</a:t>
            </a:r>
            <a:r>
              <a:rPr lang="en-GB" sz="2800" b="1" dirty="0"/>
              <a:t> + </a:t>
            </a:r>
            <a:r>
              <a:rPr lang="en-GB" sz="2800" b="1" dirty="0" err="1"/>
              <a:t>log</a:t>
            </a:r>
            <a:r>
              <a:rPr lang="en-GB" sz="2800" b="1" baseline="-25000" dirty="0" err="1"/>
              <a:t>a</a:t>
            </a:r>
            <a:r>
              <a:rPr lang="en-GB" sz="2800" b="1" dirty="0" err="1"/>
              <a:t>y</a:t>
            </a:r>
            <a:endParaRPr lang="en-US" sz="2800" b="1" dirty="0"/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2100085" y="762000"/>
            <a:ext cx="5240338" cy="64135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 b="1" dirty="0" err="1">
                <a:solidFill>
                  <a:srgbClr val="FFFF00"/>
                </a:solidFill>
              </a:rPr>
              <a:t>log</a:t>
            </a:r>
            <a:r>
              <a:rPr lang="en-GB" sz="3600" b="1" baseline="-25000" dirty="0" err="1">
                <a:solidFill>
                  <a:srgbClr val="FFFF00"/>
                </a:solidFill>
              </a:rPr>
              <a:t>a</a:t>
            </a:r>
            <a:r>
              <a:rPr lang="en-GB" sz="3600" b="1" dirty="0">
                <a:solidFill>
                  <a:srgbClr val="FFFF00"/>
                </a:solidFill>
              </a:rPr>
              <a:t>(</a:t>
            </a:r>
            <a:r>
              <a:rPr lang="en-GB" sz="3600" b="1" dirty="0" err="1">
                <a:solidFill>
                  <a:srgbClr val="FFFF00"/>
                </a:solidFill>
              </a:rPr>
              <a:t>xy</a:t>
            </a:r>
            <a:r>
              <a:rPr lang="en-GB" sz="3600" b="1" dirty="0">
                <a:solidFill>
                  <a:srgbClr val="FFFF00"/>
                </a:solidFill>
              </a:rPr>
              <a:t>)</a:t>
            </a:r>
            <a:r>
              <a:rPr lang="en-GB" sz="3600" dirty="0">
                <a:solidFill>
                  <a:srgbClr val="FFFF00"/>
                </a:solidFill>
              </a:rPr>
              <a:t>  = </a:t>
            </a:r>
            <a:r>
              <a:rPr lang="en-GB" sz="3600" b="1" dirty="0" err="1">
                <a:solidFill>
                  <a:srgbClr val="FFFF00"/>
                </a:solidFill>
              </a:rPr>
              <a:t>log</a:t>
            </a:r>
            <a:r>
              <a:rPr lang="en-GB" sz="3600" b="1" baseline="-25000" dirty="0" err="1">
                <a:solidFill>
                  <a:srgbClr val="FFFF00"/>
                </a:solidFill>
              </a:rPr>
              <a:t>a</a:t>
            </a:r>
            <a:r>
              <a:rPr lang="en-GB" sz="3600" b="1" dirty="0" err="1">
                <a:solidFill>
                  <a:srgbClr val="FFFF00"/>
                </a:solidFill>
              </a:rPr>
              <a:t>x</a:t>
            </a:r>
            <a:r>
              <a:rPr lang="en-GB" sz="3600" b="1" dirty="0">
                <a:solidFill>
                  <a:srgbClr val="FFFF00"/>
                </a:solidFill>
              </a:rPr>
              <a:t> + </a:t>
            </a:r>
            <a:r>
              <a:rPr lang="en-GB" sz="3600" b="1" dirty="0" err="1">
                <a:solidFill>
                  <a:srgbClr val="FFFF00"/>
                </a:solidFill>
              </a:rPr>
              <a:t>log</a:t>
            </a:r>
            <a:r>
              <a:rPr lang="en-GB" sz="3600" b="1" baseline="-25000" dirty="0" err="1">
                <a:solidFill>
                  <a:srgbClr val="FFFF00"/>
                </a:solidFill>
              </a:rPr>
              <a:t>a</a:t>
            </a:r>
            <a:r>
              <a:rPr lang="en-GB" sz="3600" b="1" dirty="0" err="1">
                <a:solidFill>
                  <a:srgbClr val="FFFF00"/>
                </a:solidFill>
              </a:rPr>
              <a:t>y</a:t>
            </a:r>
            <a:endParaRPr lang="en-US" sz="3600" b="1" dirty="0">
              <a:solidFill>
                <a:srgbClr val="FFFF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5347855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C5D7-3668-4FD1-BC31-BBCF95C968DE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733059" y="5410200"/>
          <a:ext cx="2905131" cy="393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98320" imgH="203040" progId="Equation.DSMT4">
                  <p:embed/>
                </p:oleObj>
              </mc:Choice>
              <mc:Fallback>
                <p:oleObj name="Equation" r:id="rId4" imgW="1498320" imgH="2030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33059" y="5410200"/>
                        <a:ext cx="2905131" cy="3939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5950"/>
            <a:ext cx="1231106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2836862" y="4286750"/>
            <a:ext cx="5240338" cy="64135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 b="1" dirty="0" err="1">
                <a:solidFill>
                  <a:srgbClr val="FFFF00"/>
                </a:solidFill>
              </a:rPr>
              <a:t>log</a:t>
            </a:r>
            <a:r>
              <a:rPr lang="en-GB" sz="3600" b="1" baseline="-25000" dirty="0" err="1">
                <a:solidFill>
                  <a:srgbClr val="FFFF00"/>
                </a:solidFill>
              </a:rPr>
              <a:t>a</a:t>
            </a:r>
            <a:r>
              <a:rPr lang="en-GB" sz="3600" b="1" dirty="0">
                <a:solidFill>
                  <a:srgbClr val="FFFF00"/>
                </a:solidFill>
              </a:rPr>
              <a:t>(</a:t>
            </a:r>
            <a:r>
              <a:rPr lang="en-GB" sz="3600" b="1" dirty="0" err="1">
                <a:solidFill>
                  <a:srgbClr val="FFFF00"/>
                </a:solidFill>
              </a:rPr>
              <a:t>xy</a:t>
            </a:r>
            <a:r>
              <a:rPr lang="en-GB" sz="3600" b="1" dirty="0">
                <a:solidFill>
                  <a:srgbClr val="FFFF00"/>
                </a:solidFill>
              </a:rPr>
              <a:t>)</a:t>
            </a:r>
            <a:r>
              <a:rPr lang="en-GB" sz="3600" dirty="0">
                <a:solidFill>
                  <a:srgbClr val="FFFF00"/>
                </a:solidFill>
              </a:rPr>
              <a:t>  = </a:t>
            </a:r>
            <a:r>
              <a:rPr lang="en-GB" sz="3600" b="1" dirty="0" err="1">
                <a:solidFill>
                  <a:srgbClr val="FFFF00"/>
                </a:solidFill>
              </a:rPr>
              <a:t>log</a:t>
            </a:r>
            <a:r>
              <a:rPr lang="en-GB" sz="3600" b="1" baseline="-25000" dirty="0" err="1">
                <a:solidFill>
                  <a:srgbClr val="FFFF00"/>
                </a:solidFill>
              </a:rPr>
              <a:t>a</a:t>
            </a:r>
            <a:r>
              <a:rPr lang="en-GB" sz="3600" b="1" dirty="0" err="1">
                <a:solidFill>
                  <a:srgbClr val="FFFF00"/>
                </a:solidFill>
              </a:rPr>
              <a:t>x</a:t>
            </a:r>
            <a:r>
              <a:rPr lang="en-GB" sz="3600" b="1" dirty="0">
                <a:solidFill>
                  <a:srgbClr val="FFFF00"/>
                </a:solidFill>
              </a:rPr>
              <a:t> + </a:t>
            </a:r>
            <a:r>
              <a:rPr lang="en-GB" sz="3600" b="1" dirty="0" err="1">
                <a:solidFill>
                  <a:srgbClr val="FFFF00"/>
                </a:solidFill>
              </a:rPr>
              <a:t>log</a:t>
            </a:r>
            <a:r>
              <a:rPr lang="en-GB" sz="3600" b="1" baseline="-25000" dirty="0" err="1">
                <a:solidFill>
                  <a:srgbClr val="FFFF00"/>
                </a:solidFill>
              </a:rPr>
              <a:t>a</a:t>
            </a:r>
            <a:r>
              <a:rPr lang="en-GB" sz="3600" b="1" dirty="0" err="1">
                <a:solidFill>
                  <a:srgbClr val="FFFF00"/>
                </a:solidFill>
              </a:rPr>
              <a:t>y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315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2" grpId="0"/>
      <p:bldP spid="7193" grpId="0" build="p"/>
      <p:bldP spid="7194" grpId="0"/>
      <p:bldP spid="7195" grpId="0"/>
      <p:bldP spid="7196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C5D7-3668-4FD1-BC31-BBCF95C968DE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304800"/>
            <a:ext cx="6391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Express                     as the sum of two logarithms.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905000" y="319216"/>
          <a:ext cx="1066800" cy="518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69800" imgH="228600" progId="Equation.DSMT4">
                  <p:embed/>
                </p:oleObj>
              </mc:Choice>
              <mc:Fallback>
                <p:oleObj name="Equation" r:id="rId2" imgW="469800" imgH="2286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905000" y="319216"/>
                        <a:ext cx="1066800" cy="5189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81000" y="990600"/>
          <a:ext cx="23812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52200" imgH="228600" progId="Equation.DSMT4">
                  <p:embed/>
                </p:oleObj>
              </mc:Choice>
              <mc:Fallback>
                <p:oleObj name="Equation" r:id="rId4" imgW="952200" imgH="2286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1000" y="990600"/>
                        <a:ext cx="238125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429000" y="990600"/>
          <a:ext cx="2317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27000" imgH="228600" progId="Equation.DSMT4">
                  <p:embed/>
                </p:oleObj>
              </mc:Choice>
              <mc:Fallback>
                <p:oleObj name="Equation" r:id="rId6" imgW="927000" imgH="2286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429000" y="990600"/>
                        <a:ext cx="231775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477000" y="990600"/>
          <a:ext cx="2190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76240" imgH="228600" progId="Equation.DSMT4">
                  <p:embed/>
                </p:oleObj>
              </mc:Choice>
              <mc:Fallback>
                <p:oleObj name="Equation" r:id="rId8" imgW="876240" imgH="2286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477000" y="990600"/>
                        <a:ext cx="219075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81000" y="2362200"/>
            <a:ext cx="6391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Express                     as the sum of two logarithms.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600200" y="2362200"/>
          <a:ext cx="1066800" cy="518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69800" imgH="228600" progId="Equation.DSMT4">
                  <p:embed/>
                </p:oleObj>
              </mc:Choice>
              <mc:Fallback>
                <p:oleObj name="Equation" r:id="rId10" imgW="469800" imgH="22860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600200" y="2362200"/>
                        <a:ext cx="1066800" cy="5189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67145" y="3276600"/>
          <a:ext cx="2349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939600" imgH="228600" progId="Equation.DSMT4">
                  <p:embed/>
                </p:oleObj>
              </mc:Choice>
              <mc:Fallback>
                <p:oleObj name="Equation" r:id="rId12" imgW="939600" imgH="22860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67145" y="3276600"/>
                        <a:ext cx="23495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5654880" y="3276600"/>
          <a:ext cx="2190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876240" imgH="228600" progId="Equation.DSMT4">
                  <p:embed/>
                </p:oleObj>
              </mc:Choice>
              <mc:Fallback>
                <p:oleObj name="Equation" r:id="rId14" imgW="876240" imgH="22860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654880" y="3276600"/>
                        <a:ext cx="219075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398550" y="4800600"/>
          <a:ext cx="460248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917360" imgH="253800" progId="Equation.DSMT4">
                  <p:embed/>
                </p:oleObj>
              </mc:Choice>
              <mc:Fallback>
                <p:oleObj name="Equation" r:id="rId16" imgW="1917360" imgH="25380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398550" y="4800600"/>
                        <a:ext cx="460248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72000"/>
            <a:ext cx="1600200" cy="1600200"/>
          </a:xfrm>
          <a:prstGeom prst="rect">
            <a:avLst/>
          </a:prstGeom>
        </p:spPr>
      </p:pic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2438400" y="5486400"/>
          <a:ext cx="46339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930320" imgH="253800" progId="Equation.DSMT4">
                  <p:embed/>
                </p:oleObj>
              </mc:Choice>
              <mc:Fallback>
                <p:oleObj name="Equation" r:id="rId19" imgW="1930320" imgH="25380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438400" y="5486400"/>
                        <a:ext cx="4633913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501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C5D7-3668-4FD1-BC31-BBCF95C968DE}" type="slidenum">
              <a:rPr lang="en-US" smtClean="0"/>
              <a:t>5</a:t>
            </a:fld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33400"/>
            <a:ext cx="8571003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36" y="4572000"/>
            <a:ext cx="7692319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089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0"/>
            <a:ext cx="6635750" cy="692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3600" b="1" u="sng" dirty="0">
                <a:solidFill>
                  <a:schemeClr val="accent4">
                    <a:lumMod val="50000"/>
                  </a:schemeClr>
                </a:solidFill>
              </a:rPr>
              <a:t>Subtraction Law of Lo</a:t>
            </a:r>
            <a:r>
              <a:rPr lang="en-GB" sz="3600" b="1" dirty="0">
                <a:solidFill>
                  <a:schemeClr val="accent4">
                    <a:lumMod val="50000"/>
                  </a:schemeClr>
                </a:solidFill>
              </a:rPr>
              <a:t>g</a:t>
            </a:r>
            <a:r>
              <a:rPr lang="en-GB" sz="3600" b="1" u="sng" dirty="0">
                <a:solidFill>
                  <a:schemeClr val="accent4">
                    <a:lumMod val="50000"/>
                  </a:schemeClr>
                </a:solidFill>
              </a:rPr>
              <a:t>arithms</a:t>
            </a:r>
            <a:endParaRPr lang="en-US" sz="3600" b="1" u="sng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33350" y="1774105"/>
            <a:ext cx="295751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 dirty="0"/>
              <a:t>Let</a:t>
            </a:r>
            <a:r>
              <a:rPr lang="en-GB" sz="2800" b="1" dirty="0"/>
              <a:t> p = </a:t>
            </a:r>
            <a:r>
              <a:rPr lang="en-GB" sz="2800" b="1" dirty="0" err="1"/>
              <a:t>log</a:t>
            </a:r>
            <a:r>
              <a:rPr lang="en-GB" sz="2800" b="1" baseline="-25000" dirty="0" err="1"/>
              <a:t>a</a:t>
            </a:r>
            <a:r>
              <a:rPr lang="en-GB" sz="2800" b="1" dirty="0" err="1"/>
              <a:t>x</a:t>
            </a:r>
            <a:r>
              <a:rPr lang="en-GB" sz="2800" b="1" dirty="0"/>
              <a:t> </a:t>
            </a:r>
            <a:r>
              <a:rPr lang="en-GB" sz="2800" dirty="0"/>
              <a:t>and</a:t>
            </a:r>
          </a:p>
          <a:p>
            <a:r>
              <a:rPr lang="en-GB" sz="2800" b="1" dirty="0"/>
              <a:t>      q = </a:t>
            </a:r>
            <a:r>
              <a:rPr lang="en-GB" sz="2800" b="1" dirty="0" err="1"/>
              <a:t>log</a:t>
            </a:r>
            <a:r>
              <a:rPr lang="en-GB" sz="2800" b="1" baseline="-25000" dirty="0" err="1"/>
              <a:t>a</a:t>
            </a:r>
            <a:r>
              <a:rPr lang="en-GB" sz="2800" b="1" dirty="0" err="1"/>
              <a:t>y</a:t>
            </a:r>
            <a:endParaRPr lang="en-US" sz="2800" b="1" dirty="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090864" y="1491530"/>
            <a:ext cx="361582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sz="2800" dirty="0"/>
              <a:t>Convert</a:t>
            </a:r>
            <a:r>
              <a:rPr lang="en-GB" sz="2800" b="1" dirty="0"/>
              <a:t> x = </a:t>
            </a:r>
            <a:r>
              <a:rPr lang="en-GB" sz="2800" b="1" dirty="0" err="1"/>
              <a:t>a</a:t>
            </a:r>
            <a:r>
              <a:rPr lang="en-GB" sz="2800" b="1" baseline="30000" dirty="0" err="1"/>
              <a:t>p</a:t>
            </a:r>
            <a:r>
              <a:rPr lang="en-GB" sz="2800" b="1" dirty="0"/>
              <a:t> </a:t>
            </a:r>
            <a:r>
              <a:rPr lang="en-GB" sz="2800" dirty="0"/>
              <a:t>and</a:t>
            </a:r>
          </a:p>
          <a:p>
            <a:r>
              <a:rPr lang="en-GB" sz="2800" dirty="0"/>
              <a:t>               </a:t>
            </a:r>
            <a:r>
              <a:rPr lang="en-GB" sz="2800" b="1" dirty="0"/>
              <a:t>y = </a:t>
            </a:r>
            <a:r>
              <a:rPr lang="en-GB" sz="2800" b="1" dirty="0" err="1"/>
              <a:t>a</a:t>
            </a:r>
            <a:r>
              <a:rPr lang="en-GB" sz="2800" b="1" baseline="30000" dirty="0" err="1"/>
              <a:t>q</a:t>
            </a:r>
            <a:endParaRPr lang="en-US" sz="2800" b="1" dirty="0"/>
          </a:p>
          <a:p>
            <a:r>
              <a:rPr lang="en-GB" sz="2800" b="1" dirty="0"/>
              <a:t>           x/y = </a:t>
            </a:r>
            <a:r>
              <a:rPr lang="en-GB" sz="2800" b="1" dirty="0" err="1"/>
              <a:t>a</a:t>
            </a:r>
            <a:r>
              <a:rPr lang="en-GB" sz="2800" b="1" baseline="30000" dirty="0" err="1"/>
              <a:t>p</a:t>
            </a:r>
            <a:r>
              <a:rPr lang="en-GB" sz="2800" b="1" baseline="30000" dirty="0"/>
              <a:t>-q</a:t>
            </a:r>
            <a:endParaRPr lang="en-US" sz="2800" b="1" baseline="30000" dirty="0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403348" y="2832967"/>
            <a:ext cx="37688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 b="1" dirty="0"/>
              <a:t>Convert   p - q = </a:t>
            </a:r>
            <a:r>
              <a:rPr lang="en-GB" sz="2800" b="1" dirty="0" err="1"/>
              <a:t>log</a:t>
            </a:r>
            <a:r>
              <a:rPr lang="en-GB" sz="2800" b="1" baseline="-25000" dirty="0" err="1"/>
              <a:t>a</a:t>
            </a:r>
            <a:r>
              <a:rPr lang="en-GB" sz="2800" b="1" dirty="0"/>
              <a:t>(</a:t>
            </a:r>
            <a:r>
              <a:rPr lang="en-GB" sz="2800" b="1" baseline="30000" dirty="0"/>
              <a:t>x</a:t>
            </a:r>
            <a:r>
              <a:rPr lang="en-GB" sz="2800" b="1" dirty="0"/>
              <a:t>/</a:t>
            </a:r>
            <a:r>
              <a:rPr lang="en-GB" sz="2800" b="1" baseline="-25000" dirty="0"/>
              <a:t>y</a:t>
            </a:r>
            <a:r>
              <a:rPr lang="en-GB" sz="2800" b="1" dirty="0"/>
              <a:t>)</a:t>
            </a:r>
            <a:endParaRPr lang="en-US" sz="2800" b="1" dirty="0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721100" y="3391767"/>
            <a:ext cx="29967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 b="1" dirty="0"/>
              <a:t>p - q = </a:t>
            </a:r>
            <a:r>
              <a:rPr lang="en-GB" sz="2800" b="1" dirty="0" err="1"/>
              <a:t>log</a:t>
            </a:r>
            <a:r>
              <a:rPr lang="en-GB" sz="2800" b="1" baseline="-25000" dirty="0" err="1"/>
              <a:t>a</a:t>
            </a:r>
            <a:r>
              <a:rPr lang="en-GB" sz="2800" b="1" dirty="0" err="1"/>
              <a:t>x</a:t>
            </a:r>
            <a:r>
              <a:rPr lang="en-GB" sz="2800" b="1" dirty="0"/>
              <a:t> - </a:t>
            </a:r>
            <a:r>
              <a:rPr lang="en-GB" sz="2800" b="1" dirty="0" err="1"/>
              <a:t>log</a:t>
            </a:r>
            <a:r>
              <a:rPr lang="en-GB" sz="2800" b="1" baseline="-25000" dirty="0" err="1"/>
              <a:t>a</a:t>
            </a:r>
            <a:r>
              <a:rPr lang="en-GB" sz="2800" b="1" dirty="0" err="1"/>
              <a:t>y</a:t>
            </a:r>
            <a:endParaRPr lang="en-US" sz="2800" b="1" dirty="0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081213" y="4310930"/>
            <a:ext cx="5084762" cy="64135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3600" b="1" dirty="0" err="1">
                <a:solidFill>
                  <a:srgbClr val="FFFF00"/>
                </a:solidFill>
              </a:rPr>
              <a:t>log</a:t>
            </a:r>
            <a:r>
              <a:rPr lang="en-GB" sz="3600" b="1" baseline="-25000" dirty="0" err="1">
                <a:solidFill>
                  <a:srgbClr val="FFFF00"/>
                </a:solidFill>
              </a:rPr>
              <a:t>a</a:t>
            </a:r>
            <a:r>
              <a:rPr lang="en-GB" sz="3600" b="1" dirty="0">
                <a:solidFill>
                  <a:srgbClr val="FFFF00"/>
                </a:solidFill>
              </a:rPr>
              <a:t>(</a:t>
            </a:r>
            <a:r>
              <a:rPr lang="en-GB" sz="3600" b="1" baseline="20000" dirty="0">
                <a:solidFill>
                  <a:srgbClr val="FFFF00"/>
                </a:solidFill>
              </a:rPr>
              <a:t>x</a:t>
            </a:r>
            <a:r>
              <a:rPr lang="en-GB" sz="3600" b="1" dirty="0">
                <a:solidFill>
                  <a:srgbClr val="FFFF00"/>
                </a:solidFill>
              </a:rPr>
              <a:t>/</a:t>
            </a:r>
            <a:r>
              <a:rPr lang="en-GB" sz="3600" b="1" baseline="-20000" dirty="0">
                <a:solidFill>
                  <a:srgbClr val="FFFF00"/>
                </a:solidFill>
              </a:rPr>
              <a:t>y</a:t>
            </a:r>
            <a:r>
              <a:rPr lang="en-GB" sz="3600" b="1" dirty="0">
                <a:solidFill>
                  <a:srgbClr val="FFFF00"/>
                </a:solidFill>
              </a:rPr>
              <a:t>)</a:t>
            </a:r>
            <a:r>
              <a:rPr lang="en-GB" sz="3600" dirty="0">
                <a:solidFill>
                  <a:srgbClr val="FFFF00"/>
                </a:solidFill>
              </a:rPr>
              <a:t>  = </a:t>
            </a:r>
            <a:r>
              <a:rPr lang="en-GB" sz="3600" b="1" dirty="0" err="1">
                <a:solidFill>
                  <a:srgbClr val="FFFF00"/>
                </a:solidFill>
              </a:rPr>
              <a:t>log</a:t>
            </a:r>
            <a:r>
              <a:rPr lang="en-GB" sz="3600" b="1" baseline="-25000" dirty="0" err="1">
                <a:solidFill>
                  <a:srgbClr val="FFFF00"/>
                </a:solidFill>
              </a:rPr>
              <a:t>a</a:t>
            </a:r>
            <a:r>
              <a:rPr lang="en-GB" sz="3600" b="1" dirty="0" err="1">
                <a:solidFill>
                  <a:srgbClr val="FFFF00"/>
                </a:solidFill>
              </a:rPr>
              <a:t>x</a:t>
            </a:r>
            <a:r>
              <a:rPr lang="en-GB" sz="3600" b="1" dirty="0">
                <a:solidFill>
                  <a:srgbClr val="FFFF00"/>
                </a:solidFill>
              </a:rPr>
              <a:t> - </a:t>
            </a:r>
            <a:r>
              <a:rPr lang="en-GB" sz="3600" b="1" dirty="0" err="1">
                <a:solidFill>
                  <a:srgbClr val="FFFF00"/>
                </a:solidFill>
              </a:rPr>
              <a:t>log</a:t>
            </a:r>
            <a:r>
              <a:rPr lang="en-GB" sz="3600" b="1" baseline="-25000" dirty="0" err="1">
                <a:solidFill>
                  <a:srgbClr val="FFFF00"/>
                </a:solidFill>
              </a:rPr>
              <a:t>a</a:t>
            </a:r>
            <a:r>
              <a:rPr lang="en-GB" sz="3600" b="1" dirty="0" err="1">
                <a:solidFill>
                  <a:srgbClr val="FFFF00"/>
                </a:solidFill>
              </a:rPr>
              <a:t>y</a:t>
            </a:r>
            <a:endParaRPr lang="en-US" sz="3600" b="1" dirty="0">
              <a:solidFill>
                <a:srgbClr val="FFFF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327" y="5489575"/>
            <a:ext cx="11303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2327" y="5718175"/>
            <a:ext cx="2057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C5D7-3668-4FD1-BC31-BBCF95C968DE}" type="slidenum">
              <a:rPr lang="en-US" smtClean="0"/>
              <a:t>6</a:t>
            </a:fld>
            <a:endParaRPr lang="en-US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05" y="685800"/>
            <a:ext cx="1108364" cy="923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447800" y="826943"/>
            <a:ext cx="5084762" cy="64135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3600" b="1" dirty="0" err="1">
                <a:solidFill>
                  <a:srgbClr val="FFFF00"/>
                </a:solidFill>
              </a:rPr>
              <a:t>log</a:t>
            </a:r>
            <a:r>
              <a:rPr lang="en-GB" sz="3600" b="1" baseline="-25000" dirty="0" err="1">
                <a:solidFill>
                  <a:srgbClr val="FFFF00"/>
                </a:solidFill>
              </a:rPr>
              <a:t>a</a:t>
            </a:r>
            <a:r>
              <a:rPr lang="en-GB" sz="3600" b="1" dirty="0">
                <a:solidFill>
                  <a:srgbClr val="FFFF00"/>
                </a:solidFill>
              </a:rPr>
              <a:t>(</a:t>
            </a:r>
            <a:r>
              <a:rPr lang="en-GB" sz="3600" b="1" baseline="20000" dirty="0">
                <a:solidFill>
                  <a:srgbClr val="FFFF00"/>
                </a:solidFill>
              </a:rPr>
              <a:t>x</a:t>
            </a:r>
            <a:r>
              <a:rPr lang="en-GB" sz="3600" b="1" dirty="0">
                <a:solidFill>
                  <a:srgbClr val="FFFF00"/>
                </a:solidFill>
              </a:rPr>
              <a:t>/</a:t>
            </a:r>
            <a:r>
              <a:rPr lang="en-GB" sz="3600" b="1" baseline="-20000" dirty="0">
                <a:solidFill>
                  <a:srgbClr val="FFFF00"/>
                </a:solidFill>
              </a:rPr>
              <a:t>y</a:t>
            </a:r>
            <a:r>
              <a:rPr lang="en-GB" sz="3600" b="1" dirty="0">
                <a:solidFill>
                  <a:srgbClr val="FFFF00"/>
                </a:solidFill>
              </a:rPr>
              <a:t>)</a:t>
            </a:r>
            <a:r>
              <a:rPr lang="en-GB" sz="3600" dirty="0">
                <a:solidFill>
                  <a:srgbClr val="FFFF00"/>
                </a:solidFill>
              </a:rPr>
              <a:t>  = </a:t>
            </a:r>
            <a:r>
              <a:rPr lang="en-GB" sz="3600" b="1" dirty="0" err="1">
                <a:solidFill>
                  <a:srgbClr val="FFFF00"/>
                </a:solidFill>
              </a:rPr>
              <a:t>log</a:t>
            </a:r>
            <a:r>
              <a:rPr lang="en-GB" sz="3600" b="1" baseline="-25000" dirty="0" err="1">
                <a:solidFill>
                  <a:srgbClr val="FFFF00"/>
                </a:solidFill>
              </a:rPr>
              <a:t>a</a:t>
            </a:r>
            <a:r>
              <a:rPr lang="en-GB" sz="3600" b="1" dirty="0" err="1">
                <a:solidFill>
                  <a:srgbClr val="FFFF00"/>
                </a:solidFill>
              </a:rPr>
              <a:t>x</a:t>
            </a:r>
            <a:r>
              <a:rPr lang="en-GB" sz="3600" b="1" dirty="0">
                <a:solidFill>
                  <a:srgbClr val="FFFF00"/>
                </a:solidFill>
              </a:rPr>
              <a:t> - </a:t>
            </a:r>
            <a:r>
              <a:rPr lang="en-GB" sz="3600" b="1" dirty="0" err="1">
                <a:solidFill>
                  <a:srgbClr val="FFFF00"/>
                </a:solidFill>
              </a:rPr>
              <a:t>log</a:t>
            </a:r>
            <a:r>
              <a:rPr lang="en-GB" sz="3600" b="1" baseline="-25000" dirty="0" err="1">
                <a:solidFill>
                  <a:srgbClr val="FFFF00"/>
                </a:solidFill>
              </a:rPr>
              <a:t>a</a:t>
            </a:r>
            <a:r>
              <a:rPr lang="en-GB" sz="3600" b="1" dirty="0" err="1">
                <a:solidFill>
                  <a:srgbClr val="FFFF00"/>
                </a:solidFill>
              </a:rPr>
              <a:t>y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56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 build="p"/>
      <p:bldP spid="9222" grpId="0"/>
      <p:bldP spid="9223" grpId="0"/>
      <p:bldP spid="92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Math 30-1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C5D7-3668-4FD1-BC31-BBCF95C968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304800"/>
            <a:ext cx="7148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Express                     as the difference of two logarithms.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925637" y="319088"/>
          <a:ext cx="893763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93480" imgH="228600" progId="Equation.DSMT4">
                  <p:embed/>
                </p:oleObj>
              </mc:Choice>
              <mc:Fallback>
                <p:oleObj name="Equation" r:id="rId2" imgW="393480" imgH="2286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925637" y="319088"/>
                        <a:ext cx="893763" cy="519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143000" y="1066800"/>
          <a:ext cx="2190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76240" imgH="228600" progId="Equation.DSMT4">
                  <p:embed/>
                </p:oleObj>
              </mc:Choice>
              <mc:Fallback>
                <p:oleObj name="Equation" r:id="rId4" imgW="876240" imgH="2286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3000" y="1066800"/>
                        <a:ext cx="219075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419600" y="1066800"/>
          <a:ext cx="2317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27000" imgH="228600" progId="Equation.DSMT4">
                  <p:embed/>
                </p:oleObj>
              </mc:Choice>
              <mc:Fallback>
                <p:oleObj name="Equation" r:id="rId6" imgW="927000" imgH="2286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19600" y="1066800"/>
                        <a:ext cx="231775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7200" y="2362200"/>
            <a:ext cx="7079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Express                    as the difference of two logarithms.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773237" y="2376488"/>
          <a:ext cx="893763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93480" imgH="228600" progId="Equation.DSMT4">
                  <p:embed/>
                </p:oleObj>
              </mc:Choice>
              <mc:Fallback>
                <p:oleObj name="Equation" r:id="rId8" imgW="393480" imgH="22860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773237" y="2376488"/>
                        <a:ext cx="893763" cy="519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1196975" y="3048000"/>
          <a:ext cx="2349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39600" imgH="228600" progId="Equation.DSMT4">
                  <p:embed/>
                </p:oleObj>
              </mc:Choice>
              <mc:Fallback>
                <p:oleObj name="Equation" r:id="rId10" imgW="939600" imgH="22860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196975" y="3048000"/>
                        <a:ext cx="23495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495800" y="3124200"/>
          <a:ext cx="2540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015920" imgH="228600" progId="Equation.DSMT4">
                  <p:embed/>
                </p:oleObj>
              </mc:Choice>
              <mc:Fallback>
                <p:oleObj name="Equation" r:id="rId12" imgW="1015920" imgH="22860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495800" y="3124200"/>
                        <a:ext cx="25400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2551113" y="4587875"/>
          <a:ext cx="4297362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790640" imgH="431640" progId="Equation.DSMT4">
                  <p:embed/>
                </p:oleObj>
              </mc:Choice>
              <mc:Fallback>
                <p:oleObj name="Equation" r:id="rId14" imgW="1790640" imgH="43164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551113" y="4587875"/>
                        <a:ext cx="4297362" cy="1036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72000"/>
            <a:ext cx="1600200" cy="1600200"/>
          </a:xfrm>
          <a:prstGeom prst="rect">
            <a:avLst/>
          </a:prstGeom>
        </p:spPr>
      </p:pic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286000" y="5486400"/>
          <a:ext cx="46339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930320" imgH="253800" progId="Equation.DSMT4">
                  <p:embed/>
                </p:oleObj>
              </mc:Choice>
              <mc:Fallback>
                <p:oleObj name="Equation" r:id="rId17" imgW="1930320" imgH="25380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286000" y="5486400"/>
                        <a:ext cx="4633913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160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C5D7-3668-4FD1-BC31-BBCF95C968DE}" type="slidenum">
              <a:rPr lang="en-US" smtClean="0"/>
              <a:t>8</a:t>
            </a:fld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7" y="533400"/>
            <a:ext cx="8047037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4343400"/>
            <a:ext cx="774824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742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0"/>
            <a:ext cx="8812212" cy="692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l"/>
            <a:r>
              <a:rPr lang="en-GB" sz="3600" b="1" u="sng" dirty="0"/>
              <a:t>Comparing Exponent Laws to Laws of Lo</a:t>
            </a:r>
            <a:r>
              <a:rPr lang="en-GB" sz="3600" b="1" dirty="0"/>
              <a:t>g</a:t>
            </a:r>
            <a:r>
              <a:rPr lang="en-GB" sz="3600" b="1" u="sng" dirty="0"/>
              <a:t>arithms</a:t>
            </a:r>
            <a:endParaRPr lang="en-US" sz="3600" b="1" u="sng" dirty="0"/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3298825" y="2819400"/>
            <a:ext cx="5084763" cy="64135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3600" b="1" dirty="0" err="1">
                <a:solidFill>
                  <a:srgbClr val="FFFF00"/>
                </a:solidFill>
              </a:rPr>
              <a:t>log</a:t>
            </a:r>
            <a:r>
              <a:rPr lang="en-GB" sz="3600" b="1" baseline="-25000" dirty="0" err="1">
                <a:solidFill>
                  <a:srgbClr val="FFFF00"/>
                </a:solidFill>
              </a:rPr>
              <a:t>a</a:t>
            </a:r>
            <a:r>
              <a:rPr lang="en-GB" sz="3600" b="1" dirty="0">
                <a:solidFill>
                  <a:srgbClr val="FFFF00"/>
                </a:solidFill>
              </a:rPr>
              <a:t>(</a:t>
            </a:r>
            <a:r>
              <a:rPr lang="en-GB" sz="3600" b="1" baseline="20000" dirty="0">
                <a:solidFill>
                  <a:srgbClr val="FFFF00"/>
                </a:solidFill>
              </a:rPr>
              <a:t>x</a:t>
            </a:r>
            <a:r>
              <a:rPr lang="en-GB" sz="3600" b="1" dirty="0">
                <a:solidFill>
                  <a:srgbClr val="FFFF00"/>
                </a:solidFill>
              </a:rPr>
              <a:t>/</a:t>
            </a:r>
            <a:r>
              <a:rPr lang="en-GB" sz="3600" b="1" baseline="-20000" dirty="0">
                <a:solidFill>
                  <a:srgbClr val="FFFF00"/>
                </a:solidFill>
              </a:rPr>
              <a:t>y</a:t>
            </a:r>
            <a:r>
              <a:rPr lang="en-GB" sz="3600" b="1" dirty="0">
                <a:solidFill>
                  <a:srgbClr val="FFFF00"/>
                </a:solidFill>
              </a:rPr>
              <a:t>)</a:t>
            </a:r>
            <a:r>
              <a:rPr lang="en-GB" sz="3600" dirty="0">
                <a:solidFill>
                  <a:srgbClr val="FFFF00"/>
                </a:solidFill>
              </a:rPr>
              <a:t>  = </a:t>
            </a:r>
            <a:r>
              <a:rPr lang="en-GB" sz="3600" b="1" dirty="0" err="1">
                <a:solidFill>
                  <a:srgbClr val="FFFF00"/>
                </a:solidFill>
              </a:rPr>
              <a:t>log</a:t>
            </a:r>
            <a:r>
              <a:rPr lang="en-GB" sz="3600" b="1" baseline="-25000" dirty="0" err="1">
                <a:solidFill>
                  <a:srgbClr val="FFFF00"/>
                </a:solidFill>
              </a:rPr>
              <a:t>a</a:t>
            </a:r>
            <a:r>
              <a:rPr lang="en-GB" sz="3600" b="1" dirty="0" err="1">
                <a:solidFill>
                  <a:srgbClr val="FFFF00"/>
                </a:solidFill>
              </a:rPr>
              <a:t>x</a:t>
            </a:r>
            <a:r>
              <a:rPr lang="en-GB" sz="3600" b="1" dirty="0">
                <a:solidFill>
                  <a:srgbClr val="FFFF00"/>
                </a:solidFill>
              </a:rPr>
              <a:t> - </a:t>
            </a:r>
            <a:r>
              <a:rPr lang="en-GB" sz="3600" b="1" dirty="0" err="1">
                <a:solidFill>
                  <a:srgbClr val="FFFF00"/>
                </a:solidFill>
              </a:rPr>
              <a:t>log</a:t>
            </a:r>
            <a:r>
              <a:rPr lang="en-GB" sz="3600" b="1" baseline="-25000" dirty="0" err="1">
                <a:solidFill>
                  <a:srgbClr val="FFFF00"/>
                </a:solidFill>
              </a:rPr>
              <a:t>a</a:t>
            </a:r>
            <a:r>
              <a:rPr lang="en-GB" sz="3600" b="1" dirty="0" err="1">
                <a:solidFill>
                  <a:srgbClr val="FFFF00"/>
                </a:solidFill>
              </a:rPr>
              <a:t>y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3219450" y="1447800"/>
            <a:ext cx="5240338" cy="64135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 b="1" dirty="0" err="1">
                <a:solidFill>
                  <a:srgbClr val="FFFF00"/>
                </a:solidFill>
              </a:rPr>
              <a:t>log</a:t>
            </a:r>
            <a:r>
              <a:rPr lang="en-GB" sz="3600" b="1" baseline="-25000" dirty="0" err="1">
                <a:solidFill>
                  <a:srgbClr val="FFFF00"/>
                </a:solidFill>
              </a:rPr>
              <a:t>a</a:t>
            </a:r>
            <a:r>
              <a:rPr lang="en-GB" sz="3600" b="1" dirty="0">
                <a:solidFill>
                  <a:srgbClr val="FFFF00"/>
                </a:solidFill>
              </a:rPr>
              <a:t>(</a:t>
            </a:r>
            <a:r>
              <a:rPr lang="en-GB" sz="3600" b="1" dirty="0" err="1">
                <a:solidFill>
                  <a:srgbClr val="FFFF00"/>
                </a:solidFill>
              </a:rPr>
              <a:t>xy</a:t>
            </a:r>
            <a:r>
              <a:rPr lang="en-GB" sz="3600" b="1" dirty="0">
                <a:solidFill>
                  <a:srgbClr val="FFFF00"/>
                </a:solidFill>
              </a:rPr>
              <a:t>)</a:t>
            </a:r>
            <a:r>
              <a:rPr lang="en-GB" sz="3600" dirty="0">
                <a:solidFill>
                  <a:srgbClr val="FFFF00"/>
                </a:solidFill>
              </a:rPr>
              <a:t>  = </a:t>
            </a:r>
            <a:r>
              <a:rPr lang="en-GB" sz="3600" b="1" dirty="0" err="1">
                <a:solidFill>
                  <a:srgbClr val="FFFF00"/>
                </a:solidFill>
              </a:rPr>
              <a:t>log</a:t>
            </a:r>
            <a:r>
              <a:rPr lang="en-GB" sz="3600" b="1" baseline="-25000" dirty="0" err="1">
                <a:solidFill>
                  <a:srgbClr val="FFFF00"/>
                </a:solidFill>
              </a:rPr>
              <a:t>a</a:t>
            </a:r>
            <a:r>
              <a:rPr lang="en-GB" sz="3600" b="1" dirty="0" err="1">
                <a:solidFill>
                  <a:srgbClr val="FFFF00"/>
                </a:solidFill>
              </a:rPr>
              <a:t>x</a:t>
            </a:r>
            <a:r>
              <a:rPr lang="en-GB" sz="3600" b="1" dirty="0">
                <a:solidFill>
                  <a:srgbClr val="FFFF00"/>
                </a:solidFill>
              </a:rPr>
              <a:t> + </a:t>
            </a:r>
            <a:r>
              <a:rPr lang="en-GB" sz="3600" b="1" dirty="0" err="1">
                <a:solidFill>
                  <a:srgbClr val="FFFF00"/>
                </a:solidFill>
              </a:rPr>
              <a:t>log</a:t>
            </a:r>
            <a:r>
              <a:rPr lang="en-GB" sz="3600" b="1" baseline="-25000" dirty="0" err="1">
                <a:solidFill>
                  <a:srgbClr val="FFFF00"/>
                </a:solidFill>
              </a:rPr>
              <a:t>a</a:t>
            </a:r>
            <a:r>
              <a:rPr lang="en-GB" sz="3600" b="1" dirty="0" err="1">
                <a:solidFill>
                  <a:srgbClr val="FFFF00"/>
                </a:solidFill>
              </a:rPr>
              <a:t>y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381000" y="1514475"/>
            <a:ext cx="2209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 dirty="0"/>
              <a:t>a</a:t>
            </a:r>
            <a:r>
              <a:rPr lang="en-US" sz="2800" b="1" baseline="30000" dirty="0"/>
              <a:t>m</a:t>
            </a:r>
            <a:r>
              <a:rPr lang="en-US" sz="2800" b="1" dirty="0"/>
              <a:t>.a</a:t>
            </a:r>
            <a:r>
              <a:rPr lang="en-US" sz="2800" b="1" baseline="30000" dirty="0"/>
              <a:t>n</a:t>
            </a:r>
            <a:r>
              <a:rPr lang="en-US" sz="2800" b="1" dirty="0"/>
              <a:t> = </a:t>
            </a:r>
            <a:r>
              <a:rPr lang="en-US" sz="2800" b="1" dirty="0" err="1"/>
              <a:t>a</a:t>
            </a:r>
            <a:r>
              <a:rPr lang="en-US" sz="2800" b="1" baseline="30000" dirty="0" err="1"/>
              <a:t>m+n</a:t>
            </a:r>
            <a:endParaRPr lang="en-US" sz="2800" b="1" dirty="0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390525" y="2873375"/>
            <a:ext cx="2209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 dirty="0"/>
              <a:t>a</a:t>
            </a:r>
            <a:r>
              <a:rPr lang="en-US" sz="2800" b="1" baseline="30000" dirty="0"/>
              <a:t>m</a:t>
            </a:r>
            <a:r>
              <a:rPr lang="en-US" sz="2800" b="1" dirty="0"/>
              <a:t>/a</a:t>
            </a:r>
            <a:r>
              <a:rPr lang="en-US" sz="2800" b="1" baseline="30000" dirty="0"/>
              <a:t>n</a:t>
            </a:r>
            <a:r>
              <a:rPr lang="en-US" sz="2800" b="1" dirty="0"/>
              <a:t> = a</a:t>
            </a:r>
            <a:r>
              <a:rPr lang="en-US" sz="2800" b="1" baseline="30000" dirty="0"/>
              <a:t>m-n</a:t>
            </a:r>
            <a:endParaRPr lang="en-US" sz="2800" b="1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63538" y="3810000"/>
            <a:ext cx="1217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>
                <a:solidFill>
                  <a:schemeClr val="accent2"/>
                </a:solidFill>
              </a:rPr>
              <a:t>Express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3200400" y="3794125"/>
            <a:ext cx="5060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dirty="0"/>
              <a:t>as a sum and difference of logarithms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2863850" y="4733925"/>
            <a:ext cx="3263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/>
              <a:t>= log</a:t>
            </a:r>
            <a:r>
              <a:rPr lang="en-US" baseline="-25000"/>
              <a:t>3</a:t>
            </a:r>
            <a:r>
              <a:rPr lang="en-US"/>
              <a:t>27 + log</a:t>
            </a:r>
            <a:r>
              <a:rPr lang="en-US" baseline="-25000"/>
              <a:t>3</a:t>
            </a:r>
            <a:r>
              <a:rPr lang="en-US"/>
              <a:t>3 - log</a:t>
            </a:r>
            <a:r>
              <a:rPr lang="en-US" baseline="-25000"/>
              <a:t>3</a:t>
            </a:r>
            <a:r>
              <a:rPr lang="en-US"/>
              <a:t>9</a:t>
            </a: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1727200" y="3695700"/>
          <a:ext cx="1504950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76300" imgH="431800" progId="Equation.DSMT4">
                  <p:embed/>
                </p:oleObj>
              </mc:Choice>
              <mc:Fallback>
                <p:oleObj name="Equation" r:id="rId3" imgW="876300" imgH="431800" progId="Equation.DSMT4">
                  <p:embed/>
                  <p:pic>
                    <p:nvPicPr>
                      <p:cNvPr id="1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200" y="3695700"/>
                        <a:ext cx="1504950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1479550" y="4592638"/>
          <a:ext cx="1504950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76300" imgH="431800" progId="Equation.DSMT4">
                  <p:embed/>
                </p:oleObj>
              </mc:Choice>
              <mc:Fallback>
                <p:oleObj name="Equation" r:id="rId5" imgW="876300" imgH="431800" progId="Equation.DSMT4">
                  <p:embed/>
                  <p:pic>
                    <p:nvPicPr>
                      <p:cNvPr id="1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4592638"/>
                        <a:ext cx="1504950" cy="741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24"/>
          <p:cNvSpPr txBox="1">
            <a:spLocks noChangeArrowheads="1"/>
          </p:cNvSpPr>
          <p:nvPr/>
        </p:nvSpPr>
        <p:spPr bwMode="auto">
          <a:xfrm>
            <a:off x="2927350" y="5410200"/>
            <a:ext cx="3263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/>
              <a:t>= 3 + 1 - 2</a:t>
            </a:r>
          </a:p>
        </p:txBody>
      </p:sp>
      <p:sp>
        <p:nvSpPr>
          <p:cNvPr id="16" name="Text Box 25"/>
          <p:cNvSpPr txBox="1">
            <a:spLocks noChangeArrowheads="1"/>
          </p:cNvSpPr>
          <p:nvPr/>
        </p:nvSpPr>
        <p:spPr bwMode="auto">
          <a:xfrm>
            <a:off x="2927350" y="5943600"/>
            <a:ext cx="3263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/>
              <a:t>= 2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C5D7-3668-4FD1-BC31-BBCF95C968D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2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4" grpId="0" animBg="1"/>
      <p:bldP spid="29705" grpId="0" animBg="1"/>
      <p:bldP spid="29707" grpId="0"/>
      <p:bldP spid="29708" grpId="0"/>
      <p:bldP spid="10" grpId="0" autoUpdateAnimBg="0"/>
      <p:bldP spid="11" grpId="0" autoUpdateAnimBg="0"/>
      <p:bldP spid="12" grpId="0" autoUpdateAnimBg="0"/>
      <p:bldP spid="15" grpId="0" autoUpdateAnimBg="0"/>
      <p:bldP spid="16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748</Words>
  <Application>Microsoft Office PowerPoint</Application>
  <PresentationFormat>On-screen Show (4:3)</PresentationFormat>
  <Paragraphs>179</Paragraphs>
  <Slides>22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Times</vt:lpstr>
      <vt:lpstr>Office Theme</vt:lpstr>
      <vt:lpstr>Equation</vt:lpstr>
      <vt:lpstr>Quick starter </vt:lpstr>
      <vt:lpstr>Exponentials and logarithms </vt:lpstr>
      <vt:lpstr>Addition Law of Logarithms</vt:lpstr>
      <vt:lpstr>PowerPoint Presentation</vt:lpstr>
      <vt:lpstr>PowerPoint Presentation</vt:lpstr>
      <vt:lpstr>Subtraction Law of Logarithms</vt:lpstr>
      <vt:lpstr>PowerPoint Presentation</vt:lpstr>
      <vt:lpstr>PowerPoint Presentation</vt:lpstr>
      <vt:lpstr>Comparing Exponent Laws to Laws of Logarithms</vt:lpstr>
      <vt:lpstr>PowerPoint Presentation</vt:lpstr>
      <vt:lpstr>PowerPoint Presentation</vt:lpstr>
      <vt:lpstr>Laws of logs </vt:lpstr>
      <vt:lpstr>PowerPoint Presentation</vt:lpstr>
      <vt:lpstr>PowerPoint Presentation</vt:lpstr>
      <vt:lpstr>PowerPoint Presentation</vt:lpstr>
      <vt:lpstr>Log Rules</vt:lpstr>
      <vt:lpstr>Log Rules</vt:lpstr>
      <vt:lpstr>PowerPoint Presentation</vt:lpstr>
      <vt:lpstr>Common Logarithm</vt:lpstr>
      <vt:lpstr>Common Logarithms</vt:lpstr>
      <vt:lpstr>Common Logarithmic Function The logarithmic function with base 10</vt:lpstr>
      <vt:lpstr>Common Logarithms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lesson</dc:title>
  <dc:creator>james drinkell</dc:creator>
  <cp:lastModifiedBy>Lyn ZHANG</cp:lastModifiedBy>
  <cp:revision>16</cp:revision>
  <dcterms:created xsi:type="dcterms:W3CDTF">2016-01-23T16:50:15Z</dcterms:created>
  <dcterms:modified xsi:type="dcterms:W3CDTF">2022-09-05T21:38:39Z</dcterms:modified>
</cp:coreProperties>
</file>