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9" r:id="rId2"/>
    <p:sldId id="260" r:id="rId3"/>
    <p:sldId id="257" r:id="rId4"/>
    <p:sldId id="277" r:id="rId5"/>
    <p:sldId id="279" r:id="rId6"/>
    <p:sldId id="258" r:id="rId7"/>
    <p:sldId id="278" r:id="rId8"/>
    <p:sldId id="281" r:id="rId9"/>
    <p:sldId id="280" r:id="rId10"/>
    <p:sldId id="282" r:id="rId11"/>
    <p:sldId id="283" r:id="rId12"/>
    <p:sldId id="262" r:id="rId13"/>
    <p:sldId id="284" r:id="rId14"/>
    <p:sldId id="285" r:id="rId15"/>
    <p:sldId id="265" r:id="rId16"/>
    <p:sldId id="286" r:id="rId17"/>
    <p:sldId id="287" r:id="rId18"/>
    <p:sldId id="463" r:id="rId19"/>
    <p:sldId id="464" r:id="rId20"/>
    <p:sldId id="465" r:id="rId21"/>
    <p:sldId id="296" r:id="rId22"/>
    <p:sldId id="4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31C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455" autoAdjust="0"/>
  </p:normalViewPr>
  <p:slideViewPr>
    <p:cSldViewPr snapToGrid="0">
      <p:cViewPr varScale="1">
        <p:scale>
          <a:sx n="56" d="100"/>
          <a:sy n="56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44BC2-EDA5-47BE-A9B2-6A9D72E78D8A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4E7-9778-442B-9875-06C63E5EC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https://create.kahoot.it/details/42984ad1-141c-4708-9612-7c19affec58b</a:t>
            </a:r>
          </a:p>
          <a:p>
            <a:r>
              <a:rPr lang="en-AU" dirty="0"/>
              <a:t>https://create.kahoot.it/details/52f36c99-45a5-4a35-b44c-89a88d7090ca</a:t>
            </a:r>
          </a:p>
          <a:p>
            <a:r>
              <a:rPr lang="en-AU"/>
              <a:t>https://create.kahoot.it/details/d33150c9-f9c4-44a7-af0f-06e38dbde871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4E4E7-9778-442B-9875-06C63E5EC9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94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0316826E-3A13-239A-375C-F3B900DE9C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5252E0-16C4-423A-AF99-6E16A44F30FF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EFBEB72B-0DE7-2494-E161-64674C1DD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EDC3BBEC-EE94-3B29-68F1-91993242D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5042CF67-21E2-213D-DB98-E31C28BFA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2610A5-AA42-4A13-83FE-3D2561DFE8DA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A1414E92-7F3B-2BD4-5E2D-0E243DC2D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E7A7A59E-CA18-C539-9900-9CD01CC2B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1A4066CE-7FAD-8142-BD3A-715343FDC7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985AFA-B0C9-48A7-A0D2-8E3278CC8AC5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C7697396-5D61-46CC-8B6D-AB93CB3DB2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98034CD3-413A-46C0-C200-0FF3DEE7E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4E7-9778-442B-9875-06C63E5EC9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08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D06F0-F4D2-450D-87B3-A8FA628FCB50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E030E-1BD3-45DF-A9C9-210A17A897DE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30C84-2B99-4121-9F73-73ED30EC901E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6C8D1AD-4F82-4374-9132-38691285702D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C445C91-C0EE-40D3-A3B1-F1177E323258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817E707-BA8C-48D8-AEC8-00E8A563E3D2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53BED038-9185-D9D2-B20F-07C8B77B2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3706B3-CA23-48F0-803B-97F697F756D7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1A98B49C-D565-C33F-D60D-07FCB534F6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234A6B3E-F144-6D3C-6BCA-4C16F8CFB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3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84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9342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85788" y="923925"/>
            <a:ext cx="4152900" cy="585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1088" y="923925"/>
            <a:ext cx="4152900" cy="585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57687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9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6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6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49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34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5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7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99000">
              <a:schemeClr val="accent1">
                <a:lumMod val="5000"/>
                <a:lumOff val="95000"/>
              </a:schemeClr>
            </a:gs>
            <a:gs pos="0">
              <a:srgbClr val="9531CD"/>
            </a:gs>
            <a:gs pos="1000">
              <a:srgbClr val="FF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16A56-A3D9-4EAF-BAAB-B8E3E01FD059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996E-2112-412E-9F89-5063D3042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8.png"/><Relationship Id="rId3" Type="http://schemas.openxmlformats.org/officeDocument/2006/relationships/oleObject" Target="../embeddings/oleObject21.bin"/><Relationship Id="rId7" Type="http://schemas.openxmlformats.org/officeDocument/2006/relationships/image" Target="../media/image33.wmf"/><Relationship Id="rId12" Type="http://schemas.openxmlformats.org/officeDocument/2006/relationships/image" Target="../media/image3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31.wmf"/><Relationship Id="rId10" Type="http://schemas.openxmlformats.org/officeDocument/2006/relationships/image" Target="../media/image36.png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NULL"/><Relationship Id="rId5" Type="http://schemas.openxmlformats.org/officeDocument/2006/relationships/image" Target="../media/image44.png"/><Relationship Id="rId10" Type="http://schemas.openxmlformats.org/officeDocument/2006/relationships/image" Target="NULL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4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wmf"/><Relationship Id="rId11" Type="http://schemas.openxmlformats.org/officeDocument/2006/relationships/image" Target="../media/image48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18" Type="http://schemas.openxmlformats.org/officeDocument/2006/relationships/image" Target="../media/image12.png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1.wmf"/><Relationship Id="rId2" Type="http://schemas.openxmlformats.org/officeDocument/2006/relationships/oleObject" Target="../embeddings/oleObject2.bin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0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4.wmf"/><Relationship Id="rId18" Type="http://schemas.openxmlformats.org/officeDocument/2006/relationships/image" Target="../media/image26.w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18.bin"/><Relationship Id="rId2" Type="http://schemas.openxmlformats.org/officeDocument/2006/relationships/oleObject" Target="../embeddings/oleObject11.bin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starter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4000" dirty="0"/>
                  <a:t>State the value of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4000" dirty="0"/>
              </a:p>
              <a:p>
                <a:endParaRPr lang="en-GB" sz="40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4000" b="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GB" sz="40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40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473" t="-39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298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45431" y="150813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Power Law:</a:t>
            </a:r>
            <a:endParaRPr 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1862" y="961232"/>
            <a:ext cx="13612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i="1" dirty="0" err="1"/>
              <a:t>m</a:t>
            </a:r>
            <a:r>
              <a:rPr lang="en-US" i="1" baseline="30000" dirty="0" err="1"/>
              <a:t>n</a:t>
            </a:r>
            <a:r>
              <a:rPr lang="en-US" dirty="0"/>
              <a:t>  =</a:t>
            </a:r>
          </a:p>
        </p:txBody>
      </p:sp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2114550" y="1494632"/>
          <a:ext cx="254158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06500" imgH="393700" progId="Equation.DSMT36">
                  <p:embed/>
                </p:oleObj>
              </mc:Choice>
              <mc:Fallback>
                <p:oleObj name="Equation" r:id="rId3" imgW="1206500" imgH="393700" progId="Equation.DSMT36">
                  <p:embed/>
                  <p:pic>
                    <p:nvPicPr>
                      <p:cNvPr id="61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1494632"/>
                        <a:ext cx="254158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7" y="946944"/>
            <a:ext cx="23495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27733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048000"/>
            <a:ext cx="2457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10525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2667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5800" y="5029200"/>
            <a:ext cx="140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/>
              <a:t>    log</a:t>
            </a:r>
            <a:r>
              <a:rPr lang="en-US" sz="2800" i="1" baseline="-25000"/>
              <a:t>b</a:t>
            </a:r>
            <a:r>
              <a:rPr lang="en-US" sz="2800" i="1"/>
              <a:t>m</a:t>
            </a:r>
            <a:endParaRPr lang="en-US" sz="280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943100" y="5106988"/>
            <a:ext cx="3429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i="1" baseline="30000"/>
              <a:t>a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257800" y="4038600"/>
            <a:ext cx="94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/>
              <a:t>log</a:t>
            </a:r>
            <a:r>
              <a:rPr lang="en-US" sz="2800" baseline="-25000"/>
              <a:t>2</a:t>
            </a:r>
            <a:r>
              <a:rPr lang="en-US" sz="2800"/>
              <a:t>4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37263" y="4038600"/>
            <a:ext cx="447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aseline="30000"/>
              <a:t>1/3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148263" y="518160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34000" y="5181600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log</a:t>
            </a:r>
            <a:r>
              <a:rPr lang="en-US" baseline="-25000"/>
              <a:t>2</a:t>
            </a:r>
            <a:r>
              <a:rPr lang="en-US"/>
              <a:t>5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3132" y="946944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i="1" dirty="0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log</a:t>
            </a:r>
            <a:r>
              <a:rPr lang="en-US" sz="2400" b="1" i="1" baseline="-25000" dirty="0" err="1">
                <a:solidFill>
                  <a:prstClr val="black"/>
                </a:solidFill>
              </a:rPr>
              <a:t>b</a:t>
            </a:r>
            <a:r>
              <a:rPr lang="en-US" sz="2400" b="1" i="1" dirty="0" err="1">
                <a:solidFill>
                  <a:prstClr val="black"/>
                </a:solidFill>
              </a:rPr>
              <a:t>m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213" y="5803900"/>
            <a:ext cx="812800" cy="812800"/>
          </a:xfrm>
          <a:prstGeom prst="rect">
            <a:avLst/>
          </a:prstGeom>
        </p:spPr>
      </p:pic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2906713" y="5945188"/>
          <a:ext cx="37988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803240" imgH="279360" progId="Equation.DSMT4">
                  <p:embed/>
                </p:oleObj>
              </mc:Choice>
              <mc:Fallback>
                <p:oleObj name="Equation" r:id="rId11" imgW="1803240" imgH="279360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5945188"/>
                        <a:ext cx="379888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10</a:t>
            </a:fld>
            <a:endParaRPr lang="en-US"/>
          </a:p>
        </p:txBody>
      </p:sp>
      <p:pic>
        <p:nvPicPr>
          <p:cNvPr id="6224" name="Picture 8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76" y="112713"/>
            <a:ext cx="1153597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610265" y="112713"/>
            <a:ext cx="3333798" cy="64633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b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baseline="30000" dirty="0" err="1">
                <a:solidFill>
                  <a:srgbClr val="FFFF00"/>
                </a:solidFill>
              </a:rPr>
              <a:t>n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dirty="0" err="1">
                <a:solidFill>
                  <a:srgbClr val="FFFF00"/>
                </a:solidFill>
              </a:rPr>
              <a:t>n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b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2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449E-6 -1.82743E-7 C -0.02516 -0.02314 -0.05033 -0.04627 -0.07081 -0.04534 C -0.09128 -0.04442 -0.11437 -0.00509 -0.12252 0.00578 C -0.13068 0.01665 -0.12027 0.01735 -0.11957 0.01966 " pathEditMode="relative" ptsTypes="aaaA">
                                      <p:cBhvr>
                                        <p:cTn id="4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5397E-6 -2.68563E-6 C -0.0321 -0.03562 -0.06404 -0.07078 -0.08365 -0.06477 C -0.10326 -0.05875 -0.11072 -0.01041 -0.11801 0.03794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1" y="-1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52551E-6 -3.7474E-7 C 0.01927 -0.03007 0.03871 -0.05991 0.05467 -0.06315 C 0.07064 -0.06639 0.08331 -0.04325 0.09615 -0.01989 " pathEditMode="relative" ptsTypes="aaA">
                                      <p:cBhvr>
                                        <p:cTn id="7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33" grpId="0"/>
      <p:bldP spid="34" grpId="0"/>
      <p:bldP spid="34" grpId="1"/>
      <p:bldP spid="35" grpId="0"/>
      <p:bldP spid="36" grpId="0"/>
      <p:bldP spid="37" grpId="0"/>
      <p:bldP spid="37" grpId="1"/>
      <p:bldP spid="38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11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4" y="228600"/>
            <a:ext cx="8132763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79708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2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705793"/>
          </a:xfrm>
        </p:spPr>
        <p:txBody>
          <a:bodyPr>
            <a:normAutofit/>
          </a:bodyPr>
          <a:lstStyle/>
          <a:p>
            <a:r>
              <a:rPr lang="en-GB" sz="3600" b="1" i="1" u="sng" dirty="0"/>
              <a:t>Laws of logs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60394" y="1"/>
                <a:ext cx="2483606" cy="1828800"/>
              </a:xfr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2000" u="sng" dirty="0">
                    <a:solidFill>
                      <a:schemeClr val="tx1"/>
                    </a:solidFill>
                  </a:rPr>
                  <a:t>Laws of indices</a:t>
                </a:r>
              </a:p>
              <a:p>
                <a:pPr marL="0" indent="0" algn="ctr">
                  <a:buNone/>
                </a:pPr>
                <a:endParaRPr lang="en-GB" sz="2000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394" y="1"/>
                <a:ext cx="2483606" cy="1828800"/>
              </a:xfrm>
              <a:blipFill rotWithShape="0">
                <a:blip r:embed="rId2"/>
                <a:stretch>
                  <a:fillRect t="-3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705793"/>
                <a:ext cx="68275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 then, </a:t>
                </a:r>
                <a:r>
                  <a:rPr lang="en-GB" sz="20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05793"/>
                <a:ext cx="6827520" cy="400110"/>
              </a:xfrm>
              <a:prstGeom prst="rect">
                <a:avLst/>
              </a:prstGeom>
              <a:blipFill>
                <a:blip r:embed="rId3"/>
                <a:stretch>
                  <a:fillRect l="-893" t="-9231" b="-2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40526" y="990407"/>
                <a:ext cx="43769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GB" dirty="0"/>
                  <a:t>Product  </a:t>
                </a:r>
              </a:p>
              <a:p>
                <a:pPr marL="342900" indent="-342900">
                  <a:buAutoNum type="arabicParenR"/>
                </a:pPr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𝑥𝑦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526" y="990407"/>
                <a:ext cx="4376928" cy="1200329"/>
              </a:xfrm>
              <a:prstGeom prst="rect">
                <a:avLst/>
              </a:prstGeom>
              <a:blipFill>
                <a:blip r:embed="rId4"/>
                <a:stretch>
                  <a:fillRect l="-1114" t="-25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1920424"/>
                <a:ext cx="4645152" cy="461665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Hence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𝑥𝑦</m:t>
                            </m:r>
                          </m:e>
                        </m:d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2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20424"/>
                <a:ext cx="4645152" cy="461665"/>
              </a:xfrm>
              <a:prstGeom prst="rect">
                <a:avLst/>
              </a:prstGeom>
              <a:blipFill>
                <a:blip r:embed="rId5"/>
                <a:stretch>
                  <a:fillRect l="-1832" t="-8974" b="-269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3778" y="2391028"/>
                <a:ext cx="4376928" cy="1545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2) Division 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78" y="2391028"/>
                <a:ext cx="4376928" cy="1545680"/>
              </a:xfrm>
              <a:prstGeom prst="rect">
                <a:avLst/>
              </a:prstGeom>
              <a:blipFill>
                <a:blip r:embed="rId6"/>
                <a:stretch>
                  <a:fillRect l="-1114" t="-19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11677" y="3626582"/>
                <a:ext cx="4645152" cy="677108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Hence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2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677" y="3626582"/>
                <a:ext cx="4645152" cy="677108"/>
              </a:xfrm>
              <a:prstGeom prst="rect">
                <a:avLst/>
              </a:prstGeom>
              <a:blipFill>
                <a:blip r:embed="rId7"/>
                <a:stretch>
                  <a:fillRect l="-1832" b="-17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31425" y="4238866"/>
                <a:ext cx="4376928" cy="1242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3) Powers 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𝑚𝑛</m:t>
                          </m:r>
                        </m:e>
                      </m:func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425" y="4238866"/>
                <a:ext cx="4376928" cy="1242328"/>
              </a:xfrm>
              <a:prstGeom prst="rect">
                <a:avLst/>
              </a:prstGeom>
              <a:blipFill>
                <a:blip r:embed="rId8"/>
                <a:stretch>
                  <a:fillRect l="-1253" t="-24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5245811"/>
                <a:ext cx="4645152" cy="461665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Hence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2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45811"/>
                <a:ext cx="4645152" cy="461665"/>
              </a:xfrm>
              <a:prstGeom prst="rect">
                <a:avLst/>
              </a:prstGeom>
              <a:blipFill>
                <a:blip r:embed="rId9"/>
                <a:stretch>
                  <a:fillRect l="-1832" t="-9091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07351" y="1841136"/>
                <a:ext cx="3121152" cy="249170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Examples – Write as a single logarithm </a:t>
                </a:r>
              </a:p>
              <a:p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GB" sz="2400" dirty="0"/>
                  <a:t>log 2 + log 5 </a:t>
                </a: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func>
                          <m:func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GB" sz="2400" dirty="0"/>
                  <a:t>2log5+3log2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351" y="1841136"/>
                <a:ext cx="3121152" cy="2491708"/>
              </a:xfrm>
              <a:prstGeom prst="rect">
                <a:avLst/>
              </a:prstGeom>
              <a:blipFill rotWithShape="0">
                <a:blip r:embed="rId10"/>
                <a:stretch>
                  <a:fillRect l="-2918" t="-1703" b="-4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07351" y="4458497"/>
                <a:ext cx="3121152" cy="239950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Example- Express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400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sz="2400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351" y="4458497"/>
                <a:ext cx="3121152" cy="2399503"/>
              </a:xfrm>
              <a:prstGeom prst="rect">
                <a:avLst/>
              </a:prstGeom>
              <a:blipFill rotWithShape="0">
                <a:blip r:embed="rId11"/>
                <a:stretch>
                  <a:fillRect l="-2724" t="-1768" r="-4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52420" y="5904261"/>
                <a:ext cx="3090930" cy="83099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1=0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20" y="5904261"/>
                <a:ext cx="3090930" cy="830997"/>
              </a:xfrm>
              <a:prstGeom prst="rect">
                <a:avLst/>
              </a:prstGeom>
              <a:blipFill rotWithShape="0">
                <a:blip r:embed="rId1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41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88925" y="152400"/>
            <a:ext cx="1827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Assignment: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8925" y="774700"/>
            <a:ext cx="8437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State whether the following are True or False for logarithms to </a:t>
            </a:r>
          </a:p>
          <a:p>
            <a:r>
              <a:rPr lang="en-US"/>
              <a:t>every base.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12725" y="1584325"/>
            <a:ext cx="309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a)</a:t>
            </a:r>
            <a:r>
              <a:rPr lang="en-US"/>
              <a:t>  log 2 + log 3 = log 5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24300" y="1597025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2273300"/>
            <a:ext cx="326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b)</a:t>
            </a:r>
            <a:r>
              <a:rPr lang="en-US"/>
              <a:t>  log 4 + log 3 = log 12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940175" y="22860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368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c)</a:t>
            </a:r>
            <a:r>
              <a:rPr lang="en-US"/>
              <a:t>  log 10 + log 10 = log 100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940175" y="29718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2725" y="3657600"/>
            <a:ext cx="3109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d)</a:t>
            </a:r>
            <a:r>
              <a:rPr lang="en-US"/>
              <a:t>  log 2 </a:t>
            </a:r>
            <a:r>
              <a:rPr lang="en-US">
                <a:latin typeface="Arial" charset="0"/>
              </a:rPr>
              <a:t>x</a:t>
            </a:r>
            <a:r>
              <a:rPr lang="en-US"/>
              <a:t> log 3 = log 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940175" y="3668713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12725" y="4330700"/>
            <a:ext cx="288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e)</a:t>
            </a:r>
            <a:r>
              <a:rPr lang="en-US"/>
              <a:t>  log 3</a:t>
            </a:r>
            <a:r>
              <a:rPr lang="en-US" baseline="30000"/>
              <a:t>2</a:t>
            </a:r>
            <a:r>
              <a:rPr lang="en-US"/>
              <a:t> + log 3</a:t>
            </a:r>
            <a:r>
              <a:rPr lang="en-US" baseline="30000"/>
              <a:t>-2</a:t>
            </a:r>
            <a:r>
              <a:rPr lang="en-US"/>
              <a:t> = 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940175" y="43434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28600" y="50165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f)</a:t>
            </a:r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956050" y="50292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graphicFrame>
        <p:nvGraphicFramePr>
          <p:cNvPr id="12305" name="Object 2"/>
          <p:cNvGraphicFramePr>
            <a:graphicFrameLocks noChangeAspect="1"/>
          </p:cNvGraphicFramePr>
          <p:nvPr/>
        </p:nvGraphicFramePr>
        <p:xfrm>
          <a:off x="685800" y="4935538"/>
          <a:ext cx="15240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500" imgH="381000" progId="Equation.DSMT36">
                  <p:embed/>
                </p:oleObj>
              </mc:Choice>
              <mc:Fallback>
                <p:oleObj name="Equation" r:id="rId3" imgW="825500" imgH="381000" progId="Equation.DSMT36">
                  <p:embed/>
                  <p:pic>
                    <p:nvPicPr>
                      <p:cNvPr id="1230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35538"/>
                        <a:ext cx="15240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8600" y="57277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g)</a:t>
            </a:r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956050" y="5740400"/>
            <a:ext cx="334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False, </a:t>
            </a:r>
            <a:r>
              <a:rPr lang="en-US" sz="1800">
                <a:solidFill>
                  <a:srgbClr val="CC0000"/>
                </a:solidFill>
              </a:rPr>
              <a:t>think of change of base.</a:t>
            </a:r>
          </a:p>
        </p:txBody>
      </p:sp>
      <p:graphicFrame>
        <p:nvGraphicFramePr>
          <p:cNvPr id="12308" name="Object 3"/>
          <p:cNvGraphicFramePr>
            <a:graphicFrameLocks noChangeAspect="1"/>
          </p:cNvGraphicFramePr>
          <p:nvPr/>
        </p:nvGraphicFramePr>
        <p:xfrm>
          <a:off x="723900" y="5711825"/>
          <a:ext cx="14763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00100" imgH="381000" progId="Equation.DSMT36">
                  <p:embed/>
                </p:oleObj>
              </mc:Choice>
              <mc:Fallback>
                <p:oleObj name="Equation" r:id="rId5" imgW="800100" imgH="381000" progId="Equation.DSMT36">
                  <p:embed/>
                  <p:pic>
                    <p:nvPicPr>
                      <p:cNvPr id="1230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5711825"/>
                        <a:ext cx="14763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584325"/>
            <a:ext cx="2286000" cy="28575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  <p:bldP spid="12306" grpId="0" autoUpdateAnimBg="0"/>
      <p:bldP spid="123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44725" y="60325"/>
            <a:ext cx="1725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Assignment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88925" y="685800"/>
            <a:ext cx="8437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State whether the following are True or False for logarithms to </a:t>
            </a:r>
          </a:p>
          <a:p>
            <a:r>
              <a:rPr lang="en-US"/>
              <a:t>every base.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2725" y="1584325"/>
            <a:ext cx="2576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a)</a:t>
            </a:r>
            <a:r>
              <a:rPr lang="en-US"/>
              <a:t>  log 5</a:t>
            </a:r>
            <a:r>
              <a:rPr lang="en-US" baseline="30000"/>
              <a:t>-2</a:t>
            </a:r>
            <a:r>
              <a:rPr lang="en-US"/>
              <a:t> = -2log 5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05200" y="1597025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600" y="22733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b)</a:t>
            </a:r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21075" y="22860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c)</a:t>
            </a:r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521075" y="2971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12725" y="3668713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d)</a:t>
            </a:r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521075" y="3668713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12725" y="43307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e)</a:t>
            </a:r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521075" y="43434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graphicFrame>
        <p:nvGraphicFramePr>
          <p:cNvPr id="13327" name="Object 2"/>
          <p:cNvGraphicFramePr>
            <a:graphicFrameLocks noChangeAspect="1"/>
          </p:cNvGraphicFramePr>
          <p:nvPr/>
        </p:nvGraphicFramePr>
        <p:xfrm>
          <a:off x="711200" y="2184400"/>
          <a:ext cx="16414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89000" imgH="355600" progId="Equation.DSMT36">
                  <p:embed/>
                </p:oleObj>
              </mc:Choice>
              <mc:Fallback>
                <p:oleObj name="Equation" r:id="rId3" imgW="889000" imgH="355600" progId="Equation.DSMT36">
                  <p:embed/>
                  <p:pic>
                    <p:nvPicPr>
                      <p:cNvPr id="133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184400"/>
                        <a:ext cx="16414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3"/>
          <p:cNvGraphicFramePr>
            <a:graphicFrameLocks noChangeAspect="1"/>
          </p:cNvGraphicFramePr>
          <p:nvPr/>
        </p:nvGraphicFramePr>
        <p:xfrm>
          <a:off x="720725" y="2908300"/>
          <a:ext cx="19462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4100" imgH="355600" progId="Equation.DSMT36">
                  <p:embed/>
                </p:oleObj>
              </mc:Choice>
              <mc:Fallback>
                <p:oleObj name="Equation" r:id="rId5" imgW="1054100" imgH="355600" progId="Equation.DSMT36">
                  <p:embed/>
                  <p:pic>
                    <p:nvPicPr>
                      <p:cNvPr id="133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2908300"/>
                        <a:ext cx="194627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4"/>
          <p:cNvGraphicFramePr>
            <a:graphicFrameLocks noChangeAspect="1"/>
          </p:cNvGraphicFramePr>
          <p:nvPr/>
        </p:nvGraphicFramePr>
        <p:xfrm>
          <a:off x="711200" y="3606800"/>
          <a:ext cx="17811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200" imgH="355600" progId="Equation.DSMT36">
                  <p:embed/>
                </p:oleObj>
              </mc:Choice>
              <mc:Fallback>
                <p:oleObj name="Equation" r:id="rId7" imgW="965200" imgH="355600" progId="Equation.DSMT36">
                  <p:embed/>
                  <p:pic>
                    <p:nvPicPr>
                      <p:cNvPr id="133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606800"/>
                        <a:ext cx="17811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5"/>
          <p:cNvGraphicFramePr>
            <a:graphicFrameLocks noChangeAspect="1"/>
          </p:cNvGraphicFramePr>
          <p:nvPr/>
        </p:nvGraphicFramePr>
        <p:xfrm>
          <a:off x="725488" y="4267200"/>
          <a:ext cx="26273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22400" imgH="355600" progId="Equation.DSMT36">
                  <p:embed/>
                </p:oleObj>
              </mc:Choice>
              <mc:Fallback>
                <p:oleObj name="Equation" r:id="rId9" imgW="1422400" imgH="355600" progId="Equation.DSMT36">
                  <p:embed/>
                  <p:pic>
                    <p:nvPicPr>
                      <p:cNvPr id="1333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4267200"/>
                        <a:ext cx="2627312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28600" y="5181600"/>
            <a:ext cx="46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f )</a:t>
            </a:r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97475"/>
            <a:ext cx="2286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505200" y="5181600"/>
            <a:ext cx="868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20" grpId="0" autoUpdateAnimBg="0"/>
      <p:bldP spid="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142875"/>
            <a:ext cx="7505700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1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5B9D-8ABC-8497-C14A-A47DCFFD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0700"/>
            <a:ext cx="2467155" cy="600674"/>
          </a:xfrm>
        </p:spPr>
        <p:txBody>
          <a:bodyPr>
            <a:normAutofit fontScale="90000"/>
          </a:bodyPr>
          <a:lstStyle/>
          <a:p>
            <a:r>
              <a:rPr lang="en-US" dirty="0"/>
              <a:t>Log Rules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72F156-F65D-D2B2-07B1-28CEFFC2A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970" y="259930"/>
            <a:ext cx="6871880" cy="63381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1D6B63-9091-700B-5D87-9A47FA9F0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860" y="5580210"/>
            <a:ext cx="2877990" cy="80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76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5B9D-8ABC-8497-C14A-A47DCFFD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0700"/>
            <a:ext cx="2467155" cy="600674"/>
          </a:xfrm>
        </p:spPr>
        <p:txBody>
          <a:bodyPr>
            <a:normAutofit fontScale="90000"/>
          </a:bodyPr>
          <a:lstStyle/>
          <a:p>
            <a:r>
              <a:rPr lang="en-US" dirty="0"/>
              <a:t>Log Rules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C224F3-C0FF-6213-C264-161514273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002" y="380700"/>
            <a:ext cx="4379728" cy="3956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82EF44-7A8C-7DB6-102E-8B7D91E07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155" y="981374"/>
            <a:ext cx="5913771" cy="524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01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>
            <a:extLst>
              <a:ext uri="{FF2B5EF4-FFF2-40B4-BE49-F238E27FC236}">
                <a16:creationId xmlns:a16="http://schemas.microsoft.com/office/drawing/2014/main" id="{7BD55262-B3AB-3D75-93EC-4EDFCAF1BAB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04988" y="3111500"/>
            <a:ext cx="7110412" cy="7493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</a:pPr>
            <a:r>
              <a:rPr lang="en-US" altLang="en-US" sz="4000">
                <a:solidFill>
                  <a:srgbClr val="B94A37"/>
                </a:solidFill>
              </a:rPr>
              <a:t>Common Logarithms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8B0128C-409A-593F-2562-F2C32AA04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807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Common Logarithm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CE452AB-5A99-1B1F-5002-A27CFDE57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7850" y="862013"/>
            <a:ext cx="8458200" cy="5857875"/>
          </a:xfrm>
        </p:spPr>
        <p:txBody>
          <a:bodyPr/>
          <a:lstStyle/>
          <a:p>
            <a:pPr marL="0" indent="0" eaLnBrk="1" hangingPunct="1"/>
            <a:r>
              <a:rPr lang="en-US" altLang="en-US" sz="4000" dirty="0"/>
              <a:t>The logarithm with base 10 is called </a:t>
            </a:r>
            <a:br>
              <a:rPr lang="en-US" altLang="en-US" sz="4000" dirty="0"/>
            </a:br>
            <a:r>
              <a:rPr lang="en-US" altLang="en-US" sz="4000" dirty="0"/>
              <a:t>the </a:t>
            </a:r>
            <a:r>
              <a:rPr lang="en-US" altLang="en-US" sz="4000" b="1" dirty="0"/>
              <a:t>common logarithm</a:t>
            </a:r>
            <a:r>
              <a:rPr lang="en-US" altLang="en-US" sz="4000" dirty="0"/>
              <a:t>.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It is denoted by omitting the base: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			log </a:t>
            </a:r>
            <a:r>
              <a:rPr lang="en-US" altLang="en-US" sz="3200" i="1" dirty="0"/>
              <a:t>x =</a:t>
            </a:r>
            <a:r>
              <a:rPr lang="en-US" altLang="en-US" sz="3200" dirty="0"/>
              <a:t> log</a:t>
            </a:r>
            <a:r>
              <a:rPr lang="en-US" altLang="en-US" sz="3200" baseline="-25000" dirty="0"/>
              <a:t>10</a:t>
            </a:r>
            <a:r>
              <a:rPr lang="en-US" altLang="en-US" sz="3200" i="1" dirty="0"/>
              <a:t>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92" y="0"/>
            <a:ext cx="6447138" cy="722913"/>
          </a:xfrm>
        </p:spPr>
        <p:txBody>
          <a:bodyPr>
            <a:noAutofit/>
          </a:bodyPr>
          <a:lstStyle/>
          <a:p>
            <a:pPr algn="l"/>
            <a:r>
              <a:rPr lang="en-GB" sz="4000" b="1" u="sng" dirty="0"/>
              <a:t>Exponentials and logarithms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41" y="722913"/>
            <a:ext cx="201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Learning outcomes: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8408" y="722913"/>
            <a:ext cx="7155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dirty="0"/>
              <a:t>Able to convert from index to logarithmic form and vice versa</a:t>
            </a:r>
          </a:p>
          <a:p>
            <a:pPr marL="342900" indent="-342900">
              <a:buFont typeface="+mj-lt"/>
              <a:buAutoNum type="arabicParenR"/>
            </a:pPr>
            <a:r>
              <a:rPr lang="en-GB" dirty="0"/>
              <a:t>Able to apply the laws of logarithms</a:t>
            </a:r>
          </a:p>
          <a:p>
            <a:pPr marL="342900" indent="-342900">
              <a:buFont typeface="+mj-lt"/>
              <a:buAutoNum type="arabicParenR"/>
            </a:pPr>
            <a:r>
              <a:rPr lang="en-GB" dirty="0"/>
              <a:t>To be able to prove laws of logarithms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992" y="1984165"/>
            <a:ext cx="7023786" cy="705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000" b="1" i="1" u="sng" dirty="0"/>
              <a:t>Starter: Notes on logarithms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62217" y="361456"/>
            <a:ext cx="1471999" cy="365125"/>
          </a:xfrm>
        </p:spPr>
        <p:txBody>
          <a:bodyPr/>
          <a:lstStyle/>
          <a:p>
            <a:fld id="{7472DB5B-C4E2-4475-A702-EEC86B5CFF78}" type="datetime1">
              <a:rPr lang="en-GB" sz="1800" u="sng" smtClean="0">
                <a:solidFill>
                  <a:schemeClr val="tx1"/>
                </a:solidFill>
              </a:rPr>
              <a:t>06/09/2022</a:t>
            </a:fld>
            <a:endParaRPr lang="en-GB" sz="1800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2767" y="4339358"/>
                <a:ext cx="7732240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The logarithm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to base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is the power to which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must be raised to give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67" y="4339358"/>
                <a:ext cx="7732240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8065" b="-24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78573" y="4847431"/>
                <a:ext cx="5840627" cy="718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func>
                        <m:funcPr>
                          <m:ctrlP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573" y="4847431"/>
                <a:ext cx="5840627" cy="7188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381381" y="3133305"/>
                <a:ext cx="58406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=81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func>
                        <m:funcPr>
                          <m:ctrlP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81=4</m:t>
                          </m:r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381" y="3133305"/>
                <a:ext cx="5840627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81381" y="3616658"/>
                <a:ext cx="5840627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=32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func>
                        <m:funcPr>
                          <m:ctrlP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32=5</m:t>
                          </m:r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381" y="3616658"/>
                <a:ext cx="5840627" cy="71487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449311" y="6298512"/>
                <a:ext cx="1562883" cy="369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a&gt;0 and a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311" y="6298512"/>
                <a:ext cx="156288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713" t="-6349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705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5A7B66F-4FC2-D668-9F9B-BB2DCF917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Common Logarithms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015B529-CE7A-B7BE-05CC-A35D1E6E9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5857875"/>
          </a:xfrm>
        </p:spPr>
        <p:txBody>
          <a:bodyPr/>
          <a:lstStyle/>
          <a:p>
            <a:pPr marL="0" indent="0" eaLnBrk="1" hangingPunct="1"/>
            <a:r>
              <a:rPr lang="en-US" altLang="en-US" sz="3600" dirty="0"/>
              <a:t>From the definition of logarithms, </a:t>
            </a:r>
            <a:br>
              <a:rPr lang="en-US" altLang="en-US" sz="3600" dirty="0"/>
            </a:br>
            <a:r>
              <a:rPr lang="en-US" altLang="en-US" sz="3600" dirty="0"/>
              <a:t>we can easily find that: </a:t>
            </a:r>
            <a:br>
              <a:rPr lang="en-US" altLang="en-US" sz="3600" dirty="0"/>
            </a:br>
            <a:br>
              <a:rPr lang="en-US" altLang="en-US" sz="3600" dirty="0"/>
            </a:br>
            <a:r>
              <a:rPr lang="en-US" altLang="en-US" sz="3600" dirty="0"/>
              <a:t>			log 10 = 1</a:t>
            </a:r>
            <a:br>
              <a:rPr lang="en-US" altLang="en-US" sz="3600" dirty="0"/>
            </a:br>
            <a:br>
              <a:rPr lang="en-US" altLang="en-US" sz="3600" dirty="0"/>
            </a:br>
            <a:r>
              <a:rPr lang="en-US" altLang="en-US" sz="3600" dirty="0"/>
              <a:t>			log 100 =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B3CAFDF-1A57-D39E-6E90-89D8D36F7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620000" cy="2514600"/>
          </a:xfrm>
        </p:spPr>
        <p:txBody>
          <a:bodyPr/>
          <a:lstStyle/>
          <a:p>
            <a:r>
              <a:rPr lang="en-US" altLang="en-US"/>
              <a:t>Common Logarithmic Function The logarithmic function with base 10</a:t>
            </a:r>
          </a:p>
        </p:txBody>
      </p:sp>
      <p:graphicFrame>
        <p:nvGraphicFramePr>
          <p:cNvPr id="43011" name="Object 3">
            <a:extLst>
              <a:ext uri="{FF2B5EF4-FFF2-40B4-BE49-F238E27FC236}">
                <a16:creationId xmlns:a16="http://schemas.microsoft.com/office/drawing/2014/main" id="{74101FE7-D13E-14DA-0958-974B609C8243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685800" y="3463925"/>
          <a:ext cx="77724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160" imgH="279360" progId="Equation.DSMT4">
                  <p:embed/>
                </p:oleObj>
              </mc:Choice>
              <mc:Fallback>
                <p:oleObj name="Equation" r:id="rId2" imgW="1892160" imgH="279360" progId="Equation.DSMT4">
                  <p:embed/>
                  <p:pic>
                    <p:nvPicPr>
                      <p:cNvPr id="43011" name="Object 3">
                        <a:extLst>
                          <a:ext uri="{FF2B5EF4-FFF2-40B4-BE49-F238E27FC236}">
                            <a16:creationId xmlns:a16="http://schemas.microsoft.com/office/drawing/2014/main" id="{74101FE7-D13E-14DA-0958-974B609C82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63925"/>
                        <a:ext cx="7772400" cy="114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6A73C9C-9F12-0FE1-94FD-2197A79A1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Common Logarithms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BD5CF65-F0FD-86EF-9045-90E2AA00D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81100"/>
            <a:ext cx="8458200" cy="5857875"/>
          </a:xfrm>
        </p:spPr>
        <p:txBody>
          <a:bodyPr/>
          <a:lstStyle/>
          <a:p>
            <a:pPr marL="0" indent="0" eaLnBrk="1" hangingPunct="1"/>
            <a:r>
              <a:rPr lang="en-US" altLang="en-US" sz="4000" dirty="0"/>
              <a:t>However, how do we find log 50? </a:t>
            </a:r>
          </a:p>
          <a:p>
            <a:pPr lvl="1" eaLnBrk="1" hangingPunct="1"/>
            <a:endParaRPr lang="en-US" altLang="en-US" sz="3400" dirty="0"/>
          </a:p>
          <a:p>
            <a:pPr lvl="1" eaLnBrk="1" hangingPunct="1"/>
            <a:r>
              <a:rPr lang="en-US" altLang="en-US" sz="2800" dirty="0"/>
              <a:t>We need to find the exponent </a:t>
            </a:r>
            <a:r>
              <a:rPr lang="en-US" altLang="en-US" sz="2800" i="1" dirty="0"/>
              <a:t>y </a:t>
            </a:r>
            <a:r>
              <a:rPr lang="en-US" altLang="en-US" sz="2800" dirty="0"/>
              <a:t>such that </a:t>
            </a:r>
            <a:br>
              <a:rPr lang="en-US" altLang="en-US" sz="2800" dirty="0"/>
            </a:br>
            <a:r>
              <a:rPr lang="en-US" altLang="en-US" sz="2800" dirty="0"/>
              <a:t>10</a:t>
            </a:r>
            <a:r>
              <a:rPr lang="en-US" altLang="en-US" sz="2800" i="1" baseline="30000" dirty="0"/>
              <a:t>y</a:t>
            </a:r>
            <a:r>
              <a:rPr lang="en-US" altLang="en-US" sz="2800" i="1" dirty="0"/>
              <a:t> =</a:t>
            </a:r>
            <a:r>
              <a:rPr lang="en-US" altLang="en-US" sz="2800" dirty="0"/>
              <a:t> 50.</a:t>
            </a:r>
          </a:p>
          <a:p>
            <a:pPr lvl="1" eaLnBrk="1" hangingPunct="1"/>
            <a:endParaRPr lang="en-US" altLang="en-US" sz="2800" dirty="0"/>
          </a:p>
          <a:p>
            <a:pPr lvl="1" eaLnBrk="1" hangingPunct="1"/>
            <a:r>
              <a:rPr lang="en-US" altLang="en-US" sz="2800" dirty="0"/>
              <a:t>Clearly, 1 is too small and 2 is too large.</a:t>
            </a:r>
          </a:p>
          <a:p>
            <a:pPr lvl="1" eaLnBrk="1" hangingPunct="1"/>
            <a:endParaRPr lang="en-US" altLang="en-US" sz="2800" dirty="0"/>
          </a:p>
          <a:p>
            <a:pPr lvl="1" eaLnBrk="1" hangingPunct="1"/>
            <a:r>
              <a:rPr lang="en-US" altLang="en-US" sz="2800" dirty="0"/>
              <a:t>Thus, 		1 &lt; log 50 &lt;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6635750" cy="692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600" b="1" u="sng" dirty="0"/>
              <a:t>Addition Law of Lo</a:t>
            </a:r>
            <a:r>
              <a:rPr lang="en-GB" sz="3600" b="1" dirty="0"/>
              <a:t>g</a:t>
            </a:r>
            <a:r>
              <a:rPr lang="en-GB" sz="3600" b="1" u="sng" dirty="0"/>
              <a:t>arithms</a:t>
            </a:r>
            <a:endParaRPr lang="en-US" sz="3600" b="1" u="sng" dirty="0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33350" y="1730375"/>
            <a:ext cx="2957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/>
              <a:t>Let</a:t>
            </a:r>
            <a:r>
              <a:rPr lang="en-GB" sz="2800" b="1" dirty="0"/>
              <a:t> p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x</a:t>
            </a:r>
            <a:r>
              <a:rPr lang="en-GB" sz="2800" b="1" dirty="0"/>
              <a:t> </a:t>
            </a:r>
            <a:r>
              <a:rPr lang="en-GB" sz="2800" dirty="0"/>
              <a:t>and</a:t>
            </a:r>
          </a:p>
          <a:p>
            <a:r>
              <a:rPr lang="en-GB" sz="2800" b="1" dirty="0"/>
              <a:t>     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y</a:t>
            </a:r>
            <a:endParaRPr lang="en-US" sz="2800" b="1" dirty="0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200400" y="1731963"/>
            <a:ext cx="350628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800" dirty="0"/>
              <a:t>Convert</a:t>
            </a:r>
            <a:r>
              <a:rPr lang="en-GB" sz="2800" b="1" dirty="0"/>
              <a:t> x 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p</a:t>
            </a:r>
            <a:r>
              <a:rPr lang="en-GB" sz="2800" b="1" dirty="0"/>
              <a:t> </a:t>
            </a:r>
            <a:r>
              <a:rPr lang="en-GB" sz="2800" dirty="0"/>
              <a:t>and</a:t>
            </a:r>
          </a:p>
          <a:p>
            <a:r>
              <a:rPr lang="en-GB" sz="2800" dirty="0"/>
              <a:t>               </a:t>
            </a:r>
            <a:r>
              <a:rPr lang="en-GB" sz="2800" b="1" dirty="0"/>
              <a:t>y 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q</a:t>
            </a:r>
            <a:endParaRPr lang="en-US" sz="2800" b="1" dirty="0"/>
          </a:p>
          <a:p>
            <a:r>
              <a:rPr lang="en-GB" sz="2800" b="1" dirty="0"/>
              <a:t>             </a:t>
            </a:r>
            <a:r>
              <a:rPr lang="en-GB" sz="2800" b="1" dirty="0" err="1"/>
              <a:t>xy</a:t>
            </a:r>
            <a:r>
              <a:rPr lang="en-GB" sz="2800" b="1" dirty="0"/>
              <a:t> 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p+q</a:t>
            </a:r>
            <a:endParaRPr lang="en-US" sz="2800" b="1" baseline="30000" dirty="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438400" y="3073400"/>
            <a:ext cx="3794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 dirty="0"/>
              <a:t>Convert   p +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/>
              <a:t>(</a:t>
            </a:r>
            <a:r>
              <a:rPr lang="en-GB" sz="2800" b="1" dirty="0" err="1"/>
              <a:t>xy</a:t>
            </a:r>
            <a:r>
              <a:rPr lang="en-GB" sz="2800" b="1" dirty="0"/>
              <a:t>)</a:t>
            </a:r>
            <a:endParaRPr lang="en-US" sz="2800" b="1" dirty="0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721100" y="3632200"/>
            <a:ext cx="30528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 dirty="0"/>
              <a:t>p +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x</a:t>
            </a:r>
            <a:r>
              <a:rPr lang="en-GB" sz="2800" b="1" dirty="0"/>
              <a:t> +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y</a:t>
            </a:r>
            <a:endParaRPr lang="en-US" sz="2800" b="1" dirty="0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2100085" y="762000"/>
            <a:ext cx="5240338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dirty="0" err="1">
                <a:solidFill>
                  <a:srgbClr val="FFFF00"/>
                </a:solidFill>
              </a:rPr>
              <a:t>xy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+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534785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33059" y="5410200"/>
          <a:ext cx="2905131" cy="393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8320" imgH="203040" progId="Equation.DSMT4">
                  <p:embed/>
                </p:oleObj>
              </mc:Choice>
              <mc:Fallback>
                <p:oleObj name="Equation" r:id="rId4" imgW="149832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33059" y="5410200"/>
                        <a:ext cx="2905131" cy="393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5950"/>
            <a:ext cx="1231106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836862" y="4286750"/>
            <a:ext cx="5240338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dirty="0" err="1">
                <a:solidFill>
                  <a:srgbClr val="FFFF00"/>
                </a:solidFill>
              </a:rPr>
              <a:t>xy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+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31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/>
      <p:bldP spid="7193" grpId="0" build="p"/>
      <p:bldP spid="7194" grpId="0"/>
      <p:bldP spid="7195" grpId="0"/>
      <p:bldP spid="7196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304800"/>
            <a:ext cx="6391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Express                     as the sum of two logarithms.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319216"/>
          <a:ext cx="1066800" cy="51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228600" progId="Equation.DSMT4">
                  <p:embed/>
                </p:oleObj>
              </mc:Choice>
              <mc:Fallback>
                <p:oleObj name="Equation" r:id="rId2" imgW="4698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5000" y="319216"/>
                        <a:ext cx="1066800" cy="518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990600"/>
          <a:ext cx="2381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228600" progId="Equation.DSMT4">
                  <p:embed/>
                </p:oleObj>
              </mc:Choice>
              <mc:Fallback>
                <p:oleObj name="Equation" r:id="rId4" imgW="95220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990600"/>
                        <a:ext cx="23812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29000" y="990600"/>
          <a:ext cx="2317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27000" imgH="228600" progId="Equation.DSMT4">
                  <p:embed/>
                </p:oleObj>
              </mc:Choice>
              <mc:Fallback>
                <p:oleObj name="Equation" r:id="rId6" imgW="9270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29000" y="990600"/>
                        <a:ext cx="2317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477000" y="990600"/>
          <a:ext cx="2190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76240" imgH="228600" progId="Equation.DSMT4">
                  <p:embed/>
                </p:oleObj>
              </mc:Choice>
              <mc:Fallback>
                <p:oleObj name="Equation" r:id="rId8" imgW="87624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77000" y="990600"/>
                        <a:ext cx="2190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2362200"/>
            <a:ext cx="6391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Express                     as the sum of two logarithms.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600200" y="2362200"/>
          <a:ext cx="1066800" cy="51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69800" imgH="228600" progId="Equation.DSMT4">
                  <p:embed/>
                </p:oleObj>
              </mc:Choice>
              <mc:Fallback>
                <p:oleObj name="Equation" r:id="rId10" imgW="46980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00200" y="2362200"/>
                        <a:ext cx="1066800" cy="518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67145" y="32766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39600" imgH="228600" progId="Equation.DSMT4">
                  <p:embed/>
                </p:oleObj>
              </mc:Choice>
              <mc:Fallback>
                <p:oleObj name="Equation" r:id="rId12" imgW="93960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7145" y="3276600"/>
                        <a:ext cx="2349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654880" y="3276600"/>
          <a:ext cx="2190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76240" imgH="228600" progId="Equation.DSMT4">
                  <p:embed/>
                </p:oleObj>
              </mc:Choice>
              <mc:Fallback>
                <p:oleObj name="Equation" r:id="rId14" imgW="87624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54880" y="3276600"/>
                        <a:ext cx="2190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398550" y="4800600"/>
          <a:ext cx="46024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17360" imgH="253800" progId="Equation.DSMT4">
                  <p:embed/>
                </p:oleObj>
              </mc:Choice>
              <mc:Fallback>
                <p:oleObj name="Equation" r:id="rId16" imgW="1917360" imgH="2538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98550" y="4800600"/>
                        <a:ext cx="460248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0"/>
            <a:ext cx="1600200" cy="1600200"/>
          </a:xfrm>
          <a:prstGeom prst="rect">
            <a:avLst/>
          </a:prstGeom>
        </p:spPr>
      </p:pic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438400" y="5486400"/>
          <a:ext cx="4633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930320" imgH="253800" progId="Equation.DSMT4">
                  <p:embed/>
                </p:oleObj>
              </mc:Choice>
              <mc:Fallback>
                <p:oleObj name="Equation" r:id="rId19" imgW="1930320" imgH="2538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38400" y="5486400"/>
                        <a:ext cx="46339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501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5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57100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" y="4572000"/>
            <a:ext cx="769231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89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6635750" cy="692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600" b="1" u="sng" dirty="0">
                <a:solidFill>
                  <a:schemeClr val="accent4">
                    <a:lumMod val="50000"/>
                  </a:schemeClr>
                </a:solidFill>
              </a:rPr>
              <a:t>Subtraction Law of Lo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g</a:t>
            </a:r>
            <a:r>
              <a:rPr lang="en-GB" sz="3600" b="1" u="sng" dirty="0">
                <a:solidFill>
                  <a:schemeClr val="accent4">
                    <a:lumMod val="50000"/>
                  </a:schemeClr>
                </a:solidFill>
              </a:rPr>
              <a:t>arithms</a:t>
            </a:r>
            <a:endParaRPr lang="en-US" sz="36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3350" y="1774105"/>
            <a:ext cx="2957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/>
              <a:t>Let</a:t>
            </a:r>
            <a:r>
              <a:rPr lang="en-GB" sz="2800" b="1" dirty="0"/>
              <a:t> p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x</a:t>
            </a:r>
            <a:r>
              <a:rPr lang="en-GB" sz="2800" b="1" dirty="0"/>
              <a:t> </a:t>
            </a:r>
            <a:r>
              <a:rPr lang="en-GB" sz="2800" dirty="0"/>
              <a:t>and</a:t>
            </a:r>
          </a:p>
          <a:p>
            <a:r>
              <a:rPr lang="en-GB" sz="2800" b="1" dirty="0"/>
              <a:t>     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y</a:t>
            </a:r>
            <a:endParaRPr lang="en-US" sz="2800" b="1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90864" y="1491530"/>
            <a:ext cx="361582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800" dirty="0"/>
              <a:t>Convert</a:t>
            </a:r>
            <a:r>
              <a:rPr lang="en-GB" sz="2800" b="1" dirty="0"/>
              <a:t> x 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p</a:t>
            </a:r>
            <a:r>
              <a:rPr lang="en-GB" sz="2800" b="1" dirty="0"/>
              <a:t> </a:t>
            </a:r>
            <a:r>
              <a:rPr lang="en-GB" sz="2800" dirty="0"/>
              <a:t>and</a:t>
            </a:r>
          </a:p>
          <a:p>
            <a:r>
              <a:rPr lang="en-GB" sz="2800" dirty="0"/>
              <a:t>               </a:t>
            </a:r>
            <a:r>
              <a:rPr lang="en-GB" sz="2800" b="1" dirty="0"/>
              <a:t>y 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q</a:t>
            </a:r>
            <a:endParaRPr lang="en-US" sz="2800" b="1" dirty="0"/>
          </a:p>
          <a:p>
            <a:r>
              <a:rPr lang="en-GB" sz="2800" b="1" dirty="0"/>
              <a:t>           x/y 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p</a:t>
            </a:r>
            <a:r>
              <a:rPr lang="en-GB" sz="2800" b="1" baseline="30000" dirty="0"/>
              <a:t>-q</a:t>
            </a:r>
            <a:endParaRPr lang="en-US" sz="2800" b="1" baseline="30000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403348" y="2832967"/>
            <a:ext cx="37688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 dirty="0"/>
              <a:t>Convert   p -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/>
              <a:t>(</a:t>
            </a:r>
            <a:r>
              <a:rPr lang="en-GB" sz="2800" b="1" baseline="30000" dirty="0"/>
              <a:t>x</a:t>
            </a:r>
            <a:r>
              <a:rPr lang="en-GB" sz="2800" b="1" dirty="0"/>
              <a:t>/</a:t>
            </a:r>
            <a:r>
              <a:rPr lang="en-GB" sz="2800" b="1" baseline="-25000" dirty="0"/>
              <a:t>y</a:t>
            </a:r>
            <a:r>
              <a:rPr lang="en-GB" sz="2800" b="1" dirty="0"/>
              <a:t>)</a:t>
            </a:r>
            <a:endParaRPr lang="en-US" sz="2800" b="1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721100" y="3391767"/>
            <a:ext cx="29967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 dirty="0"/>
              <a:t>p -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x</a:t>
            </a:r>
            <a:r>
              <a:rPr lang="en-GB" sz="2800" b="1" dirty="0"/>
              <a:t> -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y</a:t>
            </a:r>
            <a:endParaRPr lang="en-US" sz="2800" b="1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081213" y="4310930"/>
            <a:ext cx="5084762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baseline="20000" dirty="0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/</a:t>
            </a:r>
            <a:r>
              <a:rPr lang="en-GB" sz="3600" b="1" baseline="-20000" dirty="0">
                <a:solidFill>
                  <a:srgbClr val="FFFF00"/>
                </a:solidFill>
              </a:rPr>
              <a:t>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-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327" y="5489575"/>
            <a:ext cx="11303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327" y="5718175"/>
            <a:ext cx="2057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6</a:t>
            </a:fld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05" y="685800"/>
            <a:ext cx="1108364" cy="92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447800" y="826943"/>
            <a:ext cx="5084762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baseline="20000" dirty="0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/</a:t>
            </a:r>
            <a:r>
              <a:rPr lang="en-GB" sz="3600" b="1" baseline="-20000" dirty="0">
                <a:solidFill>
                  <a:srgbClr val="FFFF00"/>
                </a:solidFill>
              </a:rPr>
              <a:t>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-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6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build="p"/>
      <p:bldP spid="9222" grpId="0"/>
      <p:bldP spid="9223" grpId="0"/>
      <p:bldP spid="9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04800"/>
            <a:ext cx="7148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Express                     as the difference of two logarithms.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25637" y="319088"/>
          <a:ext cx="89376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228600" progId="Equation.DSMT4">
                  <p:embed/>
                </p:oleObj>
              </mc:Choice>
              <mc:Fallback>
                <p:oleObj name="Equation" r:id="rId2" imgW="3934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25637" y="319088"/>
                        <a:ext cx="893763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43000" y="1066800"/>
          <a:ext cx="2190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240" imgH="228600" progId="Equation.DSMT4">
                  <p:embed/>
                </p:oleObj>
              </mc:Choice>
              <mc:Fallback>
                <p:oleObj name="Equation" r:id="rId4" imgW="87624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066800"/>
                        <a:ext cx="2190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19600" y="1066800"/>
          <a:ext cx="2317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27000" imgH="228600" progId="Equation.DSMT4">
                  <p:embed/>
                </p:oleObj>
              </mc:Choice>
              <mc:Fallback>
                <p:oleObj name="Equation" r:id="rId6" imgW="9270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19600" y="1066800"/>
                        <a:ext cx="2317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2362200"/>
            <a:ext cx="7079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Express                    as the difference of two logarithms.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773237" y="2376488"/>
          <a:ext cx="89376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3480" imgH="228600" progId="Equation.DSMT4">
                  <p:embed/>
                </p:oleObj>
              </mc:Choice>
              <mc:Fallback>
                <p:oleObj name="Equation" r:id="rId8" imgW="39348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73237" y="2376488"/>
                        <a:ext cx="893763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96975" y="30480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39600" imgH="228600" progId="Equation.DSMT4">
                  <p:embed/>
                </p:oleObj>
              </mc:Choice>
              <mc:Fallback>
                <p:oleObj name="Equation" r:id="rId10" imgW="93960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6975" y="3048000"/>
                        <a:ext cx="2349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495800" y="3124200"/>
          <a:ext cx="2540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15920" imgH="228600" progId="Equation.DSMT4">
                  <p:embed/>
                </p:oleObj>
              </mc:Choice>
              <mc:Fallback>
                <p:oleObj name="Equation" r:id="rId12" imgW="101592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95800" y="3124200"/>
                        <a:ext cx="25400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551113" y="4587875"/>
          <a:ext cx="4297362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90640" imgH="431640" progId="Equation.DSMT4">
                  <p:embed/>
                </p:oleObj>
              </mc:Choice>
              <mc:Fallback>
                <p:oleObj name="Equation" r:id="rId14" imgW="1790640" imgH="4316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551113" y="4587875"/>
                        <a:ext cx="4297362" cy="103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0"/>
            <a:ext cx="1600200" cy="1600200"/>
          </a:xfrm>
          <a:prstGeom prst="rect">
            <a:avLst/>
          </a:prstGeom>
        </p:spPr>
      </p:pic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286000" y="5486400"/>
          <a:ext cx="4633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30320" imgH="253800" progId="Equation.DSMT4">
                  <p:embed/>
                </p:oleObj>
              </mc:Choice>
              <mc:Fallback>
                <p:oleObj name="Equation" r:id="rId17" imgW="1930320" imgH="2538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86000" y="5486400"/>
                        <a:ext cx="46339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160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8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533400"/>
            <a:ext cx="8047037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343400"/>
            <a:ext cx="774824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2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812212" cy="692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GB" sz="3600" b="1" u="sng" dirty="0"/>
              <a:t>Comparing Exponent Laws to Laws of Lo</a:t>
            </a:r>
            <a:r>
              <a:rPr lang="en-GB" sz="3600" b="1" dirty="0"/>
              <a:t>g</a:t>
            </a:r>
            <a:r>
              <a:rPr lang="en-GB" sz="3600" b="1" u="sng" dirty="0"/>
              <a:t>arithms</a:t>
            </a:r>
            <a:endParaRPr lang="en-US" sz="3600" b="1" u="sng" dirty="0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298825" y="2819400"/>
            <a:ext cx="5084763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baseline="20000" dirty="0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/</a:t>
            </a:r>
            <a:r>
              <a:rPr lang="en-GB" sz="3600" b="1" baseline="-20000" dirty="0">
                <a:solidFill>
                  <a:srgbClr val="FFFF00"/>
                </a:solidFill>
              </a:rPr>
              <a:t>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-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219450" y="1447800"/>
            <a:ext cx="5240338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dirty="0" err="1">
                <a:solidFill>
                  <a:srgbClr val="FFFF00"/>
                </a:solidFill>
              </a:rPr>
              <a:t>xy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+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81000" y="1514475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baseline="30000" dirty="0"/>
              <a:t>m</a:t>
            </a:r>
            <a:r>
              <a:rPr lang="en-US" sz="2800" b="1" dirty="0"/>
              <a:t>.a</a:t>
            </a:r>
            <a:r>
              <a:rPr lang="en-US" sz="2800" b="1" baseline="30000" dirty="0"/>
              <a:t>n</a:t>
            </a:r>
            <a:r>
              <a:rPr lang="en-US" sz="2800" b="1" dirty="0"/>
              <a:t> = </a:t>
            </a:r>
            <a:r>
              <a:rPr lang="en-US" sz="2800" b="1" dirty="0" err="1"/>
              <a:t>a</a:t>
            </a:r>
            <a:r>
              <a:rPr lang="en-US" sz="2800" b="1" baseline="30000" dirty="0" err="1"/>
              <a:t>m+n</a:t>
            </a:r>
            <a:endParaRPr lang="en-US" sz="2800" b="1" dirty="0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90525" y="2873375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baseline="30000" dirty="0"/>
              <a:t>m</a:t>
            </a:r>
            <a:r>
              <a:rPr lang="en-US" sz="2800" b="1" dirty="0"/>
              <a:t>/a</a:t>
            </a:r>
            <a:r>
              <a:rPr lang="en-US" sz="2800" b="1" baseline="30000" dirty="0"/>
              <a:t>n</a:t>
            </a:r>
            <a:r>
              <a:rPr lang="en-US" sz="2800" b="1" dirty="0"/>
              <a:t> = a</a:t>
            </a:r>
            <a:r>
              <a:rPr lang="en-US" sz="2800" b="1" baseline="30000" dirty="0"/>
              <a:t>m-n</a:t>
            </a:r>
            <a:endParaRPr lang="en-US" sz="2800" b="1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63538" y="3810000"/>
            <a:ext cx="121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Express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200400" y="37941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as a sum and difference of logarithms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863850" y="4733925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= log</a:t>
            </a:r>
            <a:r>
              <a:rPr lang="en-US" baseline="-25000"/>
              <a:t>3</a:t>
            </a:r>
            <a:r>
              <a:rPr lang="en-US"/>
              <a:t>27 + log</a:t>
            </a:r>
            <a:r>
              <a:rPr lang="en-US" baseline="-25000"/>
              <a:t>3</a:t>
            </a:r>
            <a:r>
              <a:rPr lang="en-US"/>
              <a:t>3 - log</a:t>
            </a:r>
            <a:r>
              <a:rPr lang="en-US" baseline="-25000"/>
              <a:t>3</a:t>
            </a:r>
            <a:r>
              <a:rPr lang="en-US"/>
              <a:t>9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727200" y="3695700"/>
          <a:ext cx="15049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76300" imgH="431800" progId="Equation.DSMT4">
                  <p:embed/>
                </p:oleObj>
              </mc:Choice>
              <mc:Fallback>
                <p:oleObj name="Equation" r:id="rId3" imgW="876300" imgH="431800" progId="Equation.DSMT4">
                  <p:embed/>
                  <p:pic>
                    <p:nvPicPr>
                      <p:cNvPr id="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3695700"/>
                        <a:ext cx="150495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479550" y="4592638"/>
          <a:ext cx="15049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6300" imgH="431800" progId="Equation.DSMT4">
                  <p:embed/>
                </p:oleObj>
              </mc:Choice>
              <mc:Fallback>
                <p:oleObj name="Equation" r:id="rId5" imgW="876300" imgH="4318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4592638"/>
                        <a:ext cx="150495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2927350" y="5410200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= 3 + 1 - 2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2927350" y="5943600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= 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/>
      <p:bldP spid="29705" grpId="0" animBg="1"/>
      <p:bldP spid="29707" grpId="0"/>
      <p:bldP spid="29708" grpId="0"/>
      <p:bldP spid="10" grpId="0" autoUpdateAnimBg="0"/>
      <p:bldP spid="11" grpId="0" autoUpdateAnimBg="0"/>
      <p:bldP spid="12" grpId="0" autoUpdateAnimBg="0"/>
      <p:bldP spid="15" grpId="0" autoUpdateAnimBg="0"/>
      <p:bldP spid="1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748</Words>
  <Application>Microsoft Office PowerPoint</Application>
  <PresentationFormat>On-screen Show (4:3)</PresentationFormat>
  <Paragraphs>179</Paragraphs>
  <Slides>22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Times</vt:lpstr>
      <vt:lpstr>Office Theme</vt:lpstr>
      <vt:lpstr>Equation</vt:lpstr>
      <vt:lpstr>Quick starter </vt:lpstr>
      <vt:lpstr>Exponentials and logarithms </vt:lpstr>
      <vt:lpstr>Addition Law of Logarithms</vt:lpstr>
      <vt:lpstr>PowerPoint Presentation</vt:lpstr>
      <vt:lpstr>PowerPoint Presentation</vt:lpstr>
      <vt:lpstr>Subtraction Law of Logarithms</vt:lpstr>
      <vt:lpstr>PowerPoint Presentation</vt:lpstr>
      <vt:lpstr>PowerPoint Presentation</vt:lpstr>
      <vt:lpstr>Comparing Exponent Laws to Laws of Logarithms</vt:lpstr>
      <vt:lpstr>PowerPoint Presentation</vt:lpstr>
      <vt:lpstr>PowerPoint Presentation</vt:lpstr>
      <vt:lpstr>Laws of logs </vt:lpstr>
      <vt:lpstr>PowerPoint Presentation</vt:lpstr>
      <vt:lpstr>PowerPoint Presentation</vt:lpstr>
      <vt:lpstr>PowerPoint Presentation</vt:lpstr>
      <vt:lpstr>Log Rules</vt:lpstr>
      <vt:lpstr>Log Rules</vt:lpstr>
      <vt:lpstr>PowerPoint Presentation</vt:lpstr>
      <vt:lpstr>Common Logarithm</vt:lpstr>
      <vt:lpstr>Common Logarithms</vt:lpstr>
      <vt:lpstr>Common Logarithmic Function The logarithmic function with base 10</vt:lpstr>
      <vt:lpstr>Common Logarithms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lesson</dc:title>
  <dc:creator>james drinkell</dc:creator>
  <cp:lastModifiedBy>Lyn ZHANG</cp:lastModifiedBy>
  <cp:revision>16</cp:revision>
  <dcterms:created xsi:type="dcterms:W3CDTF">2016-01-23T16:50:15Z</dcterms:created>
  <dcterms:modified xsi:type="dcterms:W3CDTF">2022-09-05T21:38:39Z</dcterms:modified>
</cp:coreProperties>
</file>