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551" r:id="rId3"/>
    <p:sldId id="259" r:id="rId4"/>
    <p:sldId id="257" r:id="rId5"/>
    <p:sldId id="258" r:id="rId6"/>
    <p:sldId id="268" r:id="rId7"/>
    <p:sldId id="274" r:id="rId8"/>
    <p:sldId id="269" r:id="rId9"/>
    <p:sldId id="260" r:id="rId10"/>
    <p:sldId id="267" r:id="rId11"/>
    <p:sldId id="547" r:id="rId12"/>
    <p:sldId id="471" r:id="rId13"/>
    <p:sldId id="472" r:id="rId14"/>
    <p:sldId id="473" r:id="rId15"/>
    <p:sldId id="476" r:id="rId16"/>
    <p:sldId id="481" r:id="rId17"/>
    <p:sldId id="482" r:id="rId18"/>
    <p:sldId id="483" r:id="rId19"/>
    <p:sldId id="485" r:id="rId20"/>
    <p:sldId id="261" r:id="rId21"/>
    <p:sldId id="552" r:id="rId22"/>
    <p:sldId id="264" r:id="rId23"/>
    <p:sldId id="265" r:id="rId24"/>
    <p:sldId id="271" r:id="rId25"/>
    <p:sldId id="272" r:id="rId26"/>
    <p:sldId id="548" r:id="rId27"/>
    <p:sldId id="549" r:id="rId28"/>
    <p:sldId id="550" r:id="rId29"/>
    <p:sldId id="270" r:id="rId30"/>
    <p:sldId id="273" r:id="rId31"/>
  </p:sldIdLst>
  <p:sldSz cx="10160000" cy="7620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howGuides="1">
      <p:cViewPr varScale="1">
        <p:scale>
          <a:sx n="60" d="100"/>
          <a:sy n="60" d="100"/>
        </p:scale>
        <p:origin x="1146" y="6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5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26F0-8312-4672-8291-A8B20D84A87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28DF-D4F4-4DB9-A7FC-020FF2095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5900"/>
            <a:ext cx="9717532" cy="38318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b="1" dirty="0">
                <a:solidFill>
                  <a:srgbClr val="009300"/>
                </a:solidFill>
                <a:latin typeface="Times New Roman - 72"/>
              </a:rPr>
              <a:t>Graphing Exponential Functions</a:t>
            </a:r>
          </a:p>
          <a:p>
            <a:endParaRPr lang="en-US" sz="5400" b="1" dirty="0">
              <a:solidFill>
                <a:srgbClr val="009300"/>
              </a:solidFill>
              <a:latin typeface="Times New Roman - 72"/>
            </a:endParaRPr>
          </a:p>
          <a:p>
            <a:r>
              <a:rPr lang="en-US" sz="2700" dirty="0">
                <a:solidFill>
                  <a:srgbClr val="009300"/>
                </a:solidFill>
                <a:latin typeface="Times New Roman - 36"/>
              </a:rPr>
              <a:t>Objectives:</a:t>
            </a:r>
          </a:p>
          <a:p>
            <a:pPr>
              <a:tabLst>
                <a:tab pos="457200" algn="l"/>
              </a:tabLst>
            </a:pPr>
            <a:r>
              <a:rPr lang="en-US" sz="2700" dirty="0">
                <a:solidFill>
                  <a:srgbClr val="009300"/>
                </a:solidFill>
                <a:latin typeface="Times New Roman - 36"/>
              </a:rPr>
              <a:t>1.	Graph exponential growth functions.</a:t>
            </a:r>
          </a:p>
          <a:p>
            <a:pPr>
              <a:tabLst>
                <a:tab pos="457200" algn="l"/>
              </a:tabLst>
            </a:pPr>
            <a:r>
              <a:rPr lang="en-US" sz="2700" dirty="0">
                <a:solidFill>
                  <a:srgbClr val="009300"/>
                </a:solidFill>
                <a:latin typeface="Times New Roman - 36"/>
              </a:rPr>
              <a:t>2.	Graph exponential decay functions.</a:t>
            </a:r>
          </a:p>
        </p:txBody>
      </p:sp>
    </p:spTree>
    <p:extLst>
      <p:ext uri="{BB962C8B-B14F-4D97-AF65-F5344CB8AC3E}">
        <p14:creationId xmlns:p14="http://schemas.microsoft.com/office/powerpoint/2010/main" val="251571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800"/>
            <a:ext cx="91630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21418-6F19-4852-BE31-3D047E9C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12" y="2209800"/>
            <a:ext cx="974488" cy="53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E1D67-3917-4FA8-8CC3-58931A6CF82C}"/>
              </a:ext>
            </a:extLst>
          </p:cNvPr>
          <p:cNvSpPr txBox="1"/>
          <p:nvPr/>
        </p:nvSpPr>
        <p:spPr>
          <a:xfrm>
            <a:off x="5003800" y="205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86995-1D53-4045-A32C-AE0E8DB52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36" y="1209675"/>
            <a:ext cx="872172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ED1C85-ECE7-4117-8C54-58293CBABF83}"/>
              </a:ext>
            </a:extLst>
          </p:cNvPr>
          <p:cNvSpPr txBox="1"/>
          <p:nvPr/>
        </p:nvSpPr>
        <p:spPr>
          <a:xfrm>
            <a:off x="1574800" y="1143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>
            <a:extLst>
              <a:ext uri="{FF2B5EF4-FFF2-40B4-BE49-F238E27FC236}">
                <a16:creationId xmlns:a16="http://schemas.microsoft.com/office/drawing/2014/main" id="{88D391E4-6261-C127-720F-FAFE64216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6" y="994834"/>
            <a:ext cx="9398000" cy="6508750"/>
          </a:xfrm>
        </p:spPr>
        <p:txBody>
          <a:bodyPr/>
          <a:lstStyle/>
          <a:p>
            <a:r>
              <a:rPr lang="en-US" altLang="en-US" sz="4000"/>
              <a:t>Then, we the plot points to sketch </a:t>
            </a:r>
            <a:br>
              <a:rPr lang="en-US" altLang="en-US" sz="4000"/>
            </a:br>
            <a:r>
              <a:rPr lang="en-US" altLang="en-US" sz="4000"/>
              <a:t>the graphs.</a:t>
            </a:r>
          </a:p>
        </p:txBody>
      </p:sp>
      <p:pic>
        <p:nvPicPr>
          <p:cNvPr id="1651716" name="Picture 4">
            <a:extLst>
              <a:ext uri="{FF2B5EF4-FFF2-40B4-BE49-F238E27FC236}">
                <a16:creationId xmlns:a16="http://schemas.microsoft.com/office/drawing/2014/main" id="{FB5C5C62-04EB-D8E5-91BD-E1ACFDB4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20" y="2952751"/>
            <a:ext cx="4108097" cy="4450292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1717" name="Rectangle 5">
            <a:extLst>
              <a:ext uri="{FF2B5EF4-FFF2-40B4-BE49-F238E27FC236}">
                <a16:creationId xmlns:a16="http://schemas.microsoft.com/office/drawing/2014/main" id="{B93A4DB5-B45F-9DCE-8055-87C57DC27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667" y="338667"/>
            <a:ext cx="8805333" cy="59266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/>
              <a:t>E.g. 2—Graphing Exp. Functions by Plotting Points</a:t>
            </a:r>
          </a:p>
        </p:txBody>
      </p:sp>
      <p:pic>
        <p:nvPicPr>
          <p:cNvPr id="1651718" name="Picture 6">
            <a:extLst>
              <a:ext uri="{FF2B5EF4-FFF2-40B4-BE49-F238E27FC236}">
                <a16:creationId xmlns:a16="http://schemas.microsoft.com/office/drawing/2014/main" id="{4FA53413-C9B0-01E9-363C-CA986E71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3536598"/>
            <a:ext cx="4773083" cy="3316111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>
            <a:extLst>
              <a:ext uri="{FF2B5EF4-FFF2-40B4-BE49-F238E27FC236}">
                <a16:creationId xmlns:a16="http://schemas.microsoft.com/office/drawing/2014/main" id="{13774E5F-7638-6F5F-5200-B0C49D3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59555" name="Rectangle 3">
            <a:extLst>
              <a:ext uri="{FF2B5EF4-FFF2-40B4-BE49-F238E27FC236}">
                <a16:creationId xmlns:a16="http://schemas.microsoft.com/office/drawing/2014/main" id="{2AD1E1F5-B904-A670-F0E4-6A3B90C77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figure shows the graphs of the family </a:t>
            </a:r>
            <a:br>
              <a:rPr lang="en-US" altLang="en-US"/>
            </a:br>
            <a:r>
              <a:rPr lang="en-US" altLang="en-US"/>
              <a:t>of exponential functions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</a:t>
            </a: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/>
              <a:t> for various values of the base </a:t>
            </a:r>
            <a:r>
              <a:rPr lang="en-US" altLang="en-US" i="1"/>
              <a:t>a</a:t>
            </a:r>
            <a:r>
              <a:rPr lang="en-US" altLang="en-US"/>
              <a:t>. </a:t>
            </a:r>
          </a:p>
          <a:p>
            <a:pPr lvl="1"/>
            <a:endParaRPr lang="en-US" altLang="en-US" sz="3556"/>
          </a:p>
          <a:p>
            <a:pPr lvl="1"/>
            <a:r>
              <a:rPr lang="en-US" altLang="en-US"/>
              <a:t>All these graphs </a:t>
            </a:r>
            <a:br>
              <a:rPr lang="en-US" altLang="en-US"/>
            </a:br>
            <a:r>
              <a:rPr lang="en-US" altLang="en-US"/>
              <a:t>pass through </a:t>
            </a:r>
            <a:br>
              <a:rPr lang="en-US" altLang="en-US"/>
            </a:br>
            <a:r>
              <a:rPr lang="en-US" altLang="en-US"/>
              <a:t>the point (0, 1) </a:t>
            </a:r>
            <a:br>
              <a:rPr lang="en-US" altLang="en-US"/>
            </a:br>
            <a:r>
              <a:rPr lang="en-US" altLang="en-US"/>
              <a:t>because </a:t>
            </a:r>
            <a:br>
              <a:rPr lang="en-US" altLang="en-US"/>
            </a:br>
            <a:r>
              <a:rPr lang="en-US" altLang="en-US" i="1"/>
              <a:t>a</a:t>
            </a:r>
            <a:r>
              <a:rPr lang="en-US" altLang="en-US" baseline="30000"/>
              <a:t>0</a:t>
            </a:r>
            <a:r>
              <a:rPr lang="en-US" altLang="en-US"/>
              <a:t> = 1 for </a:t>
            </a:r>
            <a:r>
              <a:rPr lang="en-US" altLang="en-US" i="1"/>
              <a:t>a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0.</a:t>
            </a:r>
          </a:p>
        </p:txBody>
      </p:sp>
      <p:grpSp>
        <p:nvGrpSpPr>
          <p:cNvPr id="1559564" name="Group 12">
            <a:extLst>
              <a:ext uri="{FF2B5EF4-FFF2-40B4-BE49-F238E27FC236}">
                <a16:creationId xmlns:a16="http://schemas.microsoft.com/office/drawing/2014/main" id="{82CCDD57-6C27-EF8D-2DC8-78D3CB1CF2C1}"/>
              </a:ext>
            </a:extLst>
          </p:cNvPr>
          <p:cNvGrpSpPr>
            <a:grpSpLocks/>
          </p:cNvGrpSpPr>
          <p:nvPr/>
        </p:nvGrpSpPr>
        <p:grpSpPr bwMode="auto">
          <a:xfrm>
            <a:off x="4995334" y="2963334"/>
            <a:ext cx="4958292" cy="4437944"/>
            <a:chOff x="2736" y="1680"/>
            <a:chExt cx="2791" cy="2432"/>
          </a:xfrm>
        </p:grpSpPr>
        <p:pic>
          <p:nvPicPr>
            <p:cNvPr id="1559565" name="Picture 13">
              <a:extLst>
                <a:ext uri="{FF2B5EF4-FFF2-40B4-BE49-F238E27FC236}">
                  <a16:creationId xmlns:a16="http://schemas.microsoft.com/office/drawing/2014/main" id="{93F51BAE-D76F-9A37-BF5F-FE9DFD419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80"/>
              <a:ext cx="2791" cy="2432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9566" name="Picture 14">
              <a:extLst>
                <a:ext uri="{FF2B5EF4-FFF2-40B4-BE49-F238E27FC236}">
                  <a16:creationId xmlns:a16="http://schemas.microsoft.com/office/drawing/2014/main" id="{3FAFAE21-B794-07D1-C2B0-41E78EAED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894"/>
              <a:ext cx="59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>
            <a:extLst>
              <a:ext uri="{FF2B5EF4-FFF2-40B4-BE49-F238E27FC236}">
                <a16:creationId xmlns:a16="http://schemas.microsoft.com/office/drawing/2014/main" id="{284A5B8B-5A3E-FC90-0842-D43CCED2A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60579" name="Rectangle 3">
            <a:extLst>
              <a:ext uri="{FF2B5EF4-FFF2-40B4-BE49-F238E27FC236}">
                <a16:creationId xmlns:a16="http://schemas.microsoft.com/office/drawing/2014/main" id="{E0B4C145-EF78-2EBD-9A00-A293B0137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6" y="994834"/>
            <a:ext cx="9398000" cy="6508750"/>
          </a:xfrm>
        </p:spPr>
        <p:txBody>
          <a:bodyPr/>
          <a:lstStyle/>
          <a:p>
            <a:r>
              <a:rPr lang="en-US" altLang="en-US" sz="3778"/>
              <a:t>You can see from the figure that there are two kinds of exponential functions: 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0 &lt; </a:t>
            </a:r>
            <a:r>
              <a:rPr lang="en-US" altLang="en-US" i="1"/>
              <a:t>a </a:t>
            </a:r>
            <a:r>
              <a:rPr lang="en-US" altLang="en-US"/>
              <a:t>&lt; 1, </a:t>
            </a:r>
            <a:br>
              <a:rPr lang="en-US" altLang="en-US"/>
            </a:br>
            <a:r>
              <a:rPr lang="en-US" altLang="en-US"/>
              <a:t>the function </a:t>
            </a:r>
            <a:br>
              <a:rPr lang="en-US" altLang="en-US"/>
            </a:br>
            <a:r>
              <a:rPr lang="en-US" altLang="en-US"/>
              <a:t>decreases rapidly. 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</a:t>
            </a:r>
            <a:r>
              <a:rPr lang="en-US" altLang="en-US" i="1"/>
              <a:t>a </a:t>
            </a:r>
            <a:r>
              <a:rPr lang="en-US" altLang="en-US"/>
              <a:t>&gt; 1, the function </a:t>
            </a:r>
            <a:br>
              <a:rPr lang="en-US" altLang="en-US"/>
            </a:br>
            <a:r>
              <a:rPr lang="en-US" altLang="en-US"/>
              <a:t>increases rapidly.</a:t>
            </a:r>
          </a:p>
        </p:txBody>
      </p:sp>
      <p:grpSp>
        <p:nvGrpSpPr>
          <p:cNvPr id="1560580" name="Group 4">
            <a:extLst>
              <a:ext uri="{FF2B5EF4-FFF2-40B4-BE49-F238E27FC236}">
                <a16:creationId xmlns:a16="http://schemas.microsoft.com/office/drawing/2014/main" id="{7F395138-D045-8012-E32B-8B513174CDBF}"/>
              </a:ext>
            </a:extLst>
          </p:cNvPr>
          <p:cNvGrpSpPr>
            <a:grpSpLocks/>
          </p:cNvGrpSpPr>
          <p:nvPr/>
        </p:nvGrpSpPr>
        <p:grpSpPr bwMode="auto">
          <a:xfrm>
            <a:off x="4995334" y="2963334"/>
            <a:ext cx="4958292" cy="4437944"/>
            <a:chOff x="2736" y="1680"/>
            <a:chExt cx="2791" cy="2432"/>
          </a:xfrm>
        </p:grpSpPr>
        <p:pic>
          <p:nvPicPr>
            <p:cNvPr id="1560581" name="Picture 5">
              <a:extLst>
                <a:ext uri="{FF2B5EF4-FFF2-40B4-BE49-F238E27FC236}">
                  <a16:creationId xmlns:a16="http://schemas.microsoft.com/office/drawing/2014/main" id="{372C892A-9D36-087D-D509-4539F6DF8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80"/>
              <a:ext cx="2791" cy="2432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0582" name="Picture 6">
              <a:extLst>
                <a:ext uri="{FF2B5EF4-FFF2-40B4-BE49-F238E27FC236}">
                  <a16:creationId xmlns:a16="http://schemas.microsoft.com/office/drawing/2014/main" id="{4ABCC2B9-66E5-4ADE-C1A7-D98BA1B84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894"/>
              <a:ext cx="59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>
            <a:extLst>
              <a:ext uri="{FF2B5EF4-FFF2-40B4-BE49-F238E27FC236}">
                <a16:creationId xmlns:a16="http://schemas.microsoft.com/office/drawing/2014/main" id="{B5EA06C8-832C-C7DD-CE2F-9E05FF5FD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61603" name="Rectangle 3">
            <a:extLst>
              <a:ext uri="{FF2B5EF4-FFF2-40B4-BE49-F238E27FC236}">
                <a16:creationId xmlns:a16="http://schemas.microsoft.com/office/drawing/2014/main" id="{32002781-75AB-B14F-4F6F-950E6A46A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i="1"/>
              <a:t>x</a:t>
            </a:r>
            <a:r>
              <a:rPr lang="en-US" altLang="en-US"/>
              <a:t>-axis is a horizontal asymptote for </a:t>
            </a:r>
            <a:br>
              <a:rPr lang="en-US" altLang="en-US"/>
            </a:br>
            <a:r>
              <a:rPr lang="en-US" altLang="en-US"/>
              <a:t>the exponential function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</a:t>
            </a: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/>
              <a:t>. </a:t>
            </a:r>
          </a:p>
          <a:p>
            <a:r>
              <a:rPr lang="en-US" altLang="en-US"/>
              <a:t>This is because: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When </a:t>
            </a:r>
            <a:r>
              <a:rPr lang="en-US" altLang="en-US" i="1"/>
              <a:t>a </a:t>
            </a:r>
            <a:r>
              <a:rPr lang="en-US" altLang="en-US"/>
              <a:t>&gt; 1, </a:t>
            </a:r>
            <a:br>
              <a:rPr lang="en-US" altLang="en-US"/>
            </a:br>
            <a:r>
              <a:rPr lang="en-US" altLang="en-US"/>
              <a:t>we have </a:t>
            </a:r>
            <a:br>
              <a:rPr lang="en-US" altLang="en-US"/>
            </a:b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 i="1"/>
              <a:t> </a:t>
            </a:r>
            <a:r>
              <a:rPr lang="en-US" altLang="en-US">
                <a:cs typeface="Arial" panose="020B0604020202020204" pitchFamily="34" charset="0"/>
              </a:rPr>
              <a:t>→</a:t>
            </a:r>
            <a:r>
              <a:rPr lang="en-US" altLang="en-US"/>
              <a:t> 0 as </a:t>
            </a:r>
            <a:r>
              <a:rPr lang="en-US" altLang="en-US" i="1"/>
              <a:t>x </a:t>
            </a:r>
            <a:r>
              <a:rPr lang="en-US" altLang="en-US">
                <a:cs typeface="Arial" panose="020B0604020202020204" pitchFamily="34" charset="0"/>
              </a:rPr>
              <a:t>→</a:t>
            </a:r>
            <a:r>
              <a:rPr lang="en-US" altLang="en-US"/>
              <a:t> –</a:t>
            </a:r>
            <a:r>
              <a:rPr lang="en-US" altLang="en-US">
                <a:cs typeface="Arial" panose="020B0604020202020204" pitchFamily="34" charset="0"/>
              </a:rPr>
              <a:t>∞.</a:t>
            </a:r>
            <a:endParaRPr lang="en-US" altLang="en-US"/>
          </a:p>
          <a:p>
            <a:pPr lvl="1"/>
            <a:r>
              <a:rPr lang="en-US" altLang="en-US"/>
              <a:t>When 0 &lt; </a:t>
            </a:r>
            <a:r>
              <a:rPr lang="en-US" altLang="en-US" i="1"/>
              <a:t>a </a:t>
            </a:r>
            <a:r>
              <a:rPr lang="en-US" altLang="en-US"/>
              <a:t>&lt; 1, </a:t>
            </a:r>
            <a:br>
              <a:rPr lang="en-US" altLang="en-US"/>
            </a:br>
            <a:r>
              <a:rPr lang="en-US" altLang="en-US"/>
              <a:t>we have </a:t>
            </a:r>
            <a:br>
              <a:rPr lang="en-US" altLang="en-US"/>
            </a:br>
            <a:r>
              <a:rPr lang="en-US" altLang="en-US" i="1"/>
              <a:t>a</a:t>
            </a:r>
            <a:r>
              <a:rPr lang="en-US" altLang="en-US" i="1" baseline="30000"/>
              <a:t>x</a:t>
            </a:r>
            <a:r>
              <a:rPr lang="en-US" altLang="en-US" i="1"/>
              <a:t> </a:t>
            </a:r>
            <a:r>
              <a:rPr lang="en-US" altLang="en-US">
                <a:cs typeface="Arial" panose="020B0604020202020204" pitchFamily="34" charset="0"/>
              </a:rPr>
              <a:t>→</a:t>
            </a:r>
            <a:r>
              <a:rPr lang="en-US" altLang="en-US"/>
              <a:t> 0 as </a:t>
            </a:r>
            <a:r>
              <a:rPr lang="en-US" altLang="en-US" i="1"/>
              <a:t>x </a:t>
            </a:r>
            <a:r>
              <a:rPr lang="en-US" altLang="en-US">
                <a:cs typeface="Arial" panose="020B0604020202020204" pitchFamily="34" charset="0"/>
              </a:rPr>
              <a:t>→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∞</a:t>
            </a:r>
            <a:r>
              <a:rPr lang="en-US" altLang="en-US"/>
              <a:t>.</a:t>
            </a:r>
          </a:p>
        </p:txBody>
      </p:sp>
      <p:grpSp>
        <p:nvGrpSpPr>
          <p:cNvPr id="1561610" name="Group 10">
            <a:extLst>
              <a:ext uri="{FF2B5EF4-FFF2-40B4-BE49-F238E27FC236}">
                <a16:creationId xmlns:a16="http://schemas.microsoft.com/office/drawing/2014/main" id="{E7D5696A-A15F-C369-48B4-0D9D6A0AD6A3}"/>
              </a:ext>
            </a:extLst>
          </p:cNvPr>
          <p:cNvGrpSpPr>
            <a:grpSpLocks/>
          </p:cNvGrpSpPr>
          <p:nvPr/>
        </p:nvGrpSpPr>
        <p:grpSpPr bwMode="auto">
          <a:xfrm>
            <a:off x="4995334" y="2963334"/>
            <a:ext cx="4958292" cy="4437944"/>
            <a:chOff x="2736" y="1680"/>
            <a:chExt cx="2791" cy="2432"/>
          </a:xfrm>
        </p:grpSpPr>
        <p:pic>
          <p:nvPicPr>
            <p:cNvPr id="1561611" name="Picture 11">
              <a:extLst>
                <a:ext uri="{FF2B5EF4-FFF2-40B4-BE49-F238E27FC236}">
                  <a16:creationId xmlns:a16="http://schemas.microsoft.com/office/drawing/2014/main" id="{EA5831E3-51BF-5858-DAEA-A8429B839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680"/>
              <a:ext cx="2791" cy="2432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1612" name="Picture 12">
              <a:extLst>
                <a:ext uri="{FF2B5EF4-FFF2-40B4-BE49-F238E27FC236}">
                  <a16:creationId xmlns:a16="http://schemas.microsoft.com/office/drawing/2014/main" id="{44971557-8205-403A-0ADB-735ACAD5B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" y="3894"/>
              <a:ext cx="59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>
            <a:extLst>
              <a:ext uri="{FF2B5EF4-FFF2-40B4-BE49-F238E27FC236}">
                <a16:creationId xmlns:a16="http://schemas.microsoft.com/office/drawing/2014/main" id="{05AE7FEA-2CDC-8628-721C-6F5A53545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Exponential Functions</a:t>
            </a:r>
          </a:p>
        </p:txBody>
      </p:sp>
      <p:sp>
        <p:nvSpPr>
          <p:cNvPr id="1564675" name="Rectangle 3">
            <a:extLst>
              <a:ext uri="{FF2B5EF4-FFF2-40B4-BE49-F238E27FC236}">
                <a16:creationId xmlns:a16="http://schemas.microsoft.com/office/drawing/2014/main" id="{858EA3A5-9960-0632-81DE-659854118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6" y="978959"/>
            <a:ext cx="9398000" cy="6508750"/>
          </a:xfrm>
        </p:spPr>
        <p:txBody>
          <a:bodyPr/>
          <a:lstStyle/>
          <a:p>
            <a:r>
              <a:rPr lang="en-US" altLang="en-US" sz="4222"/>
              <a:t>The graph of </a:t>
            </a:r>
            <a:r>
              <a:rPr lang="en-US" altLang="en-US" sz="4222" i="1"/>
              <a:t>f</a:t>
            </a:r>
            <a:r>
              <a:rPr lang="en-US" altLang="en-US" sz="4222"/>
              <a:t> has one of these shapes.</a:t>
            </a:r>
          </a:p>
        </p:txBody>
      </p:sp>
      <p:pic>
        <p:nvPicPr>
          <p:cNvPr id="1564676" name="Picture 4">
            <a:extLst>
              <a:ext uri="{FF2B5EF4-FFF2-40B4-BE49-F238E27FC236}">
                <a16:creationId xmlns:a16="http://schemas.microsoft.com/office/drawing/2014/main" id="{D756EC14-6089-B9F2-1809-68FA6D6A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30500"/>
            <a:ext cx="9159876" cy="4670778"/>
          </a:xfrm>
          <a:prstGeom prst="rect">
            <a:avLst/>
          </a:prstGeom>
          <a:noFill/>
          <a:ln w="50800">
            <a:solidFill>
              <a:srgbClr val="CD96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>
            <a:extLst>
              <a:ext uri="{FF2B5EF4-FFF2-40B4-BE49-F238E27FC236}">
                <a16:creationId xmlns:a16="http://schemas.microsoft.com/office/drawing/2014/main" id="{90A5A2D6-4503-499A-CE6D-517593315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667" y="338667"/>
            <a:ext cx="8382000" cy="592667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E.g. 4—Transformations of Exponential Functions</a:t>
            </a:r>
          </a:p>
        </p:txBody>
      </p:sp>
      <p:sp>
        <p:nvSpPr>
          <p:cNvPr id="1569795" name="Rectangle 3">
            <a:extLst>
              <a:ext uri="{FF2B5EF4-FFF2-40B4-BE49-F238E27FC236}">
                <a16:creationId xmlns:a16="http://schemas.microsoft.com/office/drawing/2014/main" id="{47D82CC0-F00B-AE61-F667-FD7BEFBD3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0" y="1026584"/>
            <a:ext cx="9398000" cy="6508750"/>
          </a:xfrm>
        </p:spPr>
        <p:txBody>
          <a:bodyPr/>
          <a:lstStyle/>
          <a:p>
            <a:r>
              <a:rPr lang="en-US" altLang="en-US"/>
              <a:t>Use the graph of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2</a:t>
            </a:r>
            <a:r>
              <a:rPr lang="en-US" altLang="en-US" i="1" baseline="30000"/>
              <a:t>x</a:t>
            </a:r>
            <a:r>
              <a:rPr lang="en-US" altLang="en-US"/>
              <a:t> to sketch the graph of each function.</a:t>
            </a:r>
          </a:p>
          <a:p>
            <a:endParaRPr lang="en-US" altLang="en-US"/>
          </a:p>
          <a:p>
            <a:pPr>
              <a:buFontTx/>
              <a:buAutoNum type="alphaLcParenBoth"/>
            </a:pPr>
            <a:r>
              <a:rPr lang="en-US" altLang="en-US"/>
              <a:t> 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1 + 2</a:t>
            </a:r>
            <a:r>
              <a:rPr lang="en-US" altLang="en-US" i="1" baseline="30000"/>
              <a:t>x</a:t>
            </a:r>
          </a:p>
          <a:p>
            <a:pPr>
              <a:buFontTx/>
              <a:buAutoNum type="alphaLcParenBoth"/>
            </a:pPr>
            <a:endParaRPr lang="en-US" altLang="en-US" i="1"/>
          </a:p>
          <a:p>
            <a:pPr>
              <a:buFontTx/>
              <a:buAutoNum type="alphaLcParenBoth"/>
            </a:pPr>
            <a:r>
              <a:rPr lang="en-US" altLang="en-US"/>
              <a:t> 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–2</a:t>
            </a:r>
            <a:r>
              <a:rPr lang="en-US" altLang="en-US" i="1" baseline="30000"/>
              <a:t>x</a:t>
            </a:r>
          </a:p>
          <a:p>
            <a:pPr>
              <a:buFontTx/>
              <a:buAutoNum type="alphaLcParenBoth"/>
            </a:pPr>
            <a:endParaRPr lang="en-US" altLang="en-US" i="1" baseline="30000"/>
          </a:p>
          <a:p>
            <a:pPr>
              <a:buFontTx/>
              <a:buAutoNum type="alphaLcParenBoth"/>
            </a:pPr>
            <a:r>
              <a:rPr lang="en-US" altLang="en-US"/>
              <a:t>  </a:t>
            </a:r>
            <a:r>
              <a:rPr lang="en-US" altLang="en-US" i="1"/>
              <a:t>k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= 2</a:t>
            </a:r>
            <a:r>
              <a:rPr lang="en-US" altLang="en-US" i="1" baseline="30000"/>
              <a:t>x </a:t>
            </a:r>
            <a:r>
              <a:rPr lang="en-US" altLang="en-US" baseline="30000"/>
              <a:t>–1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>
            <a:extLst>
              <a:ext uri="{FF2B5EF4-FFF2-40B4-BE49-F238E27FC236}">
                <a16:creationId xmlns:a16="http://schemas.microsoft.com/office/drawing/2014/main" id="{B85ED077-2505-246D-D82D-D43988DF4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E.g. 4—Transformations</a:t>
            </a:r>
          </a:p>
        </p:txBody>
      </p:sp>
      <p:sp>
        <p:nvSpPr>
          <p:cNvPr id="1570819" name="Rectangle 3">
            <a:extLst>
              <a:ext uri="{FF2B5EF4-FFF2-40B4-BE49-F238E27FC236}">
                <a16:creationId xmlns:a16="http://schemas.microsoft.com/office/drawing/2014/main" id="{C7773C22-285F-9F9B-60F8-43530F677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6" y="994834"/>
            <a:ext cx="9398000" cy="6508750"/>
          </a:xfrm>
        </p:spPr>
        <p:txBody>
          <a:bodyPr/>
          <a:lstStyle/>
          <a:p>
            <a:r>
              <a:rPr lang="en-US" altLang="en-US" sz="3778"/>
              <a:t>To obtain the graph of </a:t>
            </a:r>
            <a:r>
              <a:rPr lang="en-US" altLang="en-US" sz="3778" i="1"/>
              <a:t>g</a:t>
            </a:r>
            <a:r>
              <a:rPr lang="en-US" altLang="en-US" sz="3778"/>
              <a:t>(</a:t>
            </a:r>
            <a:r>
              <a:rPr lang="en-US" altLang="en-US" sz="3778" i="1"/>
              <a:t>x</a:t>
            </a:r>
            <a:r>
              <a:rPr lang="en-US" altLang="en-US" sz="3778"/>
              <a:t>) = 1 + 2</a:t>
            </a:r>
            <a:r>
              <a:rPr lang="en-US" altLang="en-US" sz="3778" i="1" baseline="30000"/>
              <a:t>x</a:t>
            </a:r>
            <a:r>
              <a:rPr lang="en-US" altLang="en-US" sz="3778"/>
              <a:t>, </a:t>
            </a:r>
            <a:br>
              <a:rPr lang="en-US" altLang="en-US" sz="3778"/>
            </a:br>
            <a:r>
              <a:rPr lang="en-US" altLang="en-US" sz="3778"/>
              <a:t>we start with the graph of </a:t>
            </a:r>
            <a:r>
              <a:rPr lang="en-US" altLang="en-US" sz="3778" i="1"/>
              <a:t>f</a:t>
            </a:r>
            <a:r>
              <a:rPr lang="en-US" altLang="en-US" sz="3778"/>
              <a:t>(</a:t>
            </a:r>
            <a:r>
              <a:rPr lang="en-US" altLang="en-US" sz="3778" i="1"/>
              <a:t>x</a:t>
            </a:r>
            <a:r>
              <a:rPr lang="en-US" altLang="en-US" sz="3778"/>
              <a:t>) = 2</a:t>
            </a:r>
            <a:r>
              <a:rPr lang="en-US" altLang="en-US" sz="3778" i="1" baseline="30000"/>
              <a:t>x</a:t>
            </a:r>
            <a:r>
              <a:rPr lang="en-US" altLang="en-US" sz="3778"/>
              <a:t> and </a:t>
            </a:r>
            <a:br>
              <a:rPr lang="en-US" altLang="en-US" sz="3778"/>
            </a:br>
            <a:r>
              <a:rPr lang="en-US" altLang="en-US" sz="3778"/>
              <a:t>shift it upward 1 unit. </a:t>
            </a:r>
          </a:p>
          <a:p>
            <a:pPr lvl="1"/>
            <a:endParaRPr lang="en-US" altLang="en-US"/>
          </a:p>
          <a:p>
            <a:pPr lvl="1"/>
            <a:r>
              <a:rPr lang="en-US" altLang="en-US" sz="3111"/>
              <a:t>Notice that the line </a:t>
            </a:r>
            <a:br>
              <a:rPr lang="en-US" altLang="en-US" sz="3111"/>
            </a:br>
            <a:r>
              <a:rPr lang="en-US" altLang="en-US" sz="3111" i="1"/>
              <a:t>y =</a:t>
            </a:r>
            <a:r>
              <a:rPr lang="en-US" altLang="en-US" sz="3111"/>
              <a:t> 1 is now a horizontal </a:t>
            </a:r>
            <a:br>
              <a:rPr lang="en-US" altLang="en-US" sz="3111"/>
            </a:br>
            <a:r>
              <a:rPr lang="en-US" altLang="en-US" sz="3111"/>
              <a:t>asymptote.</a:t>
            </a:r>
          </a:p>
        </p:txBody>
      </p:sp>
      <p:grpSp>
        <p:nvGrpSpPr>
          <p:cNvPr id="1570827" name="Group 11">
            <a:extLst>
              <a:ext uri="{FF2B5EF4-FFF2-40B4-BE49-F238E27FC236}">
                <a16:creationId xmlns:a16="http://schemas.microsoft.com/office/drawing/2014/main" id="{BE668358-3A3F-E51B-F1CC-DF9BBFA75B61}"/>
              </a:ext>
            </a:extLst>
          </p:cNvPr>
          <p:cNvGrpSpPr>
            <a:grpSpLocks/>
          </p:cNvGrpSpPr>
          <p:nvPr/>
        </p:nvGrpSpPr>
        <p:grpSpPr bwMode="auto">
          <a:xfrm>
            <a:off x="5958417" y="2709333"/>
            <a:ext cx="4000500" cy="4720167"/>
            <a:chOff x="3338" y="1392"/>
            <a:chExt cx="2254" cy="2757"/>
          </a:xfrm>
        </p:grpSpPr>
        <p:pic>
          <p:nvPicPr>
            <p:cNvPr id="1570822" name="Picture 6">
              <a:extLst>
                <a:ext uri="{FF2B5EF4-FFF2-40B4-BE49-F238E27FC236}">
                  <a16:creationId xmlns:a16="http://schemas.microsoft.com/office/drawing/2014/main" id="{B24D6C0F-7E51-E389-7B3B-3381E882E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" y="1392"/>
              <a:ext cx="2254" cy="2757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0826" name="Picture 10">
              <a:extLst>
                <a:ext uri="{FF2B5EF4-FFF2-40B4-BE49-F238E27FC236}">
                  <a16:creationId xmlns:a16="http://schemas.microsoft.com/office/drawing/2014/main" id="{02EDFB22-B898-68DB-9574-17B5561C4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955"/>
              <a:ext cx="6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70828" name="Rectangle 12">
            <a:extLst>
              <a:ext uri="{FF2B5EF4-FFF2-40B4-BE49-F238E27FC236}">
                <a16:creationId xmlns:a16="http://schemas.microsoft.com/office/drawing/2014/main" id="{2A4E4FB4-F8C5-43E6-7A69-FE17C708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472" y="275167"/>
            <a:ext cx="313266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1pPr>
            <a:lvl2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2pPr>
            <a:lvl3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3pPr>
            <a:lvl4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4pPr>
            <a:lvl5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67" b="0" i="0"/>
              <a:t>Example (a)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>
            <a:extLst>
              <a:ext uri="{FF2B5EF4-FFF2-40B4-BE49-F238E27FC236}">
                <a16:creationId xmlns:a16="http://schemas.microsoft.com/office/drawing/2014/main" id="{5E5BA0C5-CB7A-4963-05FE-601DDDF52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E.g. 4—Transformations</a:t>
            </a:r>
          </a:p>
        </p:txBody>
      </p:sp>
      <p:sp>
        <p:nvSpPr>
          <p:cNvPr id="1571843" name="Rectangle 3">
            <a:extLst>
              <a:ext uri="{FF2B5EF4-FFF2-40B4-BE49-F238E27FC236}">
                <a16:creationId xmlns:a16="http://schemas.microsoft.com/office/drawing/2014/main" id="{7CB96B5E-0AC2-6B6E-8211-97C2B734B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994834"/>
            <a:ext cx="5106458" cy="6508750"/>
          </a:xfrm>
        </p:spPr>
        <p:txBody>
          <a:bodyPr/>
          <a:lstStyle/>
          <a:p>
            <a:r>
              <a:rPr lang="en-US" altLang="en-US" sz="3778"/>
              <a:t>Again, we start with the graph of </a:t>
            </a:r>
            <a:r>
              <a:rPr lang="en-US" altLang="en-US" sz="3778" i="1"/>
              <a:t>f</a:t>
            </a:r>
            <a:r>
              <a:rPr lang="en-US" altLang="en-US" sz="3778"/>
              <a:t>(</a:t>
            </a:r>
            <a:r>
              <a:rPr lang="en-US" altLang="en-US" sz="3778" i="1"/>
              <a:t>x</a:t>
            </a:r>
            <a:r>
              <a:rPr lang="en-US" altLang="en-US" sz="3778"/>
              <a:t>) = 2</a:t>
            </a:r>
            <a:r>
              <a:rPr lang="en-US" altLang="en-US" sz="3778" i="1" baseline="30000"/>
              <a:t>x</a:t>
            </a:r>
            <a:r>
              <a:rPr lang="en-US" altLang="en-US" sz="3778"/>
              <a:t>.</a:t>
            </a:r>
          </a:p>
          <a:p>
            <a:endParaRPr lang="en-US" altLang="en-US" sz="3778"/>
          </a:p>
          <a:p>
            <a:r>
              <a:rPr lang="en-US" altLang="en-US" sz="3778"/>
              <a:t>However, here, </a:t>
            </a:r>
            <a:br>
              <a:rPr lang="en-US" altLang="en-US" sz="3778"/>
            </a:br>
            <a:r>
              <a:rPr lang="en-US" altLang="en-US" sz="3778"/>
              <a:t>we reflect in the </a:t>
            </a:r>
            <a:r>
              <a:rPr lang="en-US" altLang="en-US" sz="3778" i="1"/>
              <a:t>x</a:t>
            </a:r>
            <a:r>
              <a:rPr lang="en-US" altLang="en-US" sz="3778"/>
              <a:t>-axis </a:t>
            </a:r>
            <a:br>
              <a:rPr lang="en-US" altLang="en-US" sz="3778"/>
            </a:br>
            <a:r>
              <a:rPr lang="en-US" altLang="en-US" sz="3778"/>
              <a:t>to get the graph of </a:t>
            </a:r>
            <a:br>
              <a:rPr lang="en-US" altLang="en-US" sz="3778"/>
            </a:br>
            <a:r>
              <a:rPr lang="en-US" altLang="en-US" sz="3778" i="1"/>
              <a:t>h</a:t>
            </a:r>
            <a:r>
              <a:rPr lang="en-US" altLang="en-US" sz="3778"/>
              <a:t>(</a:t>
            </a:r>
            <a:r>
              <a:rPr lang="en-US" altLang="en-US" sz="3778" i="1"/>
              <a:t>x</a:t>
            </a:r>
            <a:r>
              <a:rPr lang="en-US" altLang="en-US" sz="3778"/>
              <a:t>) = –2</a:t>
            </a:r>
            <a:r>
              <a:rPr lang="en-US" altLang="en-US" sz="3778" i="1" baseline="30000"/>
              <a:t>x</a:t>
            </a:r>
            <a:r>
              <a:rPr lang="en-US" altLang="en-US" sz="3778"/>
              <a:t>.</a:t>
            </a:r>
          </a:p>
        </p:txBody>
      </p:sp>
      <p:sp>
        <p:nvSpPr>
          <p:cNvPr id="1571844" name="Rectangle 4">
            <a:extLst>
              <a:ext uri="{FF2B5EF4-FFF2-40B4-BE49-F238E27FC236}">
                <a16:creationId xmlns:a16="http://schemas.microsoft.com/office/drawing/2014/main" id="{019E7E3C-ACD1-6E4C-43CA-DEE51330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472" y="275167"/>
            <a:ext cx="313266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1pPr>
            <a:lvl2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2pPr>
            <a:lvl3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3pPr>
            <a:lvl4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4pPr>
            <a:lvl5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67" b="0" i="0"/>
              <a:t>Example (b)</a:t>
            </a:r>
          </a:p>
        </p:txBody>
      </p:sp>
      <p:grpSp>
        <p:nvGrpSpPr>
          <p:cNvPr id="1571851" name="Group 11">
            <a:extLst>
              <a:ext uri="{FF2B5EF4-FFF2-40B4-BE49-F238E27FC236}">
                <a16:creationId xmlns:a16="http://schemas.microsoft.com/office/drawing/2014/main" id="{75A48496-DAAC-1FC4-2727-BDF8F921E713}"/>
              </a:ext>
            </a:extLst>
          </p:cNvPr>
          <p:cNvGrpSpPr>
            <a:grpSpLocks/>
          </p:cNvGrpSpPr>
          <p:nvPr/>
        </p:nvGrpSpPr>
        <p:grpSpPr bwMode="auto">
          <a:xfrm>
            <a:off x="5757334" y="1270000"/>
            <a:ext cx="4169833" cy="6138333"/>
            <a:chOff x="3840" y="1104"/>
            <a:chExt cx="1752" cy="3024"/>
          </a:xfrm>
        </p:grpSpPr>
        <p:pic>
          <p:nvPicPr>
            <p:cNvPr id="1571847" name="Picture 7">
              <a:extLst>
                <a:ext uri="{FF2B5EF4-FFF2-40B4-BE49-F238E27FC236}">
                  <a16:creationId xmlns:a16="http://schemas.microsoft.com/office/drawing/2014/main" id="{58F14B7D-0A56-B0CC-8EE0-FA0F7C4B9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104"/>
              <a:ext cx="1752" cy="3024"/>
            </a:xfrm>
            <a:prstGeom prst="rect">
              <a:avLst/>
            </a:prstGeom>
            <a:noFill/>
            <a:ln w="50800">
              <a:solidFill>
                <a:srgbClr val="CD963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1848" name="Picture 8">
              <a:extLst>
                <a:ext uri="{FF2B5EF4-FFF2-40B4-BE49-F238E27FC236}">
                  <a16:creationId xmlns:a16="http://schemas.microsoft.com/office/drawing/2014/main" id="{266690C2-47C9-BC82-9E02-190DF8EC7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96"/>
              <a:ext cx="6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>
            <a:extLst>
              <a:ext uri="{FF2B5EF4-FFF2-40B4-BE49-F238E27FC236}">
                <a16:creationId xmlns:a16="http://schemas.microsoft.com/office/drawing/2014/main" id="{F9C63748-0750-85DD-E5B1-2D347CA9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E.g. 4—Transformations</a:t>
            </a:r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CEA6AE1B-39CC-90E8-7609-CD3B0153F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994834"/>
            <a:ext cx="5360458" cy="6508750"/>
          </a:xfrm>
        </p:spPr>
        <p:txBody>
          <a:bodyPr/>
          <a:lstStyle/>
          <a:p>
            <a:r>
              <a:rPr lang="en-US" altLang="en-US" sz="3778"/>
              <a:t>This time, we start with the graph of </a:t>
            </a:r>
            <a:r>
              <a:rPr lang="en-US" altLang="en-US" sz="3778" i="1"/>
              <a:t>f</a:t>
            </a:r>
            <a:r>
              <a:rPr lang="en-US" altLang="en-US" sz="3778"/>
              <a:t>(</a:t>
            </a:r>
            <a:r>
              <a:rPr lang="en-US" altLang="en-US" sz="3778" i="1"/>
              <a:t>x</a:t>
            </a:r>
            <a:r>
              <a:rPr lang="en-US" altLang="en-US" sz="3778"/>
              <a:t>) = 2</a:t>
            </a:r>
            <a:r>
              <a:rPr lang="en-US" altLang="en-US" sz="3778" i="1" baseline="30000"/>
              <a:t>x </a:t>
            </a:r>
            <a:r>
              <a:rPr lang="en-US" altLang="en-US" sz="3778"/>
              <a:t>and shift it to the right by 1 unit—to get </a:t>
            </a:r>
            <a:br>
              <a:rPr lang="en-US" altLang="en-US" sz="3778"/>
            </a:br>
            <a:r>
              <a:rPr lang="en-US" altLang="en-US" sz="3778"/>
              <a:t>the graph of </a:t>
            </a:r>
            <a:r>
              <a:rPr lang="en-US" altLang="en-US" sz="3778" i="1"/>
              <a:t>k</a:t>
            </a:r>
            <a:r>
              <a:rPr lang="en-US" altLang="en-US" sz="3778"/>
              <a:t>(</a:t>
            </a:r>
            <a:r>
              <a:rPr lang="en-US" altLang="en-US" sz="3778" i="1"/>
              <a:t>x</a:t>
            </a:r>
            <a:r>
              <a:rPr lang="en-US" altLang="en-US" sz="3778"/>
              <a:t>) = 2</a:t>
            </a:r>
            <a:r>
              <a:rPr lang="en-US" altLang="en-US" sz="3778" i="1" baseline="30000"/>
              <a:t>x</a:t>
            </a:r>
            <a:r>
              <a:rPr lang="en-US" altLang="en-US" sz="3778" baseline="30000"/>
              <a:t>–1</a:t>
            </a:r>
            <a:r>
              <a:rPr lang="en-US" altLang="en-US" sz="3778"/>
              <a:t>.</a:t>
            </a:r>
          </a:p>
        </p:txBody>
      </p:sp>
      <p:sp>
        <p:nvSpPr>
          <p:cNvPr id="1574916" name="Rectangle 4">
            <a:extLst>
              <a:ext uri="{FF2B5EF4-FFF2-40B4-BE49-F238E27FC236}">
                <a16:creationId xmlns:a16="http://schemas.microsoft.com/office/drawing/2014/main" id="{3BB68522-9A8D-7D08-C0CE-4E100863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472" y="275167"/>
            <a:ext cx="313266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1pPr>
            <a:lvl2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2pPr>
            <a:lvl3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3pPr>
            <a:lvl4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4pPr>
            <a:lvl5pPr algn="l"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B94A37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67" b="0" i="0"/>
              <a:t>Example (c)</a:t>
            </a:r>
          </a:p>
        </p:txBody>
      </p:sp>
      <p:grpSp>
        <p:nvGrpSpPr>
          <p:cNvPr id="1574921" name="Group 9">
            <a:extLst>
              <a:ext uri="{FF2B5EF4-FFF2-40B4-BE49-F238E27FC236}">
                <a16:creationId xmlns:a16="http://schemas.microsoft.com/office/drawing/2014/main" id="{120A7F78-BDF7-3237-160C-52C7BAD58411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70000"/>
            <a:ext cx="3831167" cy="6154209"/>
            <a:chOff x="3888" y="1056"/>
            <a:chExt cx="1728" cy="3072"/>
          </a:xfrm>
        </p:grpSpPr>
        <p:grpSp>
          <p:nvGrpSpPr>
            <p:cNvPr id="1574919" name="Group 7">
              <a:extLst>
                <a:ext uri="{FF2B5EF4-FFF2-40B4-BE49-F238E27FC236}">
                  <a16:creationId xmlns:a16="http://schemas.microsoft.com/office/drawing/2014/main" id="{B6DA5ABD-977B-420B-54C4-864B7AEC0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056"/>
              <a:ext cx="1728" cy="3072"/>
              <a:chOff x="2949" y="-384"/>
              <a:chExt cx="2636" cy="4457"/>
            </a:xfrm>
          </p:grpSpPr>
          <p:pic>
            <p:nvPicPr>
              <p:cNvPr id="1574917" name="Picture 5">
                <a:extLst>
                  <a:ext uri="{FF2B5EF4-FFF2-40B4-BE49-F238E27FC236}">
                    <a16:creationId xmlns:a16="http://schemas.microsoft.com/office/drawing/2014/main" id="{F2D6D2FB-C7B2-C82F-1933-A75635287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9" y="-384"/>
                <a:ext cx="2636" cy="4457"/>
              </a:xfrm>
              <a:prstGeom prst="rect">
                <a:avLst/>
              </a:prstGeom>
              <a:noFill/>
              <a:ln w="50800">
                <a:solidFill>
                  <a:srgbClr val="CD963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74918" name="Picture 6">
                <a:extLst>
                  <a:ext uri="{FF2B5EF4-FFF2-40B4-BE49-F238E27FC236}">
                    <a16:creationId xmlns:a16="http://schemas.microsoft.com/office/drawing/2014/main" id="{410EE529-D514-3B3F-E98A-3CD925C2A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3579"/>
                <a:ext cx="191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CD963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74920" name="Picture 8">
              <a:extLst>
                <a:ext uri="{FF2B5EF4-FFF2-40B4-BE49-F238E27FC236}">
                  <a16:creationId xmlns:a16="http://schemas.microsoft.com/office/drawing/2014/main" id="{58009899-F830-4D75-DD0E-81EDA52EC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907"/>
              <a:ext cx="62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CD96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AEB4A-26C2-2A80-9D2D-55D5A745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362200"/>
            <a:ext cx="9821177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6D26E-F7E0-5BD6-8A00-175DEF4EA2D3}"/>
              </a:ext>
            </a:extLst>
          </p:cNvPr>
          <p:cNvSpPr txBox="1"/>
          <p:nvPr/>
        </p:nvSpPr>
        <p:spPr>
          <a:xfrm>
            <a:off x="660400" y="3810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Trig graphs?</a:t>
            </a:r>
          </a:p>
          <a:p>
            <a:r>
              <a:rPr lang="en-US" sz="2800" dirty="0"/>
              <a:t>Amplitude?</a:t>
            </a:r>
          </a:p>
          <a:p>
            <a:r>
              <a:rPr lang="en-US" sz="2800" dirty="0"/>
              <a:t>Period?</a:t>
            </a:r>
          </a:p>
          <a:p>
            <a:r>
              <a:rPr lang="en-US" sz="2800" dirty="0"/>
              <a:t>Asymptote?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8231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28600"/>
            <a:ext cx="9789414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u="sng" dirty="0">
                <a:solidFill>
                  <a:srgbClr val="0000FF"/>
                </a:solidFill>
                <a:latin typeface="Times New Roman - 36"/>
              </a:rPr>
              <a:t>Transformations</a:t>
            </a:r>
          </a:p>
          <a:p>
            <a:endParaRPr lang="en-US" sz="3600" b="1" u="sng" dirty="0">
              <a:solidFill>
                <a:srgbClr val="0000FF"/>
              </a:solidFill>
              <a:latin typeface="Times New Roman - 36"/>
            </a:endParaRPr>
          </a:p>
          <a:p>
            <a:r>
              <a:rPr lang="en-US" sz="3600" dirty="0">
                <a:solidFill>
                  <a:srgbClr val="0000FF"/>
                </a:solidFill>
                <a:latin typeface="Times New Roman - 36"/>
              </a:rPr>
              <a:t>The graph of </a:t>
            </a:r>
            <a:r>
              <a:rPr lang="en-US" sz="3600" i="1" dirty="0">
                <a:solidFill>
                  <a:srgbClr val="0000FF"/>
                </a:solidFill>
                <a:latin typeface="Times New Roman - 36"/>
              </a:rPr>
              <a:t>f</a:t>
            </a:r>
            <a:r>
              <a:rPr lang="en-US" sz="3600" dirty="0">
                <a:solidFill>
                  <a:srgbClr val="0000FF"/>
                </a:solidFill>
                <a:latin typeface="Times New Roman - 36"/>
              </a:rPr>
              <a:t>(</a:t>
            </a:r>
            <a:r>
              <a:rPr lang="en-US" sz="3600" i="1" dirty="0">
                <a:solidFill>
                  <a:srgbClr val="0000FF"/>
                </a:solidFill>
                <a:latin typeface="Times New Roman - 36"/>
              </a:rPr>
              <a:t>x</a:t>
            </a:r>
            <a:r>
              <a:rPr lang="en-US" sz="3600" dirty="0">
                <a:solidFill>
                  <a:srgbClr val="0000FF"/>
                </a:solidFill>
                <a:latin typeface="Times New Roman - 36"/>
              </a:rPr>
              <a:t>) = </a:t>
            </a:r>
            <a:r>
              <a:rPr lang="en-US" sz="3600" i="1" dirty="0">
                <a:solidFill>
                  <a:srgbClr val="0000FF"/>
                </a:solidFill>
                <a:latin typeface="Times New Roman - 36"/>
              </a:rPr>
              <a:t>b</a:t>
            </a:r>
            <a:r>
              <a:rPr lang="en-US" sz="3600" i="1" baseline="30000" dirty="0">
                <a:solidFill>
                  <a:srgbClr val="0000FF"/>
                </a:solidFill>
                <a:latin typeface="Times New Roman - 36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 - 36"/>
              </a:rPr>
              <a:t> represents a parent graph of the exponential functions.  The same techniques used to transform the graphs of other functions we have studied can be applied to the graphs of exponential functions.</a:t>
            </a:r>
            <a:endParaRPr lang="en-US" sz="3600" i="1" baseline="70000" dirty="0">
              <a:solidFill>
                <a:srgbClr val="0000FF"/>
              </a:solidFill>
              <a:latin typeface="Times New Roman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300" y="1219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1164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52400"/>
            <a:ext cx="3114676" cy="7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66800"/>
            <a:ext cx="4943476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600200"/>
            <a:ext cx="485775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125664"/>
            <a:ext cx="5010150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035300"/>
            <a:ext cx="4362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6" y="3638551"/>
            <a:ext cx="427672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191000"/>
            <a:ext cx="5067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181601"/>
            <a:ext cx="5829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56000" y="2102804"/>
            <a:ext cx="152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B17BA-821F-AB64-59C7-E5E2EB1C77D8}"/>
              </a:ext>
            </a:extLst>
          </p:cNvPr>
          <p:cNvSpPr txBox="1"/>
          <p:nvPr/>
        </p:nvSpPr>
        <p:spPr>
          <a:xfrm>
            <a:off x="495830" y="6180667"/>
            <a:ext cx="642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Asymptote: y=k</a:t>
            </a:r>
            <a:endParaRPr lang="en-AU" sz="2000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8751A-CBF8-9969-4EE2-734207770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386" y="1679046"/>
            <a:ext cx="643948" cy="35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E6CFB-EE12-DD5F-30FE-7DE13E3913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1" y="2117790"/>
            <a:ext cx="843239" cy="4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15900"/>
            <a:ext cx="9293098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 - 36"/>
              </a:rPr>
              <a:t>Example 2</a:t>
            </a:r>
          </a:p>
          <a:p>
            <a:r>
              <a:rPr lang="en-US" sz="2700" dirty="0">
                <a:latin typeface="Times New Roman - 36"/>
              </a:rPr>
              <a:t>Graph each function.  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700" dirty="0">
                <a:latin typeface="Times New Roman - 36"/>
              </a:rPr>
              <a:t>	a. 	y = 2</a:t>
            </a:r>
            <a:r>
              <a:rPr lang="en-US" sz="2700" baseline="30000" dirty="0">
                <a:latin typeface="Times New Roman - 36"/>
              </a:rPr>
              <a:t>x</a:t>
            </a:r>
            <a:r>
              <a:rPr lang="en-US" sz="2700" dirty="0">
                <a:latin typeface="Times New Roman - 36"/>
              </a:rPr>
              <a:t> + 1</a:t>
            </a:r>
            <a:endParaRPr lang="en-US" sz="2700" i="1" baseline="70000" dirty="0">
              <a:latin typeface="Times New Roman - 36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38479" y="1600200"/>
          <a:ext cx="1984121" cy="581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95" y="951131"/>
            <a:ext cx="3880209" cy="396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403600" y="2159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-3 for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8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1.125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5800" y="2286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0700" y="25146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-2 for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8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1.25</a:t>
            </a:r>
          </a:p>
        </p:txBody>
      </p:sp>
      <p:sp>
        <p:nvSpPr>
          <p:cNvPr id="8" name="Rectangle 7"/>
          <p:cNvSpPr/>
          <p:nvPr/>
        </p:nvSpPr>
        <p:spPr>
          <a:xfrm>
            <a:off x="3022600" y="2057400"/>
            <a:ext cx="320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1.1 in the table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41449" y="2971800"/>
            <a:ext cx="105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267200"/>
            <a:ext cx="675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substituting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for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the table is complete then graph the points and draw the graph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800" y="3733800"/>
            <a:ext cx="79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4276" y="4495800"/>
            <a:ext cx="51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4276" y="5221069"/>
            <a:ext cx="51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4276" y="5983069"/>
            <a:ext cx="51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4618" y="6680200"/>
            <a:ext cx="51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36114"/>
            <a:ext cx="3809232" cy="386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8509" y="3886200"/>
            <a:ext cx="3385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1.25 in the table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7036" y="5562600"/>
            <a:ext cx="6767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graph has a horizontal asymptote at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because of the +1 after the 2</a:t>
            </a:r>
            <a:r>
              <a:rPr lang="en-US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equation, so draw a dashed line at 1 – The graph can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or touch this line</a:t>
            </a:r>
          </a:p>
        </p:txBody>
      </p:sp>
    </p:spTree>
    <p:extLst>
      <p:ext uri="{BB962C8B-B14F-4D97-AF65-F5344CB8AC3E}">
        <p14:creationId xmlns:p14="http://schemas.microsoft.com/office/powerpoint/2010/main" val="11442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15900"/>
            <a:ext cx="9293098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 - 36"/>
              </a:rPr>
              <a:t>Example 2</a:t>
            </a:r>
          </a:p>
          <a:p>
            <a:r>
              <a:rPr lang="en-US" sz="2700" dirty="0">
                <a:solidFill>
                  <a:srgbClr val="000000"/>
                </a:solidFill>
                <a:latin typeface="Times New Roman - 36"/>
              </a:rPr>
              <a:t>Graph each function.  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700" dirty="0">
                <a:solidFill>
                  <a:srgbClr val="000000"/>
                </a:solidFill>
                <a:latin typeface="Times New Roman - 36"/>
              </a:rPr>
              <a:t>	 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4200" y="1917700"/>
          <a:ext cx="2209800" cy="4737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513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1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59" b="0" i="1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0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0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0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0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0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algn="ctr"/>
                      <a:r>
                        <a:rPr lang="en-US" sz="3359" b="0" i="0" u="none" baseline="0" dirty="0">
                          <a:solidFill>
                            <a:srgbClr val="FF0000"/>
                          </a:solidFill>
                          <a:latin typeface="Times New Roman - 33"/>
                        </a:rPr>
                        <a:t>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885314"/>
            <a:ext cx="4342130" cy="4387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2895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908397"/>
            <a:ext cx="4206875" cy="432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03600" y="1524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-1 for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1066800"/>
            <a:ext cx="2324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94087" y="1676400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-0.004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31497" y="2572434"/>
            <a:ext cx="151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-0.004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0200" y="21336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substituting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for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the table is complete then graph the points and draw the graph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1497" y="3218765"/>
            <a:ext cx="117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7800" y="391589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5100" y="462645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2400" y="529818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2400" y="5983069"/>
            <a:ext cx="125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-12.5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6400" y="5092005"/>
            <a:ext cx="6511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graph is reflected because the ½ is negative – the graph does NOT cross or touch the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3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28600"/>
            <a:ext cx="929309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dirty="0">
                <a:solidFill>
                  <a:srgbClr val="009300"/>
                </a:solidFill>
                <a:latin typeface="Times New Roman - 36"/>
              </a:rPr>
              <a:t>Practice.</a:t>
            </a:r>
          </a:p>
          <a:p>
            <a:r>
              <a:rPr lang="en-US" sz="2700" dirty="0">
                <a:solidFill>
                  <a:srgbClr val="0070C0"/>
                </a:solidFill>
                <a:latin typeface="Times New Roman - 36"/>
              </a:rPr>
              <a:t>Graph each function.  </a:t>
            </a:r>
            <a:r>
              <a:rPr lang="en-US" sz="2700" dirty="0">
                <a:latin typeface="Times New Roman - 36"/>
              </a:rPr>
              <a:t> </a:t>
            </a:r>
            <a:endParaRPr lang="en-US" sz="2700" i="1" baseline="70000" dirty="0"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15" y="1672082"/>
            <a:ext cx="2889885" cy="2823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9399" y="1860296"/>
          <a:ext cx="1642363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-5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08600" y="1799630"/>
          <a:ext cx="1524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9" y="1672082"/>
            <a:ext cx="2982341" cy="2976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51930"/>
            <a:ext cx="7515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0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28600"/>
            <a:ext cx="929309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dirty="0">
                <a:solidFill>
                  <a:srgbClr val="009300"/>
                </a:solidFill>
                <a:latin typeface="Times New Roman - 36"/>
              </a:rPr>
              <a:t>Practice.</a:t>
            </a:r>
          </a:p>
          <a:p>
            <a:r>
              <a:rPr lang="en-US" sz="2700" dirty="0">
                <a:solidFill>
                  <a:srgbClr val="0070C0"/>
                </a:solidFill>
                <a:latin typeface="Times New Roman - 36"/>
              </a:rPr>
              <a:t>Graph each function.  </a:t>
            </a:r>
            <a:r>
              <a:rPr lang="en-US" sz="2700" dirty="0">
                <a:latin typeface="Times New Roman - 36"/>
              </a:rPr>
              <a:t> </a:t>
            </a:r>
            <a:endParaRPr lang="en-US" sz="2700" i="1" baseline="70000" dirty="0"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15" y="1672082"/>
            <a:ext cx="2889885" cy="28237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9399" y="1860296"/>
          <a:ext cx="1642363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-5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-4.75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-4.5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08600" y="1799630"/>
          <a:ext cx="1524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u="none" baseline="0" dirty="0">
                          <a:solidFill>
                            <a:srgbClr val="000000"/>
                          </a:solidFill>
                          <a:latin typeface="Times New Roman - 2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-2.98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76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49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u="none" baseline="0">
                          <a:solidFill>
                            <a:srgbClr val="000000"/>
                          </a:solidFill>
                          <a:latin typeface="Times New Roman - 26"/>
                        </a:rPr>
                        <a:t>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9" y="1672082"/>
            <a:ext cx="2982341" cy="2976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51930"/>
            <a:ext cx="7515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15" y="1676400"/>
            <a:ext cx="2832735" cy="28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412" y="5867400"/>
            <a:ext cx="4675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horizontal asymptote at 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-5 (This is the dashed line on the graph)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87" y="1676400"/>
            <a:ext cx="298241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9225" y="5867400"/>
            <a:ext cx="4675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horizontal asymptote at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-3 (This is the dashed line on the graph)</a:t>
            </a:r>
          </a:p>
        </p:txBody>
      </p:sp>
    </p:spTree>
    <p:extLst>
      <p:ext uri="{BB962C8B-B14F-4D97-AF65-F5344CB8AC3E}">
        <p14:creationId xmlns:p14="http://schemas.microsoft.com/office/powerpoint/2010/main" val="350401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800"/>
            <a:ext cx="91630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99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79983" y="2514600"/>
          <a:ext cx="1914017" cy="433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527300"/>
            <a:ext cx="4039615" cy="3915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04800"/>
            <a:ext cx="3686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90800"/>
            <a:ext cx="3849115" cy="376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51200" y="194819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-2 for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810202"/>
            <a:ext cx="153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51200" y="3548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8800" y="4180344"/>
            <a:ext cx="312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substituting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for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the table is complete then graph the points and draw the graph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3425" y="3163669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3425" y="3925669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03425" y="4635499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66900" y="5410200"/>
            <a:ext cx="85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9600" y="6119417"/>
            <a:ext cx="9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586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14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93800" y="2603501"/>
          <a:ext cx="1914017" cy="433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>
                          <a:solidFill>
                            <a:srgbClr val="FF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552700"/>
            <a:ext cx="4120135" cy="4177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28600"/>
            <a:ext cx="4095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75000" y="25908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 and sketch the graph.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0600" y="4038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6800" y="3239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8200" y="472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8200" y="5486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2000" y="62484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-2.97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781299"/>
            <a:ext cx="3994150" cy="40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75000" y="39624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graph has a horizontal asymptote at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-3</a:t>
            </a:r>
          </a:p>
        </p:txBody>
      </p:sp>
    </p:spTree>
    <p:extLst>
      <p:ext uri="{BB962C8B-B14F-4D97-AF65-F5344CB8AC3E}">
        <p14:creationId xmlns:p14="http://schemas.microsoft.com/office/powerpoint/2010/main" val="5138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/>
      <p:bldP spid="17" grpId="0"/>
      <p:bldP spid="18" grpId="0"/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980261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3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514475"/>
            <a:ext cx="4048125" cy="393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5900"/>
            <a:ext cx="785752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 - 36"/>
              </a:rPr>
              <a:t>Example 1</a:t>
            </a:r>
          </a:p>
          <a:p>
            <a:r>
              <a:rPr lang="en-US" sz="2700" dirty="0">
                <a:latin typeface="Times New Roman - 36"/>
              </a:rPr>
              <a:t>Graph y = 3</a:t>
            </a:r>
            <a:r>
              <a:rPr lang="en-US" sz="2700" i="1" baseline="30000" dirty="0">
                <a:latin typeface="Times New Roman - 36"/>
              </a:rPr>
              <a:t>x</a:t>
            </a:r>
            <a:r>
              <a:rPr lang="en-US" sz="2700" dirty="0">
                <a:latin typeface="Times New Roman - 36"/>
              </a:rPr>
              <a:t>.</a:t>
            </a:r>
            <a:endParaRPr lang="en-US" sz="2700" i="1" baseline="70000" dirty="0">
              <a:latin typeface="Times New Roman - 36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4500" y="1409700"/>
          <a:ext cx="2160651" cy="507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9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3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FF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7800" y="2159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table.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-3 for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8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1/27 or 0.04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1955800" y="1139232"/>
            <a:ext cx="762000" cy="2000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7800" y="243613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0.04 in the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2400" y="2057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800" y="28956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-2 for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8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1/9 or 0.1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400" y="2856131"/>
            <a:ext cx="91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6043375"/>
            <a:ext cx="706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the points on the graph and connect the points with a smooth curve with arrows at both ends –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CROSS THE 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-axis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711005"/>
            <a:ext cx="325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substituting numbers for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the table is 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2400" y="3544669"/>
            <a:ext cx="91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5440" y="4255195"/>
            <a:ext cx="7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5440" y="5027711"/>
            <a:ext cx="7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5440" y="5791200"/>
            <a:ext cx="75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267200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0.1 in the table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039230" y="1534884"/>
            <a:ext cx="4091813" cy="4106426"/>
            <a:chOff x="6039230" y="1534884"/>
            <a:chExt cx="4091813" cy="41064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230" y="1534884"/>
              <a:ext cx="4091813" cy="41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8712200" y="1752600"/>
              <a:ext cx="0" cy="762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299200" y="4762499"/>
              <a:ext cx="101600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36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28600"/>
            <a:ext cx="980261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667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5200" y="331246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-16.75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" y="3886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8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7600" y="5029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7600" y="5638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400" y="620295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1.808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667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000" y="30099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47728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0300" y="39243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0300" y="440764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800" y="489591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3000" y="535373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3000" y="583885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627128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5799" y="5867400"/>
            <a:ext cx="314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horizontal asymptote at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5000" y="5867400"/>
            <a:ext cx="314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horizontal asymptote at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30905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81400"/>
            <a:ext cx="8553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9562"/>
            <a:ext cx="9709946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E67E2-DB37-465B-B139-4AE3CE020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08" y="1371560"/>
            <a:ext cx="888692" cy="533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6B2078-ACA3-4737-A3C3-3C27D4C3150F}"/>
              </a:ext>
            </a:extLst>
          </p:cNvPr>
          <p:cNvSpPr txBox="1"/>
          <p:nvPr/>
        </p:nvSpPr>
        <p:spPr>
          <a:xfrm>
            <a:off x="4915054" y="1219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2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81000"/>
            <a:ext cx="92202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AA5E5-3DF8-4CDD-92C0-1221ECEFB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2158425"/>
            <a:ext cx="776332" cy="58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4BCE61-A9C9-4AF3-85F2-5AB5FCEB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349144"/>
            <a:ext cx="838200" cy="629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013B57-C9FD-4349-BC45-4112AD2E831F}"/>
              </a:ext>
            </a:extLst>
          </p:cNvPr>
          <p:cNvSpPr txBox="1"/>
          <p:nvPr/>
        </p:nvSpPr>
        <p:spPr>
          <a:xfrm>
            <a:off x="2222500" y="124777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760B9-8C54-4A1D-ABA9-26FC7B79D521}"/>
              </a:ext>
            </a:extLst>
          </p:cNvPr>
          <p:cNvSpPr txBox="1"/>
          <p:nvPr/>
        </p:nvSpPr>
        <p:spPr>
          <a:xfrm>
            <a:off x="5362846" y="215842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endParaRPr lang="en-A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0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>
            <a:extLst>
              <a:ext uri="{FF2B5EF4-FFF2-40B4-BE49-F238E27FC236}">
                <a16:creationId xmlns:a16="http://schemas.microsoft.com/office/drawing/2014/main" id="{C1C54DA1-A1A7-45CB-9B9C-340143DB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111" dirty="0"/>
              <a:t>The graph of</a:t>
            </a:r>
            <a:r>
              <a:rPr lang="en-US" altLang="en-US" sz="3111" dirty="0">
                <a:solidFill>
                  <a:schemeClr val="tx2"/>
                </a:solidFill>
              </a:rPr>
              <a:t> </a:t>
            </a:r>
            <a:r>
              <a:rPr lang="en-US" altLang="en-US" sz="3111" i="1" dirty="0">
                <a:solidFill>
                  <a:schemeClr val="tx2"/>
                </a:solidFill>
              </a:rPr>
              <a:t>y</a:t>
            </a:r>
            <a:r>
              <a:rPr lang="en-US" altLang="en-US" sz="3111" dirty="0"/>
              <a:t> = </a:t>
            </a:r>
            <a:r>
              <a:rPr lang="en-US" altLang="en-US" sz="3111" i="1" dirty="0"/>
              <a:t>b</a:t>
            </a:r>
            <a:r>
              <a:rPr lang="en-US" altLang="en-US" sz="3111" i="1" baseline="30000" dirty="0"/>
              <a:t>x</a:t>
            </a:r>
            <a:r>
              <a:rPr lang="en-US" altLang="en-US" sz="3111" dirty="0"/>
              <a:t>, </a:t>
            </a:r>
            <a:r>
              <a:rPr lang="en-US" altLang="en-US" sz="3111" i="1" dirty="0"/>
              <a:t>b</a:t>
            </a:r>
            <a:r>
              <a:rPr lang="en-US" altLang="en-US" sz="3111" dirty="0"/>
              <a:t> &gt; 1</a:t>
            </a:r>
          </a:p>
        </p:txBody>
      </p:sp>
      <p:sp>
        <p:nvSpPr>
          <p:cNvPr id="19459" name="Line 45">
            <a:extLst>
              <a:ext uri="{FF2B5EF4-FFF2-40B4-BE49-F238E27FC236}">
                <a16:creationId xmlns:a16="http://schemas.microsoft.com/office/drawing/2014/main" id="{E86B8826-F6C5-4E1E-9ED0-7F4383CD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4667" y="1947333"/>
            <a:ext cx="0" cy="355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0" name="Line 46">
            <a:extLst>
              <a:ext uri="{FF2B5EF4-FFF2-40B4-BE49-F238E27FC236}">
                <a16:creationId xmlns:a16="http://schemas.microsoft.com/office/drawing/2014/main" id="{290DBE23-B255-4C99-A2D2-5E7B0E5C7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41333"/>
            <a:ext cx="440266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1" name="Line 47">
            <a:extLst>
              <a:ext uri="{FF2B5EF4-FFF2-40B4-BE49-F238E27FC236}">
                <a16:creationId xmlns:a16="http://schemas.microsoft.com/office/drawing/2014/main" id="{7292ACF9-1240-4B01-91A6-45C3E0A7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4318000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2" name="Line 48">
            <a:extLst>
              <a:ext uri="{FF2B5EF4-FFF2-40B4-BE49-F238E27FC236}">
                <a16:creationId xmlns:a16="http://schemas.microsoft.com/office/drawing/2014/main" id="{B2411BDF-DB3D-48BA-826D-CD378D0C1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89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3" name="Line 49">
            <a:extLst>
              <a:ext uri="{FF2B5EF4-FFF2-40B4-BE49-F238E27FC236}">
                <a16:creationId xmlns:a16="http://schemas.microsoft.com/office/drawing/2014/main" id="{E7D6FC76-8711-4E05-B686-867F8AE9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508376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4" name="Line 50">
            <a:extLst>
              <a:ext uri="{FF2B5EF4-FFF2-40B4-BE49-F238E27FC236}">
                <a16:creationId xmlns:a16="http://schemas.microsoft.com/office/drawing/2014/main" id="{1FAB18E0-F76C-47E7-8A0D-776621585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132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5" name="Line 51">
            <a:extLst>
              <a:ext uri="{FF2B5EF4-FFF2-40B4-BE49-F238E27FC236}">
                <a16:creationId xmlns:a16="http://schemas.microsoft.com/office/drawing/2014/main" id="{F640EB2E-D18D-4B37-91D6-FB3C1866C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2709333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6" name="Line 52">
            <a:extLst>
              <a:ext uri="{FF2B5EF4-FFF2-40B4-BE49-F238E27FC236}">
                <a16:creationId xmlns:a16="http://schemas.microsoft.com/office/drawing/2014/main" id="{078A9870-64FB-486F-8734-2A03504A4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FE1AFD1B-A46C-4434-A89B-E4CA0114B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195069DD-A347-4EBC-8AF2-FF3BE5C98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667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69" name="Line 55">
            <a:extLst>
              <a:ext uri="{FF2B5EF4-FFF2-40B4-BE49-F238E27FC236}">
                <a16:creationId xmlns:a16="http://schemas.microsoft.com/office/drawing/2014/main" id="{E0182391-07AD-487F-A75B-A760381E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0" name="Line 56">
            <a:extLst>
              <a:ext uri="{FF2B5EF4-FFF2-40B4-BE49-F238E27FC236}">
                <a16:creationId xmlns:a16="http://schemas.microsoft.com/office/drawing/2014/main" id="{A7F2B92C-1D27-482A-87AE-CB6133E5A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1" name="Line 57">
            <a:extLst>
              <a:ext uri="{FF2B5EF4-FFF2-40B4-BE49-F238E27FC236}">
                <a16:creationId xmlns:a16="http://schemas.microsoft.com/office/drawing/2014/main" id="{241AB432-6E96-446C-8A0C-EE9682AB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2" name="Line 58">
            <a:extLst>
              <a:ext uri="{FF2B5EF4-FFF2-40B4-BE49-F238E27FC236}">
                <a16:creationId xmlns:a16="http://schemas.microsoft.com/office/drawing/2014/main" id="{2678FFE8-D3A6-4C8E-9CB8-37D6DDC27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516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73" name="Text Box 59">
            <a:extLst>
              <a:ext uri="{FF2B5EF4-FFF2-40B4-BE49-F238E27FC236}">
                <a16:creationId xmlns:a16="http://schemas.microsoft.com/office/drawing/2014/main" id="{00CEBEF7-5699-46E0-990A-5BD91541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693333"/>
            <a:ext cx="508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y</a:t>
            </a:r>
          </a:p>
        </p:txBody>
      </p:sp>
      <p:sp>
        <p:nvSpPr>
          <p:cNvPr id="19474" name="Text Box 60">
            <a:extLst>
              <a:ext uri="{FF2B5EF4-FFF2-40B4-BE49-F238E27FC236}">
                <a16:creationId xmlns:a16="http://schemas.microsoft.com/office/drawing/2014/main" id="{BDEA1F5A-F6CF-4B3D-9451-2B37E6F2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87333"/>
            <a:ext cx="423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x</a:t>
            </a:r>
          </a:p>
        </p:txBody>
      </p:sp>
      <p:sp>
        <p:nvSpPr>
          <p:cNvPr id="6205" name="Freeform 61">
            <a:extLst>
              <a:ext uri="{FF2B5EF4-FFF2-40B4-BE49-F238E27FC236}">
                <a16:creationId xmlns:a16="http://schemas.microsoft.com/office/drawing/2014/main" id="{A509CF2E-CD19-41FB-B7F2-17B32AA373F5}"/>
              </a:ext>
            </a:extLst>
          </p:cNvPr>
          <p:cNvSpPr>
            <a:spLocks/>
          </p:cNvSpPr>
          <p:nvPr/>
        </p:nvSpPr>
        <p:spPr bwMode="auto">
          <a:xfrm>
            <a:off x="2540000" y="2116667"/>
            <a:ext cx="2624667" cy="2455333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67"/>
          </a:p>
        </p:txBody>
      </p:sp>
      <p:pic>
        <p:nvPicPr>
          <p:cNvPr id="6206" name="Picture 62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E44188BC-34EE-49F0-AFBE-4B840BE1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3334"/>
            <a:ext cx="1693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7" name="Text Box 63">
            <a:extLst>
              <a:ext uri="{FF2B5EF4-FFF2-40B4-BE49-F238E27FC236}">
                <a16:creationId xmlns:a16="http://schemas.microsoft.com/office/drawing/2014/main" id="{26FAAFF1-3073-456C-976F-B670D144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7" y="4148667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(0, 1)</a:t>
            </a:r>
          </a:p>
        </p:txBody>
      </p:sp>
      <p:sp>
        <p:nvSpPr>
          <p:cNvPr id="6208" name="AutoShape 64">
            <a:extLst>
              <a:ext uri="{FF2B5EF4-FFF2-40B4-BE49-F238E27FC236}">
                <a16:creationId xmlns:a16="http://schemas.microsoft.com/office/drawing/2014/main" id="{DAEC75B6-F760-4D93-B891-A83F0E8A1337}"/>
              </a:ext>
            </a:extLst>
          </p:cNvPr>
          <p:cNvSpPr>
            <a:spLocks/>
          </p:cNvSpPr>
          <p:nvPr/>
        </p:nvSpPr>
        <p:spPr bwMode="auto">
          <a:xfrm flipH="1">
            <a:off x="5926667" y="1862667"/>
            <a:ext cx="254000" cy="27940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6209" name="AutoShape 65">
            <a:extLst>
              <a:ext uri="{FF2B5EF4-FFF2-40B4-BE49-F238E27FC236}">
                <a16:creationId xmlns:a16="http://schemas.microsoft.com/office/drawing/2014/main" id="{07034B29-6F46-4D02-98A4-E126927FB4B9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3892022" y="3727979"/>
            <a:ext cx="342194" cy="3723570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6210" name="Text Box 66">
            <a:extLst>
              <a:ext uri="{FF2B5EF4-FFF2-40B4-BE49-F238E27FC236}">
                <a16:creationId xmlns:a16="http://schemas.microsoft.com/office/drawing/2014/main" id="{2ADF3181-5F74-4D01-A123-96110249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842000"/>
            <a:ext cx="28786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dirty="0">
                <a:solidFill>
                  <a:srgbClr val="FF3300"/>
                </a:solidFill>
              </a:rPr>
              <a:t>Domain: (–</a:t>
            </a:r>
            <a:r>
              <a:rPr lang="en-US" altLang="en-US" sz="2667" dirty="0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sz="2667" dirty="0"/>
              <a:t> </a:t>
            </a:r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2A0A847A-02DE-4FB7-B2CC-4C858BD4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67" y="3048000"/>
            <a:ext cx="2201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Range: (0, 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 sz="2667">
              <a:solidFill>
                <a:srgbClr val="FF3300"/>
              </a:solidFill>
            </a:endParaRPr>
          </a:p>
        </p:txBody>
      </p:sp>
      <p:sp>
        <p:nvSpPr>
          <p:cNvPr id="6212" name="Line 68">
            <a:extLst>
              <a:ext uri="{FF2B5EF4-FFF2-40B4-BE49-F238E27FC236}">
                <a16:creationId xmlns:a16="http://schemas.microsoft.com/office/drawing/2014/main" id="{2D348D4B-877A-4F23-B638-44EA144A1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667" y="4741333"/>
            <a:ext cx="4233333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6213" name="Text Box 69">
            <a:extLst>
              <a:ext uri="{FF2B5EF4-FFF2-40B4-BE49-F238E27FC236}">
                <a16:creationId xmlns:a16="http://schemas.microsoft.com/office/drawing/2014/main" id="{1AF1FAF7-8EA7-48E6-96BC-A236F136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5360459"/>
            <a:ext cx="3302000" cy="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22"/>
              <a:t>Horizontal Asymptote         </a:t>
            </a:r>
            <a:r>
              <a:rPr lang="en-US" altLang="en-US" sz="2222" i="1"/>
              <a:t>y</a:t>
            </a:r>
            <a:r>
              <a:rPr lang="en-US" altLang="en-US" sz="2222"/>
              <a:t> = 0</a:t>
            </a:r>
          </a:p>
        </p:txBody>
      </p:sp>
      <p:sp>
        <p:nvSpPr>
          <p:cNvPr id="6214" name="Line 70">
            <a:extLst>
              <a:ext uri="{FF2B5EF4-FFF2-40B4-BE49-F238E27FC236}">
                <a16:creationId xmlns:a16="http://schemas.microsoft.com/office/drawing/2014/main" id="{040867AF-D44D-44AA-A58B-9AE546F6F9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333" y="4826000"/>
            <a:ext cx="508000" cy="5926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19485" name="Rectangle 71">
            <a:extLst>
              <a:ext uri="{FF2B5EF4-FFF2-40B4-BE49-F238E27FC236}">
                <a16:creationId xmlns:a16="http://schemas.microsoft.com/office/drawing/2014/main" id="{D72659E2-BC52-4ADE-8843-79390E3FF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333" y="8466667"/>
            <a:ext cx="2370667" cy="1270000"/>
          </a:xfrm>
        </p:spPr>
        <p:txBody>
          <a:bodyPr/>
          <a:lstStyle/>
          <a:p>
            <a:pPr eaLnBrk="1" hangingPunct="1"/>
            <a:r>
              <a:rPr lang="en-US" altLang="en-US" sz="889">
                <a:cs typeface="Times New Roman" panose="02020603050405020304" pitchFamily="18" charset="0"/>
              </a:rPr>
              <a:t>Graph of Exponential Function (</a:t>
            </a:r>
            <a:r>
              <a:rPr lang="en-US" altLang="en-US" sz="889" i="1">
                <a:cs typeface="Times New Roman" panose="02020603050405020304" pitchFamily="18" charset="0"/>
              </a:rPr>
              <a:t>a </a:t>
            </a:r>
            <a:r>
              <a:rPr lang="en-US" altLang="en-US" sz="889">
                <a:cs typeface="Times New Roman" panose="02020603050405020304" pitchFamily="18" charset="0"/>
              </a:rPr>
              <a:t>&gt; 1)</a:t>
            </a:r>
          </a:p>
        </p:txBody>
      </p:sp>
      <p:sp>
        <p:nvSpPr>
          <p:cNvPr id="19486" name="Text Box 72">
            <a:extLst>
              <a:ext uri="{FF2B5EF4-FFF2-40B4-BE49-F238E27FC236}">
                <a16:creationId xmlns:a16="http://schemas.microsoft.com/office/drawing/2014/main" id="{C371F374-FF89-4502-A7A4-1B60C1DB7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778" y="4995333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  <p:sp>
        <p:nvSpPr>
          <p:cNvPr id="19487" name="Text Box 73">
            <a:extLst>
              <a:ext uri="{FF2B5EF4-FFF2-40B4-BE49-F238E27FC236}">
                <a16:creationId xmlns:a16="http://schemas.microsoft.com/office/drawing/2014/main" id="{445AC467-CF04-49F4-A625-EFAE30B5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2896306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" grpId="0" animBg="1"/>
      <p:bldP spid="6207" grpId="0" autoUpdateAnimBg="0"/>
      <p:bldP spid="6208" grpId="0" animBg="1"/>
      <p:bldP spid="6209" grpId="0" animBg="1"/>
      <p:bldP spid="6210" grpId="0" autoUpdateAnimBg="0"/>
      <p:bldP spid="6211" grpId="0" autoUpdateAnimBg="0"/>
      <p:bldP spid="62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3D89B90-AB31-D678-5CF7-F1FAF1901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Defs: domain and range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A3A7FCB-7441-2466-CF29-A282F66FC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89" b="1" u="sng" dirty="0"/>
              <a:t>Domain</a:t>
            </a:r>
            <a:r>
              <a:rPr lang="en-US" altLang="en-US" sz="4889" dirty="0"/>
              <a:t>:  The set of x components of an equation.</a:t>
            </a:r>
          </a:p>
          <a:p>
            <a:r>
              <a:rPr lang="en-US" altLang="en-US" sz="4889" b="1" u="sng" dirty="0"/>
              <a:t>Range</a:t>
            </a:r>
            <a:r>
              <a:rPr lang="en-US" altLang="en-US" sz="4889" dirty="0"/>
              <a:t>:  The set of y components of an equation.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63E110C4-8B29-43F6-A787-F1B9B621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111" dirty="0"/>
              <a:t>The graph of</a:t>
            </a:r>
            <a:r>
              <a:rPr lang="en-US" altLang="en-US" sz="3111" dirty="0">
                <a:solidFill>
                  <a:schemeClr val="tx2"/>
                </a:solidFill>
              </a:rPr>
              <a:t> </a:t>
            </a:r>
            <a:r>
              <a:rPr lang="en-US" altLang="en-US" sz="3111" i="1" dirty="0"/>
              <a:t>y</a:t>
            </a:r>
            <a:r>
              <a:rPr lang="en-US" altLang="en-US" sz="3111" dirty="0"/>
              <a:t>= </a:t>
            </a:r>
            <a:r>
              <a:rPr lang="en-US" altLang="en-US" sz="3111" i="1" dirty="0"/>
              <a:t>b</a:t>
            </a:r>
            <a:r>
              <a:rPr lang="en-US" altLang="en-US" sz="3111" i="1" baseline="30000" dirty="0"/>
              <a:t>x</a:t>
            </a:r>
            <a:r>
              <a:rPr lang="en-US" altLang="en-US" sz="3111" dirty="0"/>
              <a:t>, 0 &lt; </a:t>
            </a:r>
            <a:r>
              <a:rPr lang="en-US" altLang="en-US" sz="3111" i="1" dirty="0"/>
              <a:t>b</a:t>
            </a:r>
            <a:r>
              <a:rPr lang="en-US" altLang="en-US" sz="3111" dirty="0"/>
              <a:t> &lt; 1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18C60AB8-9E55-4B6F-8D5C-856ADDFEF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4667" y="1947333"/>
            <a:ext cx="0" cy="3556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0E8966FB-D2D1-4EE1-830E-8A4996F30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41333"/>
            <a:ext cx="440266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0CB5A545-3599-4E77-8936-8C26C9DCD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4318000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6" name="Line 7">
            <a:extLst>
              <a:ext uri="{FF2B5EF4-FFF2-40B4-BE49-F238E27FC236}">
                <a16:creationId xmlns:a16="http://schemas.microsoft.com/office/drawing/2014/main" id="{EA720A42-73F2-497F-9452-EA09C63A2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89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7" name="Line 8">
            <a:extLst>
              <a:ext uri="{FF2B5EF4-FFF2-40B4-BE49-F238E27FC236}">
                <a16:creationId xmlns:a16="http://schemas.microsoft.com/office/drawing/2014/main" id="{17FDE781-544D-41A5-BAFC-9DF4E3C89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556000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8" name="Line 9">
            <a:extLst>
              <a:ext uri="{FF2B5EF4-FFF2-40B4-BE49-F238E27FC236}">
                <a16:creationId xmlns:a16="http://schemas.microsoft.com/office/drawing/2014/main" id="{150E938A-6F9E-45BA-B2D5-D3FB83F18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3132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89" name="Line 10">
            <a:extLst>
              <a:ext uri="{FF2B5EF4-FFF2-40B4-BE49-F238E27FC236}">
                <a16:creationId xmlns:a16="http://schemas.microsoft.com/office/drawing/2014/main" id="{91E3D7FB-D55C-43E2-B7B5-03EED6001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2709333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0" name="Line 11">
            <a:extLst>
              <a:ext uri="{FF2B5EF4-FFF2-40B4-BE49-F238E27FC236}">
                <a16:creationId xmlns:a16="http://schemas.microsoft.com/office/drawing/2014/main" id="{D1511332-12DC-4D79-9395-C81120864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1" name="Line 12">
            <a:extLst>
              <a:ext uri="{FF2B5EF4-FFF2-40B4-BE49-F238E27FC236}">
                <a16:creationId xmlns:a16="http://schemas.microsoft.com/office/drawing/2014/main" id="{B44A7770-A1E4-4B3E-B6ED-AAFE8AF47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2" name="Line 13">
            <a:extLst>
              <a:ext uri="{FF2B5EF4-FFF2-40B4-BE49-F238E27FC236}">
                <a16:creationId xmlns:a16="http://schemas.microsoft.com/office/drawing/2014/main" id="{63CC23C4-C5B9-4387-BBE5-1D794B2D9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667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3" name="Line 14">
            <a:extLst>
              <a:ext uri="{FF2B5EF4-FFF2-40B4-BE49-F238E27FC236}">
                <a16:creationId xmlns:a16="http://schemas.microsoft.com/office/drawing/2014/main" id="{2D0E6CE2-870B-4315-A0EF-D1925F42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4" name="Line 15">
            <a:extLst>
              <a:ext uri="{FF2B5EF4-FFF2-40B4-BE49-F238E27FC236}">
                <a16:creationId xmlns:a16="http://schemas.microsoft.com/office/drawing/2014/main" id="{F8ABD4E7-50BF-4AE7-AB7A-2FA4A4B64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333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5" name="Line 16">
            <a:extLst>
              <a:ext uri="{FF2B5EF4-FFF2-40B4-BE49-F238E27FC236}">
                <a16:creationId xmlns:a16="http://schemas.microsoft.com/office/drawing/2014/main" id="{A386A0DE-A4F4-4A8A-9B64-72DC2C454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572000"/>
            <a:ext cx="0" cy="42333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6" name="Line 17">
            <a:extLst>
              <a:ext uri="{FF2B5EF4-FFF2-40B4-BE49-F238E27FC236}">
                <a16:creationId xmlns:a16="http://schemas.microsoft.com/office/drawing/2014/main" id="{3DA27AA1-4805-4034-8B70-0A06F3F83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667" y="5164667"/>
            <a:ext cx="50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497" name="Text Box 18">
            <a:extLst>
              <a:ext uri="{FF2B5EF4-FFF2-40B4-BE49-F238E27FC236}">
                <a16:creationId xmlns:a16="http://schemas.microsoft.com/office/drawing/2014/main" id="{60F614FF-5103-40A6-84E5-E4E830FA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693333"/>
            <a:ext cx="508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y</a:t>
            </a:r>
          </a:p>
        </p:txBody>
      </p:sp>
      <p:sp>
        <p:nvSpPr>
          <p:cNvPr id="20498" name="Text Box 19">
            <a:extLst>
              <a:ext uri="{FF2B5EF4-FFF2-40B4-BE49-F238E27FC236}">
                <a16:creationId xmlns:a16="http://schemas.microsoft.com/office/drawing/2014/main" id="{4EADA978-DF5E-4740-AB4F-E6364803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87333"/>
            <a:ext cx="423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i="1"/>
              <a:t>x</a:t>
            </a:r>
          </a:p>
        </p:txBody>
      </p:sp>
      <p:sp>
        <p:nvSpPr>
          <p:cNvPr id="9236" name="Freeform 20">
            <a:extLst>
              <a:ext uri="{FF2B5EF4-FFF2-40B4-BE49-F238E27FC236}">
                <a16:creationId xmlns:a16="http://schemas.microsoft.com/office/drawing/2014/main" id="{1B99C6A9-0614-4904-A33F-B3F68E30ED37}"/>
              </a:ext>
            </a:extLst>
          </p:cNvPr>
          <p:cNvSpPr>
            <a:spLocks/>
          </p:cNvSpPr>
          <p:nvPr/>
        </p:nvSpPr>
        <p:spPr bwMode="auto">
          <a:xfrm flipH="1">
            <a:off x="2709333" y="2116667"/>
            <a:ext cx="2540000" cy="2455333"/>
          </a:xfrm>
          <a:custGeom>
            <a:avLst/>
            <a:gdLst>
              <a:gd name="T0" fmla="*/ 0 w 1632"/>
              <a:gd name="T1" fmla="*/ 2147483647 h 1584"/>
              <a:gd name="T2" fmla="*/ 2147483647 w 1632"/>
              <a:gd name="T3" fmla="*/ 2147483647 h 1584"/>
              <a:gd name="T4" fmla="*/ 2147483647 w 1632"/>
              <a:gd name="T5" fmla="*/ 0 h 1584"/>
              <a:gd name="T6" fmla="*/ 0 60000 65536"/>
              <a:gd name="T7" fmla="*/ 0 60000 65536"/>
              <a:gd name="T8" fmla="*/ 0 60000 65536"/>
              <a:gd name="T9" fmla="*/ 0 w 1632"/>
              <a:gd name="T10" fmla="*/ 0 h 1584"/>
              <a:gd name="T11" fmla="*/ 1632 w 163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584">
                <a:moveTo>
                  <a:pt x="0" y="1584"/>
                </a:moveTo>
                <a:cubicBezTo>
                  <a:pt x="416" y="1548"/>
                  <a:pt x="832" y="1512"/>
                  <a:pt x="1104" y="1248"/>
                </a:cubicBezTo>
                <a:cubicBezTo>
                  <a:pt x="1376" y="984"/>
                  <a:pt x="1544" y="208"/>
                  <a:pt x="16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67"/>
          </a:p>
        </p:txBody>
      </p:sp>
      <p:pic>
        <p:nvPicPr>
          <p:cNvPr id="9237" name="Picture 21" descr="C:\Program Files\Common Files\Microsoft Shared\Clipart\themes1\Bullets\j0115866.gif">
            <a:extLst>
              <a:ext uri="{FF2B5EF4-FFF2-40B4-BE49-F238E27FC236}">
                <a16:creationId xmlns:a16="http://schemas.microsoft.com/office/drawing/2014/main" id="{55A9C545-DC7A-4793-AB0F-536C8BD2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33334"/>
            <a:ext cx="1693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>
            <a:extLst>
              <a:ext uri="{FF2B5EF4-FFF2-40B4-BE49-F238E27FC236}">
                <a16:creationId xmlns:a16="http://schemas.microsoft.com/office/drawing/2014/main" id="{0A88C2E6-04EB-4AC9-8F05-1DB57CCF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406400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(0, 1)</a:t>
            </a:r>
          </a:p>
        </p:txBody>
      </p:sp>
      <p:sp>
        <p:nvSpPr>
          <p:cNvPr id="9239" name="AutoShape 23">
            <a:extLst>
              <a:ext uri="{FF2B5EF4-FFF2-40B4-BE49-F238E27FC236}">
                <a16:creationId xmlns:a16="http://schemas.microsoft.com/office/drawing/2014/main" id="{EAEB198F-6531-4365-BEFF-D983497F2390}"/>
              </a:ext>
            </a:extLst>
          </p:cNvPr>
          <p:cNvSpPr>
            <a:spLocks/>
          </p:cNvSpPr>
          <p:nvPr/>
        </p:nvSpPr>
        <p:spPr bwMode="auto">
          <a:xfrm flipH="1">
            <a:off x="5926667" y="1862667"/>
            <a:ext cx="254000" cy="2794000"/>
          </a:xfrm>
          <a:prstGeom prst="lef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9240" name="AutoShape 24">
            <a:extLst>
              <a:ext uri="{FF2B5EF4-FFF2-40B4-BE49-F238E27FC236}">
                <a16:creationId xmlns:a16="http://schemas.microsoft.com/office/drawing/2014/main" id="{4F6BBA4F-C42D-4D40-8B51-EB429F3F90BD}"/>
              </a:ext>
            </a:extLst>
          </p:cNvPr>
          <p:cNvSpPr>
            <a:spLocks/>
          </p:cNvSpPr>
          <p:nvPr/>
        </p:nvSpPr>
        <p:spPr bwMode="auto">
          <a:xfrm rot="16226366" flipV="1">
            <a:off x="3892022" y="3727979"/>
            <a:ext cx="342194" cy="3723570"/>
          </a:xfrm>
          <a:prstGeom prst="leftBrace">
            <a:avLst>
              <a:gd name="adj1" fmla="val 90679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667"/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D4CD954D-461D-46C5-B3C7-63369758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842000"/>
            <a:ext cx="28786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Domain: (–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, )</a:t>
            </a:r>
            <a:r>
              <a:rPr lang="en-US" altLang="en-US" sz="2667"/>
              <a:t> </a:t>
            </a: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EC3E5DD4-F233-4DFD-8AD5-5DA893B2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67" y="3048000"/>
            <a:ext cx="2201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solidFill>
                  <a:srgbClr val="FF3300"/>
                </a:solidFill>
              </a:rPr>
              <a:t>Range: (0, </a:t>
            </a:r>
            <a:r>
              <a:rPr lang="en-US" altLang="en-US" sz="2667">
                <a:solidFill>
                  <a:srgbClr val="FF3300"/>
                </a:solidFill>
                <a:sym typeface="Symbol" panose="05050102010706020507" pitchFamily="18" charset="2"/>
              </a:rPr>
              <a:t>)</a:t>
            </a:r>
            <a:endParaRPr lang="en-US" altLang="en-US" sz="2667">
              <a:solidFill>
                <a:srgbClr val="FF3300"/>
              </a:solidFill>
            </a:endParaRPr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id="{CE45E036-F35F-4FDC-8811-9E4412A64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667" y="4741333"/>
            <a:ext cx="4148667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471EAAFE-1BBF-4165-B1A3-8CD159F0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" y="3603625"/>
            <a:ext cx="3132667" cy="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22"/>
              <a:t>Horizontal Asymptote         </a:t>
            </a:r>
            <a:r>
              <a:rPr lang="en-US" altLang="en-US" sz="2222" i="1"/>
              <a:t>y</a:t>
            </a:r>
            <a:r>
              <a:rPr lang="en-US" altLang="en-US" sz="2222"/>
              <a:t> = 0</a:t>
            </a:r>
          </a:p>
        </p:txBody>
      </p:sp>
      <p:sp>
        <p:nvSpPr>
          <p:cNvPr id="9245" name="Line 29">
            <a:extLst>
              <a:ext uri="{FF2B5EF4-FFF2-40B4-BE49-F238E27FC236}">
                <a16:creationId xmlns:a16="http://schemas.microsoft.com/office/drawing/2014/main" id="{B1CF1F05-7AEF-4580-959A-1230262B9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0" y="4318000"/>
            <a:ext cx="508000" cy="3386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2000"/>
          </a:p>
        </p:txBody>
      </p:sp>
      <p:sp>
        <p:nvSpPr>
          <p:cNvPr id="20509" name="Rectangle 30">
            <a:extLst>
              <a:ext uri="{FF2B5EF4-FFF2-40B4-BE49-F238E27FC236}">
                <a16:creationId xmlns:a16="http://schemas.microsoft.com/office/drawing/2014/main" id="{C9925D63-E18A-443E-AE89-BB9B8D23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333" y="8466667"/>
            <a:ext cx="3048000" cy="1270000"/>
          </a:xfrm>
        </p:spPr>
        <p:txBody>
          <a:bodyPr/>
          <a:lstStyle/>
          <a:p>
            <a:pPr eaLnBrk="1" hangingPunct="1"/>
            <a:r>
              <a:rPr lang="en-US" altLang="en-US" sz="889">
                <a:cs typeface="Times New Roman" panose="02020603050405020304" pitchFamily="18" charset="0"/>
              </a:rPr>
              <a:t>Graph of Exponential Function (0 &lt; </a:t>
            </a:r>
            <a:r>
              <a:rPr lang="en-US" altLang="en-US" sz="889" i="1">
                <a:cs typeface="Times New Roman" panose="02020603050405020304" pitchFamily="18" charset="0"/>
              </a:rPr>
              <a:t>a</a:t>
            </a:r>
            <a:r>
              <a:rPr lang="en-US" altLang="en-US" sz="889">
                <a:cs typeface="Times New Roman" panose="02020603050405020304" pitchFamily="18" charset="0"/>
              </a:rPr>
              <a:t> &lt; 1)</a:t>
            </a:r>
          </a:p>
        </p:txBody>
      </p:sp>
      <p:sp>
        <p:nvSpPr>
          <p:cNvPr id="20510" name="Text Box 31">
            <a:extLst>
              <a:ext uri="{FF2B5EF4-FFF2-40B4-BE49-F238E27FC236}">
                <a16:creationId xmlns:a16="http://schemas.microsoft.com/office/drawing/2014/main" id="{5C16BD61-0E8C-4FDF-B390-0D0552D65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2878667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  <p:sp>
        <p:nvSpPr>
          <p:cNvPr id="20511" name="Text Box 32">
            <a:extLst>
              <a:ext uri="{FF2B5EF4-FFF2-40B4-BE49-F238E27FC236}">
                <a16:creationId xmlns:a16="http://schemas.microsoft.com/office/drawing/2014/main" id="{E598502A-3FF0-4C13-8071-B10FD1F0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542" y="4967111"/>
            <a:ext cx="508000" cy="4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22"/>
              <a:t>4</a:t>
            </a:r>
          </a:p>
        </p:txBody>
      </p:sp>
      <p:sp>
        <p:nvSpPr>
          <p:cNvPr id="20512" name="TextBox 31">
            <a:extLst>
              <a:ext uri="{FF2B5EF4-FFF2-40B4-BE49-F238E27FC236}">
                <a16:creationId xmlns:a16="http://schemas.microsoft.com/office/drawing/2014/main" id="{960BB696-3E8E-4C58-9F3A-6D652281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33" y="677333"/>
            <a:ext cx="1862667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/>
              <a:t>Since a&lt; 1; a is decay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8" grpId="0" autoUpdateAnimBg="0"/>
      <p:bldP spid="9239" grpId="0" animBg="1"/>
      <p:bldP spid="9240" grpId="0" animBg="1"/>
      <p:bldP spid="9241" grpId="0" autoUpdateAnimBg="0"/>
      <p:bldP spid="9242" grpId="0" autoUpdateAnimBg="0"/>
      <p:bldP spid="92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15900"/>
            <a:ext cx="9076716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dirty="0">
                <a:solidFill>
                  <a:srgbClr val="009300"/>
                </a:solidFill>
                <a:latin typeface="Times New Roman - 36"/>
              </a:rPr>
              <a:t>Practice.</a:t>
            </a:r>
          </a:p>
          <a:p>
            <a:endParaRPr lang="en-US" sz="2700" b="1" dirty="0">
              <a:solidFill>
                <a:srgbClr val="009300"/>
              </a:solidFill>
              <a:latin typeface="Times New Roman - 36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700" b="1" dirty="0">
                <a:solidFill>
                  <a:srgbClr val="009300"/>
                </a:solidFill>
                <a:latin typeface="Times New Roman - 36"/>
              </a:rPr>
              <a:t>	1.	</a:t>
            </a:r>
            <a:r>
              <a:rPr lang="en-US" sz="2700" dirty="0">
                <a:latin typeface="Times New Roman - 36"/>
              </a:rPr>
              <a:t>Graph y = 4</a:t>
            </a:r>
            <a:r>
              <a:rPr lang="en-US" sz="2700" i="1" baseline="30000" dirty="0">
                <a:latin typeface="Times New Roman - 36"/>
              </a:rPr>
              <a:t>x</a:t>
            </a:r>
            <a:r>
              <a:rPr lang="en-US" sz="2700" dirty="0">
                <a:latin typeface="Times New Roman - 36"/>
              </a:rPr>
              <a:t>.</a:t>
            </a:r>
            <a:endParaRPr lang="en-US" sz="2700" i="1" baseline="70000" dirty="0">
              <a:latin typeface="Times New Roman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120900"/>
            <a:ext cx="4203827" cy="4144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47456"/>
              </p:ext>
            </p:extLst>
          </p:nvPr>
        </p:nvGraphicFramePr>
        <p:xfrm>
          <a:off x="127000" y="1695069"/>
          <a:ext cx="2160651" cy="512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34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8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8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133600"/>
            <a:ext cx="4219575" cy="41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96094"/>
              </p:ext>
            </p:extLst>
          </p:nvPr>
        </p:nvGraphicFramePr>
        <p:xfrm>
          <a:off x="127000" y="1752600"/>
          <a:ext cx="2160651" cy="512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34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x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y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8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-3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-1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882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0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1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011">
                <a:tc>
                  <a:txBody>
                    <a:bodyPr/>
                    <a:lstStyle/>
                    <a:p>
                      <a:pPr algn="ctr"/>
                      <a:r>
                        <a:rPr lang="en-US" sz="3600" b="0" i="0" u="none" baseline="0" dirty="0">
                          <a:solidFill>
                            <a:srgbClr val="000000"/>
                          </a:solidFill>
                          <a:latin typeface="Times New Roman - 36"/>
                        </a:rPr>
                        <a:t>2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25400" cmpd="sng">
                      <a:solidFill>
                        <a:srgbClr val="000000"/>
                      </a:solidFill>
                      <a:prstDash val="solid"/>
                    </a:lnL>
                    <a:lnR w="25400" cmpd="sng">
                      <a:solidFill>
                        <a:srgbClr val="000000"/>
                      </a:solidFill>
                      <a:prstDash val="solid"/>
                    </a:lnR>
                    <a:lnT w="25400" cmpd="sng">
                      <a:solidFill>
                        <a:srgbClr val="000000"/>
                      </a:solidFill>
                      <a:prstDash val="solid"/>
                    </a:lnT>
                    <a:lnB w="254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9F6A7E-2B8B-759F-7554-6496B43D8E91}"/>
                  </a:ext>
                </a:extLst>
              </p:cNvPr>
              <p:cNvSpPr txBox="1"/>
              <p:nvPr/>
            </p:nvSpPr>
            <p:spPr>
              <a:xfrm>
                <a:off x="2565400" y="1917174"/>
                <a:ext cx="323519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Domain: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(-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/>
                  <a:t>Range: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(0,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sz="2400" dirty="0"/>
                  <a:t>X-intercept: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Nil</a:t>
                </a:r>
              </a:p>
              <a:p>
                <a:r>
                  <a:rPr lang="en-US" sz="2400" dirty="0"/>
                  <a:t>Y-intercept: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(0,1)</a:t>
                </a:r>
              </a:p>
              <a:p>
                <a:r>
                  <a:rPr lang="en-US" sz="2400" dirty="0"/>
                  <a:t>Increasing interval</a:t>
                </a:r>
                <a:r>
                  <a:rPr lang="en-US" sz="2400" dirty="0">
                    <a:solidFill>
                      <a:srgbClr val="FF0000"/>
                    </a:solidFill>
                  </a:rPr>
                  <a:t>:(-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/>
                  <a:t>Decreasing interval: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Nil</a:t>
                </a:r>
              </a:p>
              <a:p>
                <a:r>
                  <a:rPr lang="en-US" sz="2400" dirty="0"/>
                  <a:t>Horizontal Asymptote: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y=0 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9F6A7E-2B8B-759F-7554-6496B43D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00" y="1917174"/>
                <a:ext cx="3235198" cy="3416320"/>
              </a:xfrm>
              <a:prstGeom prst="rect">
                <a:avLst/>
              </a:prstGeom>
              <a:blipFill>
                <a:blip r:embed="rId4"/>
                <a:stretch>
                  <a:fillRect l="-3013" t="-1426" b="-30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6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1281</Words>
  <Application>Microsoft Office PowerPoint</Application>
  <PresentationFormat>Custom</PresentationFormat>
  <Paragraphs>299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Times New Roman - 36</vt:lpstr>
      <vt:lpstr>Arial</vt:lpstr>
      <vt:lpstr>Times New Roman - 72</vt:lpstr>
      <vt:lpstr>Comic Sans MS</vt:lpstr>
      <vt:lpstr>Cambria Math</vt:lpstr>
      <vt:lpstr>Times New Roman</vt:lpstr>
      <vt:lpstr>Times New Roman - 26</vt:lpstr>
      <vt:lpstr>Calibri</vt:lpstr>
      <vt:lpstr>Times New Roman - 33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of Exponential Function (a &gt; 1)</vt:lpstr>
      <vt:lpstr>Defs: domain and range</vt:lpstr>
      <vt:lpstr>Graph of Exponential Function (0 &lt; a &lt; 1)</vt:lpstr>
      <vt:lpstr>PowerPoint Presentation</vt:lpstr>
      <vt:lpstr>PowerPoint Presentation</vt:lpstr>
      <vt:lpstr>E.g. 2—Graphing Exp. Functions by Plotting Points</vt:lpstr>
      <vt:lpstr>Graphs of Exponential Functions</vt:lpstr>
      <vt:lpstr>Graphs of Exponential Functions</vt:lpstr>
      <vt:lpstr>Graphs of Exponential Functions</vt:lpstr>
      <vt:lpstr>Graphs of Exponential Functions</vt:lpstr>
      <vt:lpstr>E.g. 4—Transformations of Exponential Functions</vt:lpstr>
      <vt:lpstr>E.g. 4—Transformations</vt:lpstr>
      <vt:lpstr>E.g. 4—Transformations</vt:lpstr>
      <vt:lpstr>E.g. 4—Transformations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</dc:creator>
  <cp:lastModifiedBy>Lyn ZHANG</cp:lastModifiedBy>
  <cp:revision>40</cp:revision>
  <dcterms:created xsi:type="dcterms:W3CDTF">2020-03-17T21:42:29Z</dcterms:created>
  <dcterms:modified xsi:type="dcterms:W3CDTF">2022-09-15T22:41:08Z</dcterms:modified>
</cp:coreProperties>
</file>