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74" r:id="rId3"/>
    <p:sldId id="268" r:id="rId4"/>
    <p:sldId id="471" r:id="rId5"/>
    <p:sldId id="284" r:id="rId6"/>
    <p:sldId id="286" r:id="rId7"/>
    <p:sldId id="262" r:id="rId8"/>
    <p:sldId id="495" r:id="rId9"/>
    <p:sldId id="306" r:id="rId10"/>
    <p:sldId id="307" r:id="rId11"/>
    <p:sldId id="278" r:id="rId12"/>
    <p:sldId id="276" r:id="rId13"/>
    <p:sldId id="493" r:id="rId14"/>
    <p:sldId id="444" r:id="rId15"/>
    <p:sldId id="447" r:id="rId16"/>
    <p:sldId id="448" r:id="rId17"/>
    <p:sldId id="459" r:id="rId18"/>
    <p:sldId id="450" r:id="rId19"/>
    <p:sldId id="461" r:id="rId20"/>
    <p:sldId id="462" r:id="rId21"/>
    <p:sldId id="451" r:id="rId22"/>
    <p:sldId id="452" r:id="rId23"/>
    <p:sldId id="453" r:id="rId24"/>
    <p:sldId id="454" r:id="rId25"/>
    <p:sldId id="298" r:id="rId26"/>
    <p:sldId id="302" r:id="rId27"/>
    <p:sldId id="275" r:id="rId28"/>
    <p:sldId id="494" r:id="rId2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4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4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4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4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4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4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4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4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4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787"/>
    <p:restoredTop sz="86263" autoAdjust="0"/>
  </p:normalViewPr>
  <p:slideViewPr>
    <p:cSldViewPr>
      <p:cViewPr varScale="1">
        <p:scale>
          <a:sx n="57" d="100"/>
          <a:sy n="57" d="100"/>
        </p:scale>
        <p:origin x="900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174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E94A4D-644C-4E82-B4F5-7CBB19FAC605}" type="datetimeFigureOut">
              <a:rPr lang="en-AU" smtClean="0"/>
              <a:t>12/10/2022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DE606E-D733-49F6-9B4B-949FF11069F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904374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https://create.kahoot.it/details/5ab380f2-38c2-4796-964e-79abe3256d96</a:t>
            </a:r>
          </a:p>
          <a:p>
            <a:r>
              <a:rPr lang="en-AU" dirty="0"/>
              <a:t>https://create.kahoot.it/details/3d57aa83-efed-473e-ae62-a609e3c0747d</a:t>
            </a:r>
          </a:p>
          <a:p>
            <a:r>
              <a:rPr lang="en-AU" dirty="0"/>
              <a:t>https://create.kahoot.it/details/0a78a796-9c67-40d3-89d7-5410693c4d3c</a:t>
            </a:r>
          </a:p>
          <a:p>
            <a:r>
              <a:rPr lang="en-AU" dirty="0"/>
              <a:t>https://create.kahoot.it/details/7147381e-3468-4760-8448-945c41ccb250</a:t>
            </a:r>
          </a:p>
          <a:p>
            <a:r>
              <a:rPr lang="en-AU" dirty="0"/>
              <a:t>https://create.kahoot.it/details/d2faaa57-6b1f-4cc6-b470-d05fdc4b214a</a:t>
            </a:r>
          </a:p>
          <a:p>
            <a:r>
              <a:rPr lang="en-AU" dirty="0"/>
              <a:t>https://create.kahoot.it/details/f5ca2d2d-a7e3-4016-8dd0-9f16222658e0</a:t>
            </a:r>
          </a:p>
          <a:p>
            <a:r>
              <a:rPr lang="en-AU" dirty="0"/>
              <a:t>https://create.kahoot.it/details/f2b9408f-4cc2-4724-b0f8-613b9a7eb416</a:t>
            </a:r>
          </a:p>
          <a:p>
            <a:r>
              <a:rPr lang="en-AU" dirty="0"/>
              <a:t>https://create.kahoot.it/details/b9c7e057-1dc9-4c5e-9ae5-2cd049dbecd6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DE606E-D733-49F6-9B4B-949FF11069F3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229972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>
            <a:extLst>
              <a:ext uri="{FF2B5EF4-FFF2-40B4-BE49-F238E27FC236}">
                <a16:creationId xmlns:a16="http://schemas.microsoft.com/office/drawing/2014/main" id="{1792AF74-D22F-0F1A-BDAA-43D98C558F8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350F3F9-8586-43C9-9EA9-D60F37FF2C7F}" type="slidenum">
              <a:rPr lang="en-US" altLang="en-US"/>
              <a:pPr eaLnBrk="1" hangingPunct="1"/>
              <a:t>22</a:t>
            </a:fld>
            <a:endParaRPr lang="en-US" altLang="en-US"/>
          </a:p>
        </p:txBody>
      </p:sp>
      <p:sp>
        <p:nvSpPr>
          <p:cNvPr id="102403" name="Rectangle 2">
            <a:extLst>
              <a:ext uri="{FF2B5EF4-FFF2-40B4-BE49-F238E27FC236}">
                <a16:creationId xmlns:a16="http://schemas.microsoft.com/office/drawing/2014/main" id="{8B37B42C-927C-977B-ACF7-E430DC4B06E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>
            <a:extLst>
              <a:ext uri="{FF2B5EF4-FFF2-40B4-BE49-F238E27FC236}">
                <a16:creationId xmlns:a16="http://schemas.microsoft.com/office/drawing/2014/main" id="{0AFD1BD4-4277-27B0-BFFE-BDF9064F4B2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>
            <a:extLst>
              <a:ext uri="{FF2B5EF4-FFF2-40B4-BE49-F238E27FC236}">
                <a16:creationId xmlns:a16="http://schemas.microsoft.com/office/drawing/2014/main" id="{F111F4CF-F37E-2D45-29A3-2BEEE3E4B13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8BA0438-178D-492C-B3AF-9E5078CAA22E}" type="slidenum">
              <a:rPr lang="en-US" altLang="en-US"/>
              <a:pPr eaLnBrk="1" hangingPunct="1"/>
              <a:t>23</a:t>
            </a:fld>
            <a:endParaRPr lang="en-US" altLang="en-US"/>
          </a:p>
        </p:txBody>
      </p:sp>
      <p:sp>
        <p:nvSpPr>
          <p:cNvPr id="103427" name="Rectangle 2">
            <a:extLst>
              <a:ext uri="{FF2B5EF4-FFF2-40B4-BE49-F238E27FC236}">
                <a16:creationId xmlns:a16="http://schemas.microsoft.com/office/drawing/2014/main" id="{470BBE88-D8A8-4B5D-B496-D1C74D2816A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>
            <a:extLst>
              <a:ext uri="{FF2B5EF4-FFF2-40B4-BE49-F238E27FC236}">
                <a16:creationId xmlns:a16="http://schemas.microsoft.com/office/drawing/2014/main" id="{423BB770-B431-D3AE-DF52-C616D64D652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>
            <a:extLst>
              <a:ext uri="{FF2B5EF4-FFF2-40B4-BE49-F238E27FC236}">
                <a16:creationId xmlns:a16="http://schemas.microsoft.com/office/drawing/2014/main" id="{8C71AC8D-FCA3-7EC7-FB40-2746FAEFDA6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E32D857-1B78-435C-8663-AFB919D12270}" type="slidenum">
              <a:rPr lang="en-US" altLang="en-US"/>
              <a:pPr eaLnBrk="1" hangingPunct="1"/>
              <a:t>24</a:t>
            </a:fld>
            <a:endParaRPr lang="en-US" altLang="en-US"/>
          </a:p>
        </p:txBody>
      </p:sp>
      <p:sp>
        <p:nvSpPr>
          <p:cNvPr id="104451" name="Rectangle 2">
            <a:extLst>
              <a:ext uri="{FF2B5EF4-FFF2-40B4-BE49-F238E27FC236}">
                <a16:creationId xmlns:a16="http://schemas.microsoft.com/office/drawing/2014/main" id="{B69275CA-336B-3D20-74AE-B606790CC57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>
            <a:extLst>
              <a:ext uri="{FF2B5EF4-FFF2-40B4-BE49-F238E27FC236}">
                <a16:creationId xmlns:a16="http://schemas.microsoft.com/office/drawing/2014/main" id="{AA5E6382-A59F-01A6-DEA3-92F09B1140E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>
            <a:extLst>
              <a:ext uri="{FF2B5EF4-FFF2-40B4-BE49-F238E27FC236}">
                <a16:creationId xmlns:a16="http://schemas.microsoft.com/office/drawing/2014/main" id="{1B16E057-B3A6-3A9E-83BD-352F29A6D47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>
            <a:extLst>
              <a:ext uri="{FF2B5EF4-FFF2-40B4-BE49-F238E27FC236}">
                <a16:creationId xmlns:a16="http://schemas.microsoft.com/office/drawing/2014/main" id="{A6725118-2F1B-AE81-6F83-7D3FF73692B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20484" name="Slide Number Placeholder 3">
            <a:extLst>
              <a:ext uri="{FF2B5EF4-FFF2-40B4-BE49-F238E27FC236}">
                <a16:creationId xmlns:a16="http://schemas.microsoft.com/office/drawing/2014/main" id="{C2AC0DE4-230E-7C99-0E2F-3F62405EB83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BAE7E61-E1F9-4BF0-A5AC-10082A4348E1}" type="slidenum">
              <a:rPr lang="en-US" altLang="en-US"/>
              <a:pPr/>
              <a:t>27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>
            <a:extLst>
              <a:ext uri="{FF2B5EF4-FFF2-40B4-BE49-F238E27FC236}">
                <a16:creationId xmlns:a16="http://schemas.microsoft.com/office/drawing/2014/main" id="{6AF73D23-8906-9D8F-82C8-D65BEB9DB4F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13CBB3F-BFD6-442B-9674-41D8EE42D103}" type="slidenum">
              <a:rPr lang="en-US" altLang="en-US"/>
              <a:pPr eaLnBrk="1" hangingPunct="1"/>
              <a:t>14</a:t>
            </a:fld>
            <a:endParaRPr lang="en-US" altLang="en-US"/>
          </a:p>
        </p:txBody>
      </p:sp>
      <p:sp>
        <p:nvSpPr>
          <p:cNvPr id="91139" name="Rectangle 2">
            <a:extLst>
              <a:ext uri="{FF2B5EF4-FFF2-40B4-BE49-F238E27FC236}">
                <a16:creationId xmlns:a16="http://schemas.microsoft.com/office/drawing/2014/main" id="{F12D43C2-3ACF-BC66-CFF4-CD6BF2AE9B7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>
            <a:extLst>
              <a:ext uri="{FF2B5EF4-FFF2-40B4-BE49-F238E27FC236}">
                <a16:creationId xmlns:a16="http://schemas.microsoft.com/office/drawing/2014/main" id="{F5C62464-2FB5-929D-32A4-BED088A932E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>
            <a:extLst>
              <a:ext uri="{FF2B5EF4-FFF2-40B4-BE49-F238E27FC236}">
                <a16:creationId xmlns:a16="http://schemas.microsoft.com/office/drawing/2014/main" id="{3659B67D-631C-C752-06CC-9B3D34140F2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15A7FC0-4A22-4A93-B165-1FD2AAB54F04}" type="slidenum">
              <a:rPr lang="en-US" altLang="en-US"/>
              <a:pPr eaLnBrk="1" hangingPunct="1"/>
              <a:t>15</a:t>
            </a:fld>
            <a:endParaRPr lang="en-US" altLang="en-US"/>
          </a:p>
        </p:txBody>
      </p:sp>
      <p:sp>
        <p:nvSpPr>
          <p:cNvPr id="94211" name="Rectangle 2">
            <a:extLst>
              <a:ext uri="{FF2B5EF4-FFF2-40B4-BE49-F238E27FC236}">
                <a16:creationId xmlns:a16="http://schemas.microsoft.com/office/drawing/2014/main" id="{9BFEC4ED-7D4C-96B0-DCA8-72412F8A811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>
            <a:extLst>
              <a:ext uri="{FF2B5EF4-FFF2-40B4-BE49-F238E27FC236}">
                <a16:creationId xmlns:a16="http://schemas.microsoft.com/office/drawing/2014/main" id="{0EAD0709-925D-DAE2-40C1-AAE9055AC1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>
            <a:extLst>
              <a:ext uri="{FF2B5EF4-FFF2-40B4-BE49-F238E27FC236}">
                <a16:creationId xmlns:a16="http://schemas.microsoft.com/office/drawing/2014/main" id="{F037C3F0-B956-B2DB-7346-38521DF3423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DAC75AA-9D06-4583-A7A7-12E42D79F31C}" type="slidenum">
              <a:rPr lang="en-US" altLang="en-US"/>
              <a:pPr eaLnBrk="1" hangingPunct="1"/>
              <a:t>16</a:t>
            </a:fld>
            <a:endParaRPr lang="en-US" altLang="en-US"/>
          </a:p>
        </p:txBody>
      </p:sp>
      <p:sp>
        <p:nvSpPr>
          <p:cNvPr id="95235" name="Rectangle 2">
            <a:extLst>
              <a:ext uri="{FF2B5EF4-FFF2-40B4-BE49-F238E27FC236}">
                <a16:creationId xmlns:a16="http://schemas.microsoft.com/office/drawing/2014/main" id="{7BCEC0C9-45F7-706F-5F04-1AC3CE4FA26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>
            <a:extLst>
              <a:ext uri="{FF2B5EF4-FFF2-40B4-BE49-F238E27FC236}">
                <a16:creationId xmlns:a16="http://schemas.microsoft.com/office/drawing/2014/main" id="{A01E8EA5-05E9-BA10-0139-C748142AA50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>
            <a:extLst>
              <a:ext uri="{FF2B5EF4-FFF2-40B4-BE49-F238E27FC236}">
                <a16:creationId xmlns:a16="http://schemas.microsoft.com/office/drawing/2014/main" id="{6A254BF5-4E5C-FE82-BB4D-6D2C745E97B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CF8C985-5D4B-4380-AFF7-72F88BCB61F7}" type="slidenum">
              <a:rPr lang="en-US" altLang="en-US"/>
              <a:pPr eaLnBrk="1" hangingPunct="1"/>
              <a:t>17</a:t>
            </a:fld>
            <a:endParaRPr lang="en-US" altLang="en-US"/>
          </a:p>
        </p:txBody>
      </p:sp>
      <p:sp>
        <p:nvSpPr>
          <p:cNvPr id="96259" name="Rectangle 2">
            <a:extLst>
              <a:ext uri="{FF2B5EF4-FFF2-40B4-BE49-F238E27FC236}">
                <a16:creationId xmlns:a16="http://schemas.microsoft.com/office/drawing/2014/main" id="{C4A8382C-A9FC-E646-7FB0-5ACE78A4E4D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>
            <a:extLst>
              <a:ext uri="{FF2B5EF4-FFF2-40B4-BE49-F238E27FC236}">
                <a16:creationId xmlns:a16="http://schemas.microsoft.com/office/drawing/2014/main" id="{83E887ED-3866-054B-2CF6-034E9D6C3E2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>
            <a:extLst>
              <a:ext uri="{FF2B5EF4-FFF2-40B4-BE49-F238E27FC236}">
                <a16:creationId xmlns:a16="http://schemas.microsoft.com/office/drawing/2014/main" id="{3A4314B8-B474-61A0-F9A5-D79B344A40C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D28FD70-717D-46AE-82A5-AA936C9F3620}" type="slidenum">
              <a:rPr lang="en-US" altLang="en-US"/>
              <a:pPr eaLnBrk="1" hangingPunct="1"/>
              <a:t>18</a:t>
            </a:fld>
            <a:endParaRPr lang="en-US" altLang="en-US"/>
          </a:p>
        </p:txBody>
      </p:sp>
      <p:sp>
        <p:nvSpPr>
          <p:cNvPr id="98307" name="Rectangle 2">
            <a:extLst>
              <a:ext uri="{FF2B5EF4-FFF2-40B4-BE49-F238E27FC236}">
                <a16:creationId xmlns:a16="http://schemas.microsoft.com/office/drawing/2014/main" id="{EF9E6139-666D-DEB5-2DB4-AF4010592DD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>
            <a:extLst>
              <a:ext uri="{FF2B5EF4-FFF2-40B4-BE49-F238E27FC236}">
                <a16:creationId xmlns:a16="http://schemas.microsoft.com/office/drawing/2014/main" id="{158F6EA8-5193-0E1A-22F7-5F9C9BC15BD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>
            <a:extLst>
              <a:ext uri="{FF2B5EF4-FFF2-40B4-BE49-F238E27FC236}">
                <a16:creationId xmlns:a16="http://schemas.microsoft.com/office/drawing/2014/main" id="{11BD39F5-3393-64D8-57D0-BF464257F28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648E36A-B917-42E0-B3AE-B487E534AE8D}" type="slidenum">
              <a:rPr lang="en-US" altLang="en-US"/>
              <a:pPr eaLnBrk="1" hangingPunct="1"/>
              <a:t>19</a:t>
            </a:fld>
            <a:endParaRPr lang="en-US" altLang="en-US"/>
          </a:p>
        </p:txBody>
      </p:sp>
      <p:sp>
        <p:nvSpPr>
          <p:cNvPr id="99331" name="Rectangle 2">
            <a:extLst>
              <a:ext uri="{FF2B5EF4-FFF2-40B4-BE49-F238E27FC236}">
                <a16:creationId xmlns:a16="http://schemas.microsoft.com/office/drawing/2014/main" id="{955C2F40-8645-2EC4-D71F-4AA5E17F9FE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>
            <a:extLst>
              <a:ext uri="{FF2B5EF4-FFF2-40B4-BE49-F238E27FC236}">
                <a16:creationId xmlns:a16="http://schemas.microsoft.com/office/drawing/2014/main" id="{4F8AAB8A-9129-AD81-7D0C-AB6D958ECCC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>
            <a:extLst>
              <a:ext uri="{FF2B5EF4-FFF2-40B4-BE49-F238E27FC236}">
                <a16:creationId xmlns:a16="http://schemas.microsoft.com/office/drawing/2014/main" id="{B5AC1393-397C-9DB2-451D-007D2219A8D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CFCF4F4-60C2-43A2-9561-07EB72E170DD}" type="slidenum">
              <a:rPr lang="en-US" altLang="en-US"/>
              <a:pPr eaLnBrk="1" hangingPunct="1"/>
              <a:t>20</a:t>
            </a:fld>
            <a:endParaRPr lang="en-US" altLang="en-US"/>
          </a:p>
        </p:txBody>
      </p:sp>
      <p:sp>
        <p:nvSpPr>
          <p:cNvPr id="100355" name="Rectangle 2">
            <a:extLst>
              <a:ext uri="{FF2B5EF4-FFF2-40B4-BE49-F238E27FC236}">
                <a16:creationId xmlns:a16="http://schemas.microsoft.com/office/drawing/2014/main" id="{0767E1F9-1D6E-7F20-0717-6B5738FCACC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>
            <a:extLst>
              <a:ext uri="{FF2B5EF4-FFF2-40B4-BE49-F238E27FC236}">
                <a16:creationId xmlns:a16="http://schemas.microsoft.com/office/drawing/2014/main" id="{60C68DCF-96D0-C41B-E00C-6DEC3583511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>
            <a:extLst>
              <a:ext uri="{FF2B5EF4-FFF2-40B4-BE49-F238E27FC236}">
                <a16:creationId xmlns:a16="http://schemas.microsoft.com/office/drawing/2014/main" id="{6E79559F-A965-2AED-99D6-727E027B4BD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76FCE00-CBC5-4756-ACFF-4EB25D0A9F52}" type="slidenum">
              <a:rPr lang="en-US" altLang="en-US"/>
              <a:pPr eaLnBrk="1" hangingPunct="1"/>
              <a:t>21</a:t>
            </a:fld>
            <a:endParaRPr lang="en-US" altLang="en-US"/>
          </a:p>
        </p:txBody>
      </p:sp>
      <p:sp>
        <p:nvSpPr>
          <p:cNvPr id="101379" name="Rectangle 2">
            <a:extLst>
              <a:ext uri="{FF2B5EF4-FFF2-40B4-BE49-F238E27FC236}">
                <a16:creationId xmlns:a16="http://schemas.microsoft.com/office/drawing/2014/main" id="{5AF5379A-E2F7-FA3C-8C46-56DD1E299F7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>
            <a:extLst>
              <a:ext uri="{FF2B5EF4-FFF2-40B4-BE49-F238E27FC236}">
                <a16:creationId xmlns:a16="http://schemas.microsoft.com/office/drawing/2014/main" id="{B769D28E-B70A-E7A6-56AA-9E565C58111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616A9B-665A-4345-B2F1-2C68C92DD6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31D2BD9-81DA-22C9-1EBB-9470E993AF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C3F5AE-7D89-864C-D14E-E498E9AAD0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B58F1B-C603-D8C4-DE77-6338A44EB0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8B5138-ED47-F276-818D-24B29F1952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E4422E-A299-4517-B846-9AC264308AF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73315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D442CE-1311-393D-EAAA-ACF04453C8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0F0D81C-9372-80B3-C780-778B961964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1BE49E-624D-EA6E-326F-88A1D41C20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0BB0EE-310A-F015-31E9-E7D105D0CD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B96AA8-9394-C3FA-97AD-79CA5AE187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CD9F13-6A4C-4F7E-B4FE-7E194318559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04022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B9A4AA8-9FF8-7214-CFB7-A4302B647D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E47F9B-2F2F-91FD-6F7B-9EB0CFB445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46CD9B-D48A-D13D-BFD2-22EBD34E85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6E5A83-599A-94A3-3E9E-A0C42195C5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1C76FB-83D7-BE7F-2409-417E64537A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FD1FD8-CA21-473B-80E2-ED8D761827C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21293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823122-E5AA-66EB-2D8A-13E205A4FF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DC342B-EF0E-3127-2534-C9F28C7D4A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3620AA-2300-C7CD-B9A8-CCCE067CFB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46ECDF-89B8-BFBB-641F-AC71F15C3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6EFCE8-F53C-833A-894E-788A2DFCCC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A98AEA-54F5-449C-8332-5E24DA2DB29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45513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07A9CD-93D7-1E4A-AF9C-1BDAC2ED97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9919D3-0D8B-ECB5-E980-45D051F3B0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E098EB-1B98-ACA9-4E35-97F813EC98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56EC5A-EA30-FF4D-5E8E-1D5968543A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FCACB8-8246-144B-35CE-56C8D5339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3EE0DF-F947-4A1C-9C92-576D6B7D821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05681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964911-EC55-21F3-6CFB-7AE6FCB5D4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1D30F9-D309-52B9-A9F2-5A8557246E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B58980-3F9E-A4F6-E7C7-E0820ED936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FB7ADA-440E-6D66-62E6-23EA6861A1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1FF283-24CB-B1AC-B429-B1C982157B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C31D17-F73A-84F7-D607-9DFC5C3CF2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92A3DD-B3F4-4EFC-8BAC-9ADF5896D5A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41669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6D7EE2-EE46-9007-855F-7232F2239B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8F53BC-3312-370A-E2B7-B36DEFE5DE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F3FAE0-CB36-A620-E6BB-6D0EEA62E7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0B373A1-DAC5-36E5-46F0-D31FEA1580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42947CD-CE0C-2E24-BD8E-034995525B4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DF40139-C892-A591-066D-BA13721D96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920A7D8-4295-8056-D925-F3C3CBD4BC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6813145-E4E5-B1DF-548B-A54434F816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BACA90-60F3-45D6-BDED-5F2B455747E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32628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C34D08-CA33-29EA-6388-DCF9D7E14C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73AD7CE-5EA2-96C6-2CF7-D165755533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6577C8-7ACE-3CC6-58E6-2C810FB250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B6D9F8-E3BF-FFDE-75DA-25D6B066D6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A4ED39-558F-4367-8EBD-53B089EFA97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74460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7B5334B-95DB-060B-3519-F17ABBA51C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4E1C87-3118-595A-4511-567E4C59C4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5010F9-10B9-F6E0-69F9-228E73F5D1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127AE5-D8D3-49A8-812B-779174342CC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574278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9753F-A690-E1FD-AEA3-B206662C25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550EA4-6073-358A-19C1-F70A4BC74F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519DFE-CC2D-6025-E959-9E0F78E4F9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6FFFD8-6C6B-0BE2-4F39-777E355B9D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A8D489-6578-E4B9-F48A-4CB4C01F53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BFB8A1-3AAF-13A7-7DB4-4BB6A2F8E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89E30A-9D8E-4819-A060-9971B240E5B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7974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4C130D-A6F0-B72D-99A4-AE503969A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78D5F15-7646-CCB8-71B2-2148816240F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25F70D-35C6-0712-CEE0-C413EDA82E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EE477C-04DE-1248-8302-CC322BAE49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DC9475-8601-E02C-6BDE-A3FE62DEF8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7852F0-F98B-7B36-C387-2E59512FBE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652D1F-6B9F-4161-9872-813C7353E88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84680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30F0A7CC-DC44-9BD0-A0C2-D700C4B9ECE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76B9DEA8-0A8C-72B0-39CA-C32B6C01EA5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38BEC1C9-3CE0-65A3-B459-06CCCE1762C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5DBD129B-B84F-667D-134A-CD1BC9AB7B8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3D6D2F63-8B40-3E20-205C-0650EA4AC0C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BA45EF6-9A83-4865-9D28-E017927DB1F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Relationship Id="rId4" Type="http://schemas.openxmlformats.org/officeDocument/2006/relationships/oleObject" Target="../embeddings/oleObject3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wmf"/><Relationship Id="rId4" Type="http://schemas.openxmlformats.org/officeDocument/2006/relationships/oleObject" Target="../embeddings/oleObject5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3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0.png"/><Relationship Id="rId7" Type="http://schemas.openxmlformats.org/officeDocument/2006/relationships/image" Target="../media/image4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0.png"/><Relationship Id="rId5" Type="http://schemas.openxmlformats.org/officeDocument/2006/relationships/image" Target="../media/image400.png"/><Relationship Id="rId4" Type="http://schemas.openxmlformats.org/officeDocument/2006/relationships/image" Target="../media/image390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6.gif"/><Relationship Id="rId7" Type="http://schemas.openxmlformats.org/officeDocument/2006/relationships/image" Target="../media/image50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Relationship Id="rId9" Type="http://schemas.openxmlformats.org/officeDocument/2006/relationships/image" Target="../media/image5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5.png"/><Relationship Id="rId5" Type="http://schemas.openxmlformats.org/officeDocument/2006/relationships/image" Target="../media/image8.png"/><Relationship Id="rId10" Type="http://schemas.openxmlformats.org/officeDocument/2006/relationships/image" Target="../media/image14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>
            <a:extLst>
              <a:ext uri="{FF2B5EF4-FFF2-40B4-BE49-F238E27FC236}">
                <a16:creationId xmlns:a16="http://schemas.microsoft.com/office/drawing/2014/main" id="{2B26E10E-7FDE-3184-2ED8-CFDEB6E732F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altLang="en-US" sz="6000" b="1" dirty="0"/>
              <a:t>Exponential </a:t>
            </a:r>
          </a:p>
          <a:p>
            <a:pPr algn="ctr"/>
            <a:r>
              <a:rPr lang="en-US" altLang="en-US" sz="6000" b="1" dirty="0"/>
              <a:t>and </a:t>
            </a:r>
          </a:p>
          <a:p>
            <a:pPr algn="ctr"/>
            <a:r>
              <a:rPr lang="en-US" altLang="en-US" sz="6000" b="1" dirty="0"/>
              <a:t>Logarithmic Graphs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E6D3450F-25CE-5613-1F36-46988E8A71D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300"/>
              <a:t>Example 4 – </a:t>
            </a:r>
            <a:r>
              <a:rPr lang="en-US" altLang="en-US" sz="2300" i="1"/>
              <a:t>Graph of Exponential and Logarithmic Function</a:t>
            </a:r>
          </a:p>
        </p:txBody>
      </p:sp>
      <p:sp>
        <p:nvSpPr>
          <p:cNvPr id="135171" name="Rectangle 3">
            <a:extLst>
              <a:ext uri="{FF2B5EF4-FFF2-40B4-BE49-F238E27FC236}">
                <a16:creationId xmlns:a16="http://schemas.microsoft.com/office/drawing/2014/main" id="{FE93946A-D38E-2630-207B-E3AEFDD409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1205163"/>
            <a:ext cx="7772400" cy="4114800"/>
          </a:xfrm>
          <a:noFill/>
        </p:spPr>
        <p:txBody>
          <a:bodyPr/>
          <a:lstStyle/>
          <a:p>
            <a:pPr eaLnBrk="1" hangingPunct="1">
              <a:tabLst>
                <a:tab pos="1371600" algn="l"/>
                <a:tab pos="1547813" algn="l"/>
              </a:tabLst>
            </a:pPr>
            <a:r>
              <a:rPr lang="en-US" altLang="en-US" dirty="0"/>
              <a:t>In the same coordinate plane, sketch the graph of each function by hand.</a:t>
            </a:r>
          </a:p>
          <a:p>
            <a:pPr eaLnBrk="1" hangingPunct="1">
              <a:tabLst>
                <a:tab pos="1371600" algn="l"/>
                <a:tab pos="1547813" algn="l"/>
              </a:tabLst>
            </a:pPr>
            <a:endParaRPr lang="en-US" altLang="en-US" sz="1000" dirty="0"/>
          </a:p>
          <a:p>
            <a:pPr eaLnBrk="1" hangingPunct="1">
              <a:tabLst>
                <a:tab pos="1371600" algn="l"/>
                <a:tab pos="1547813" algn="l"/>
              </a:tabLst>
            </a:pPr>
            <a:r>
              <a:rPr lang="en-US" altLang="en-US" b="1" dirty="0"/>
              <a:t>a.  </a:t>
            </a:r>
            <a:r>
              <a:rPr lang="en-US" altLang="en-US" i="1" dirty="0"/>
              <a:t>f</a:t>
            </a:r>
            <a:r>
              <a:rPr lang="en-US" altLang="en-US" sz="400" i="1" dirty="0"/>
              <a:t> </a:t>
            </a:r>
            <a:r>
              <a:rPr lang="en-US" altLang="en-US" dirty="0"/>
              <a:t>(</a:t>
            </a:r>
            <a:r>
              <a:rPr lang="en-US" altLang="en-US" i="1" dirty="0"/>
              <a:t>x</a:t>
            </a:r>
            <a:r>
              <a:rPr lang="en-US" altLang="en-US" dirty="0"/>
              <a:t>) = 2</a:t>
            </a:r>
            <a:r>
              <a:rPr lang="en-US" altLang="en-US" i="1" baseline="30000" dirty="0"/>
              <a:t>x</a:t>
            </a:r>
          </a:p>
          <a:p>
            <a:pPr eaLnBrk="1" hangingPunct="1">
              <a:tabLst>
                <a:tab pos="1371600" algn="l"/>
                <a:tab pos="1547813" algn="l"/>
              </a:tabLst>
            </a:pPr>
            <a:r>
              <a:rPr lang="en-US" altLang="en-US" b="1" dirty="0"/>
              <a:t>b.  </a:t>
            </a:r>
            <a:r>
              <a:rPr lang="en-US" altLang="en-US" i="1" dirty="0"/>
              <a:t>g</a:t>
            </a:r>
            <a:r>
              <a:rPr lang="en-US" altLang="en-US" sz="400" i="1" dirty="0"/>
              <a:t> </a:t>
            </a:r>
            <a:r>
              <a:rPr lang="en-US" altLang="en-US" dirty="0"/>
              <a:t>(</a:t>
            </a:r>
            <a:r>
              <a:rPr lang="en-US" altLang="en-US" i="1" dirty="0"/>
              <a:t>x</a:t>
            </a:r>
            <a:r>
              <a:rPr lang="en-US" altLang="en-US" dirty="0"/>
              <a:t>) = log</a:t>
            </a:r>
            <a:r>
              <a:rPr lang="en-US" altLang="en-US" baseline="-25000" dirty="0"/>
              <a:t>2</a:t>
            </a:r>
            <a:r>
              <a:rPr lang="en-US" altLang="en-US" i="1" dirty="0"/>
              <a:t>x</a:t>
            </a:r>
          </a:p>
          <a:p>
            <a:pPr eaLnBrk="1" hangingPunct="1">
              <a:tabLst>
                <a:tab pos="1371600" algn="l"/>
                <a:tab pos="1547813" algn="l"/>
              </a:tabLst>
            </a:pPr>
            <a:endParaRPr lang="en-US" altLang="en-US" i="1" dirty="0"/>
          </a:p>
          <a:p>
            <a:pPr eaLnBrk="1" hangingPunct="1">
              <a:tabLst>
                <a:tab pos="1371600" algn="l"/>
                <a:tab pos="1547813" algn="l"/>
              </a:tabLst>
            </a:pPr>
            <a:r>
              <a:rPr lang="en-US" altLang="en-US" dirty="0">
                <a:solidFill>
                  <a:srgbClr val="0073BC"/>
                </a:solidFill>
              </a:rPr>
              <a:t>Solution:</a:t>
            </a:r>
          </a:p>
          <a:p>
            <a:pPr eaLnBrk="1" hangingPunct="1">
              <a:tabLst>
                <a:tab pos="1371600" algn="l"/>
                <a:tab pos="1547813" algn="l"/>
              </a:tabLst>
            </a:pPr>
            <a:r>
              <a:rPr lang="en-US" altLang="en-US" dirty="0"/>
              <a:t>Use the points from the previous</a:t>
            </a:r>
          </a:p>
          <a:p>
            <a:pPr eaLnBrk="1" hangingPunct="1">
              <a:tabLst>
                <a:tab pos="1371600" algn="l"/>
                <a:tab pos="1547813" algn="l"/>
              </a:tabLst>
            </a:pPr>
            <a:r>
              <a:rPr lang="en-US" altLang="en-US" dirty="0"/>
              <a:t>slide to plot points and connect</a:t>
            </a:r>
          </a:p>
          <a:p>
            <a:pPr eaLnBrk="1" hangingPunct="1">
              <a:tabLst>
                <a:tab pos="1371600" algn="l"/>
                <a:tab pos="1547813" algn="l"/>
              </a:tabLst>
            </a:pPr>
            <a:r>
              <a:rPr lang="en-US" altLang="en-US" dirty="0"/>
              <a:t>graph with a smooth curve.</a:t>
            </a:r>
          </a:p>
        </p:txBody>
      </p:sp>
      <p:pic>
        <p:nvPicPr>
          <p:cNvPr id="135172" name="Picture 4">
            <a:extLst>
              <a:ext uri="{FF2B5EF4-FFF2-40B4-BE49-F238E27FC236}">
                <a16:creationId xmlns:a16="http://schemas.microsoft.com/office/drawing/2014/main" id="{8DB2455B-3BD3-E91E-9FEF-04352CFD52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690813"/>
            <a:ext cx="3352800" cy="335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5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5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35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5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5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135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5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5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135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35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5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135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5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5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135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5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C456938B-C977-32B6-B0F8-3CC0E1FDD80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Inverse of a function</a:t>
            </a:r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3F96BEE6-36E7-A469-ABA0-3AEC0BA8F4D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The inverse of a function is determined by interchanging the domain and the range of the original function.</a:t>
            </a:r>
          </a:p>
          <a:p>
            <a:r>
              <a:rPr lang="en-US" altLang="en-US" dirty="0"/>
              <a:t>Designated by</a:t>
            </a:r>
          </a:p>
          <a:p>
            <a:r>
              <a:rPr lang="en-US" altLang="en-US" dirty="0"/>
              <a:t>and read f inverse </a:t>
            </a:r>
          </a:p>
        </p:txBody>
      </p:sp>
      <p:graphicFrame>
        <p:nvGraphicFramePr>
          <p:cNvPr id="24581" name="Object 5">
            <a:extLst>
              <a:ext uri="{FF2B5EF4-FFF2-40B4-BE49-F238E27FC236}">
                <a16:creationId xmlns:a16="http://schemas.microsoft.com/office/drawing/2014/main" id="{129343C7-2731-D460-DCD0-C9A5C36B856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0134048"/>
              </p:ext>
            </p:extLst>
          </p:nvPr>
        </p:nvGraphicFramePr>
        <p:xfrm>
          <a:off x="4419600" y="3521075"/>
          <a:ext cx="685800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04560" imgH="291960" progId="Equation.DSMT4">
                  <p:embed/>
                </p:oleObj>
              </mc:Choice>
              <mc:Fallback>
                <p:oleObj name="Equation" r:id="rId2" imgW="304560" imgH="29196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3521075"/>
                        <a:ext cx="685800" cy="657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2" name="Object 6">
            <a:extLst>
              <a:ext uri="{FF2B5EF4-FFF2-40B4-BE49-F238E27FC236}">
                <a16:creationId xmlns:a16="http://schemas.microsoft.com/office/drawing/2014/main" id="{0FF9C307-862B-9497-17B5-7887DD4EBB5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572000" y="4267200"/>
          <a:ext cx="1447800" cy="1387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04560" imgH="291960" progId="Equation.DSMT4">
                  <p:embed/>
                </p:oleObj>
              </mc:Choice>
              <mc:Fallback>
                <p:oleObj name="Equation" r:id="rId4" imgW="304560" imgH="29196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4267200"/>
                        <a:ext cx="1447800" cy="1387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E1F217C6-ADC8-2B2F-3CDE-F3081A35CD3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Inverse of a function</a:t>
            </a:r>
          </a:p>
        </p:txBody>
      </p:sp>
      <p:graphicFrame>
        <p:nvGraphicFramePr>
          <p:cNvPr id="22531" name="Object 3">
            <a:extLst>
              <a:ext uri="{FF2B5EF4-FFF2-40B4-BE49-F238E27FC236}">
                <a16:creationId xmlns:a16="http://schemas.microsoft.com/office/drawing/2014/main" id="{843AF27D-5E20-6E52-8763-39D95F1A5CAC}"/>
              </a:ext>
            </a:extLst>
          </p:cNvPr>
          <p:cNvGraphicFramePr>
            <a:graphicFrameLocks noGrp="1" noChangeAspect="1"/>
          </p:cNvGraphicFramePr>
          <p:nvPr>
            <p:ph type="body" idx="1"/>
          </p:nvPr>
        </p:nvGraphicFramePr>
        <p:xfrm>
          <a:off x="381000" y="1752600"/>
          <a:ext cx="7772400" cy="132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942920" imgH="330120" progId="Equation.DSMT4">
                  <p:embed/>
                </p:oleObj>
              </mc:Choice>
              <mc:Fallback>
                <p:oleObj name="Equation" r:id="rId2" imgW="1942920" imgH="33012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1752600"/>
                        <a:ext cx="7772400" cy="1320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2" name="Object 4">
            <a:extLst>
              <a:ext uri="{FF2B5EF4-FFF2-40B4-BE49-F238E27FC236}">
                <a16:creationId xmlns:a16="http://schemas.microsoft.com/office/drawing/2014/main" id="{C4B6BFED-1808-E09D-6D6E-06B765742AF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33400" y="4135438"/>
          <a:ext cx="7696200" cy="1258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019240" imgH="330120" progId="Equation.DSMT4">
                  <p:embed/>
                </p:oleObj>
              </mc:Choice>
              <mc:Fallback>
                <p:oleObj name="Equation" r:id="rId4" imgW="2019240" imgH="33012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4135438"/>
                        <a:ext cx="7696200" cy="1258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>
            <a:extLst>
              <a:ext uri="{FF2B5EF4-FFF2-40B4-BE49-F238E27FC236}">
                <a16:creationId xmlns:a16="http://schemas.microsoft.com/office/drawing/2014/main" id="{16C2E26C-CF9E-9BA8-8F48-5BAFA56DFF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2747963" cy="274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8" name="Picture 4">
            <a:extLst>
              <a:ext uri="{FF2B5EF4-FFF2-40B4-BE49-F238E27FC236}">
                <a16:creationId xmlns:a16="http://schemas.microsoft.com/office/drawing/2014/main" id="{61FCEEC7-F558-9351-1544-2984F74ED1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04800"/>
            <a:ext cx="2747963" cy="274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Line 5">
            <a:extLst>
              <a:ext uri="{FF2B5EF4-FFF2-40B4-BE49-F238E27FC236}">
                <a16:creationId xmlns:a16="http://schemas.microsoft.com/office/drawing/2014/main" id="{4DDF6EB4-78C2-2983-F011-98308D2691CC}"/>
              </a:ext>
            </a:extLst>
          </p:cNvPr>
          <p:cNvSpPr>
            <a:spLocks noChangeShapeType="1"/>
          </p:cNvSpPr>
          <p:nvPr/>
        </p:nvSpPr>
        <p:spPr bwMode="auto">
          <a:xfrm>
            <a:off x="304800" y="2790825"/>
            <a:ext cx="2667000" cy="0"/>
          </a:xfrm>
          <a:prstGeom prst="line">
            <a:avLst/>
          </a:prstGeom>
          <a:noFill/>
          <a:ln w="38100">
            <a:solidFill>
              <a:srgbClr val="0066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19460" name="Oval 6">
            <a:extLst>
              <a:ext uri="{FF2B5EF4-FFF2-40B4-BE49-F238E27FC236}">
                <a16:creationId xmlns:a16="http://schemas.microsoft.com/office/drawing/2014/main" id="{FBF04358-ADDF-6AB8-904E-322DAEEE93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241935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9461" name="Line 8">
            <a:extLst>
              <a:ext uri="{FF2B5EF4-FFF2-40B4-BE49-F238E27FC236}">
                <a16:creationId xmlns:a16="http://schemas.microsoft.com/office/drawing/2014/main" id="{E6BF9915-3C3B-9550-CBA1-4AFDE163BC6C}"/>
              </a:ext>
            </a:extLst>
          </p:cNvPr>
          <p:cNvSpPr>
            <a:spLocks noChangeShapeType="1"/>
          </p:cNvSpPr>
          <p:nvPr/>
        </p:nvSpPr>
        <p:spPr bwMode="auto">
          <a:xfrm>
            <a:off x="6734175" y="457200"/>
            <a:ext cx="0" cy="2362200"/>
          </a:xfrm>
          <a:prstGeom prst="line">
            <a:avLst/>
          </a:prstGeom>
          <a:noFill/>
          <a:ln w="38100">
            <a:solidFill>
              <a:srgbClr val="0066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19462" name="Oval 9">
            <a:extLst>
              <a:ext uri="{FF2B5EF4-FFF2-40B4-BE49-F238E27FC236}">
                <a16:creationId xmlns:a16="http://schemas.microsoft.com/office/drawing/2014/main" id="{693BC5D7-FDEF-B21D-1B71-017C02E2CE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77075" y="1219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9463" name="Text Box 10">
            <a:extLst>
              <a:ext uri="{FF2B5EF4-FFF2-40B4-BE49-F238E27FC236}">
                <a16:creationId xmlns:a16="http://schemas.microsoft.com/office/drawing/2014/main" id="{ADB06EB9-1965-8DA0-45E7-9348737AA6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863" y="3184525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  <a:latin typeface="Arial" panose="020B0604020202020204" pitchFamily="34" charset="0"/>
              </a:rPr>
              <a:t>Exponential Graph</a:t>
            </a:r>
          </a:p>
        </p:txBody>
      </p:sp>
      <p:sp>
        <p:nvSpPr>
          <p:cNvPr id="19464" name="Text Box 11">
            <a:extLst>
              <a:ext uri="{FF2B5EF4-FFF2-40B4-BE49-F238E27FC236}">
                <a16:creationId xmlns:a16="http://schemas.microsoft.com/office/drawing/2014/main" id="{6779F27D-0034-5DEC-9967-17D3FD8464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9800" y="3124200"/>
            <a:ext cx="3124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chemeClr val="accent2"/>
                </a:solidFill>
                <a:latin typeface="Arial" panose="020B0604020202020204" pitchFamily="34" charset="0"/>
              </a:rPr>
              <a:t>Logarithmic Graph</a:t>
            </a:r>
          </a:p>
        </p:txBody>
      </p:sp>
      <p:pic>
        <p:nvPicPr>
          <p:cNvPr id="7180" name="Picture 12">
            <a:extLst>
              <a:ext uri="{FF2B5EF4-FFF2-40B4-BE49-F238E27FC236}">
                <a16:creationId xmlns:a16="http://schemas.microsoft.com/office/drawing/2014/main" id="{7B50BE3F-BFB8-A30F-F3CD-DC182B67EE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581400"/>
            <a:ext cx="2976563" cy="297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81" name="Line 13">
            <a:extLst>
              <a:ext uri="{FF2B5EF4-FFF2-40B4-BE49-F238E27FC236}">
                <a16:creationId xmlns:a16="http://schemas.microsoft.com/office/drawing/2014/main" id="{C07331D1-9F8C-8386-C05A-05F130D06A3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352800" y="3810000"/>
            <a:ext cx="2286000" cy="2286000"/>
          </a:xfrm>
          <a:prstGeom prst="line">
            <a:avLst/>
          </a:prstGeom>
          <a:noFill/>
          <a:ln w="38100">
            <a:solidFill>
              <a:srgbClr val="0066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7182" name="Text Box 14">
            <a:extLst>
              <a:ext uri="{FF2B5EF4-FFF2-40B4-BE49-F238E27FC236}">
                <a16:creationId xmlns:a16="http://schemas.microsoft.com/office/drawing/2014/main" id="{02AB61E1-1233-41B5-C490-98A84AB64F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4267200"/>
            <a:ext cx="2514600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006600"/>
                </a:solidFill>
                <a:latin typeface="Arial" panose="020B0604020202020204" pitchFamily="34" charset="0"/>
              </a:rPr>
              <a:t>Graphs of inverse functions are reflected about the line </a:t>
            </a:r>
            <a:r>
              <a:rPr lang="en-US" altLang="en-US" b="1" i="1">
                <a:solidFill>
                  <a:srgbClr val="006600"/>
                </a:solidFill>
                <a:latin typeface="Arial" panose="020B0604020202020204" pitchFamily="34" charset="0"/>
              </a:rPr>
              <a:t>y</a:t>
            </a:r>
            <a:r>
              <a:rPr lang="en-US" altLang="en-US" b="1">
                <a:solidFill>
                  <a:srgbClr val="006600"/>
                </a:solidFill>
                <a:latin typeface="Arial" panose="020B0604020202020204" pitchFamily="34" charset="0"/>
              </a:rPr>
              <a:t> = </a:t>
            </a:r>
            <a:r>
              <a:rPr lang="en-US" altLang="en-US" b="1" i="1">
                <a:solidFill>
                  <a:srgbClr val="006600"/>
                </a:solidFill>
                <a:latin typeface="Arial" panose="020B0604020202020204" pitchFamily="34" charset="0"/>
              </a:rPr>
              <a:t>x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3" dur="500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2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id="{66AEA803-FECD-E889-B1D9-19676458D1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6249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dirty="0"/>
              <a:t>Graphs of Logarithmic Functions</a:t>
            </a:r>
          </a:p>
        </p:txBody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54358B89-5F57-F768-630A-61BBCEE23DE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07988" y="1305490"/>
            <a:ext cx="8458200" cy="5857875"/>
          </a:xfrm>
        </p:spPr>
        <p:txBody>
          <a:bodyPr/>
          <a:lstStyle/>
          <a:p>
            <a:pPr marL="0" indent="0" eaLnBrk="1" hangingPunct="1"/>
            <a:r>
              <a:rPr lang="en-US" altLang="en-US" sz="3400" dirty="0"/>
              <a:t>The graph of </a:t>
            </a:r>
            <a:r>
              <a:rPr lang="en-US" altLang="en-US" sz="3400" i="1" dirty="0"/>
              <a:t>f </a:t>
            </a:r>
            <a:r>
              <a:rPr lang="en-US" altLang="en-US" sz="3400" baseline="30000" dirty="0"/>
              <a:t>–1</a:t>
            </a:r>
            <a:r>
              <a:rPr lang="en-US" altLang="en-US" sz="3400" dirty="0"/>
              <a:t>(</a:t>
            </a:r>
            <a:r>
              <a:rPr lang="en-US" altLang="en-US" sz="3400" i="1" dirty="0"/>
              <a:t>x</a:t>
            </a:r>
            <a:r>
              <a:rPr lang="en-US" altLang="en-US" sz="3400" dirty="0"/>
              <a:t>) = </a:t>
            </a:r>
            <a:r>
              <a:rPr lang="en-US" altLang="en-US" sz="3400" dirty="0" err="1"/>
              <a:t>log</a:t>
            </a:r>
            <a:r>
              <a:rPr lang="en-US" altLang="en-US" sz="3400" i="1" baseline="-25000" dirty="0" err="1"/>
              <a:t>a</a:t>
            </a:r>
            <a:r>
              <a:rPr lang="en-US" altLang="en-US" sz="3400" i="1" dirty="0" err="1"/>
              <a:t>x</a:t>
            </a:r>
            <a:r>
              <a:rPr lang="en-US" altLang="en-US" sz="3400" dirty="0"/>
              <a:t> is obtained </a:t>
            </a:r>
            <a:br>
              <a:rPr lang="en-US" altLang="en-US" sz="3400" dirty="0"/>
            </a:br>
            <a:r>
              <a:rPr lang="en-US" altLang="en-US" sz="3400" dirty="0"/>
              <a:t>by reflecting the graph of </a:t>
            </a:r>
            <a:r>
              <a:rPr lang="en-US" altLang="en-US" sz="3400" i="1" dirty="0"/>
              <a:t>f</a:t>
            </a:r>
            <a:r>
              <a:rPr lang="en-US" altLang="en-US" sz="3400" dirty="0"/>
              <a:t>(</a:t>
            </a:r>
            <a:r>
              <a:rPr lang="en-US" altLang="en-US" sz="3400" i="1" dirty="0"/>
              <a:t>x</a:t>
            </a:r>
            <a:r>
              <a:rPr lang="en-US" altLang="en-US" sz="3400" dirty="0"/>
              <a:t>) = </a:t>
            </a:r>
            <a:r>
              <a:rPr lang="en-US" altLang="en-US" sz="3400" i="1" dirty="0"/>
              <a:t>a</a:t>
            </a:r>
            <a:r>
              <a:rPr lang="en-US" altLang="en-US" sz="3400" i="1" baseline="30000" dirty="0"/>
              <a:t>x </a:t>
            </a:r>
            <a:r>
              <a:rPr lang="en-US" altLang="en-US" sz="3400" dirty="0"/>
              <a:t>in </a:t>
            </a:r>
            <a:br>
              <a:rPr lang="en-US" altLang="en-US" sz="3400" dirty="0"/>
            </a:br>
            <a:r>
              <a:rPr lang="en-US" altLang="en-US" sz="3400" dirty="0"/>
              <a:t>the line </a:t>
            </a:r>
            <a:r>
              <a:rPr lang="en-US" altLang="en-US" sz="3400" i="1" dirty="0"/>
              <a:t>y =</a:t>
            </a:r>
            <a:r>
              <a:rPr lang="en-US" altLang="en-US" sz="3400" dirty="0"/>
              <a:t> </a:t>
            </a:r>
            <a:r>
              <a:rPr lang="en-US" altLang="en-US" sz="3400" i="1" dirty="0"/>
              <a:t>x</a:t>
            </a:r>
            <a:r>
              <a:rPr lang="en-US" altLang="en-US" sz="3400" dirty="0"/>
              <a:t>. </a:t>
            </a:r>
          </a:p>
          <a:p>
            <a:pPr lvl="1" eaLnBrk="1" hangingPunct="1"/>
            <a:endParaRPr lang="en-US" altLang="en-US" sz="2400" dirty="0"/>
          </a:p>
          <a:p>
            <a:pPr lvl="1" eaLnBrk="1" hangingPunct="1"/>
            <a:r>
              <a:rPr lang="en-US" altLang="en-US" sz="2800" dirty="0"/>
              <a:t>The figure shows </a:t>
            </a:r>
            <a:br>
              <a:rPr lang="en-US" altLang="en-US" sz="2800" dirty="0"/>
            </a:br>
            <a:r>
              <a:rPr lang="en-US" altLang="en-US" sz="2800" dirty="0"/>
              <a:t>the case </a:t>
            </a:r>
            <a:r>
              <a:rPr lang="en-US" altLang="en-US" sz="2800" i="1" dirty="0"/>
              <a:t>a &gt;</a:t>
            </a:r>
            <a:r>
              <a:rPr lang="en-US" altLang="en-US" sz="2800" dirty="0"/>
              <a:t> 1.</a:t>
            </a:r>
          </a:p>
        </p:txBody>
      </p:sp>
      <p:grpSp>
        <p:nvGrpSpPr>
          <p:cNvPr id="39940" name="Group 6">
            <a:extLst>
              <a:ext uri="{FF2B5EF4-FFF2-40B4-BE49-F238E27FC236}">
                <a16:creationId xmlns:a16="http://schemas.microsoft.com/office/drawing/2014/main" id="{6BAD7EB8-D0F5-DC5D-98C8-7AF93338EF42}"/>
              </a:ext>
            </a:extLst>
          </p:cNvPr>
          <p:cNvGrpSpPr>
            <a:grpSpLocks/>
          </p:cNvGrpSpPr>
          <p:nvPr/>
        </p:nvGrpSpPr>
        <p:grpSpPr bwMode="auto">
          <a:xfrm>
            <a:off x="5105400" y="2590800"/>
            <a:ext cx="3760788" cy="4038600"/>
            <a:chOff x="5105400" y="2590800"/>
            <a:chExt cx="3760075" cy="4038600"/>
          </a:xfrm>
        </p:grpSpPr>
        <p:pic>
          <p:nvPicPr>
            <p:cNvPr id="39941" name="Picture 9">
              <a:extLst>
                <a:ext uri="{FF2B5EF4-FFF2-40B4-BE49-F238E27FC236}">
                  <a16:creationId xmlns:a16="http://schemas.microsoft.com/office/drawing/2014/main" id="{40CB7DAB-A4E1-3D17-D1AD-E65E0DB0A62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25" t="3534"/>
            <a:stretch>
              <a:fillRect/>
            </a:stretch>
          </p:blipFill>
          <p:spPr bwMode="auto">
            <a:xfrm>
              <a:off x="5105400" y="2590800"/>
              <a:ext cx="3760075" cy="4038600"/>
            </a:xfrm>
            <a:prstGeom prst="rect">
              <a:avLst/>
            </a:prstGeom>
            <a:noFill/>
            <a:ln w="50800">
              <a:solidFill>
                <a:srgbClr val="CD963D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942" name="Picture 10">
              <a:extLst>
                <a:ext uri="{FF2B5EF4-FFF2-40B4-BE49-F238E27FC236}">
                  <a16:creationId xmlns:a16="http://schemas.microsoft.com/office/drawing/2014/main" id="{E49D1160-F67C-688F-1E0A-A265C6932EF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0" y="6280356"/>
              <a:ext cx="1143000" cy="3021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08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:a16="http://schemas.microsoft.com/office/drawing/2014/main" id="{AA3E74D0-5A37-5AD1-86F8-DBCD5D8BAFE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304800"/>
            <a:ext cx="8229600" cy="533400"/>
          </a:xfrm>
        </p:spPr>
        <p:txBody>
          <a:bodyPr/>
          <a:lstStyle/>
          <a:p>
            <a:pPr eaLnBrk="1" hangingPunct="1"/>
            <a:r>
              <a:rPr lang="en-US" altLang="en-US" sz="2200"/>
              <a:t>E.g. 4—Graphing a Logarithmic Function by Plotting Points</a:t>
            </a:r>
          </a:p>
        </p:txBody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id="{4067AB6B-420A-1381-8314-8051AC0345A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49275" y="876300"/>
            <a:ext cx="8458200" cy="5857875"/>
          </a:xfrm>
        </p:spPr>
        <p:txBody>
          <a:bodyPr/>
          <a:lstStyle/>
          <a:p>
            <a:pPr marL="0" indent="0" eaLnBrk="1" hangingPunct="1"/>
            <a:r>
              <a:rPr lang="en-US" altLang="en-US" sz="3800"/>
              <a:t>Sketch the graph of </a:t>
            </a:r>
            <a:br>
              <a:rPr lang="en-US" altLang="en-US" sz="3800"/>
            </a:br>
            <a:r>
              <a:rPr lang="en-US" altLang="en-US" sz="3800"/>
              <a:t>			</a:t>
            </a:r>
            <a:r>
              <a:rPr lang="en-US" altLang="en-US" sz="3800" i="1"/>
              <a:t>f</a:t>
            </a:r>
            <a:r>
              <a:rPr lang="en-US" altLang="en-US" sz="3800"/>
              <a:t>(</a:t>
            </a:r>
            <a:r>
              <a:rPr lang="en-US" altLang="en-US" sz="3800" i="1"/>
              <a:t>x</a:t>
            </a:r>
            <a:r>
              <a:rPr lang="en-US" altLang="en-US" sz="3800"/>
              <a:t>) = log</a:t>
            </a:r>
            <a:r>
              <a:rPr lang="en-US" altLang="en-US" sz="3800" baseline="-25000"/>
              <a:t>2</a:t>
            </a:r>
            <a:r>
              <a:rPr lang="en-US" altLang="en-US" sz="3800" i="1"/>
              <a:t>x</a:t>
            </a:r>
          </a:p>
          <a:p>
            <a:pPr lvl="1" eaLnBrk="1" hangingPunct="1"/>
            <a:endParaRPr lang="en-US" altLang="en-US" sz="3800"/>
          </a:p>
          <a:p>
            <a:pPr lvl="1" eaLnBrk="1" hangingPunct="1"/>
            <a:r>
              <a:rPr lang="en-US" altLang="en-US"/>
              <a:t>To make a table of values, </a:t>
            </a:r>
            <a:br>
              <a:rPr lang="en-US" altLang="en-US"/>
            </a:br>
            <a:r>
              <a:rPr lang="en-US" altLang="en-US"/>
              <a:t>we choose the </a:t>
            </a:r>
            <a:r>
              <a:rPr lang="en-US" altLang="en-US" i="1"/>
              <a:t>x</a:t>
            </a:r>
            <a:r>
              <a:rPr lang="en-US" altLang="en-US"/>
              <a:t>-values to be </a:t>
            </a:r>
            <a:br>
              <a:rPr lang="en-US" altLang="en-US"/>
            </a:br>
            <a:r>
              <a:rPr lang="en-US" altLang="en-US"/>
              <a:t>powers of 2 so that we can </a:t>
            </a:r>
            <a:br>
              <a:rPr lang="en-US" altLang="en-US"/>
            </a:br>
            <a:r>
              <a:rPr lang="en-US" altLang="en-US"/>
              <a:t>easily find their logarithms.</a:t>
            </a:r>
          </a:p>
        </p:txBody>
      </p:sp>
      <p:pic>
        <p:nvPicPr>
          <p:cNvPr id="43012" name="Picture 7">
            <a:extLst>
              <a:ext uri="{FF2B5EF4-FFF2-40B4-BE49-F238E27FC236}">
                <a16:creationId xmlns:a16="http://schemas.microsoft.com/office/drawing/2014/main" id="{F3103BA4-308D-18A9-9F2D-A52F5CD5F6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895600"/>
            <a:ext cx="2903538" cy="3733800"/>
          </a:xfrm>
          <a:prstGeom prst="rect">
            <a:avLst/>
          </a:prstGeom>
          <a:noFill/>
          <a:ln w="50800">
            <a:solidFill>
              <a:srgbClr val="CD963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3">
            <a:extLst>
              <a:ext uri="{FF2B5EF4-FFF2-40B4-BE49-F238E27FC236}">
                <a16:creationId xmlns:a16="http://schemas.microsoft.com/office/drawing/2014/main" id="{6D84CC5D-76E6-A443-8B75-C9F2826CB4E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77850" y="904875"/>
            <a:ext cx="8458200" cy="5857875"/>
          </a:xfrm>
        </p:spPr>
        <p:txBody>
          <a:bodyPr/>
          <a:lstStyle/>
          <a:p>
            <a:pPr marL="0" indent="0" eaLnBrk="1" hangingPunct="1"/>
            <a:r>
              <a:rPr lang="en-US" altLang="en-US" sz="3600"/>
              <a:t>We plot these points and connect them with a smooth curve. </a:t>
            </a:r>
          </a:p>
        </p:txBody>
      </p:sp>
      <p:pic>
        <p:nvPicPr>
          <p:cNvPr id="44035" name="Picture 7">
            <a:extLst>
              <a:ext uri="{FF2B5EF4-FFF2-40B4-BE49-F238E27FC236}">
                <a16:creationId xmlns:a16="http://schemas.microsoft.com/office/drawing/2014/main" id="{56035D0A-7D65-783C-FA31-2A2D28424B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667000"/>
            <a:ext cx="2903538" cy="3733800"/>
          </a:xfrm>
          <a:prstGeom prst="rect">
            <a:avLst/>
          </a:prstGeom>
          <a:noFill/>
          <a:ln w="50800">
            <a:solidFill>
              <a:srgbClr val="CD963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036" name="Picture 14">
            <a:extLst>
              <a:ext uri="{FF2B5EF4-FFF2-40B4-BE49-F238E27FC236}">
                <a16:creationId xmlns:a16="http://schemas.microsoft.com/office/drawing/2014/main" id="{C08C830B-E421-5BD0-AAA3-F7FD3ECE05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590800"/>
            <a:ext cx="3921125" cy="3889375"/>
          </a:xfrm>
          <a:prstGeom prst="rect">
            <a:avLst/>
          </a:prstGeom>
          <a:noFill/>
          <a:ln w="50800">
            <a:solidFill>
              <a:srgbClr val="CD963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037" name="Rectangle 2">
            <a:extLst>
              <a:ext uri="{FF2B5EF4-FFF2-40B4-BE49-F238E27FC236}">
                <a16:creationId xmlns:a16="http://schemas.microsoft.com/office/drawing/2014/main" id="{4012404D-DC70-A168-D8F8-AE13E4D59B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304800"/>
            <a:ext cx="8229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en-US" sz="2200" b="1" i="1">
                <a:solidFill>
                  <a:srgbClr val="B94A37"/>
                </a:solidFill>
              </a:rPr>
              <a:t>E.g. 4—Graphing a Logarithmic Function by Plotting Points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:a16="http://schemas.microsoft.com/office/drawing/2014/main" id="{3B10804D-DC56-70DC-360D-AD846465828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08647" y="21431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dirty="0"/>
              <a:t>Graphs of Logarithmic Functions</a:t>
            </a:r>
          </a:p>
        </p:txBody>
      </p:sp>
      <p:sp>
        <p:nvSpPr>
          <p:cNvPr id="45059" name="Rectangle 3">
            <a:extLst>
              <a:ext uri="{FF2B5EF4-FFF2-40B4-BE49-F238E27FC236}">
                <a16:creationId xmlns:a16="http://schemas.microsoft.com/office/drawing/2014/main" id="{5238ECBE-9AEC-8909-00AA-82C978C00C3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5696" y="1164431"/>
            <a:ext cx="8458200" cy="5857875"/>
          </a:xfrm>
        </p:spPr>
        <p:txBody>
          <a:bodyPr/>
          <a:lstStyle/>
          <a:p>
            <a:pPr marL="0" indent="0" eaLnBrk="1" hangingPunct="1"/>
            <a:r>
              <a:rPr lang="en-US" altLang="en-US" sz="3400" dirty="0"/>
              <a:t>The figure shows the graphs of the family of logarithmic functions with bases 2, 3, 5, and 10.</a:t>
            </a:r>
          </a:p>
        </p:txBody>
      </p:sp>
      <p:grpSp>
        <p:nvGrpSpPr>
          <p:cNvPr id="45060" name="Group 9">
            <a:extLst>
              <a:ext uri="{FF2B5EF4-FFF2-40B4-BE49-F238E27FC236}">
                <a16:creationId xmlns:a16="http://schemas.microsoft.com/office/drawing/2014/main" id="{2F88F12B-57F3-6D96-C8B8-54072171840D}"/>
              </a:ext>
            </a:extLst>
          </p:cNvPr>
          <p:cNvGrpSpPr>
            <a:grpSpLocks/>
          </p:cNvGrpSpPr>
          <p:nvPr/>
        </p:nvGrpSpPr>
        <p:grpSpPr bwMode="auto">
          <a:xfrm>
            <a:off x="3657600" y="2743200"/>
            <a:ext cx="5038725" cy="3752850"/>
            <a:chOff x="3657600" y="2743200"/>
            <a:chExt cx="5038725" cy="3752850"/>
          </a:xfrm>
        </p:grpSpPr>
        <p:pic>
          <p:nvPicPr>
            <p:cNvPr id="45061" name="Picture 8">
              <a:extLst>
                <a:ext uri="{FF2B5EF4-FFF2-40B4-BE49-F238E27FC236}">
                  <a16:creationId xmlns:a16="http://schemas.microsoft.com/office/drawing/2014/main" id="{9E5BB9CE-49C0-839A-52F2-28592181300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7600" y="2743200"/>
              <a:ext cx="5038725" cy="3752850"/>
            </a:xfrm>
            <a:prstGeom prst="rect">
              <a:avLst/>
            </a:prstGeom>
            <a:noFill/>
            <a:ln w="50800">
              <a:solidFill>
                <a:srgbClr val="CD963D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062" name="Picture 9">
              <a:extLst>
                <a:ext uri="{FF2B5EF4-FFF2-40B4-BE49-F238E27FC236}">
                  <a16:creationId xmlns:a16="http://schemas.microsoft.com/office/drawing/2014/main" id="{752CA98C-BDDD-C7EB-E3B8-1CC990116D9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43800" y="6096000"/>
              <a:ext cx="1009650" cy="295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08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>
            <a:extLst>
              <a:ext uri="{FF2B5EF4-FFF2-40B4-BE49-F238E27FC236}">
                <a16:creationId xmlns:a16="http://schemas.microsoft.com/office/drawing/2014/main" id="{3F284B2E-6C7F-3223-B167-DA797A2E466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71500" y="609600"/>
            <a:ext cx="8001000" cy="533400"/>
          </a:xfrm>
        </p:spPr>
        <p:txBody>
          <a:bodyPr/>
          <a:lstStyle/>
          <a:p>
            <a:pPr eaLnBrk="1" hangingPunct="1"/>
            <a:r>
              <a:rPr lang="en-US" altLang="en-US" dirty="0"/>
              <a:t>E.g.—Reflecting Graphs of Logarithmic Functions</a:t>
            </a:r>
          </a:p>
        </p:txBody>
      </p:sp>
      <p:sp>
        <p:nvSpPr>
          <p:cNvPr id="47107" name="Rectangle 3">
            <a:extLst>
              <a:ext uri="{FF2B5EF4-FFF2-40B4-BE49-F238E27FC236}">
                <a16:creationId xmlns:a16="http://schemas.microsoft.com/office/drawing/2014/main" id="{AC042960-8521-454B-6EC5-1661D681FB0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1447800"/>
            <a:ext cx="8458200" cy="5857875"/>
          </a:xfrm>
        </p:spPr>
        <p:txBody>
          <a:bodyPr/>
          <a:lstStyle/>
          <a:p>
            <a:pPr marL="0" indent="0" eaLnBrk="1" hangingPunct="1"/>
            <a:r>
              <a:rPr lang="en-US" altLang="en-US" sz="3600" dirty="0"/>
              <a:t>Sketch the graph of each function.</a:t>
            </a:r>
          </a:p>
          <a:p>
            <a:pPr marL="0" indent="0" eaLnBrk="1" hangingPunct="1"/>
            <a:endParaRPr lang="en-US" altLang="en-US" sz="3600" dirty="0"/>
          </a:p>
          <a:p>
            <a:pPr marL="0" indent="0" eaLnBrk="1" hangingPunct="1"/>
            <a:r>
              <a:rPr lang="en-US" altLang="en-US" sz="3600" dirty="0"/>
              <a:t>(a) </a:t>
            </a:r>
            <a:r>
              <a:rPr lang="en-US" altLang="en-US" sz="3600" i="1" dirty="0"/>
              <a:t>g</a:t>
            </a:r>
            <a:r>
              <a:rPr lang="en-US" altLang="en-US" sz="3600" dirty="0"/>
              <a:t>(</a:t>
            </a:r>
            <a:r>
              <a:rPr lang="en-US" altLang="en-US" sz="3600" i="1" dirty="0"/>
              <a:t>x</a:t>
            </a:r>
            <a:r>
              <a:rPr lang="en-US" altLang="en-US" sz="3600" dirty="0"/>
              <a:t>) = –log</a:t>
            </a:r>
            <a:r>
              <a:rPr lang="en-US" altLang="en-US" sz="3600" baseline="-25000" dirty="0"/>
              <a:t>2</a:t>
            </a:r>
            <a:r>
              <a:rPr lang="en-US" altLang="en-US" sz="3600" i="1" dirty="0"/>
              <a:t>x</a:t>
            </a:r>
          </a:p>
          <a:p>
            <a:pPr marL="0" indent="0" eaLnBrk="1" hangingPunct="1"/>
            <a:endParaRPr lang="en-US" altLang="en-US" sz="3600" i="1" dirty="0"/>
          </a:p>
          <a:p>
            <a:pPr marL="0" indent="0" eaLnBrk="1" hangingPunct="1"/>
            <a:r>
              <a:rPr lang="en-US" altLang="en-US" sz="3600" dirty="0"/>
              <a:t>(b) </a:t>
            </a:r>
            <a:r>
              <a:rPr lang="en-US" altLang="en-US" sz="3600" i="1" dirty="0"/>
              <a:t>h</a:t>
            </a:r>
            <a:r>
              <a:rPr lang="en-US" altLang="en-US" sz="3600" dirty="0"/>
              <a:t>(</a:t>
            </a:r>
            <a:r>
              <a:rPr lang="en-US" altLang="en-US" sz="3600" i="1" dirty="0"/>
              <a:t>x</a:t>
            </a:r>
            <a:r>
              <a:rPr lang="en-US" altLang="en-US" sz="3600" dirty="0"/>
              <a:t>) = log</a:t>
            </a:r>
            <a:r>
              <a:rPr lang="en-US" altLang="en-US" sz="3600" baseline="-25000" dirty="0"/>
              <a:t>2</a:t>
            </a:r>
            <a:r>
              <a:rPr lang="en-US" altLang="en-US" sz="3600" dirty="0"/>
              <a:t>(–</a:t>
            </a:r>
            <a:r>
              <a:rPr lang="en-US" altLang="en-US" sz="3600" i="1" dirty="0"/>
              <a:t>x</a:t>
            </a:r>
            <a:r>
              <a:rPr lang="en-US" altLang="en-US" sz="3600" dirty="0"/>
              <a:t>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>
            <a:extLst>
              <a:ext uri="{FF2B5EF4-FFF2-40B4-BE49-F238E27FC236}">
                <a16:creationId xmlns:a16="http://schemas.microsoft.com/office/drawing/2014/main" id="{0DE25A9A-2685-ED96-BA6D-72C76F8215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307975" y="260726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dirty="0"/>
              <a:t>E.g.—Reflecting Graphs</a:t>
            </a:r>
          </a:p>
        </p:txBody>
      </p:sp>
      <p:sp>
        <p:nvSpPr>
          <p:cNvPr id="48131" name="Rectangle 3">
            <a:extLst>
              <a:ext uri="{FF2B5EF4-FFF2-40B4-BE49-F238E27FC236}">
                <a16:creationId xmlns:a16="http://schemas.microsoft.com/office/drawing/2014/main" id="{ADDC7200-D32E-F085-307D-F767DB9B700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42900" y="1403726"/>
            <a:ext cx="8458200" cy="5857875"/>
          </a:xfrm>
        </p:spPr>
        <p:txBody>
          <a:bodyPr/>
          <a:lstStyle/>
          <a:p>
            <a:pPr marL="0" indent="0" eaLnBrk="1" hangingPunct="1"/>
            <a:r>
              <a:rPr lang="en-US" altLang="en-US" sz="4000" dirty="0"/>
              <a:t>To get the graph of </a:t>
            </a:r>
            <a:r>
              <a:rPr lang="en-US" altLang="en-US" sz="4000" i="1" dirty="0"/>
              <a:t>g</a:t>
            </a:r>
            <a:r>
              <a:rPr lang="en-US" altLang="en-US" sz="4000" dirty="0"/>
              <a:t>(</a:t>
            </a:r>
            <a:r>
              <a:rPr lang="en-US" altLang="en-US" sz="4000" i="1" dirty="0"/>
              <a:t>x</a:t>
            </a:r>
            <a:r>
              <a:rPr lang="en-US" altLang="en-US" sz="4000" dirty="0"/>
              <a:t>) = –log</a:t>
            </a:r>
            <a:r>
              <a:rPr lang="en-US" altLang="en-US" sz="4000" baseline="-25000" dirty="0"/>
              <a:t>2</a:t>
            </a:r>
            <a:r>
              <a:rPr lang="en-US" altLang="en-US" sz="4000" i="1" dirty="0"/>
              <a:t>x</a:t>
            </a:r>
            <a:r>
              <a:rPr lang="en-US" altLang="en-US" sz="4000" dirty="0"/>
              <a:t>, we:</a:t>
            </a:r>
          </a:p>
          <a:p>
            <a:pPr marL="1027113" lvl="1" indent="-450850" eaLnBrk="1" hangingPunct="1">
              <a:buFontTx/>
              <a:buAutoNum type="arabicPeriod"/>
            </a:pPr>
            <a:endParaRPr lang="en-US" altLang="en-US" sz="2800" dirty="0"/>
          </a:p>
          <a:p>
            <a:pPr marL="1027113" lvl="1" indent="-450850" eaLnBrk="1" hangingPunct="1">
              <a:buFontTx/>
              <a:buAutoNum type="arabicPeriod"/>
            </a:pPr>
            <a:r>
              <a:rPr lang="en-US" altLang="en-US" sz="2800" dirty="0"/>
              <a:t>Start with the graph </a:t>
            </a:r>
            <a:br>
              <a:rPr lang="en-US" altLang="en-US" sz="2800" dirty="0"/>
            </a:br>
            <a:r>
              <a:rPr lang="en-US" altLang="en-US" sz="2800" dirty="0"/>
              <a:t>of </a:t>
            </a:r>
            <a:r>
              <a:rPr lang="en-US" altLang="en-US" sz="2800" i="1" dirty="0"/>
              <a:t>f</a:t>
            </a:r>
            <a:r>
              <a:rPr lang="en-US" altLang="en-US" sz="2800" dirty="0"/>
              <a:t>(</a:t>
            </a:r>
            <a:r>
              <a:rPr lang="en-US" altLang="en-US" sz="2800" i="1" dirty="0"/>
              <a:t>x</a:t>
            </a:r>
            <a:r>
              <a:rPr lang="en-US" altLang="en-US" sz="2800" dirty="0"/>
              <a:t>) = log</a:t>
            </a:r>
            <a:r>
              <a:rPr lang="en-US" altLang="en-US" sz="2800" baseline="-25000" dirty="0"/>
              <a:t>2</a:t>
            </a:r>
            <a:r>
              <a:rPr lang="en-US" altLang="en-US" sz="2800" i="1" dirty="0"/>
              <a:t>x.</a:t>
            </a:r>
          </a:p>
          <a:p>
            <a:pPr marL="1027113" lvl="1" indent="-450850" eaLnBrk="1" hangingPunct="1">
              <a:buFontTx/>
              <a:buAutoNum type="arabicPeriod"/>
            </a:pPr>
            <a:endParaRPr lang="en-US" altLang="en-US" sz="2800" dirty="0"/>
          </a:p>
          <a:p>
            <a:pPr marL="1027113" lvl="1" indent="-450850" eaLnBrk="1" hangingPunct="1">
              <a:buFontTx/>
              <a:buAutoNum type="arabicPeriod"/>
            </a:pPr>
            <a:r>
              <a:rPr lang="en-US" altLang="en-US" sz="2800" dirty="0"/>
              <a:t>Reflect in the </a:t>
            </a:r>
            <a:r>
              <a:rPr lang="en-US" altLang="en-US" sz="2800" i="1" dirty="0"/>
              <a:t>x</a:t>
            </a:r>
            <a:r>
              <a:rPr lang="en-US" altLang="en-US" sz="2800" dirty="0"/>
              <a:t>-axis.</a:t>
            </a:r>
          </a:p>
        </p:txBody>
      </p:sp>
      <p:sp>
        <p:nvSpPr>
          <p:cNvPr id="48132" name="Rectangle 4">
            <a:extLst>
              <a:ext uri="{FF2B5EF4-FFF2-40B4-BE49-F238E27FC236}">
                <a16:creationId xmlns:a16="http://schemas.microsoft.com/office/drawing/2014/main" id="{A6CE809D-2581-4677-A279-2F11A4EB7F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4725" y="260350"/>
            <a:ext cx="28194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en-US" sz="2400" dirty="0">
                <a:solidFill>
                  <a:srgbClr val="B94A37"/>
                </a:solidFill>
              </a:rPr>
              <a:t>Example</a:t>
            </a:r>
          </a:p>
        </p:txBody>
      </p:sp>
      <p:pic>
        <p:nvPicPr>
          <p:cNvPr id="48133" name="Picture 14">
            <a:extLst>
              <a:ext uri="{FF2B5EF4-FFF2-40B4-BE49-F238E27FC236}">
                <a16:creationId xmlns:a16="http://schemas.microsoft.com/office/drawing/2014/main" id="{7BDC04E6-E2FA-4F01-0DC1-6DE8E94C85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1900" y="2286000"/>
            <a:ext cx="3867150" cy="4267200"/>
          </a:xfrm>
          <a:prstGeom prst="rect">
            <a:avLst/>
          </a:prstGeom>
          <a:noFill/>
          <a:ln w="50800">
            <a:solidFill>
              <a:srgbClr val="CD963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F3D89B90-AB31-D678-5CF7-F1FAF1901CE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Defs: domain and range</a:t>
            </a:r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DA3A7FCB-7441-2466-CF29-A282F66FCCC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4400" b="1" u="sng" dirty="0"/>
              <a:t>Domain</a:t>
            </a:r>
            <a:r>
              <a:rPr lang="en-US" altLang="en-US" sz="4400" dirty="0"/>
              <a:t>:  The set of x components of an equation.</a:t>
            </a:r>
          </a:p>
          <a:p>
            <a:r>
              <a:rPr lang="en-US" altLang="en-US" sz="4400" b="1" u="sng" dirty="0"/>
              <a:t>Range</a:t>
            </a:r>
            <a:r>
              <a:rPr lang="en-US" altLang="en-US" sz="4400" dirty="0"/>
              <a:t>:  The set of y components of an equation.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>
            <a:extLst>
              <a:ext uri="{FF2B5EF4-FFF2-40B4-BE49-F238E27FC236}">
                <a16:creationId xmlns:a16="http://schemas.microsoft.com/office/drawing/2014/main" id="{0E37F912-80B1-E42F-A226-EBAB4B1D405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303964" y="353218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dirty="0"/>
              <a:t>E.g.—Reflecting Graphs</a:t>
            </a:r>
          </a:p>
        </p:txBody>
      </p:sp>
      <p:sp>
        <p:nvSpPr>
          <p:cNvPr id="49155" name="Rectangle 3">
            <a:extLst>
              <a:ext uri="{FF2B5EF4-FFF2-40B4-BE49-F238E27FC236}">
                <a16:creationId xmlns:a16="http://schemas.microsoft.com/office/drawing/2014/main" id="{D51B2E17-D80A-1EB2-C232-B386DE9ACEA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15925" y="1490662"/>
            <a:ext cx="8458200" cy="5857875"/>
          </a:xfrm>
        </p:spPr>
        <p:txBody>
          <a:bodyPr/>
          <a:lstStyle/>
          <a:p>
            <a:pPr marL="0" indent="0" eaLnBrk="1" hangingPunct="1"/>
            <a:r>
              <a:rPr lang="en-US" altLang="en-US" sz="4000" dirty="0"/>
              <a:t>To get the graph of </a:t>
            </a:r>
            <a:r>
              <a:rPr lang="en-US" altLang="en-US" sz="4000" i="1" dirty="0"/>
              <a:t>h</a:t>
            </a:r>
            <a:r>
              <a:rPr lang="en-US" altLang="en-US" sz="4000" dirty="0"/>
              <a:t>(</a:t>
            </a:r>
            <a:r>
              <a:rPr lang="en-US" altLang="en-US" sz="4000" i="1" dirty="0"/>
              <a:t>x</a:t>
            </a:r>
            <a:r>
              <a:rPr lang="en-US" altLang="en-US" sz="4000" dirty="0"/>
              <a:t>) = log</a:t>
            </a:r>
            <a:r>
              <a:rPr lang="en-US" altLang="en-US" sz="4000" baseline="-25000" dirty="0"/>
              <a:t>2</a:t>
            </a:r>
            <a:r>
              <a:rPr lang="en-US" altLang="en-US" sz="4000" dirty="0"/>
              <a:t>(–</a:t>
            </a:r>
            <a:r>
              <a:rPr lang="en-US" altLang="en-US" sz="4000" i="1" dirty="0"/>
              <a:t>x</a:t>
            </a:r>
            <a:r>
              <a:rPr lang="en-US" altLang="en-US" sz="4000" dirty="0"/>
              <a:t>), we:</a:t>
            </a:r>
          </a:p>
          <a:p>
            <a:pPr marL="1027113" lvl="1" indent="-450850" eaLnBrk="1" hangingPunct="1">
              <a:buFontTx/>
              <a:buAutoNum type="arabicPeriod"/>
            </a:pPr>
            <a:endParaRPr lang="en-US" altLang="en-US" sz="2800" dirty="0"/>
          </a:p>
          <a:p>
            <a:pPr marL="1027113" lvl="1" indent="-450850" eaLnBrk="1" hangingPunct="1">
              <a:buFontTx/>
              <a:buAutoNum type="arabicPeriod"/>
            </a:pPr>
            <a:r>
              <a:rPr lang="en-US" altLang="en-US" sz="2800" dirty="0"/>
              <a:t>Start with </a:t>
            </a:r>
            <a:br>
              <a:rPr lang="en-US" altLang="en-US" sz="2800" dirty="0"/>
            </a:br>
            <a:r>
              <a:rPr lang="en-US" altLang="en-US" sz="2800" dirty="0"/>
              <a:t>the graph of </a:t>
            </a:r>
            <a:br>
              <a:rPr lang="en-US" altLang="en-US" sz="2800" dirty="0"/>
            </a:br>
            <a:r>
              <a:rPr lang="en-US" altLang="en-US" sz="2800" i="1" dirty="0"/>
              <a:t>f</a:t>
            </a:r>
            <a:r>
              <a:rPr lang="en-US" altLang="en-US" sz="2800" dirty="0"/>
              <a:t>(</a:t>
            </a:r>
            <a:r>
              <a:rPr lang="en-US" altLang="en-US" sz="2800" i="1" dirty="0"/>
              <a:t>x</a:t>
            </a:r>
            <a:r>
              <a:rPr lang="en-US" altLang="en-US" sz="2800" dirty="0"/>
              <a:t>) = log</a:t>
            </a:r>
            <a:r>
              <a:rPr lang="en-US" altLang="en-US" sz="2800" baseline="-25000" dirty="0"/>
              <a:t>2</a:t>
            </a:r>
            <a:r>
              <a:rPr lang="en-US" altLang="en-US" sz="2800" i="1" dirty="0"/>
              <a:t>x.</a:t>
            </a:r>
          </a:p>
          <a:p>
            <a:pPr marL="1027113" lvl="1" indent="-450850" eaLnBrk="1" hangingPunct="1">
              <a:buFontTx/>
              <a:buAutoNum type="arabicPeriod"/>
            </a:pPr>
            <a:endParaRPr lang="en-US" altLang="en-US" sz="2800" dirty="0"/>
          </a:p>
          <a:p>
            <a:pPr marL="1027113" lvl="1" indent="-450850" eaLnBrk="1" hangingPunct="1">
              <a:buFontTx/>
              <a:buAutoNum type="arabicPeriod"/>
            </a:pPr>
            <a:r>
              <a:rPr lang="en-US" altLang="en-US" sz="2800" dirty="0"/>
              <a:t>Reflect in </a:t>
            </a:r>
            <a:br>
              <a:rPr lang="en-US" altLang="en-US" sz="2800" dirty="0"/>
            </a:br>
            <a:r>
              <a:rPr lang="en-US" altLang="en-US" sz="2800" dirty="0"/>
              <a:t>the </a:t>
            </a:r>
            <a:r>
              <a:rPr lang="en-US" altLang="en-US" sz="2800" i="1" dirty="0"/>
              <a:t>y</a:t>
            </a:r>
            <a:r>
              <a:rPr lang="en-US" altLang="en-US" sz="2800" dirty="0"/>
              <a:t>-axis.</a:t>
            </a:r>
          </a:p>
        </p:txBody>
      </p:sp>
      <p:sp>
        <p:nvSpPr>
          <p:cNvPr id="49156" name="Rectangle 4">
            <a:extLst>
              <a:ext uri="{FF2B5EF4-FFF2-40B4-BE49-F238E27FC236}">
                <a16:creationId xmlns:a16="http://schemas.microsoft.com/office/drawing/2014/main" id="{C55BE13A-76AA-DB1D-0CA5-B2E8E5252E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4725" y="260350"/>
            <a:ext cx="28194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en-US" sz="2400" dirty="0">
                <a:solidFill>
                  <a:srgbClr val="B94A37"/>
                </a:solidFill>
              </a:rPr>
              <a:t>Example</a:t>
            </a:r>
          </a:p>
        </p:txBody>
      </p:sp>
      <p:grpSp>
        <p:nvGrpSpPr>
          <p:cNvPr id="49157" name="Group 10">
            <a:extLst>
              <a:ext uri="{FF2B5EF4-FFF2-40B4-BE49-F238E27FC236}">
                <a16:creationId xmlns:a16="http://schemas.microsoft.com/office/drawing/2014/main" id="{762606BF-21A0-EF0E-A10F-900C116A0243}"/>
              </a:ext>
            </a:extLst>
          </p:cNvPr>
          <p:cNvGrpSpPr>
            <a:grpSpLocks/>
          </p:cNvGrpSpPr>
          <p:nvPr/>
        </p:nvGrpSpPr>
        <p:grpSpPr bwMode="auto">
          <a:xfrm>
            <a:off x="4038600" y="2667000"/>
            <a:ext cx="4918075" cy="3505200"/>
            <a:chOff x="4038600" y="2667000"/>
            <a:chExt cx="4918437" cy="3505200"/>
          </a:xfrm>
        </p:grpSpPr>
        <p:pic>
          <p:nvPicPr>
            <p:cNvPr id="49158" name="Picture 14">
              <a:extLst>
                <a:ext uri="{FF2B5EF4-FFF2-40B4-BE49-F238E27FC236}">
                  <a16:creationId xmlns:a16="http://schemas.microsoft.com/office/drawing/2014/main" id="{86CDC7D7-4F8E-2A82-A1EB-67177B71CC4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38600" y="2667000"/>
              <a:ext cx="4918437" cy="3505200"/>
            </a:xfrm>
            <a:prstGeom prst="rect">
              <a:avLst/>
            </a:prstGeom>
            <a:noFill/>
            <a:ln w="50800">
              <a:solidFill>
                <a:srgbClr val="CD963D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9159" name="Picture 15">
              <a:extLst>
                <a:ext uri="{FF2B5EF4-FFF2-40B4-BE49-F238E27FC236}">
                  <a16:creationId xmlns:a16="http://schemas.microsoft.com/office/drawing/2014/main" id="{739E381F-EFB2-8EF6-0FE4-D858E9EF94A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29549" y="5850192"/>
              <a:ext cx="1143000" cy="2647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08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>
            <a:extLst>
              <a:ext uri="{FF2B5EF4-FFF2-40B4-BE49-F238E27FC236}">
                <a16:creationId xmlns:a16="http://schemas.microsoft.com/office/drawing/2014/main" id="{3D61D83A-8B25-79CB-D9FD-552F68C25E2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304800"/>
            <a:ext cx="7924800" cy="533400"/>
          </a:xfrm>
        </p:spPr>
        <p:txBody>
          <a:bodyPr/>
          <a:lstStyle/>
          <a:p>
            <a:pPr eaLnBrk="1" hangingPunct="1"/>
            <a:r>
              <a:rPr lang="en-US" altLang="en-US" dirty="0"/>
              <a:t>E.g.—Shifting Graphs of Logarithmic Functions</a:t>
            </a:r>
          </a:p>
        </p:txBody>
      </p:sp>
      <p:sp>
        <p:nvSpPr>
          <p:cNvPr id="50179" name="Rectangle 3">
            <a:extLst>
              <a:ext uri="{FF2B5EF4-FFF2-40B4-BE49-F238E27FC236}">
                <a16:creationId xmlns:a16="http://schemas.microsoft.com/office/drawing/2014/main" id="{B2BD8F48-DD23-8418-DC06-CD4AD9AFB56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8458200" cy="5857875"/>
          </a:xfrm>
        </p:spPr>
        <p:txBody>
          <a:bodyPr/>
          <a:lstStyle/>
          <a:p>
            <a:pPr marL="0" indent="0" eaLnBrk="1" hangingPunct="1"/>
            <a:r>
              <a:rPr lang="en-US" altLang="en-US" sz="3600" dirty="0"/>
              <a:t>Find the domain of each function, </a:t>
            </a:r>
            <a:br>
              <a:rPr lang="en-US" altLang="en-US" sz="3600" dirty="0"/>
            </a:br>
            <a:r>
              <a:rPr lang="en-US" altLang="en-US" sz="3600" dirty="0"/>
              <a:t>and sketch the graph. </a:t>
            </a:r>
          </a:p>
          <a:p>
            <a:pPr marL="0" indent="0" eaLnBrk="1" hangingPunct="1"/>
            <a:endParaRPr lang="en-US" altLang="en-US" sz="3600" dirty="0"/>
          </a:p>
          <a:p>
            <a:pPr marL="0" indent="0" eaLnBrk="1" hangingPunct="1"/>
            <a:r>
              <a:rPr lang="en-US" altLang="en-US" sz="3600" dirty="0"/>
              <a:t>(a) </a:t>
            </a:r>
            <a:r>
              <a:rPr lang="en-US" altLang="en-US" sz="3600" i="1" dirty="0"/>
              <a:t>g</a:t>
            </a:r>
            <a:r>
              <a:rPr lang="en-US" altLang="en-US" sz="3600" dirty="0"/>
              <a:t>(</a:t>
            </a:r>
            <a:r>
              <a:rPr lang="en-US" altLang="en-US" sz="3600" i="1" dirty="0"/>
              <a:t>x</a:t>
            </a:r>
            <a:r>
              <a:rPr lang="en-US" altLang="en-US" sz="3600" dirty="0"/>
              <a:t>) = 2 + log</a:t>
            </a:r>
            <a:r>
              <a:rPr lang="en-US" altLang="en-US" sz="3600" baseline="-25000" dirty="0"/>
              <a:t>5</a:t>
            </a:r>
            <a:r>
              <a:rPr lang="en-US" altLang="en-US" sz="3600" i="1" dirty="0"/>
              <a:t>x</a:t>
            </a:r>
          </a:p>
          <a:p>
            <a:pPr marL="0" indent="0" eaLnBrk="1" hangingPunct="1"/>
            <a:endParaRPr lang="en-US" altLang="en-US" sz="3600" i="1" dirty="0"/>
          </a:p>
          <a:p>
            <a:pPr marL="0" indent="0" eaLnBrk="1" hangingPunct="1"/>
            <a:r>
              <a:rPr lang="en-US" altLang="en-US" sz="3600" dirty="0"/>
              <a:t>(b) </a:t>
            </a:r>
            <a:r>
              <a:rPr lang="en-US" altLang="en-US" sz="3600" i="1" dirty="0"/>
              <a:t>h</a:t>
            </a:r>
            <a:r>
              <a:rPr lang="en-US" altLang="en-US" sz="3600" dirty="0"/>
              <a:t>(</a:t>
            </a:r>
            <a:r>
              <a:rPr lang="en-US" altLang="en-US" sz="3600" i="1" dirty="0"/>
              <a:t>x</a:t>
            </a:r>
            <a:r>
              <a:rPr lang="en-US" altLang="en-US" sz="3600" dirty="0"/>
              <a:t>) = log</a:t>
            </a:r>
            <a:r>
              <a:rPr lang="en-US" altLang="en-US" sz="3600" baseline="-25000" dirty="0"/>
              <a:t>10</a:t>
            </a:r>
            <a:r>
              <a:rPr lang="en-US" altLang="en-US" sz="3600" dirty="0"/>
              <a:t>(</a:t>
            </a:r>
            <a:r>
              <a:rPr lang="en-US" altLang="en-US" sz="3600" i="1" dirty="0"/>
              <a:t>x –</a:t>
            </a:r>
            <a:r>
              <a:rPr lang="en-US" altLang="en-US" sz="3600" dirty="0"/>
              <a:t> 3)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>
            <a:extLst>
              <a:ext uri="{FF2B5EF4-FFF2-40B4-BE49-F238E27FC236}">
                <a16:creationId xmlns:a16="http://schemas.microsoft.com/office/drawing/2014/main" id="{678767EF-A51C-65ED-5984-7FC589F9AF4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307975" y="16276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dirty="0"/>
              <a:t>E.g.—Shifting Graphs</a:t>
            </a:r>
          </a:p>
        </p:txBody>
      </p:sp>
      <p:sp>
        <p:nvSpPr>
          <p:cNvPr id="51203" name="Rectangle 3">
            <a:extLst>
              <a:ext uri="{FF2B5EF4-FFF2-40B4-BE49-F238E27FC236}">
                <a16:creationId xmlns:a16="http://schemas.microsoft.com/office/drawing/2014/main" id="{1DC05526-4767-E0A5-61C2-EEA6D382807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15925" y="1143000"/>
            <a:ext cx="8458200" cy="5857875"/>
          </a:xfrm>
        </p:spPr>
        <p:txBody>
          <a:bodyPr/>
          <a:lstStyle/>
          <a:p>
            <a:pPr marL="0" indent="0" eaLnBrk="1" hangingPunct="1"/>
            <a:r>
              <a:rPr lang="en-US" altLang="en-US" dirty="0"/>
              <a:t>The graph of </a:t>
            </a:r>
            <a:r>
              <a:rPr lang="en-US" altLang="en-US" i="1" dirty="0"/>
              <a:t>g</a:t>
            </a:r>
            <a:r>
              <a:rPr lang="en-US" altLang="en-US" dirty="0"/>
              <a:t> is obtained from the graph </a:t>
            </a:r>
            <a:br>
              <a:rPr lang="en-US" altLang="en-US" dirty="0"/>
            </a:br>
            <a:r>
              <a:rPr lang="en-US" altLang="en-US" dirty="0"/>
              <a:t>of </a:t>
            </a:r>
            <a:r>
              <a:rPr lang="en-US" altLang="en-US" i="1" dirty="0"/>
              <a:t>f</a:t>
            </a:r>
            <a:r>
              <a:rPr lang="en-US" altLang="en-US" dirty="0"/>
              <a:t>(</a:t>
            </a:r>
            <a:r>
              <a:rPr lang="en-US" altLang="en-US" i="1" dirty="0"/>
              <a:t>x</a:t>
            </a:r>
            <a:r>
              <a:rPr lang="en-US" altLang="en-US" dirty="0"/>
              <a:t>) = log</a:t>
            </a:r>
            <a:r>
              <a:rPr lang="en-US" altLang="en-US" baseline="-25000" dirty="0"/>
              <a:t>5</a:t>
            </a:r>
            <a:r>
              <a:rPr lang="en-US" altLang="en-US" i="1" dirty="0"/>
              <a:t>x</a:t>
            </a:r>
            <a:r>
              <a:rPr lang="en-US" altLang="en-US" dirty="0"/>
              <a:t> (Figure 4) by shifting upward </a:t>
            </a:r>
            <a:br>
              <a:rPr lang="en-US" altLang="en-US" dirty="0"/>
            </a:br>
            <a:r>
              <a:rPr lang="en-US" altLang="en-US" dirty="0"/>
              <a:t>2 units (Figure 6). </a:t>
            </a:r>
          </a:p>
          <a:p>
            <a:pPr lvl="1" eaLnBrk="1" hangingPunct="1"/>
            <a:r>
              <a:rPr lang="en-US" altLang="en-US" dirty="0"/>
              <a:t>The domain of </a:t>
            </a:r>
            <a:r>
              <a:rPr lang="en-US" altLang="en-US" i="1" dirty="0"/>
              <a:t>f</a:t>
            </a:r>
            <a:r>
              <a:rPr lang="en-US" altLang="en-US" dirty="0"/>
              <a:t> is (0,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∞</a:t>
            </a:r>
            <a:r>
              <a:rPr lang="en-US" altLang="en-US" dirty="0"/>
              <a:t>).</a:t>
            </a:r>
          </a:p>
        </p:txBody>
      </p:sp>
      <p:sp>
        <p:nvSpPr>
          <p:cNvPr id="51204" name="Rectangle 4">
            <a:extLst>
              <a:ext uri="{FF2B5EF4-FFF2-40B4-BE49-F238E27FC236}">
                <a16:creationId xmlns:a16="http://schemas.microsoft.com/office/drawing/2014/main" id="{90B7B855-A626-1560-177D-92C71CF341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4725" y="260350"/>
            <a:ext cx="28194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en-US" sz="2400" dirty="0">
                <a:solidFill>
                  <a:srgbClr val="B94A37"/>
                </a:solidFill>
              </a:rPr>
              <a:t>Example</a:t>
            </a:r>
          </a:p>
        </p:txBody>
      </p:sp>
      <p:grpSp>
        <p:nvGrpSpPr>
          <p:cNvPr id="51205" name="Group 11">
            <a:extLst>
              <a:ext uri="{FF2B5EF4-FFF2-40B4-BE49-F238E27FC236}">
                <a16:creationId xmlns:a16="http://schemas.microsoft.com/office/drawing/2014/main" id="{0FDC460B-9A13-A7DD-A3CF-909862D12C3C}"/>
              </a:ext>
            </a:extLst>
          </p:cNvPr>
          <p:cNvGrpSpPr>
            <a:grpSpLocks/>
          </p:cNvGrpSpPr>
          <p:nvPr/>
        </p:nvGrpSpPr>
        <p:grpSpPr bwMode="auto">
          <a:xfrm>
            <a:off x="304800" y="3340100"/>
            <a:ext cx="4398963" cy="3276600"/>
            <a:chOff x="3657600" y="2743200"/>
            <a:chExt cx="5038725" cy="3752850"/>
          </a:xfrm>
        </p:grpSpPr>
        <p:pic>
          <p:nvPicPr>
            <p:cNvPr id="51209" name="Picture 8">
              <a:extLst>
                <a:ext uri="{FF2B5EF4-FFF2-40B4-BE49-F238E27FC236}">
                  <a16:creationId xmlns:a16="http://schemas.microsoft.com/office/drawing/2014/main" id="{07F6F9E7-5214-2469-1ECE-00615963262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7600" y="2743200"/>
              <a:ext cx="5038725" cy="3752850"/>
            </a:xfrm>
            <a:prstGeom prst="rect">
              <a:avLst/>
            </a:prstGeom>
            <a:noFill/>
            <a:ln w="50800">
              <a:solidFill>
                <a:srgbClr val="CD963D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210" name="Picture 9">
              <a:extLst>
                <a:ext uri="{FF2B5EF4-FFF2-40B4-BE49-F238E27FC236}">
                  <a16:creationId xmlns:a16="http://schemas.microsoft.com/office/drawing/2014/main" id="{6258DBA0-BC4A-2F09-BF76-05AFBC8340C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43800" y="6096000"/>
              <a:ext cx="1009650" cy="295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08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1206" name="Group 15">
            <a:extLst>
              <a:ext uri="{FF2B5EF4-FFF2-40B4-BE49-F238E27FC236}">
                <a16:creationId xmlns:a16="http://schemas.microsoft.com/office/drawing/2014/main" id="{62C7D3E7-256E-5814-0050-3308199F93B5}"/>
              </a:ext>
            </a:extLst>
          </p:cNvPr>
          <p:cNvGrpSpPr>
            <a:grpSpLocks/>
          </p:cNvGrpSpPr>
          <p:nvPr/>
        </p:nvGrpSpPr>
        <p:grpSpPr bwMode="auto">
          <a:xfrm>
            <a:off x="4935538" y="3340100"/>
            <a:ext cx="3919537" cy="3289300"/>
            <a:chOff x="4953000" y="3340550"/>
            <a:chExt cx="3918803" cy="3288849"/>
          </a:xfrm>
        </p:grpSpPr>
        <p:pic>
          <p:nvPicPr>
            <p:cNvPr id="51207" name="Picture 11">
              <a:extLst>
                <a:ext uri="{FF2B5EF4-FFF2-40B4-BE49-F238E27FC236}">
                  <a16:creationId xmlns:a16="http://schemas.microsoft.com/office/drawing/2014/main" id="{22966061-F309-4A6A-E3FB-FE2FFD3599C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53000" y="3340550"/>
              <a:ext cx="3918803" cy="3288849"/>
            </a:xfrm>
            <a:prstGeom prst="rect">
              <a:avLst/>
            </a:prstGeom>
            <a:noFill/>
            <a:ln w="50800">
              <a:solidFill>
                <a:srgbClr val="CD963D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208" name="Picture 12">
              <a:extLst>
                <a:ext uri="{FF2B5EF4-FFF2-40B4-BE49-F238E27FC236}">
                  <a16:creationId xmlns:a16="http://schemas.microsoft.com/office/drawing/2014/main" id="{645974A7-9C27-9BC7-5301-1D27183B24A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39549" y="6339348"/>
              <a:ext cx="813439" cy="157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08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>
            <a:extLst>
              <a:ext uri="{FF2B5EF4-FFF2-40B4-BE49-F238E27FC236}">
                <a16:creationId xmlns:a16="http://schemas.microsoft.com/office/drawing/2014/main" id="{31C338ED-EAF9-4C0E-CA7B-202F347B3D4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609600" y="127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dirty="0"/>
              <a:t>E.g.—Shifting Graphs</a:t>
            </a:r>
          </a:p>
        </p:txBody>
      </p:sp>
      <p:sp>
        <p:nvSpPr>
          <p:cNvPr id="52227" name="Rectangle 3">
            <a:extLst>
              <a:ext uri="{FF2B5EF4-FFF2-40B4-BE49-F238E27FC236}">
                <a16:creationId xmlns:a16="http://schemas.microsoft.com/office/drawing/2014/main" id="{29CBDB5F-2766-F5B5-2629-EDADEF709CD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86945" y="1155700"/>
            <a:ext cx="8458200" cy="5857875"/>
          </a:xfrm>
        </p:spPr>
        <p:txBody>
          <a:bodyPr/>
          <a:lstStyle/>
          <a:p>
            <a:pPr marL="0" indent="0" eaLnBrk="1" hangingPunct="1"/>
            <a:r>
              <a:rPr lang="en-US" altLang="en-US" dirty="0"/>
              <a:t>The graph of </a:t>
            </a:r>
            <a:r>
              <a:rPr lang="en-US" altLang="en-US" i="1" dirty="0"/>
              <a:t>h </a:t>
            </a:r>
            <a:r>
              <a:rPr lang="en-US" altLang="en-US" dirty="0"/>
              <a:t>is obtained from the graph </a:t>
            </a:r>
            <a:br>
              <a:rPr lang="en-US" altLang="en-US" dirty="0"/>
            </a:br>
            <a:r>
              <a:rPr lang="en-US" altLang="en-US" dirty="0"/>
              <a:t>of </a:t>
            </a:r>
            <a:r>
              <a:rPr lang="en-US" altLang="en-US" i="1" dirty="0"/>
              <a:t>f</a:t>
            </a:r>
            <a:r>
              <a:rPr lang="en-US" altLang="en-US" dirty="0"/>
              <a:t>(</a:t>
            </a:r>
            <a:r>
              <a:rPr lang="en-US" altLang="en-US" i="1" dirty="0"/>
              <a:t>x</a:t>
            </a:r>
            <a:r>
              <a:rPr lang="en-US" altLang="en-US" dirty="0"/>
              <a:t>) = log</a:t>
            </a:r>
            <a:r>
              <a:rPr lang="en-US" altLang="en-US" baseline="-25000" dirty="0"/>
              <a:t>10</a:t>
            </a:r>
            <a:r>
              <a:rPr lang="en-US" altLang="en-US" i="1" dirty="0"/>
              <a:t>x </a:t>
            </a:r>
            <a:r>
              <a:rPr lang="en-US" altLang="en-US" dirty="0"/>
              <a:t>(Figure 4) by shifting to </a:t>
            </a:r>
            <a:br>
              <a:rPr lang="en-US" altLang="en-US" dirty="0"/>
            </a:br>
            <a:r>
              <a:rPr lang="en-US" altLang="en-US" dirty="0"/>
              <a:t>the right 3 units (Figure 7). </a:t>
            </a:r>
          </a:p>
          <a:p>
            <a:pPr lvl="1" eaLnBrk="1" hangingPunct="1"/>
            <a:r>
              <a:rPr lang="en-US" altLang="en-US" dirty="0"/>
              <a:t>The line </a:t>
            </a:r>
            <a:r>
              <a:rPr lang="en-US" altLang="en-US" i="1" dirty="0"/>
              <a:t>x =</a:t>
            </a:r>
            <a:r>
              <a:rPr lang="en-US" altLang="en-US" dirty="0"/>
              <a:t> 3 is a vertical asymptote.</a:t>
            </a:r>
          </a:p>
        </p:txBody>
      </p:sp>
      <p:sp>
        <p:nvSpPr>
          <p:cNvPr id="52228" name="Rectangle 10">
            <a:extLst>
              <a:ext uri="{FF2B5EF4-FFF2-40B4-BE49-F238E27FC236}">
                <a16:creationId xmlns:a16="http://schemas.microsoft.com/office/drawing/2014/main" id="{60FBAF50-5D01-F553-0198-C96BEB69CD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4725" y="260350"/>
            <a:ext cx="28194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en-US" sz="2400" dirty="0">
                <a:solidFill>
                  <a:srgbClr val="B94A37"/>
                </a:solidFill>
              </a:rPr>
              <a:t>Example</a:t>
            </a:r>
          </a:p>
        </p:txBody>
      </p:sp>
      <p:grpSp>
        <p:nvGrpSpPr>
          <p:cNvPr id="52229" name="Group 9">
            <a:extLst>
              <a:ext uri="{FF2B5EF4-FFF2-40B4-BE49-F238E27FC236}">
                <a16:creationId xmlns:a16="http://schemas.microsoft.com/office/drawing/2014/main" id="{C66EF3EA-F830-40FE-AAF3-03A85644A6B5}"/>
              </a:ext>
            </a:extLst>
          </p:cNvPr>
          <p:cNvGrpSpPr>
            <a:grpSpLocks/>
          </p:cNvGrpSpPr>
          <p:nvPr/>
        </p:nvGrpSpPr>
        <p:grpSpPr bwMode="auto">
          <a:xfrm>
            <a:off x="2209800" y="3352800"/>
            <a:ext cx="6400800" cy="3319463"/>
            <a:chOff x="1432560" y="3337560"/>
            <a:chExt cx="6400800" cy="3319613"/>
          </a:xfrm>
        </p:grpSpPr>
        <p:pic>
          <p:nvPicPr>
            <p:cNvPr id="52230" name="Picture 11">
              <a:extLst>
                <a:ext uri="{FF2B5EF4-FFF2-40B4-BE49-F238E27FC236}">
                  <a16:creationId xmlns:a16="http://schemas.microsoft.com/office/drawing/2014/main" id="{7D94AD94-1A6B-E00D-AD72-208B8EED841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32560" y="3337560"/>
              <a:ext cx="6400800" cy="3319613"/>
            </a:xfrm>
            <a:prstGeom prst="rect">
              <a:avLst/>
            </a:prstGeom>
            <a:noFill/>
            <a:ln w="50800">
              <a:solidFill>
                <a:srgbClr val="CD963D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2231" name="Picture 12">
              <a:extLst>
                <a:ext uri="{FF2B5EF4-FFF2-40B4-BE49-F238E27FC236}">
                  <a16:creationId xmlns:a16="http://schemas.microsoft.com/office/drawing/2014/main" id="{D72A51F2-D390-5354-C14A-000E3110D0E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05600" y="6324600"/>
              <a:ext cx="1009650" cy="2472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08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>
            <a:extLst>
              <a:ext uri="{FF2B5EF4-FFF2-40B4-BE49-F238E27FC236}">
                <a16:creationId xmlns:a16="http://schemas.microsoft.com/office/drawing/2014/main" id="{D0FD5C8A-A8AF-488A-71F2-DDC2C66D390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152400" y="26035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dirty="0"/>
              <a:t>E.g.—Shifting Graphs</a:t>
            </a:r>
          </a:p>
        </p:txBody>
      </p:sp>
      <p:sp>
        <p:nvSpPr>
          <p:cNvPr id="53251" name="Rectangle 3">
            <a:extLst>
              <a:ext uri="{FF2B5EF4-FFF2-40B4-BE49-F238E27FC236}">
                <a16:creationId xmlns:a16="http://schemas.microsoft.com/office/drawing/2014/main" id="{FE368A38-D967-5FD9-81C4-0736026351F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15925" y="1403350"/>
            <a:ext cx="8458200" cy="5857875"/>
          </a:xfrm>
        </p:spPr>
        <p:txBody>
          <a:bodyPr/>
          <a:lstStyle/>
          <a:p>
            <a:pPr marL="0" indent="0" eaLnBrk="1" hangingPunct="1"/>
            <a:r>
              <a:rPr lang="en-US" altLang="en-US" sz="4000" dirty="0"/>
              <a:t>log</a:t>
            </a:r>
            <a:r>
              <a:rPr lang="en-US" altLang="en-US" sz="4000" baseline="-25000" dirty="0"/>
              <a:t>10</a:t>
            </a:r>
            <a:r>
              <a:rPr lang="en-US" altLang="en-US" sz="4000" i="1" dirty="0"/>
              <a:t>x </a:t>
            </a:r>
            <a:r>
              <a:rPr lang="en-US" altLang="en-US" sz="4000" dirty="0"/>
              <a:t>is defined only when </a:t>
            </a:r>
            <a:r>
              <a:rPr lang="en-US" altLang="en-US" sz="4000" i="1" dirty="0"/>
              <a:t>x &gt;</a:t>
            </a:r>
            <a:r>
              <a:rPr lang="en-US" altLang="en-US" sz="4000" dirty="0"/>
              <a:t> 0.</a:t>
            </a:r>
          </a:p>
          <a:p>
            <a:pPr lvl="1" eaLnBrk="1" hangingPunct="1"/>
            <a:endParaRPr lang="en-US" altLang="en-US" sz="3200" dirty="0"/>
          </a:p>
          <a:p>
            <a:pPr lvl="1" eaLnBrk="1" hangingPunct="1"/>
            <a:r>
              <a:rPr lang="en-US" altLang="en-US" sz="3200" dirty="0"/>
              <a:t>Thus, the domain of </a:t>
            </a:r>
            <a:r>
              <a:rPr lang="en-US" altLang="en-US" sz="3200" i="1" dirty="0"/>
              <a:t>h</a:t>
            </a:r>
            <a:r>
              <a:rPr lang="en-US" altLang="en-US" sz="3200" dirty="0"/>
              <a:t>(</a:t>
            </a:r>
            <a:r>
              <a:rPr lang="en-US" altLang="en-US" sz="3200" i="1" dirty="0"/>
              <a:t>x</a:t>
            </a:r>
            <a:r>
              <a:rPr lang="en-US" altLang="en-US" sz="3200" dirty="0"/>
              <a:t>) = log</a:t>
            </a:r>
            <a:r>
              <a:rPr lang="en-US" altLang="en-US" sz="3200" baseline="-25000" dirty="0"/>
              <a:t>10</a:t>
            </a:r>
            <a:r>
              <a:rPr lang="en-US" altLang="en-US" sz="3200" dirty="0"/>
              <a:t>(</a:t>
            </a:r>
            <a:r>
              <a:rPr lang="en-US" altLang="en-US" sz="3200" i="1" dirty="0"/>
              <a:t>x –</a:t>
            </a:r>
            <a:r>
              <a:rPr lang="en-US" altLang="en-US" sz="3200" dirty="0"/>
              <a:t> 3) </a:t>
            </a:r>
            <a:br>
              <a:rPr lang="en-US" altLang="en-US" sz="3200" dirty="0"/>
            </a:br>
            <a:r>
              <a:rPr lang="en-US" altLang="en-US" sz="3200" dirty="0"/>
              <a:t>is: </a:t>
            </a:r>
            <a:br>
              <a:rPr lang="en-US" altLang="en-US" sz="3200" dirty="0"/>
            </a:br>
            <a:br>
              <a:rPr lang="en-US" altLang="en-US" sz="3200" dirty="0"/>
            </a:br>
            <a:r>
              <a:rPr lang="en-US" altLang="en-US" sz="3200" dirty="0"/>
              <a:t>	 (3, 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∞</a:t>
            </a:r>
            <a:r>
              <a:rPr lang="en-US" altLang="en-US" sz="3200" dirty="0"/>
              <a:t>)</a:t>
            </a:r>
          </a:p>
        </p:txBody>
      </p:sp>
      <p:sp>
        <p:nvSpPr>
          <p:cNvPr id="53252" name="Rectangle 4">
            <a:extLst>
              <a:ext uri="{FF2B5EF4-FFF2-40B4-BE49-F238E27FC236}">
                <a16:creationId xmlns:a16="http://schemas.microsoft.com/office/drawing/2014/main" id="{0534CCF7-F444-39DE-362E-EA08327415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4725" y="260350"/>
            <a:ext cx="28194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en-US" sz="2400" dirty="0">
                <a:solidFill>
                  <a:srgbClr val="B94A37"/>
                </a:solidFill>
              </a:rPr>
              <a:t>Example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:a16="http://schemas.microsoft.com/office/drawing/2014/main" id="{425C19AC-493A-B877-18CC-A93E5FEACC0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609600"/>
          </a:xfrm>
        </p:spPr>
        <p:txBody>
          <a:bodyPr/>
          <a:lstStyle/>
          <a:p>
            <a:r>
              <a:rPr lang="en-US" altLang="en-US" sz="4000"/>
              <a:t>Properties of Logarithmic Function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>
                <a:extLst>
                  <a:ext uri="{FF2B5EF4-FFF2-40B4-BE49-F238E27FC236}">
                    <a16:creationId xmlns:a16="http://schemas.microsoft.com/office/drawing/2014/main" id="{E6D68A8A-B41B-C9F6-6C9F-ED4B2695411C}"/>
                  </a:ext>
                </a:extLst>
              </p:cNvPr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685800" y="1447800"/>
                <a:ext cx="7772400" cy="4648200"/>
              </a:xfrm>
            </p:spPr>
            <p:txBody>
              <a:bodyPr/>
              <a:lstStyle/>
              <a:p>
                <a:pPr>
                  <a:lnSpc>
                    <a:spcPct val="90000"/>
                  </a:lnSpc>
                </a:pPr>
                <a:r>
                  <a:rPr lang="en-US" altLang="en-US" sz="4000" dirty="0"/>
                  <a:t>Domain: (0, </a:t>
                </a:r>
                <a14:m>
                  <m:oMath xmlns:m="http://schemas.openxmlformats.org/officeDocument/2006/math">
                    <m:r>
                      <a:rPr lang="en-US" altLang="en-US" sz="4000" dirty="0">
                        <a:latin typeface="Cambria Math" panose="02040503050406030204" pitchFamily="18" charset="0"/>
                      </a:rPr>
                      <m:t>∞</m:t>
                    </m:r>
                  </m:oMath>
                </a14:m>
                <a:r>
                  <a:rPr lang="en-US" altLang="en-US" sz="4000" dirty="0"/>
                  <a:t>)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altLang="en-US" sz="4000" dirty="0"/>
                  <a:t>Range:  (-</a:t>
                </a:r>
                <a14:m>
                  <m:oMath xmlns:m="http://schemas.openxmlformats.org/officeDocument/2006/math">
                    <m:r>
                      <a:rPr lang="en-US" altLang="en-US" sz="4000" dirty="0">
                        <a:latin typeface="Cambria Math" panose="02040503050406030204" pitchFamily="18" charset="0"/>
                      </a:rPr>
                      <m:t>∞,</m:t>
                    </m:r>
                  </m:oMath>
                </a14:m>
                <a:r>
                  <a:rPr lang="en-US" altLang="en-US" sz="4000" dirty="0"/>
                  <a:t> </a:t>
                </a:r>
                <a14:m>
                  <m:oMath xmlns:m="http://schemas.openxmlformats.org/officeDocument/2006/math">
                    <m:r>
                      <a:rPr lang="en-US" altLang="en-US" sz="4000" dirty="0">
                        <a:latin typeface="Cambria Math" panose="02040503050406030204" pitchFamily="18" charset="0"/>
                      </a:rPr>
                      <m:t>∞)</m:t>
                    </m:r>
                  </m:oMath>
                </a14:m>
                <a:endParaRPr lang="en-US" altLang="en-US" sz="4000" dirty="0"/>
              </a:p>
              <a:p>
                <a:pPr>
                  <a:lnSpc>
                    <a:spcPct val="90000"/>
                  </a:lnSpc>
                </a:pPr>
                <a:r>
                  <a:rPr lang="en-US" altLang="en-US" sz="4000" dirty="0"/>
                  <a:t>x intercept:  (1,0)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altLang="en-US" sz="4000" dirty="0"/>
                  <a:t>No y intercept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altLang="en-US" sz="4000" dirty="0"/>
                  <a:t>Vertical asymptote: x=0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altLang="en-US" sz="4000" dirty="0"/>
                  <a:t>Base determines shape.</a:t>
                </a:r>
              </a:p>
            </p:txBody>
          </p:sp>
        </mc:Choice>
        <mc:Fallback xmlns="">
          <p:sp>
            <p:nvSpPr>
              <p:cNvPr id="45059" name="Rectangle 3">
                <a:extLst>
                  <a:ext uri="{FF2B5EF4-FFF2-40B4-BE49-F238E27FC236}">
                    <a16:creationId xmlns:a16="http://schemas.microsoft.com/office/drawing/2014/main" id="{E6D68A8A-B41B-C9F6-6C9F-ED4B2695411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85800" y="1447800"/>
                <a:ext cx="7772400" cy="4648200"/>
              </a:xfrm>
              <a:blipFill>
                <a:blip r:embed="rId2"/>
                <a:stretch>
                  <a:fillRect l="-2510" t="-3675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5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5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9" grpId="0" build="p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>
            <a:extLst>
              <a:ext uri="{FF2B5EF4-FFF2-40B4-BE49-F238E27FC236}">
                <a16:creationId xmlns:a16="http://schemas.microsoft.com/office/drawing/2014/main" id="{D6E8AC60-B0E2-CA86-34E6-CDD5B6BF7A8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Shape of logarithmic graphs</a:t>
            </a:r>
          </a:p>
        </p:txBody>
      </p:sp>
      <p:sp>
        <p:nvSpPr>
          <p:cNvPr id="49155" name="Rectangle 3">
            <a:extLst>
              <a:ext uri="{FF2B5EF4-FFF2-40B4-BE49-F238E27FC236}">
                <a16:creationId xmlns:a16="http://schemas.microsoft.com/office/drawing/2014/main" id="{31393BCB-E787-4D87-79E7-5B07932F436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4400"/>
              <a:t>For </a:t>
            </a:r>
            <a:r>
              <a:rPr lang="en-US" altLang="en-US" sz="4400" b="1"/>
              <a:t>b &gt; 1</a:t>
            </a:r>
            <a:r>
              <a:rPr lang="en-US" altLang="en-US" sz="4400"/>
              <a:t>, the graph rises from left to right.</a:t>
            </a:r>
          </a:p>
          <a:p>
            <a:endParaRPr lang="en-US" altLang="en-US" sz="4400"/>
          </a:p>
          <a:p>
            <a:r>
              <a:rPr lang="en-US" altLang="en-US" sz="4400"/>
              <a:t>For </a:t>
            </a:r>
            <a:r>
              <a:rPr lang="en-US" altLang="en-US" sz="4400" b="1"/>
              <a:t>0 &lt; b &lt; 1</a:t>
            </a:r>
            <a:r>
              <a:rPr lang="en-US" altLang="en-US" sz="4400"/>
              <a:t>, the graphs falls from left to right.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5" grpId="0" build="p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EFD34C43-4681-1191-47AD-4A47E0E87B4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80963"/>
            <a:ext cx="8229600" cy="792162"/>
          </a:xfrm>
        </p:spPr>
        <p:txBody>
          <a:bodyPr/>
          <a:lstStyle/>
          <a:p>
            <a:r>
              <a:rPr lang="en-US" altLang="en-US" sz="3600" b="1"/>
              <a:t>Logarithmic Transformations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638A5C10-64FB-3761-CE96-57AEE59EEE6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914400"/>
            <a:ext cx="8382000" cy="5715000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US" sz="2400" b="1" dirty="0"/>
              <a:t>Compared to y = log x, describe the graphic relationship between its graph and the following graphs:</a:t>
            </a:r>
          </a:p>
          <a:p>
            <a:pPr marL="457200" indent="-457200">
              <a:buFontTx/>
              <a:buAutoNum type="alphaLcParenR"/>
              <a:defRPr/>
            </a:pPr>
            <a:r>
              <a:rPr lang="en-US" sz="2400" b="1" dirty="0"/>
              <a:t>y = -log x</a:t>
            </a:r>
          </a:p>
          <a:p>
            <a:pPr marL="457200" indent="-457200">
              <a:buFontTx/>
              <a:buAutoNum type="alphaLcParenR"/>
              <a:defRPr/>
            </a:pPr>
            <a:endParaRPr lang="en-US" sz="2400" b="1" dirty="0"/>
          </a:p>
          <a:p>
            <a:pPr marL="457200" indent="-457200">
              <a:buFontTx/>
              <a:buAutoNum type="alphaLcParenR"/>
              <a:defRPr/>
            </a:pPr>
            <a:r>
              <a:rPr lang="en-US" sz="2400" b="1" dirty="0"/>
              <a:t>y = log (x + 3)</a:t>
            </a:r>
          </a:p>
          <a:p>
            <a:pPr marL="457200" indent="-457200">
              <a:buFontTx/>
              <a:buAutoNum type="alphaLcParenR"/>
              <a:defRPr/>
            </a:pPr>
            <a:endParaRPr lang="en-US" sz="2400" b="1" dirty="0"/>
          </a:p>
          <a:p>
            <a:pPr marL="457200" indent="-457200">
              <a:buFontTx/>
              <a:buAutoNum type="alphaLcParenR"/>
              <a:defRPr/>
            </a:pPr>
            <a:r>
              <a:rPr lang="en-US" sz="2400" b="1" dirty="0"/>
              <a:t>y = log (-x)</a:t>
            </a:r>
          </a:p>
          <a:p>
            <a:pPr marL="457200" indent="-457200">
              <a:buFontTx/>
              <a:buAutoNum type="alphaLcParenR"/>
              <a:defRPr/>
            </a:pPr>
            <a:endParaRPr lang="en-US" sz="2400" b="1" dirty="0"/>
          </a:p>
          <a:p>
            <a:pPr marL="457200" indent="-457200">
              <a:buFontTx/>
              <a:buAutoNum type="alphaLcParenR"/>
              <a:defRPr/>
            </a:pPr>
            <a:r>
              <a:rPr lang="en-US" sz="2400" b="1" dirty="0"/>
              <a:t>y = log x + 3</a:t>
            </a:r>
          </a:p>
          <a:p>
            <a:pPr marL="457200" indent="-457200">
              <a:buFontTx/>
              <a:buAutoNum type="alphaLcParenR"/>
              <a:defRPr/>
            </a:pPr>
            <a:endParaRPr lang="en-US" sz="2400" b="1" dirty="0"/>
          </a:p>
          <a:p>
            <a:pPr marL="457200" indent="-457200">
              <a:buFontTx/>
              <a:buAutoNum type="alphaLcParenR"/>
              <a:defRPr/>
            </a:pPr>
            <a:r>
              <a:rPr lang="en-US" sz="2400" b="1" dirty="0"/>
              <a:t>y = 2 log x</a:t>
            </a:r>
          </a:p>
          <a:p>
            <a:pPr marL="457200" indent="-457200">
              <a:buFontTx/>
              <a:buAutoNum type="alphaLcParenR"/>
              <a:defRPr/>
            </a:pPr>
            <a:endParaRPr lang="en-US" sz="2400" b="1" dirty="0"/>
          </a:p>
          <a:p>
            <a:pPr marL="457200" indent="-457200">
              <a:buFontTx/>
              <a:buAutoNum type="alphaLcParenR"/>
              <a:defRPr/>
            </a:pPr>
            <a:r>
              <a:rPr lang="en-US" sz="2400" b="1" dirty="0"/>
              <a:t>y = 3 – 2 log x                          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FCBD29FE-07A5-3782-8B52-0957C31A2DEA}"/>
                  </a:ext>
                </a:extLst>
              </p:cNvPr>
              <p:cNvSpPr/>
              <p:nvPr/>
            </p:nvSpPr>
            <p:spPr>
              <a:xfrm>
                <a:off x="3021932" y="1697011"/>
                <a:ext cx="5867400" cy="1015663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spcBef>
                    <a:spcPts val="0"/>
                  </a:spcBef>
                  <a:defRPr/>
                </a:pPr>
                <a:r>
                  <a:rPr lang="en-US" sz="2000" b="1" kern="0" dirty="0">
                    <a:latin typeface="Arial"/>
                  </a:rPr>
                  <a:t>Outside:  Reflection across x-axis</a:t>
                </a:r>
              </a:p>
              <a:p>
                <a:pPr>
                  <a:spcBef>
                    <a:spcPts val="0"/>
                  </a:spcBef>
                  <a:defRPr/>
                </a:pPr>
                <a:r>
                  <a:rPr lang="en-US" sz="2000" b="1" kern="0" dirty="0">
                    <a:latin typeface="Arial"/>
                  </a:rPr>
                  <a:t>Asymptote: x= 0, Domain: (0,</a:t>
                </a:r>
                <a14:m>
                  <m:oMath xmlns:m="http://schemas.openxmlformats.org/officeDocument/2006/math">
                    <m:r>
                      <a:rPr lang="en-US" sz="2000" b="1" kern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∞</m:t>
                    </m:r>
                  </m:oMath>
                </a14:m>
                <a:r>
                  <a:rPr lang="en-US" sz="2000" b="1" kern="0" dirty="0">
                    <a:solidFill>
                      <a:schemeClr val="tx1"/>
                    </a:solidFill>
                    <a:latin typeface="Arial"/>
                  </a:rPr>
                  <a:t>)</a:t>
                </a:r>
              </a:p>
              <a:p>
                <a:pPr>
                  <a:spcBef>
                    <a:spcPts val="0"/>
                  </a:spcBef>
                  <a:defRPr/>
                </a:pPr>
                <a:endParaRPr lang="en-US" sz="2000" b="1" kern="0" dirty="0">
                  <a:latin typeface="Arial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FCBD29FE-07A5-3782-8B52-0957C31A2DE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1932" y="1697011"/>
                <a:ext cx="5867400" cy="1015663"/>
              </a:xfrm>
              <a:prstGeom prst="rect">
                <a:avLst/>
              </a:prstGeom>
              <a:blipFill>
                <a:blip r:embed="rId3"/>
                <a:stretch>
                  <a:fillRect l="-1143" t="-2395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504AB469-C4F7-9E87-D3C5-54B708AC0B1E}"/>
                  </a:ext>
                </a:extLst>
              </p:cNvPr>
              <p:cNvSpPr/>
              <p:nvPr/>
            </p:nvSpPr>
            <p:spPr>
              <a:xfrm>
                <a:off x="2971800" y="2545502"/>
                <a:ext cx="5690937" cy="1015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0"/>
                  </a:spcBef>
                  <a:defRPr/>
                </a:pPr>
                <a:r>
                  <a:rPr lang="en-US" sz="2000" b="1" kern="0" dirty="0">
                    <a:latin typeface="Arial"/>
                  </a:rPr>
                  <a:t>Inside:  Shift left 3 units</a:t>
                </a:r>
              </a:p>
              <a:p>
                <a:pPr>
                  <a:spcBef>
                    <a:spcPts val="0"/>
                  </a:spcBef>
                  <a:defRPr/>
                </a:pPr>
                <a:r>
                  <a:rPr lang="en-US" sz="2000" b="1" kern="0" dirty="0">
                    <a:latin typeface="Arial"/>
                  </a:rPr>
                  <a:t>Asymptote: x= –3, Domain: (–3,</a:t>
                </a:r>
                <a14:m>
                  <m:oMath xmlns:m="http://schemas.openxmlformats.org/officeDocument/2006/math">
                    <m:r>
                      <a:rPr lang="en-US" sz="2000" b="1" kern="0" dirty="0">
                        <a:latin typeface="Cambria Math" panose="02040503050406030204" pitchFamily="18" charset="0"/>
                      </a:rPr>
                      <m:t>∞</m:t>
                    </m:r>
                  </m:oMath>
                </a14:m>
                <a:r>
                  <a:rPr lang="en-US" sz="2000" b="1" kern="0" dirty="0">
                    <a:latin typeface="Arial"/>
                  </a:rPr>
                  <a:t>)</a:t>
                </a:r>
              </a:p>
              <a:p>
                <a:pPr>
                  <a:spcBef>
                    <a:spcPts val="0"/>
                  </a:spcBef>
                  <a:defRPr/>
                </a:pPr>
                <a:endParaRPr lang="en-US" sz="2000" b="1" kern="0" dirty="0">
                  <a:latin typeface="Arial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504AB469-C4F7-9E87-D3C5-54B708AC0B1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1800" y="2545502"/>
                <a:ext cx="5690937" cy="1015663"/>
              </a:xfrm>
              <a:prstGeom prst="rect">
                <a:avLst/>
              </a:prstGeom>
              <a:blipFill>
                <a:blip r:embed="rId4"/>
                <a:stretch>
                  <a:fillRect l="-1179" t="-3012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3A860BCF-E26A-860B-08E5-13D37DAC83F8}"/>
                  </a:ext>
                </a:extLst>
              </p:cNvPr>
              <p:cNvSpPr/>
              <p:nvPr/>
            </p:nvSpPr>
            <p:spPr>
              <a:xfrm>
                <a:off x="2897607" y="3450873"/>
                <a:ext cx="5777161" cy="1015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0"/>
                  </a:spcBef>
                  <a:defRPr/>
                </a:pPr>
                <a:r>
                  <a:rPr lang="en-US" sz="2000" b="1" kern="0" dirty="0">
                    <a:latin typeface="Arial"/>
                  </a:rPr>
                  <a:t>Inside:  Reflection across y-axis</a:t>
                </a:r>
              </a:p>
              <a:p>
                <a:pPr>
                  <a:spcBef>
                    <a:spcPts val="0"/>
                  </a:spcBef>
                  <a:defRPr/>
                </a:pPr>
                <a:r>
                  <a:rPr lang="en-US" sz="2000" b="1" kern="0" dirty="0">
                    <a:latin typeface="Arial"/>
                  </a:rPr>
                  <a:t>Asymptote: x= 0, Domain: (0,</a:t>
                </a:r>
                <a14:m>
                  <m:oMath xmlns:m="http://schemas.openxmlformats.org/officeDocument/2006/math">
                    <m:r>
                      <a:rPr lang="en-US" sz="2000" b="1" kern="0" dirty="0">
                        <a:latin typeface="Cambria Math" panose="02040503050406030204" pitchFamily="18" charset="0"/>
                      </a:rPr>
                      <m:t>∞</m:t>
                    </m:r>
                  </m:oMath>
                </a14:m>
                <a:r>
                  <a:rPr lang="en-US" sz="2000" b="1" kern="0" dirty="0">
                    <a:latin typeface="Arial"/>
                  </a:rPr>
                  <a:t>)</a:t>
                </a:r>
              </a:p>
              <a:p>
                <a:pPr>
                  <a:spcBef>
                    <a:spcPts val="0"/>
                  </a:spcBef>
                  <a:defRPr/>
                </a:pPr>
                <a:endParaRPr lang="en-US" sz="2000" b="1" kern="0" dirty="0">
                  <a:latin typeface="Arial"/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3A860BCF-E26A-860B-08E5-13D37DAC83F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7607" y="3450873"/>
                <a:ext cx="5777161" cy="1015663"/>
              </a:xfrm>
              <a:prstGeom prst="rect">
                <a:avLst/>
              </a:prstGeom>
              <a:blipFill>
                <a:blip r:embed="rId5"/>
                <a:stretch>
                  <a:fillRect l="-1055" t="-2395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4034496C-6A63-42B1-F640-F08D829E94C9}"/>
                  </a:ext>
                </a:extLst>
              </p:cNvPr>
              <p:cNvSpPr/>
              <p:nvPr/>
            </p:nvSpPr>
            <p:spPr>
              <a:xfrm>
                <a:off x="2955758" y="4290153"/>
                <a:ext cx="4800600" cy="1015663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spcBef>
                    <a:spcPts val="0"/>
                  </a:spcBef>
                  <a:defRPr/>
                </a:pPr>
                <a:r>
                  <a:rPr lang="en-US" sz="2000" b="1" kern="0" dirty="0">
                    <a:latin typeface="Arial"/>
                  </a:rPr>
                  <a:t>Outside:  Shift up 3 units</a:t>
                </a:r>
              </a:p>
              <a:p>
                <a:pPr>
                  <a:spcBef>
                    <a:spcPts val="0"/>
                  </a:spcBef>
                  <a:defRPr/>
                </a:pPr>
                <a:r>
                  <a:rPr lang="en-US" sz="2000" b="1" kern="0" dirty="0">
                    <a:latin typeface="Arial"/>
                  </a:rPr>
                  <a:t>Asymptote: x= 0, Domain: (0,</a:t>
                </a:r>
                <a14:m>
                  <m:oMath xmlns:m="http://schemas.openxmlformats.org/officeDocument/2006/math">
                    <m:r>
                      <a:rPr lang="en-US" sz="2000" b="1" kern="0" dirty="0">
                        <a:latin typeface="Cambria Math" panose="02040503050406030204" pitchFamily="18" charset="0"/>
                      </a:rPr>
                      <m:t>∞</m:t>
                    </m:r>
                  </m:oMath>
                </a14:m>
                <a:r>
                  <a:rPr lang="en-US" sz="2000" b="1" kern="0" dirty="0">
                    <a:latin typeface="Arial"/>
                  </a:rPr>
                  <a:t>)</a:t>
                </a:r>
              </a:p>
              <a:p>
                <a:pPr>
                  <a:spcBef>
                    <a:spcPts val="0"/>
                  </a:spcBef>
                  <a:defRPr/>
                </a:pPr>
                <a:endParaRPr lang="en-US" sz="2000" b="1" kern="0" dirty="0">
                  <a:latin typeface="Arial"/>
                </a:endParaRP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4034496C-6A63-42B1-F640-F08D829E94C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5758" y="4290153"/>
                <a:ext cx="4800600" cy="1015663"/>
              </a:xfrm>
              <a:prstGeom prst="rect">
                <a:avLst/>
              </a:prstGeom>
              <a:blipFill>
                <a:blip r:embed="rId6"/>
                <a:stretch>
                  <a:fillRect l="-1398" t="-3012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DCE9D152-62A2-308E-8409-69300CE7D21D}"/>
                  </a:ext>
                </a:extLst>
              </p:cNvPr>
              <p:cNvSpPr/>
              <p:nvPr/>
            </p:nvSpPr>
            <p:spPr>
              <a:xfrm>
                <a:off x="2885577" y="5232658"/>
                <a:ext cx="5777160" cy="1015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0"/>
                  </a:spcBef>
                  <a:defRPr/>
                </a:pPr>
                <a:r>
                  <a:rPr lang="en-US" sz="2000" b="1" kern="0" dirty="0">
                    <a:latin typeface="Arial"/>
                  </a:rPr>
                  <a:t>Outside:  Vertical stretch by 2</a:t>
                </a:r>
              </a:p>
              <a:p>
                <a:pPr>
                  <a:spcBef>
                    <a:spcPts val="0"/>
                  </a:spcBef>
                  <a:defRPr/>
                </a:pPr>
                <a:r>
                  <a:rPr lang="en-US" sz="2000" b="1" kern="0" dirty="0">
                    <a:latin typeface="Arial"/>
                  </a:rPr>
                  <a:t>Asymptote: x= 0, Domain: (0,</a:t>
                </a:r>
                <a14:m>
                  <m:oMath xmlns:m="http://schemas.openxmlformats.org/officeDocument/2006/math">
                    <m:r>
                      <a:rPr lang="en-US" sz="2000" b="1" kern="0" dirty="0">
                        <a:latin typeface="Cambria Math" panose="02040503050406030204" pitchFamily="18" charset="0"/>
                      </a:rPr>
                      <m:t>∞</m:t>
                    </m:r>
                  </m:oMath>
                </a14:m>
                <a:r>
                  <a:rPr lang="en-US" sz="2000" b="1" kern="0" dirty="0">
                    <a:latin typeface="Arial"/>
                  </a:rPr>
                  <a:t>)</a:t>
                </a:r>
              </a:p>
              <a:p>
                <a:pPr>
                  <a:spcBef>
                    <a:spcPts val="0"/>
                  </a:spcBef>
                  <a:defRPr/>
                </a:pPr>
                <a:endParaRPr lang="en-US" sz="2000" b="1" kern="0" dirty="0">
                  <a:latin typeface="Arial"/>
                </a:endParaRP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DCE9D152-62A2-308E-8409-69300CE7D21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5577" y="5232658"/>
                <a:ext cx="5777160" cy="1015663"/>
              </a:xfrm>
              <a:prstGeom prst="rect">
                <a:avLst/>
              </a:prstGeom>
              <a:blipFill>
                <a:blip r:embed="rId7"/>
                <a:stretch>
                  <a:fillRect l="-1055" t="-2395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>
            <a:extLst>
              <a:ext uri="{FF2B5EF4-FFF2-40B4-BE49-F238E27FC236}">
                <a16:creationId xmlns:a16="http://schemas.microsoft.com/office/drawing/2014/main" id="{F8912BE0-5046-6340-57EA-3B39F2C3E64C}"/>
              </a:ext>
            </a:extLst>
          </p:cNvPr>
          <p:cNvSpPr/>
          <p:nvPr/>
        </p:nvSpPr>
        <p:spPr>
          <a:xfrm>
            <a:off x="3048000" y="6027738"/>
            <a:ext cx="59436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2000" b="1" kern="0" dirty="0">
                <a:latin typeface="Arial"/>
              </a:rPr>
              <a:t>Outside:  Vertical stretch by 2; reflected across x-axis and shifted up by 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9987DD6D-899B-EE0E-EF73-B2BDF230928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55080414"/>
                  </p:ext>
                </p:extLst>
              </p:nvPr>
            </p:nvGraphicFramePr>
            <p:xfrm>
              <a:off x="0" y="0"/>
              <a:ext cx="9144002" cy="694563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06286">
                      <a:extLst>
                        <a:ext uri="{9D8B030D-6E8A-4147-A177-3AD203B41FA5}">
                          <a16:colId xmlns:a16="http://schemas.microsoft.com/office/drawing/2014/main" val="3735173496"/>
                        </a:ext>
                      </a:extLst>
                    </a:gridCol>
                    <a:gridCol w="1306286">
                      <a:extLst>
                        <a:ext uri="{9D8B030D-6E8A-4147-A177-3AD203B41FA5}">
                          <a16:colId xmlns:a16="http://schemas.microsoft.com/office/drawing/2014/main" val="449026430"/>
                        </a:ext>
                      </a:extLst>
                    </a:gridCol>
                    <a:gridCol w="1306286">
                      <a:extLst>
                        <a:ext uri="{9D8B030D-6E8A-4147-A177-3AD203B41FA5}">
                          <a16:colId xmlns:a16="http://schemas.microsoft.com/office/drawing/2014/main" val="2922020720"/>
                        </a:ext>
                      </a:extLst>
                    </a:gridCol>
                    <a:gridCol w="1306286">
                      <a:extLst>
                        <a:ext uri="{9D8B030D-6E8A-4147-A177-3AD203B41FA5}">
                          <a16:colId xmlns:a16="http://schemas.microsoft.com/office/drawing/2014/main" val="1847301813"/>
                        </a:ext>
                      </a:extLst>
                    </a:gridCol>
                    <a:gridCol w="1306286">
                      <a:extLst>
                        <a:ext uri="{9D8B030D-6E8A-4147-A177-3AD203B41FA5}">
                          <a16:colId xmlns:a16="http://schemas.microsoft.com/office/drawing/2014/main" val="1236344683"/>
                        </a:ext>
                      </a:extLst>
                    </a:gridCol>
                    <a:gridCol w="1306286">
                      <a:extLst>
                        <a:ext uri="{9D8B030D-6E8A-4147-A177-3AD203B41FA5}">
                          <a16:colId xmlns:a16="http://schemas.microsoft.com/office/drawing/2014/main" val="922441643"/>
                        </a:ext>
                      </a:extLst>
                    </a:gridCol>
                    <a:gridCol w="1306286">
                      <a:extLst>
                        <a:ext uri="{9D8B030D-6E8A-4147-A177-3AD203B41FA5}">
                          <a16:colId xmlns:a16="http://schemas.microsoft.com/office/drawing/2014/main" val="1770496037"/>
                        </a:ext>
                      </a:extLst>
                    </a:gridCol>
                  </a:tblGrid>
                  <a:tr h="857250"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Log Equations</a:t>
                          </a:r>
                          <a:endParaRPr lang="en-AU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 dirty="0"/>
                            <a:t>Transformation</a:t>
                          </a:r>
                          <a:endParaRPr lang="en-AU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Asymptote</a:t>
                          </a:r>
                          <a:endParaRPr lang="en-A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X-intercept</a:t>
                          </a:r>
                          <a:endParaRPr lang="en-A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Domain </a:t>
                          </a:r>
                          <a:endParaRPr lang="en-A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Range </a:t>
                          </a:r>
                          <a:endParaRPr lang="en-A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Graphs</a:t>
                          </a:r>
                          <a:endParaRPr lang="en-AU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51369350"/>
                      </a:ext>
                    </a:extLst>
                  </a:tr>
                  <a:tr h="857250">
                    <a:tc>
                      <a:txBody>
                        <a:bodyPr/>
                        <a:lstStyle/>
                        <a:p>
                          <a:pPr marL="0" indent="0">
                            <a:buFontTx/>
                            <a:buNone/>
                            <a:defRPr/>
                          </a:pPr>
                          <a:r>
                            <a:rPr lang="en-US" sz="1400" b="1" dirty="0"/>
                            <a:t>y = log 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Nil, parent</a:t>
                          </a:r>
                          <a:endParaRPr lang="en-AU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x=0</a:t>
                          </a:r>
                          <a:endParaRPr lang="en-A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(1,0)</a:t>
                          </a:r>
                          <a:endParaRPr lang="en-A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(0, </a:t>
                          </a:r>
                          <a14:m>
                            <m:oMath xmlns:m="http://schemas.openxmlformats.org/officeDocument/2006/math">
                              <m:r>
                                <a:rPr lang="en-US" sz="1800" b="1" kern="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oMath>
                          </a14:m>
                          <a:r>
                            <a:rPr lang="en-AU" dirty="0"/>
                            <a:t>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(–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sz="1800" b="1" i="0" u="none" strike="noStrike" kern="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∞</m:t>
                              </m:r>
                            </m:oMath>
                          </a14:m>
                          <a:r>
                            <a:rPr kumimoji="0" lang="en-US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, 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sz="1800" b="0" i="0" u="none" strike="noStrike" kern="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+</m:t>
                              </m:r>
                              <m:r>
                                <a:rPr kumimoji="0" lang="en-US" sz="1800" b="1" i="0" u="none" strike="noStrike" kern="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∞</m:t>
                              </m:r>
                            </m:oMath>
                          </a14:m>
                          <a:r>
                            <a:rPr kumimoji="0" lang="en-AU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AU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11150388"/>
                      </a:ext>
                    </a:extLst>
                  </a:tr>
                  <a:tr h="85725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b="1" dirty="0"/>
                            <a:t>y = -log x</a:t>
                          </a:r>
                        </a:p>
                        <a:p>
                          <a:endParaRPr lang="en-AU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Reflection across x-axis</a:t>
                          </a:r>
                          <a:endParaRPr lang="en-AU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Times New Roman"/>
                              <a:ea typeface="+mn-ea"/>
                              <a:cs typeface="+mn-cs"/>
                            </a:rPr>
                            <a:t>x=0</a:t>
                          </a:r>
                          <a:endParaRPr kumimoji="0" lang="en-AU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Times New Roman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Times New Roman"/>
                              <a:ea typeface="+mn-ea"/>
                              <a:cs typeface="+mn-cs"/>
                            </a:rPr>
                            <a:t>(1,0)</a:t>
                          </a:r>
                          <a:endParaRPr kumimoji="0" lang="en-AU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Times New Roman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Times New Roman"/>
                              <a:ea typeface="+mn-ea"/>
                              <a:cs typeface="+mn-cs"/>
                            </a:rPr>
                            <a:t>(0, 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sz="1800" b="1" i="0" u="none" strike="noStrike" kern="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∞</m:t>
                              </m:r>
                            </m:oMath>
                          </a14:m>
                          <a:r>
                            <a:rPr kumimoji="0" lang="en-AU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Times New Roman"/>
                              <a:ea typeface="+mn-ea"/>
                              <a:cs typeface="+mn-cs"/>
                            </a:rPr>
                            <a:t>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Times New Roman"/>
                              <a:ea typeface="+mn-ea"/>
                              <a:cs typeface="+mn-cs"/>
                            </a:rPr>
                            <a:t>(–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sz="1800" b="1" i="0" u="none" strike="noStrike" kern="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∞</m:t>
                              </m:r>
                            </m:oMath>
                          </a14:m>
                          <a:r>
                            <a:rPr kumimoji="0" lang="en-US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Times New Roman"/>
                              <a:ea typeface="+mn-ea"/>
                              <a:cs typeface="+mn-cs"/>
                            </a:rPr>
                            <a:t>, 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sz="1800" b="0" i="0" u="none" strike="noStrike" kern="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+</m:t>
                              </m:r>
                              <m:r>
                                <a:rPr kumimoji="0" lang="en-US" sz="1800" b="1" i="0" u="none" strike="noStrike" kern="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∞</m:t>
                              </m:r>
                            </m:oMath>
                          </a14:m>
                          <a:r>
                            <a:rPr kumimoji="0" lang="en-AU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Times New Roman"/>
                              <a:ea typeface="+mn-ea"/>
                              <a:cs typeface="+mn-cs"/>
                            </a:rPr>
                            <a:t>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AU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61229126"/>
                      </a:ext>
                    </a:extLst>
                  </a:tr>
                  <a:tr h="85725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b="1" dirty="0"/>
                            <a:t>y = log (x + 3)</a:t>
                          </a:r>
                        </a:p>
                        <a:p>
                          <a:endParaRPr lang="en-AU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Shift left 3 units</a:t>
                          </a:r>
                          <a:endParaRPr lang="en-AU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Times New Roman"/>
                              <a:ea typeface="+mn-ea"/>
                              <a:cs typeface="+mn-cs"/>
                            </a:rPr>
                            <a:t>x= –3</a:t>
                          </a:r>
                          <a:endParaRPr kumimoji="0" lang="en-AU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Times New Roman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(–2,0</a:t>
                          </a:r>
                          <a:r>
                            <a:rPr kumimoji="0" lang="en-US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Times New Roman"/>
                              <a:ea typeface="+mn-ea"/>
                              <a:cs typeface="+mn-cs"/>
                            </a:rPr>
                            <a:t>)</a:t>
                          </a:r>
                          <a:endParaRPr kumimoji="0" lang="en-AU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Times New Roman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(–3, 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sz="1800" b="1" i="0" u="none" strike="noStrike" kern="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∞</m:t>
                              </m:r>
                            </m:oMath>
                          </a14:m>
                          <a:r>
                            <a:rPr kumimoji="0" lang="en-AU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Times New Roman"/>
                              <a:ea typeface="+mn-ea"/>
                              <a:cs typeface="+mn-cs"/>
                            </a:rPr>
                            <a:t>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Times New Roman"/>
                              <a:ea typeface="+mn-ea"/>
                              <a:cs typeface="+mn-cs"/>
                            </a:rPr>
                            <a:t>(–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sz="1800" b="1" i="0" u="none" strike="noStrike" kern="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∞</m:t>
                              </m:r>
                            </m:oMath>
                          </a14:m>
                          <a:r>
                            <a:rPr kumimoji="0" lang="en-US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Times New Roman"/>
                              <a:ea typeface="+mn-ea"/>
                              <a:cs typeface="+mn-cs"/>
                            </a:rPr>
                            <a:t>, 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sz="1800" b="0" i="0" u="none" strike="noStrike" kern="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+</m:t>
                              </m:r>
                              <m:r>
                                <a:rPr kumimoji="0" lang="en-US" sz="1800" b="1" i="0" u="none" strike="noStrike" kern="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∞</m:t>
                              </m:r>
                            </m:oMath>
                          </a14:m>
                          <a:r>
                            <a:rPr kumimoji="0" lang="en-AU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Times New Roman"/>
                              <a:ea typeface="+mn-ea"/>
                              <a:cs typeface="+mn-cs"/>
                            </a:rPr>
                            <a:t>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AU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42517987"/>
                      </a:ext>
                    </a:extLst>
                  </a:tr>
                  <a:tr h="85725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b="1" dirty="0"/>
                            <a:t>y = log (-x)</a:t>
                          </a:r>
                        </a:p>
                        <a:p>
                          <a:endParaRPr lang="en-AU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dirty="0"/>
                            <a:t>Reflection across y-axis</a:t>
                          </a:r>
                          <a:endParaRPr lang="en-AU" sz="1400" dirty="0"/>
                        </a:p>
                        <a:p>
                          <a:endParaRPr lang="en-AU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Times New Roman"/>
                              <a:ea typeface="+mn-ea"/>
                              <a:cs typeface="+mn-cs"/>
                            </a:rPr>
                            <a:t>x=0</a:t>
                          </a:r>
                          <a:endParaRPr kumimoji="0" lang="en-AU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Times New Roman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(–1,0)</a:t>
                          </a:r>
                          <a:endParaRPr kumimoji="0" lang="en-AU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Times New Roman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(–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sz="1800" b="1" i="0" u="none" strike="noStrike" kern="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∞</m:t>
                              </m:r>
                            </m:oMath>
                          </a14:m>
                          <a:r>
                            <a:rPr kumimoji="0" lang="en-AU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Times New Roman"/>
                              <a:ea typeface="+mn-ea"/>
                              <a:cs typeface="+mn-cs"/>
                            </a:rPr>
                            <a:t>,0)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Times New Roman"/>
                              <a:ea typeface="+mn-ea"/>
                              <a:cs typeface="+mn-cs"/>
                            </a:rPr>
                            <a:t>(–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sz="1800" b="1" i="0" u="none" strike="noStrike" kern="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∞</m:t>
                              </m:r>
                            </m:oMath>
                          </a14:m>
                          <a:r>
                            <a:rPr kumimoji="0" lang="en-US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Times New Roman"/>
                              <a:ea typeface="+mn-ea"/>
                              <a:cs typeface="+mn-cs"/>
                            </a:rPr>
                            <a:t>, 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sz="1800" b="0" i="0" u="none" strike="noStrike" kern="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+</m:t>
                              </m:r>
                              <m:r>
                                <a:rPr kumimoji="0" lang="en-US" sz="1800" b="1" i="0" u="none" strike="noStrike" kern="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∞</m:t>
                              </m:r>
                            </m:oMath>
                          </a14:m>
                          <a:r>
                            <a:rPr kumimoji="0" lang="en-AU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Times New Roman"/>
                              <a:ea typeface="+mn-ea"/>
                              <a:cs typeface="+mn-cs"/>
                            </a:rPr>
                            <a:t>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AU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87624149"/>
                      </a:ext>
                    </a:extLst>
                  </a:tr>
                  <a:tr h="85725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b="1" dirty="0"/>
                            <a:t>y = log x + 3</a:t>
                          </a:r>
                        </a:p>
                        <a:p>
                          <a:endParaRPr lang="en-AU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Shift up 3 units</a:t>
                          </a:r>
                          <a:endParaRPr lang="en-AU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Times New Roman"/>
                              <a:ea typeface="+mn-ea"/>
                              <a:cs typeface="+mn-cs"/>
                            </a:rPr>
                            <a:t>x=0</a:t>
                          </a:r>
                          <a:endParaRPr kumimoji="0" lang="en-AU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Times New Roman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Times New Roman"/>
                              <a:ea typeface="+mn-ea"/>
                              <a:cs typeface="+mn-cs"/>
                            </a:rPr>
                            <a:t>(0.001,0)</a:t>
                          </a:r>
                          <a:endParaRPr kumimoji="0" lang="en-AU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Times New Roman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Times New Roman"/>
                              <a:ea typeface="+mn-ea"/>
                              <a:cs typeface="+mn-cs"/>
                            </a:rPr>
                            <a:t>(0, 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sz="1800" b="1" i="0" u="none" strike="noStrike" kern="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∞</m:t>
                              </m:r>
                            </m:oMath>
                          </a14:m>
                          <a:r>
                            <a:rPr kumimoji="0" lang="en-AU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Times New Roman"/>
                              <a:ea typeface="+mn-ea"/>
                              <a:cs typeface="+mn-cs"/>
                            </a:rPr>
                            <a:t>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Times New Roman"/>
                              <a:ea typeface="+mn-ea"/>
                              <a:cs typeface="+mn-cs"/>
                            </a:rPr>
                            <a:t>(–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sz="1800" b="1" i="0" u="none" strike="noStrike" kern="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∞</m:t>
                              </m:r>
                            </m:oMath>
                          </a14:m>
                          <a:r>
                            <a:rPr kumimoji="0" lang="en-US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Times New Roman"/>
                              <a:ea typeface="+mn-ea"/>
                              <a:cs typeface="+mn-cs"/>
                            </a:rPr>
                            <a:t>, 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sz="1800" b="0" i="0" u="none" strike="noStrike" kern="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+</m:t>
                              </m:r>
                              <m:r>
                                <a:rPr kumimoji="0" lang="en-US" sz="1800" b="1" i="0" u="none" strike="noStrike" kern="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∞</m:t>
                              </m:r>
                            </m:oMath>
                          </a14:m>
                          <a:r>
                            <a:rPr kumimoji="0" lang="en-AU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Times New Roman"/>
                              <a:ea typeface="+mn-ea"/>
                              <a:cs typeface="+mn-cs"/>
                            </a:rPr>
                            <a:t>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AU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16047405"/>
                      </a:ext>
                    </a:extLst>
                  </a:tr>
                  <a:tr h="85725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b="1" dirty="0"/>
                            <a:t>y = 2 log x</a:t>
                          </a:r>
                        </a:p>
                        <a:p>
                          <a:endParaRPr lang="en-AU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Vertical stretch by 2 units</a:t>
                          </a:r>
                          <a:endParaRPr lang="en-AU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Times New Roman"/>
                              <a:ea typeface="+mn-ea"/>
                              <a:cs typeface="+mn-cs"/>
                            </a:rPr>
                            <a:t>x=0</a:t>
                          </a:r>
                          <a:endParaRPr kumimoji="0" lang="en-AU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Times New Roman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Times New Roman"/>
                              <a:ea typeface="+mn-ea"/>
                              <a:cs typeface="+mn-cs"/>
                            </a:rPr>
                            <a:t>(1,0)</a:t>
                          </a:r>
                          <a:endParaRPr kumimoji="0" lang="en-AU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Times New Roman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Times New Roman"/>
                              <a:ea typeface="+mn-ea"/>
                              <a:cs typeface="+mn-cs"/>
                            </a:rPr>
                            <a:t>(0, 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sz="1800" b="1" i="0" u="none" strike="noStrike" kern="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∞</m:t>
                              </m:r>
                            </m:oMath>
                          </a14:m>
                          <a:r>
                            <a:rPr kumimoji="0" lang="en-AU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Times New Roman"/>
                              <a:ea typeface="+mn-ea"/>
                              <a:cs typeface="+mn-cs"/>
                            </a:rPr>
                            <a:t>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Times New Roman"/>
                              <a:ea typeface="+mn-ea"/>
                              <a:cs typeface="+mn-cs"/>
                            </a:rPr>
                            <a:t>(–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sz="1800" b="1" i="0" u="none" strike="noStrike" kern="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∞</m:t>
                              </m:r>
                            </m:oMath>
                          </a14:m>
                          <a:r>
                            <a:rPr kumimoji="0" lang="en-US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Times New Roman"/>
                              <a:ea typeface="+mn-ea"/>
                              <a:cs typeface="+mn-cs"/>
                            </a:rPr>
                            <a:t>, 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sz="1800" b="0" i="0" u="none" strike="noStrike" kern="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+</m:t>
                              </m:r>
                              <m:r>
                                <a:rPr kumimoji="0" lang="en-US" sz="1800" b="1" i="0" u="none" strike="noStrike" kern="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∞</m:t>
                              </m:r>
                            </m:oMath>
                          </a14:m>
                          <a:r>
                            <a:rPr kumimoji="0" lang="en-AU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Times New Roman"/>
                              <a:ea typeface="+mn-ea"/>
                              <a:cs typeface="+mn-cs"/>
                            </a:rPr>
                            <a:t>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AU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59179950"/>
                      </a:ext>
                    </a:extLst>
                  </a:tr>
                  <a:tr h="857250">
                    <a:tc>
                      <a:txBody>
                        <a:bodyPr/>
                        <a:lstStyle/>
                        <a:p>
                          <a:r>
                            <a:rPr lang="en-US" sz="1400" b="1" dirty="0"/>
                            <a:t>y = 3 – 2 log x</a:t>
                          </a:r>
                          <a:endParaRPr lang="en-AU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Vertical stretch by 2, reflection by x-axis, shift up 3</a:t>
                          </a:r>
                          <a:endParaRPr lang="en-AU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Times New Roman"/>
                              <a:ea typeface="+mn-ea"/>
                              <a:cs typeface="+mn-cs"/>
                            </a:rPr>
                            <a:t>x=0</a:t>
                          </a:r>
                          <a:endParaRPr kumimoji="0" lang="en-AU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Times New Roman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Times New Roman"/>
                              <a:ea typeface="+mn-ea"/>
                              <a:cs typeface="+mn-cs"/>
                            </a:rPr>
                            <a:t>(31.62,0)</a:t>
                          </a:r>
                          <a:endParaRPr kumimoji="0" lang="en-AU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Times New Roman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Times New Roman"/>
                              <a:ea typeface="+mn-ea"/>
                              <a:cs typeface="+mn-cs"/>
                            </a:rPr>
                            <a:t>(0, 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sz="1800" b="1" i="0" u="none" strike="noStrike" kern="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∞</m:t>
                              </m:r>
                            </m:oMath>
                          </a14:m>
                          <a:r>
                            <a:rPr kumimoji="0" lang="en-AU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Times New Roman"/>
                              <a:ea typeface="+mn-ea"/>
                              <a:cs typeface="+mn-cs"/>
                            </a:rPr>
                            <a:t>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Times New Roman"/>
                              <a:ea typeface="+mn-ea"/>
                              <a:cs typeface="+mn-cs"/>
                            </a:rPr>
                            <a:t>(–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sz="1800" b="1" i="0" u="none" strike="noStrike" kern="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∞</m:t>
                              </m:r>
                            </m:oMath>
                          </a14:m>
                          <a:r>
                            <a:rPr kumimoji="0" lang="en-US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Times New Roman"/>
                              <a:ea typeface="+mn-ea"/>
                              <a:cs typeface="+mn-cs"/>
                            </a:rPr>
                            <a:t>, 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sz="1800" b="0" i="0" u="none" strike="noStrike" kern="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+</m:t>
                              </m:r>
                              <m:r>
                                <a:rPr kumimoji="0" lang="en-US" sz="1800" b="1" i="0" u="none" strike="noStrike" kern="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∞</m:t>
                              </m:r>
                            </m:oMath>
                          </a14:m>
                          <a:r>
                            <a:rPr kumimoji="0" lang="en-AU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Times New Roman"/>
                              <a:ea typeface="+mn-ea"/>
                              <a:cs typeface="+mn-cs"/>
                            </a:rPr>
                            <a:t>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AU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6531042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9987DD6D-899B-EE0E-EF73-B2BDF230928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55080414"/>
                  </p:ext>
                </p:extLst>
              </p:nvPr>
            </p:nvGraphicFramePr>
            <p:xfrm>
              <a:off x="0" y="0"/>
              <a:ext cx="9144002" cy="694563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06286">
                      <a:extLst>
                        <a:ext uri="{9D8B030D-6E8A-4147-A177-3AD203B41FA5}">
                          <a16:colId xmlns:a16="http://schemas.microsoft.com/office/drawing/2014/main" val="3735173496"/>
                        </a:ext>
                      </a:extLst>
                    </a:gridCol>
                    <a:gridCol w="1306286">
                      <a:extLst>
                        <a:ext uri="{9D8B030D-6E8A-4147-A177-3AD203B41FA5}">
                          <a16:colId xmlns:a16="http://schemas.microsoft.com/office/drawing/2014/main" val="449026430"/>
                        </a:ext>
                      </a:extLst>
                    </a:gridCol>
                    <a:gridCol w="1306286">
                      <a:extLst>
                        <a:ext uri="{9D8B030D-6E8A-4147-A177-3AD203B41FA5}">
                          <a16:colId xmlns:a16="http://schemas.microsoft.com/office/drawing/2014/main" val="2922020720"/>
                        </a:ext>
                      </a:extLst>
                    </a:gridCol>
                    <a:gridCol w="1306286">
                      <a:extLst>
                        <a:ext uri="{9D8B030D-6E8A-4147-A177-3AD203B41FA5}">
                          <a16:colId xmlns:a16="http://schemas.microsoft.com/office/drawing/2014/main" val="1847301813"/>
                        </a:ext>
                      </a:extLst>
                    </a:gridCol>
                    <a:gridCol w="1306286">
                      <a:extLst>
                        <a:ext uri="{9D8B030D-6E8A-4147-A177-3AD203B41FA5}">
                          <a16:colId xmlns:a16="http://schemas.microsoft.com/office/drawing/2014/main" val="1236344683"/>
                        </a:ext>
                      </a:extLst>
                    </a:gridCol>
                    <a:gridCol w="1306286">
                      <a:extLst>
                        <a:ext uri="{9D8B030D-6E8A-4147-A177-3AD203B41FA5}">
                          <a16:colId xmlns:a16="http://schemas.microsoft.com/office/drawing/2014/main" val="922441643"/>
                        </a:ext>
                      </a:extLst>
                    </a:gridCol>
                    <a:gridCol w="1306286">
                      <a:extLst>
                        <a:ext uri="{9D8B030D-6E8A-4147-A177-3AD203B41FA5}">
                          <a16:colId xmlns:a16="http://schemas.microsoft.com/office/drawing/2014/main" val="1770496037"/>
                        </a:ext>
                      </a:extLst>
                    </a:gridCol>
                  </a:tblGrid>
                  <a:tr h="857250"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Log Equations</a:t>
                          </a:r>
                          <a:endParaRPr lang="en-AU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 dirty="0"/>
                            <a:t>Transformation</a:t>
                          </a:r>
                          <a:endParaRPr lang="en-AU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Asymptote</a:t>
                          </a:r>
                          <a:endParaRPr lang="en-A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X-intercept</a:t>
                          </a:r>
                          <a:endParaRPr lang="en-A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Domain </a:t>
                          </a:r>
                          <a:endParaRPr lang="en-A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Range </a:t>
                          </a:r>
                          <a:endParaRPr lang="en-A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Graphs</a:t>
                          </a:r>
                          <a:endParaRPr lang="en-AU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51369350"/>
                      </a:ext>
                    </a:extLst>
                  </a:tr>
                  <a:tr h="857250">
                    <a:tc>
                      <a:txBody>
                        <a:bodyPr/>
                        <a:lstStyle/>
                        <a:p>
                          <a:pPr marL="0" indent="0">
                            <a:buFontTx/>
                            <a:buNone/>
                            <a:defRPr/>
                          </a:pPr>
                          <a:r>
                            <a:rPr lang="en-US" sz="1400" b="1" dirty="0"/>
                            <a:t>y = log 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Nil, parent</a:t>
                          </a:r>
                          <a:endParaRPr lang="en-AU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x=0</a:t>
                          </a:r>
                          <a:endParaRPr lang="en-A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(1,0)</a:t>
                          </a:r>
                          <a:endParaRPr lang="en-A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01869" t="-104286" r="-202336" b="-6207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9535" t="-104286" r="-101395" b="-6207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AU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11150388"/>
                      </a:ext>
                    </a:extLst>
                  </a:tr>
                  <a:tr h="85725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b="1" dirty="0"/>
                            <a:t>y = -log x</a:t>
                          </a:r>
                        </a:p>
                        <a:p>
                          <a:endParaRPr lang="en-AU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Reflection across x-axis</a:t>
                          </a:r>
                          <a:endParaRPr lang="en-AU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Times New Roman"/>
                              <a:ea typeface="+mn-ea"/>
                              <a:cs typeface="+mn-cs"/>
                            </a:rPr>
                            <a:t>x=0</a:t>
                          </a:r>
                          <a:endParaRPr kumimoji="0" lang="en-AU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Times New Roman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Times New Roman"/>
                              <a:ea typeface="+mn-ea"/>
                              <a:cs typeface="+mn-cs"/>
                            </a:rPr>
                            <a:t>(1,0)</a:t>
                          </a:r>
                          <a:endParaRPr kumimoji="0" lang="en-AU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Times New Roman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01869" t="-202837" r="-202336" b="-5163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9535" t="-202837" r="-101395" b="-5163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AU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61229126"/>
                      </a:ext>
                    </a:extLst>
                  </a:tr>
                  <a:tr h="85725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b="1" dirty="0"/>
                            <a:t>y = log (x + 3)</a:t>
                          </a:r>
                        </a:p>
                        <a:p>
                          <a:endParaRPr lang="en-AU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Shift left 3 units</a:t>
                          </a:r>
                          <a:endParaRPr lang="en-AU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Times New Roman"/>
                              <a:ea typeface="+mn-ea"/>
                              <a:cs typeface="+mn-cs"/>
                            </a:rPr>
                            <a:t>x= –3</a:t>
                          </a:r>
                          <a:endParaRPr kumimoji="0" lang="en-AU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Times New Roman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(–2,0</a:t>
                          </a:r>
                          <a:r>
                            <a:rPr kumimoji="0" lang="en-US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Times New Roman"/>
                              <a:ea typeface="+mn-ea"/>
                              <a:cs typeface="+mn-cs"/>
                            </a:rPr>
                            <a:t>)</a:t>
                          </a:r>
                          <a:endParaRPr kumimoji="0" lang="en-AU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Times New Roman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01869" t="-302837" r="-202336" b="-4163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9535" t="-302837" r="-101395" b="-4163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AU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42517987"/>
                      </a:ext>
                    </a:extLst>
                  </a:tr>
                  <a:tr h="85725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b="1" dirty="0"/>
                            <a:t>y = log (-x)</a:t>
                          </a:r>
                        </a:p>
                        <a:p>
                          <a:endParaRPr lang="en-AU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dirty="0"/>
                            <a:t>Reflection across y-axis</a:t>
                          </a:r>
                          <a:endParaRPr lang="en-AU" sz="1400" dirty="0"/>
                        </a:p>
                        <a:p>
                          <a:endParaRPr lang="en-AU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Times New Roman"/>
                              <a:ea typeface="+mn-ea"/>
                              <a:cs typeface="+mn-cs"/>
                            </a:rPr>
                            <a:t>x=0</a:t>
                          </a:r>
                          <a:endParaRPr kumimoji="0" lang="en-AU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Times New Roman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(–1,0)</a:t>
                          </a:r>
                          <a:endParaRPr kumimoji="0" lang="en-AU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Times New Roman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01869" t="-402837" r="-202336" b="-3163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9535" t="-402837" r="-101395" b="-3163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AU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87624149"/>
                      </a:ext>
                    </a:extLst>
                  </a:tr>
                  <a:tr h="85725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b="1" dirty="0"/>
                            <a:t>y = log x + 3</a:t>
                          </a:r>
                        </a:p>
                        <a:p>
                          <a:endParaRPr lang="en-AU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Shift up 3 units</a:t>
                          </a:r>
                          <a:endParaRPr lang="en-AU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Times New Roman"/>
                              <a:ea typeface="+mn-ea"/>
                              <a:cs typeface="+mn-cs"/>
                            </a:rPr>
                            <a:t>x=0</a:t>
                          </a:r>
                          <a:endParaRPr kumimoji="0" lang="en-AU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Times New Roman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Times New Roman"/>
                              <a:ea typeface="+mn-ea"/>
                              <a:cs typeface="+mn-cs"/>
                            </a:rPr>
                            <a:t>(0.001,0)</a:t>
                          </a:r>
                          <a:endParaRPr kumimoji="0" lang="en-AU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Times New Roman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01869" t="-506429" r="-202336" b="-21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9535" t="-506429" r="-101395" b="-21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AU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16047405"/>
                      </a:ext>
                    </a:extLst>
                  </a:tr>
                  <a:tr h="85725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b="1" dirty="0"/>
                            <a:t>y = 2 log x</a:t>
                          </a:r>
                        </a:p>
                        <a:p>
                          <a:endParaRPr lang="en-AU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Vertical stretch by 2 units</a:t>
                          </a:r>
                          <a:endParaRPr lang="en-AU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Times New Roman"/>
                              <a:ea typeface="+mn-ea"/>
                              <a:cs typeface="+mn-cs"/>
                            </a:rPr>
                            <a:t>x=0</a:t>
                          </a:r>
                          <a:endParaRPr kumimoji="0" lang="en-AU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Times New Roman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Times New Roman"/>
                              <a:ea typeface="+mn-ea"/>
                              <a:cs typeface="+mn-cs"/>
                            </a:rPr>
                            <a:t>(1,0)</a:t>
                          </a:r>
                          <a:endParaRPr kumimoji="0" lang="en-AU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Times New Roman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01869" t="-602128" r="-202336" b="-11702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9535" t="-602128" r="-101395" b="-11702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AU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59179950"/>
                      </a:ext>
                    </a:extLst>
                  </a:tr>
                  <a:tr h="944880">
                    <a:tc>
                      <a:txBody>
                        <a:bodyPr/>
                        <a:lstStyle/>
                        <a:p>
                          <a:r>
                            <a:rPr lang="en-US" sz="1400" b="1" dirty="0"/>
                            <a:t>y = 3 – 2 log x</a:t>
                          </a:r>
                          <a:endParaRPr lang="en-AU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Vertical stretch by 2, reflection by x-axis, shift up 3</a:t>
                          </a:r>
                          <a:endParaRPr lang="en-AU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Times New Roman"/>
                              <a:ea typeface="+mn-ea"/>
                              <a:cs typeface="+mn-cs"/>
                            </a:rPr>
                            <a:t>x=0</a:t>
                          </a:r>
                          <a:endParaRPr kumimoji="0" lang="en-AU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Times New Roman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Times New Roman"/>
                              <a:ea typeface="+mn-ea"/>
                              <a:cs typeface="+mn-cs"/>
                            </a:rPr>
                            <a:t>(31.62,0)</a:t>
                          </a:r>
                          <a:endParaRPr kumimoji="0" lang="en-AU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Times New Roman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01869" t="-638710" r="-202336" b="-64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9535" t="-638710" r="-101395" b="-64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AU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65310424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1026" name="Picture 2" descr="Logarithmic Functions">
            <a:extLst>
              <a:ext uri="{FF2B5EF4-FFF2-40B4-BE49-F238E27FC236}">
                <a16:creationId xmlns:a16="http://schemas.microsoft.com/office/drawing/2014/main" id="{5A113E4A-D5D1-6ED5-51D1-33CFE2E64A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838200"/>
            <a:ext cx="8382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1E8EF23-B55A-F7B9-856A-3EA0C2AF8B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77200" y="1771919"/>
            <a:ext cx="838200" cy="708814"/>
          </a:xfrm>
          <a:prstGeom prst="rect">
            <a:avLst/>
          </a:prstGeom>
        </p:spPr>
      </p:pic>
      <p:pic>
        <p:nvPicPr>
          <p:cNvPr id="1030" name="Picture 6" descr="Draw the graph of y=&quot;log&quot;(e)(x+3),">
            <a:extLst>
              <a:ext uri="{FF2B5EF4-FFF2-40B4-BE49-F238E27FC236}">
                <a16:creationId xmlns:a16="http://schemas.microsoft.com/office/drawing/2014/main" id="{8BB13F4D-4900-EF83-5C91-6876559D2A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0267" y="2631520"/>
            <a:ext cx="912042" cy="645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ontent - The natural logarithm">
            <a:extLst>
              <a:ext uri="{FF2B5EF4-FFF2-40B4-BE49-F238E27FC236}">
                <a16:creationId xmlns:a16="http://schemas.microsoft.com/office/drawing/2014/main" id="{F7C40CF3-86DA-5141-C99F-3C0A8F49F9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3489748"/>
            <a:ext cx="1222071" cy="741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3F3C4C7-B985-5E3B-D8C3-4952132E6AC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48599" y="4333320"/>
            <a:ext cx="1222072" cy="71969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CC94C9A-8294-FECA-FFCF-C900B5BBCE2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03393" y="5154611"/>
            <a:ext cx="1028940" cy="81457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D7E6D49-F5C9-E518-EA89-9AF9312EE0A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868021" y="6105741"/>
            <a:ext cx="1219583" cy="660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9344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44">
            <a:extLst>
              <a:ext uri="{FF2B5EF4-FFF2-40B4-BE49-F238E27FC236}">
                <a16:creationId xmlns:a16="http://schemas.microsoft.com/office/drawing/2014/main" id="{C1C54DA1-A1A7-45CB-9B9C-340143DB12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2800" dirty="0"/>
              <a:t>The graph of</a:t>
            </a:r>
            <a:r>
              <a:rPr lang="en-US" altLang="en-US" sz="2800" dirty="0">
                <a:solidFill>
                  <a:schemeClr val="tx2"/>
                </a:solidFill>
              </a:rPr>
              <a:t> </a:t>
            </a:r>
            <a:r>
              <a:rPr lang="en-US" altLang="en-US" sz="2800" i="1" dirty="0">
                <a:solidFill>
                  <a:schemeClr val="tx2"/>
                </a:solidFill>
              </a:rPr>
              <a:t>y</a:t>
            </a:r>
            <a:r>
              <a:rPr lang="en-US" altLang="en-US" sz="2800" dirty="0"/>
              <a:t> = </a:t>
            </a:r>
            <a:r>
              <a:rPr lang="en-US" altLang="en-US" sz="2800" i="1" dirty="0"/>
              <a:t>b</a:t>
            </a:r>
            <a:r>
              <a:rPr lang="en-US" altLang="en-US" sz="2800" i="1" baseline="30000" dirty="0"/>
              <a:t>x</a:t>
            </a:r>
            <a:r>
              <a:rPr lang="en-US" altLang="en-US" sz="2800" dirty="0"/>
              <a:t>, </a:t>
            </a:r>
            <a:r>
              <a:rPr lang="en-US" altLang="en-US" sz="2800" i="1" dirty="0"/>
              <a:t>b</a:t>
            </a:r>
            <a:r>
              <a:rPr lang="en-US" altLang="en-US" sz="2800" dirty="0"/>
              <a:t> &gt; 1</a:t>
            </a:r>
          </a:p>
        </p:txBody>
      </p:sp>
      <p:sp>
        <p:nvSpPr>
          <p:cNvPr id="19459" name="Line 45">
            <a:extLst>
              <a:ext uri="{FF2B5EF4-FFF2-40B4-BE49-F238E27FC236}">
                <a16:creationId xmlns:a16="http://schemas.microsoft.com/office/drawing/2014/main" id="{E86B8826-F6C5-4E1E-9ED0-7F4383CD5CB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505200" y="1752600"/>
            <a:ext cx="0" cy="320040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 sz="1800"/>
          </a:p>
        </p:txBody>
      </p:sp>
      <p:sp>
        <p:nvSpPr>
          <p:cNvPr id="19460" name="Line 46">
            <a:extLst>
              <a:ext uri="{FF2B5EF4-FFF2-40B4-BE49-F238E27FC236}">
                <a16:creationId xmlns:a16="http://schemas.microsoft.com/office/drawing/2014/main" id="{290DBE23-B255-4C99-A2D2-5E7B0E5C7579}"/>
              </a:ext>
            </a:extLst>
          </p:cNvPr>
          <p:cNvSpPr>
            <a:spLocks noChangeShapeType="1"/>
          </p:cNvSpPr>
          <p:nvPr/>
        </p:nvSpPr>
        <p:spPr bwMode="auto">
          <a:xfrm>
            <a:off x="2057401" y="4267200"/>
            <a:ext cx="3962400" cy="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 sz="1800"/>
          </a:p>
        </p:txBody>
      </p:sp>
      <p:sp>
        <p:nvSpPr>
          <p:cNvPr id="19461" name="Line 47">
            <a:extLst>
              <a:ext uri="{FF2B5EF4-FFF2-40B4-BE49-F238E27FC236}">
                <a16:creationId xmlns:a16="http://schemas.microsoft.com/office/drawing/2014/main" id="{7292ACF9-1240-4B01-91A6-45C3E0A7219D}"/>
              </a:ext>
            </a:extLst>
          </p:cNvPr>
          <p:cNvSpPr>
            <a:spLocks noChangeShapeType="1"/>
          </p:cNvSpPr>
          <p:nvPr/>
        </p:nvSpPr>
        <p:spPr bwMode="auto">
          <a:xfrm>
            <a:off x="3276600" y="3886200"/>
            <a:ext cx="457200" cy="0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 sz="1800"/>
          </a:p>
        </p:txBody>
      </p:sp>
      <p:sp>
        <p:nvSpPr>
          <p:cNvPr id="19462" name="Line 48">
            <a:extLst>
              <a:ext uri="{FF2B5EF4-FFF2-40B4-BE49-F238E27FC236}">
                <a16:creationId xmlns:a16="http://schemas.microsoft.com/office/drawing/2014/main" id="{B2411BDF-DB3D-48BA-826D-CD378D0C12D8}"/>
              </a:ext>
            </a:extLst>
          </p:cNvPr>
          <p:cNvSpPr>
            <a:spLocks noChangeShapeType="1"/>
          </p:cNvSpPr>
          <p:nvPr/>
        </p:nvSpPr>
        <p:spPr bwMode="auto">
          <a:xfrm>
            <a:off x="3276600" y="3505200"/>
            <a:ext cx="457200" cy="0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 sz="1800"/>
          </a:p>
        </p:txBody>
      </p:sp>
      <p:sp>
        <p:nvSpPr>
          <p:cNvPr id="19463" name="Line 49">
            <a:extLst>
              <a:ext uri="{FF2B5EF4-FFF2-40B4-BE49-F238E27FC236}">
                <a16:creationId xmlns:a16="http://schemas.microsoft.com/office/drawing/2014/main" id="{E7D6FC76-8711-4E05-B686-867F8AE94D08}"/>
              </a:ext>
            </a:extLst>
          </p:cNvPr>
          <p:cNvSpPr>
            <a:spLocks noChangeShapeType="1"/>
          </p:cNvSpPr>
          <p:nvPr/>
        </p:nvSpPr>
        <p:spPr bwMode="auto">
          <a:xfrm>
            <a:off x="3276600" y="3157538"/>
            <a:ext cx="457200" cy="0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 sz="1800"/>
          </a:p>
        </p:txBody>
      </p:sp>
      <p:sp>
        <p:nvSpPr>
          <p:cNvPr id="19464" name="Line 50">
            <a:extLst>
              <a:ext uri="{FF2B5EF4-FFF2-40B4-BE49-F238E27FC236}">
                <a16:creationId xmlns:a16="http://schemas.microsoft.com/office/drawing/2014/main" id="{1FAB18E0-F76C-47E7-8A0D-776621585B32}"/>
              </a:ext>
            </a:extLst>
          </p:cNvPr>
          <p:cNvSpPr>
            <a:spLocks noChangeShapeType="1"/>
          </p:cNvSpPr>
          <p:nvPr/>
        </p:nvSpPr>
        <p:spPr bwMode="auto">
          <a:xfrm>
            <a:off x="3276600" y="2819400"/>
            <a:ext cx="457200" cy="0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 sz="1800"/>
          </a:p>
        </p:txBody>
      </p:sp>
      <p:sp>
        <p:nvSpPr>
          <p:cNvPr id="19465" name="Line 51">
            <a:extLst>
              <a:ext uri="{FF2B5EF4-FFF2-40B4-BE49-F238E27FC236}">
                <a16:creationId xmlns:a16="http://schemas.microsoft.com/office/drawing/2014/main" id="{F640EB2E-D18D-4B37-91D6-FB3C1866C2A3}"/>
              </a:ext>
            </a:extLst>
          </p:cNvPr>
          <p:cNvSpPr>
            <a:spLocks noChangeShapeType="1"/>
          </p:cNvSpPr>
          <p:nvPr/>
        </p:nvSpPr>
        <p:spPr bwMode="auto">
          <a:xfrm>
            <a:off x="3276600" y="2438400"/>
            <a:ext cx="457200" cy="0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 sz="1800"/>
          </a:p>
        </p:txBody>
      </p:sp>
      <p:sp>
        <p:nvSpPr>
          <p:cNvPr id="19466" name="Line 52">
            <a:extLst>
              <a:ext uri="{FF2B5EF4-FFF2-40B4-BE49-F238E27FC236}">
                <a16:creationId xmlns:a16="http://schemas.microsoft.com/office/drawing/2014/main" id="{078A9870-64FB-486F-8734-2A03504A4E4E}"/>
              </a:ext>
            </a:extLst>
          </p:cNvPr>
          <p:cNvSpPr>
            <a:spLocks noChangeShapeType="1"/>
          </p:cNvSpPr>
          <p:nvPr/>
        </p:nvSpPr>
        <p:spPr bwMode="auto">
          <a:xfrm>
            <a:off x="3886200" y="4114800"/>
            <a:ext cx="0" cy="381000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 sz="1800"/>
          </a:p>
        </p:txBody>
      </p:sp>
      <p:sp>
        <p:nvSpPr>
          <p:cNvPr id="19467" name="Line 53">
            <a:extLst>
              <a:ext uri="{FF2B5EF4-FFF2-40B4-BE49-F238E27FC236}">
                <a16:creationId xmlns:a16="http://schemas.microsoft.com/office/drawing/2014/main" id="{FE1AFD1B-A46C-4434-A89B-E4CA0114BADF}"/>
              </a:ext>
            </a:extLst>
          </p:cNvPr>
          <p:cNvSpPr>
            <a:spLocks noChangeShapeType="1"/>
          </p:cNvSpPr>
          <p:nvPr/>
        </p:nvSpPr>
        <p:spPr bwMode="auto">
          <a:xfrm>
            <a:off x="4267200" y="4114800"/>
            <a:ext cx="0" cy="381000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 sz="1800"/>
          </a:p>
        </p:txBody>
      </p:sp>
      <p:sp>
        <p:nvSpPr>
          <p:cNvPr id="19468" name="Line 54">
            <a:extLst>
              <a:ext uri="{FF2B5EF4-FFF2-40B4-BE49-F238E27FC236}">
                <a16:creationId xmlns:a16="http://schemas.microsoft.com/office/drawing/2014/main" id="{195069DD-A347-4EBC-8AF2-FF3BE5C98566}"/>
              </a:ext>
            </a:extLst>
          </p:cNvPr>
          <p:cNvSpPr>
            <a:spLocks noChangeShapeType="1"/>
          </p:cNvSpPr>
          <p:nvPr/>
        </p:nvSpPr>
        <p:spPr bwMode="auto">
          <a:xfrm>
            <a:off x="4648200" y="4114800"/>
            <a:ext cx="0" cy="381000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 sz="1800"/>
          </a:p>
        </p:txBody>
      </p:sp>
      <p:sp>
        <p:nvSpPr>
          <p:cNvPr id="19469" name="Line 55">
            <a:extLst>
              <a:ext uri="{FF2B5EF4-FFF2-40B4-BE49-F238E27FC236}">
                <a16:creationId xmlns:a16="http://schemas.microsoft.com/office/drawing/2014/main" id="{E0182391-07AD-487F-A75B-A760381EFB1B}"/>
              </a:ext>
            </a:extLst>
          </p:cNvPr>
          <p:cNvSpPr>
            <a:spLocks noChangeShapeType="1"/>
          </p:cNvSpPr>
          <p:nvPr/>
        </p:nvSpPr>
        <p:spPr bwMode="auto">
          <a:xfrm>
            <a:off x="5029200" y="4114800"/>
            <a:ext cx="0" cy="381000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 sz="1800"/>
          </a:p>
        </p:txBody>
      </p:sp>
      <p:sp>
        <p:nvSpPr>
          <p:cNvPr id="19470" name="Line 56">
            <a:extLst>
              <a:ext uri="{FF2B5EF4-FFF2-40B4-BE49-F238E27FC236}">
                <a16:creationId xmlns:a16="http://schemas.microsoft.com/office/drawing/2014/main" id="{A7F2B92C-1D27-482A-87AE-CB6133E5A692}"/>
              </a:ext>
            </a:extLst>
          </p:cNvPr>
          <p:cNvSpPr>
            <a:spLocks noChangeShapeType="1"/>
          </p:cNvSpPr>
          <p:nvPr/>
        </p:nvSpPr>
        <p:spPr bwMode="auto">
          <a:xfrm>
            <a:off x="3124200" y="4114800"/>
            <a:ext cx="0" cy="381000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 sz="1800"/>
          </a:p>
        </p:txBody>
      </p:sp>
      <p:sp>
        <p:nvSpPr>
          <p:cNvPr id="19471" name="Line 57">
            <a:extLst>
              <a:ext uri="{FF2B5EF4-FFF2-40B4-BE49-F238E27FC236}">
                <a16:creationId xmlns:a16="http://schemas.microsoft.com/office/drawing/2014/main" id="{241AB432-6E96-446C-8A0C-EE9682AB0D19}"/>
              </a:ext>
            </a:extLst>
          </p:cNvPr>
          <p:cNvSpPr>
            <a:spLocks noChangeShapeType="1"/>
          </p:cNvSpPr>
          <p:nvPr/>
        </p:nvSpPr>
        <p:spPr bwMode="auto">
          <a:xfrm>
            <a:off x="2743200" y="4114800"/>
            <a:ext cx="0" cy="381000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 sz="1800"/>
          </a:p>
        </p:txBody>
      </p:sp>
      <p:sp>
        <p:nvSpPr>
          <p:cNvPr id="19472" name="Line 58">
            <a:extLst>
              <a:ext uri="{FF2B5EF4-FFF2-40B4-BE49-F238E27FC236}">
                <a16:creationId xmlns:a16="http://schemas.microsoft.com/office/drawing/2014/main" id="{2678FFE8-D3A6-4C8E-9CB8-37D6DDC275FC}"/>
              </a:ext>
            </a:extLst>
          </p:cNvPr>
          <p:cNvSpPr>
            <a:spLocks noChangeShapeType="1"/>
          </p:cNvSpPr>
          <p:nvPr/>
        </p:nvSpPr>
        <p:spPr bwMode="auto">
          <a:xfrm>
            <a:off x="3276600" y="4648200"/>
            <a:ext cx="457200" cy="0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 sz="1800"/>
          </a:p>
        </p:txBody>
      </p:sp>
      <p:sp>
        <p:nvSpPr>
          <p:cNvPr id="19473" name="Text Box 59">
            <a:extLst>
              <a:ext uri="{FF2B5EF4-FFF2-40B4-BE49-F238E27FC236}">
                <a16:creationId xmlns:a16="http://schemas.microsoft.com/office/drawing/2014/main" id="{00CEBEF7-5699-46E0-990A-5BD9154139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1524000"/>
            <a:ext cx="457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i="1"/>
              <a:t>y</a:t>
            </a:r>
          </a:p>
        </p:txBody>
      </p:sp>
      <p:sp>
        <p:nvSpPr>
          <p:cNvPr id="19474" name="Text Box 60">
            <a:extLst>
              <a:ext uri="{FF2B5EF4-FFF2-40B4-BE49-F238E27FC236}">
                <a16:creationId xmlns:a16="http://schemas.microsoft.com/office/drawing/2014/main" id="{BDEA1F5A-F6CF-4B3D-9451-2B37E6F246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2200" y="4038600"/>
            <a:ext cx="381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i="1"/>
              <a:t>x</a:t>
            </a:r>
          </a:p>
        </p:txBody>
      </p:sp>
      <p:sp>
        <p:nvSpPr>
          <p:cNvPr id="6205" name="Freeform 61">
            <a:extLst>
              <a:ext uri="{FF2B5EF4-FFF2-40B4-BE49-F238E27FC236}">
                <a16:creationId xmlns:a16="http://schemas.microsoft.com/office/drawing/2014/main" id="{A509CF2E-CD19-41FB-B7F2-17B32AA373F5}"/>
              </a:ext>
            </a:extLst>
          </p:cNvPr>
          <p:cNvSpPr>
            <a:spLocks/>
          </p:cNvSpPr>
          <p:nvPr/>
        </p:nvSpPr>
        <p:spPr bwMode="auto">
          <a:xfrm>
            <a:off x="2286001" y="1905001"/>
            <a:ext cx="2362200" cy="2209800"/>
          </a:xfrm>
          <a:custGeom>
            <a:avLst/>
            <a:gdLst>
              <a:gd name="T0" fmla="*/ 0 w 1632"/>
              <a:gd name="T1" fmla="*/ 2147483647 h 1584"/>
              <a:gd name="T2" fmla="*/ 2147483647 w 1632"/>
              <a:gd name="T3" fmla="*/ 2147483647 h 1584"/>
              <a:gd name="T4" fmla="*/ 2147483647 w 1632"/>
              <a:gd name="T5" fmla="*/ 0 h 1584"/>
              <a:gd name="T6" fmla="*/ 0 60000 65536"/>
              <a:gd name="T7" fmla="*/ 0 60000 65536"/>
              <a:gd name="T8" fmla="*/ 0 60000 65536"/>
              <a:gd name="T9" fmla="*/ 0 w 1632"/>
              <a:gd name="T10" fmla="*/ 0 h 1584"/>
              <a:gd name="T11" fmla="*/ 1632 w 1632"/>
              <a:gd name="T12" fmla="*/ 1584 h 158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632" h="1584">
                <a:moveTo>
                  <a:pt x="0" y="1584"/>
                </a:moveTo>
                <a:cubicBezTo>
                  <a:pt x="416" y="1548"/>
                  <a:pt x="832" y="1512"/>
                  <a:pt x="1104" y="1248"/>
                </a:cubicBezTo>
                <a:cubicBezTo>
                  <a:pt x="1376" y="984"/>
                  <a:pt x="1544" y="208"/>
                  <a:pt x="1632" y="0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6206" name="Picture 62" descr="C:\Program Files\Common Files\Microsoft Shared\Clipart\themes1\Bullets\j0115866.gif">
            <a:extLst>
              <a:ext uri="{FF2B5EF4-FFF2-40B4-BE49-F238E27FC236}">
                <a16:creationId xmlns:a16="http://schemas.microsoft.com/office/drawing/2014/main" id="{E44188BC-34EE-49F0-AFBE-4B840BE193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810001"/>
            <a:ext cx="1524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07" name="Text Box 63">
            <a:extLst>
              <a:ext uri="{FF2B5EF4-FFF2-40B4-BE49-F238E27FC236}">
                <a16:creationId xmlns:a16="http://schemas.microsoft.com/office/drawing/2014/main" id="{26FAAFF1-3073-456C-976F-B670D1445F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3733800"/>
            <a:ext cx="6858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/>
              <a:t>(0, 1)</a:t>
            </a:r>
          </a:p>
        </p:txBody>
      </p:sp>
      <p:sp>
        <p:nvSpPr>
          <p:cNvPr id="6208" name="AutoShape 64">
            <a:extLst>
              <a:ext uri="{FF2B5EF4-FFF2-40B4-BE49-F238E27FC236}">
                <a16:creationId xmlns:a16="http://schemas.microsoft.com/office/drawing/2014/main" id="{DAEC75B6-F760-4D93-B891-A83F0E8A1337}"/>
              </a:ext>
            </a:extLst>
          </p:cNvPr>
          <p:cNvSpPr>
            <a:spLocks/>
          </p:cNvSpPr>
          <p:nvPr/>
        </p:nvSpPr>
        <p:spPr bwMode="auto">
          <a:xfrm flipH="1">
            <a:off x="5334000" y="1676400"/>
            <a:ext cx="228600" cy="2514600"/>
          </a:xfrm>
          <a:prstGeom prst="leftBrace">
            <a:avLst>
              <a:gd name="adj1" fmla="val 91667"/>
              <a:gd name="adj2" fmla="val 50000"/>
            </a:avLst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6209" name="AutoShape 65">
            <a:extLst>
              <a:ext uri="{FF2B5EF4-FFF2-40B4-BE49-F238E27FC236}">
                <a16:creationId xmlns:a16="http://schemas.microsoft.com/office/drawing/2014/main" id="{07034B29-6F46-4D02-98A4-E126927FB4B9}"/>
              </a:ext>
            </a:extLst>
          </p:cNvPr>
          <p:cNvSpPr>
            <a:spLocks/>
          </p:cNvSpPr>
          <p:nvPr/>
        </p:nvSpPr>
        <p:spPr bwMode="auto">
          <a:xfrm rot="16226366" flipV="1">
            <a:off x="3502820" y="3355181"/>
            <a:ext cx="307975" cy="3351213"/>
          </a:xfrm>
          <a:prstGeom prst="leftBrace">
            <a:avLst>
              <a:gd name="adj1" fmla="val 90679"/>
              <a:gd name="adj2" fmla="val 50000"/>
            </a:avLst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6210" name="Text Box 66">
            <a:extLst>
              <a:ext uri="{FF2B5EF4-FFF2-40B4-BE49-F238E27FC236}">
                <a16:creationId xmlns:a16="http://schemas.microsoft.com/office/drawing/2014/main" id="{2ADF3181-5F74-4D01-A123-9611024941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1" y="5257800"/>
            <a:ext cx="2590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>
                <a:solidFill>
                  <a:srgbClr val="FF3300"/>
                </a:solidFill>
              </a:rPr>
              <a:t>Domain: (–</a:t>
            </a:r>
            <a:r>
              <a:rPr lang="en-US" altLang="en-US" dirty="0">
                <a:solidFill>
                  <a:srgbClr val="FF3300"/>
                </a:solidFill>
                <a:sym typeface="Symbol" panose="05050102010706020507" pitchFamily="18" charset="2"/>
              </a:rPr>
              <a:t>, )</a:t>
            </a:r>
            <a:r>
              <a:rPr lang="en-US" altLang="en-US" dirty="0"/>
              <a:t> </a:t>
            </a:r>
          </a:p>
        </p:txBody>
      </p:sp>
      <p:sp>
        <p:nvSpPr>
          <p:cNvPr id="6211" name="Text Box 67">
            <a:extLst>
              <a:ext uri="{FF2B5EF4-FFF2-40B4-BE49-F238E27FC236}">
                <a16:creationId xmlns:a16="http://schemas.microsoft.com/office/drawing/2014/main" id="{2A0A847A-02DE-4FB7-B2CC-4C858BD4EB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1201" y="2743200"/>
            <a:ext cx="1981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rgbClr val="FF3300"/>
                </a:solidFill>
              </a:rPr>
              <a:t>Range: (0, </a:t>
            </a:r>
            <a:r>
              <a:rPr lang="en-US" altLang="en-US">
                <a:solidFill>
                  <a:srgbClr val="FF3300"/>
                </a:solidFill>
                <a:sym typeface="Symbol" panose="05050102010706020507" pitchFamily="18" charset="2"/>
              </a:rPr>
              <a:t>)</a:t>
            </a:r>
            <a:endParaRPr lang="en-US" altLang="en-US">
              <a:solidFill>
                <a:srgbClr val="FF3300"/>
              </a:solidFill>
            </a:endParaRPr>
          </a:p>
        </p:txBody>
      </p:sp>
      <p:sp>
        <p:nvSpPr>
          <p:cNvPr id="6212" name="Line 68">
            <a:extLst>
              <a:ext uri="{FF2B5EF4-FFF2-40B4-BE49-F238E27FC236}">
                <a16:creationId xmlns:a16="http://schemas.microsoft.com/office/drawing/2014/main" id="{2D348D4B-877A-4F23-B638-44EA144A1487}"/>
              </a:ext>
            </a:extLst>
          </p:cNvPr>
          <p:cNvSpPr>
            <a:spLocks noChangeShapeType="1"/>
          </p:cNvSpPr>
          <p:nvPr/>
        </p:nvSpPr>
        <p:spPr bwMode="auto">
          <a:xfrm>
            <a:off x="2133601" y="4267200"/>
            <a:ext cx="3810000" cy="0"/>
          </a:xfrm>
          <a:prstGeom prst="line">
            <a:avLst/>
          </a:prstGeom>
          <a:noFill/>
          <a:ln w="28575">
            <a:solidFill>
              <a:srgbClr val="FF33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 sz="1800"/>
          </a:p>
        </p:txBody>
      </p:sp>
      <p:sp>
        <p:nvSpPr>
          <p:cNvPr id="6213" name="Text Box 69">
            <a:extLst>
              <a:ext uri="{FF2B5EF4-FFF2-40B4-BE49-F238E27FC236}">
                <a16:creationId xmlns:a16="http://schemas.microsoft.com/office/drawing/2014/main" id="{1AF1FAF7-8EA7-48E6-96BC-A236F13621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0" y="4824413"/>
            <a:ext cx="29718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000"/>
              <a:t>Horizontal Asymptote         </a:t>
            </a:r>
            <a:r>
              <a:rPr lang="en-US" altLang="en-US" sz="2000" i="1"/>
              <a:t>y</a:t>
            </a:r>
            <a:r>
              <a:rPr lang="en-US" altLang="en-US" sz="2000"/>
              <a:t> = 0</a:t>
            </a:r>
          </a:p>
        </p:txBody>
      </p:sp>
      <p:sp>
        <p:nvSpPr>
          <p:cNvPr id="6214" name="Line 70">
            <a:extLst>
              <a:ext uri="{FF2B5EF4-FFF2-40B4-BE49-F238E27FC236}">
                <a16:creationId xmlns:a16="http://schemas.microsoft.com/office/drawing/2014/main" id="{040867AF-D44D-44AA-A58B-9AE546F6F92E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638800" y="4343401"/>
            <a:ext cx="457200" cy="533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 sz="1800"/>
          </a:p>
        </p:txBody>
      </p:sp>
      <p:sp>
        <p:nvSpPr>
          <p:cNvPr id="19485" name="Rectangle 71">
            <a:extLst>
              <a:ext uri="{FF2B5EF4-FFF2-40B4-BE49-F238E27FC236}">
                <a16:creationId xmlns:a16="http://schemas.microsoft.com/office/drawing/2014/main" id="{D72659E2-BC52-4ADE-8843-79390E3FFA1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7620000"/>
            <a:ext cx="2133600" cy="1143000"/>
          </a:xfrm>
        </p:spPr>
        <p:txBody>
          <a:bodyPr/>
          <a:lstStyle/>
          <a:p>
            <a:pPr eaLnBrk="1" hangingPunct="1"/>
            <a:r>
              <a:rPr lang="en-US" altLang="en-US" sz="800">
                <a:cs typeface="Times New Roman" panose="02020603050405020304" pitchFamily="18" charset="0"/>
              </a:rPr>
              <a:t>Graph of Exponential Function (</a:t>
            </a:r>
            <a:r>
              <a:rPr lang="en-US" altLang="en-US" sz="800" i="1">
                <a:cs typeface="Times New Roman" panose="02020603050405020304" pitchFamily="18" charset="0"/>
              </a:rPr>
              <a:t>a </a:t>
            </a:r>
            <a:r>
              <a:rPr lang="en-US" altLang="en-US" sz="800">
                <a:cs typeface="Times New Roman" panose="02020603050405020304" pitchFamily="18" charset="0"/>
              </a:rPr>
              <a:t>&gt; 1)</a:t>
            </a:r>
          </a:p>
        </p:txBody>
      </p:sp>
      <p:sp>
        <p:nvSpPr>
          <p:cNvPr id="19486" name="Text Box 72">
            <a:extLst>
              <a:ext uri="{FF2B5EF4-FFF2-40B4-BE49-F238E27FC236}">
                <a16:creationId xmlns:a16="http://schemas.microsoft.com/office/drawing/2014/main" id="{C371F374-FF89-4502-A7A4-1B60C1DB7B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89500" y="4495800"/>
            <a:ext cx="457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/>
              <a:t>4</a:t>
            </a:r>
          </a:p>
        </p:txBody>
      </p:sp>
      <p:sp>
        <p:nvSpPr>
          <p:cNvPr id="19487" name="Text Box 73">
            <a:extLst>
              <a:ext uri="{FF2B5EF4-FFF2-40B4-BE49-F238E27FC236}">
                <a16:creationId xmlns:a16="http://schemas.microsoft.com/office/drawing/2014/main" id="{445AC467-CF04-49F4-A625-EFAE30B5D1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2606675"/>
            <a:ext cx="457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/>
              <a:t>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6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05" grpId="0" animBg="1"/>
      <p:bldP spid="6207" grpId="0" autoUpdateAnimBg="0"/>
      <p:bldP spid="6208" grpId="0" animBg="1"/>
      <p:bldP spid="6209" grpId="0" animBg="1"/>
      <p:bldP spid="6210" grpId="0" autoUpdateAnimBg="0"/>
      <p:bldP spid="6211" grpId="0" autoUpdateAnimBg="0"/>
      <p:bldP spid="6213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9554" name="Rectangle 2">
            <a:extLst>
              <a:ext uri="{FF2B5EF4-FFF2-40B4-BE49-F238E27FC236}">
                <a16:creationId xmlns:a16="http://schemas.microsoft.com/office/drawing/2014/main" id="{13774E5F-7638-6F5F-5200-B0C49D39A01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Graphs of Exponential Functions</a:t>
            </a:r>
          </a:p>
        </p:txBody>
      </p:sp>
      <p:sp>
        <p:nvSpPr>
          <p:cNvPr id="1559555" name="Rectangle 3">
            <a:extLst>
              <a:ext uri="{FF2B5EF4-FFF2-40B4-BE49-F238E27FC236}">
                <a16:creationId xmlns:a16="http://schemas.microsoft.com/office/drawing/2014/main" id="{2AD1E1F5-B904-A670-F0E4-6A3B90C77BF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The figure shows the graphs of the family </a:t>
            </a:r>
            <a:br>
              <a:rPr lang="en-US" altLang="en-US"/>
            </a:br>
            <a:r>
              <a:rPr lang="en-US" altLang="en-US"/>
              <a:t>of exponential functions </a:t>
            </a:r>
            <a:r>
              <a:rPr lang="en-US" altLang="en-US" i="1"/>
              <a:t>f</a:t>
            </a:r>
            <a:r>
              <a:rPr lang="en-US" altLang="en-US"/>
              <a:t>(</a:t>
            </a:r>
            <a:r>
              <a:rPr lang="en-US" altLang="en-US" i="1"/>
              <a:t>x</a:t>
            </a:r>
            <a:r>
              <a:rPr lang="en-US" altLang="en-US"/>
              <a:t>) = </a:t>
            </a:r>
            <a:r>
              <a:rPr lang="en-US" altLang="en-US" i="1"/>
              <a:t>a</a:t>
            </a:r>
            <a:r>
              <a:rPr lang="en-US" altLang="en-US" i="1" baseline="30000"/>
              <a:t>x</a:t>
            </a:r>
            <a:r>
              <a:rPr lang="en-US" altLang="en-US"/>
              <a:t> for various values of the base </a:t>
            </a:r>
            <a:r>
              <a:rPr lang="en-US" altLang="en-US" i="1"/>
              <a:t>a</a:t>
            </a:r>
            <a:r>
              <a:rPr lang="en-US" altLang="en-US"/>
              <a:t>. </a:t>
            </a:r>
          </a:p>
          <a:p>
            <a:pPr lvl="1"/>
            <a:endParaRPr lang="en-US" altLang="en-US" sz="3200"/>
          </a:p>
          <a:p>
            <a:pPr lvl="1"/>
            <a:r>
              <a:rPr lang="en-US" altLang="en-US"/>
              <a:t>All these graphs </a:t>
            </a:r>
            <a:br>
              <a:rPr lang="en-US" altLang="en-US"/>
            </a:br>
            <a:r>
              <a:rPr lang="en-US" altLang="en-US"/>
              <a:t>pass through </a:t>
            </a:r>
            <a:br>
              <a:rPr lang="en-US" altLang="en-US"/>
            </a:br>
            <a:r>
              <a:rPr lang="en-US" altLang="en-US"/>
              <a:t>the point (0, 1) </a:t>
            </a:r>
            <a:br>
              <a:rPr lang="en-US" altLang="en-US"/>
            </a:br>
            <a:r>
              <a:rPr lang="en-US" altLang="en-US"/>
              <a:t>because </a:t>
            </a:r>
            <a:br>
              <a:rPr lang="en-US" altLang="en-US"/>
            </a:br>
            <a:r>
              <a:rPr lang="en-US" altLang="en-US" i="1"/>
              <a:t>a</a:t>
            </a:r>
            <a:r>
              <a:rPr lang="en-US" altLang="en-US" baseline="30000"/>
              <a:t>0</a:t>
            </a:r>
            <a:r>
              <a:rPr lang="en-US" altLang="en-US"/>
              <a:t> = 1 for </a:t>
            </a:r>
            <a:r>
              <a:rPr lang="en-US" altLang="en-US" i="1"/>
              <a:t>a </a:t>
            </a:r>
            <a:r>
              <a:rPr lang="en-US" altLang="en-US">
                <a:cs typeface="Arial" panose="020B0604020202020204" pitchFamily="34" charset="0"/>
              </a:rPr>
              <a:t>≠</a:t>
            </a:r>
            <a:r>
              <a:rPr lang="en-US" altLang="en-US"/>
              <a:t> 0.</a:t>
            </a:r>
          </a:p>
        </p:txBody>
      </p:sp>
      <p:grpSp>
        <p:nvGrpSpPr>
          <p:cNvPr id="1559564" name="Group 12">
            <a:extLst>
              <a:ext uri="{FF2B5EF4-FFF2-40B4-BE49-F238E27FC236}">
                <a16:creationId xmlns:a16="http://schemas.microsoft.com/office/drawing/2014/main" id="{82CCDD57-6C27-EF8D-2DC8-78D3CB1CF2C1}"/>
              </a:ext>
            </a:extLst>
          </p:cNvPr>
          <p:cNvGrpSpPr>
            <a:grpSpLocks/>
          </p:cNvGrpSpPr>
          <p:nvPr/>
        </p:nvGrpSpPr>
        <p:grpSpPr bwMode="auto">
          <a:xfrm>
            <a:off x="4495801" y="2667000"/>
            <a:ext cx="4462463" cy="3994150"/>
            <a:chOff x="2736" y="1680"/>
            <a:chExt cx="2791" cy="2432"/>
          </a:xfrm>
        </p:grpSpPr>
        <p:pic>
          <p:nvPicPr>
            <p:cNvPr id="1559565" name="Picture 13">
              <a:extLst>
                <a:ext uri="{FF2B5EF4-FFF2-40B4-BE49-F238E27FC236}">
                  <a16:creationId xmlns:a16="http://schemas.microsoft.com/office/drawing/2014/main" id="{93F51BAE-D76F-9A37-BF5F-FE9DFD4197F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6" y="1680"/>
              <a:ext cx="2791" cy="2432"/>
            </a:xfrm>
            <a:prstGeom prst="rect">
              <a:avLst/>
            </a:prstGeom>
            <a:noFill/>
            <a:ln w="50800">
              <a:solidFill>
                <a:srgbClr val="CD963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559566" name="Picture 14">
              <a:extLst>
                <a:ext uri="{FF2B5EF4-FFF2-40B4-BE49-F238E27FC236}">
                  <a16:creationId xmlns:a16="http://schemas.microsoft.com/office/drawing/2014/main" id="{3FAFAE21-B794-07D1-C2B0-41E78EAED73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70" y="3894"/>
              <a:ext cx="590" cy="1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50800">
                  <a:solidFill>
                    <a:srgbClr val="CD963D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9052DA52-E85F-C103-94E3-6B5B202B76B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1371600"/>
          </a:xfrm>
        </p:spPr>
        <p:txBody>
          <a:bodyPr/>
          <a:lstStyle/>
          <a:p>
            <a:pPr algn="l"/>
            <a:r>
              <a:rPr lang="en-US" altLang="en-US"/>
              <a:t>Growth and Decay</a:t>
            </a:r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6C4540BC-70AA-6B98-263F-D0C09AE99F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6000" b="1"/>
              <a:t>Growth: if b &gt; 1</a:t>
            </a:r>
          </a:p>
          <a:p>
            <a:endParaRPr lang="en-US" altLang="en-US" sz="6000" b="1"/>
          </a:p>
          <a:p>
            <a:r>
              <a:rPr lang="en-US" altLang="en-US" sz="6000" b="1"/>
              <a:t>Decay: if 0 &lt; b &lt; 1</a:t>
            </a:r>
          </a:p>
        </p:txBody>
      </p:sp>
      <p:graphicFrame>
        <p:nvGraphicFramePr>
          <p:cNvPr id="30724" name="Object 4">
            <a:extLst>
              <a:ext uri="{FF2B5EF4-FFF2-40B4-BE49-F238E27FC236}">
                <a16:creationId xmlns:a16="http://schemas.microsoft.com/office/drawing/2014/main" id="{DF34F46A-CB3C-0962-6358-C6F5666F86B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029200" y="496888"/>
          <a:ext cx="3429000" cy="1250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799920" imgH="291960" progId="Equation.DSMT4">
                  <p:embed/>
                </p:oleObj>
              </mc:Choice>
              <mc:Fallback>
                <p:oleObj name="Equation" r:id="rId2" imgW="799920" imgH="291960" progId="Equation.DSMT4">
                  <p:embed/>
                  <p:pic>
                    <p:nvPicPr>
                      <p:cNvPr id="30724" name="Object 4">
                        <a:extLst>
                          <a:ext uri="{FF2B5EF4-FFF2-40B4-BE49-F238E27FC236}">
                            <a16:creationId xmlns:a16="http://schemas.microsoft.com/office/drawing/2014/main" id="{DF34F46A-CB3C-0962-6358-C6F5666F86B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496888"/>
                        <a:ext cx="3429000" cy="1250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082741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DFB6C8D6-BE67-6F38-2DC3-0BFBEC15BAD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Properties of graphs of exponential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771" name="Rectangle 3">
                <a:extLst>
                  <a:ext uri="{FF2B5EF4-FFF2-40B4-BE49-F238E27FC236}">
                    <a16:creationId xmlns:a16="http://schemas.microsoft.com/office/drawing/2014/main" id="{3BC348E0-C6F3-80D6-16E7-E86EFB19C09E}"/>
                  </a:ext>
                </a:extLst>
              </p:cNvPr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685800" y="1981200"/>
                <a:ext cx="7772400" cy="4876800"/>
              </a:xfrm>
            </p:spPr>
            <p:txBody>
              <a:bodyPr/>
              <a:lstStyle/>
              <a:p>
                <a:r>
                  <a:rPr lang="en-US" altLang="en-US" sz="3600" dirty="0"/>
                  <a:t>y intercept is (0,1) and no x intercept(s)</a:t>
                </a:r>
              </a:p>
              <a:p>
                <a:r>
                  <a:rPr lang="en-US" altLang="en-US" sz="3600" dirty="0"/>
                  <a:t>Domain is (-</a:t>
                </a:r>
                <a14:m>
                  <m:oMath xmlns:m="http://schemas.openxmlformats.org/officeDocument/2006/math">
                    <m:r>
                      <a:rPr lang="en-US" altLang="en-US" sz="3600" dirty="0" smtClean="0">
                        <a:latin typeface="Cambria Math" panose="02040503050406030204" pitchFamily="18" charset="0"/>
                      </a:rPr>
                      <m:t>∞</m:t>
                    </m:r>
                    <m:r>
                      <a:rPr lang="en-US" altLang="en-US" sz="3600" b="0" i="0" dirty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altLang="en-US" sz="3600" dirty="0"/>
                  <a:t> </a:t>
                </a:r>
                <a14:m>
                  <m:oMath xmlns:m="http://schemas.openxmlformats.org/officeDocument/2006/math">
                    <m:r>
                      <a:rPr lang="en-US" altLang="en-US" sz="3600" dirty="0">
                        <a:latin typeface="Cambria Math" panose="02040503050406030204" pitchFamily="18" charset="0"/>
                      </a:rPr>
                      <m:t>∞</m:t>
                    </m:r>
                    <m:r>
                      <a:rPr lang="en-US" altLang="en-US" sz="3600" b="0" i="0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en-US" sz="3600" dirty="0"/>
              </a:p>
              <a:p>
                <a:r>
                  <a:rPr lang="en-US" altLang="en-US" sz="3600" dirty="0"/>
                  <a:t>Range is (0</a:t>
                </a:r>
                <a14:m>
                  <m:oMath xmlns:m="http://schemas.openxmlformats.org/officeDocument/2006/math">
                    <m:r>
                      <a:rPr lang="en-US" altLang="en-US" sz="3600" dirty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altLang="en-US" sz="3600" dirty="0"/>
                  <a:t> </a:t>
                </a:r>
                <a14:m>
                  <m:oMath xmlns:m="http://schemas.openxmlformats.org/officeDocument/2006/math">
                    <m:r>
                      <a:rPr lang="en-US" altLang="en-US" sz="3600" dirty="0">
                        <a:latin typeface="Cambria Math" panose="02040503050406030204" pitchFamily="18" charset="0"/>
                      </a:rPr>
                      <m:t>∞)</m:t>
                    </m:r>
                  </m:oMath>
                </a14:m>
                <a:endParaRPr lang="en-US" altLang="en-US" sz="3600" dirty="0"/>
              </a:p>
              <a:p>
                <a:r>
                  <a:rPr lang="en-US" altLang="en-US" sz="3600" dirty="0"/>
                  <a:t>Asymptote: y=0</a:t>
                </a:r>
              </a:p>
              <a:p>
                <a:r>
                  <a:rPr lang="en-US" altLang="en-US" sz="3600" dirty="0"/>
                  <a:t>Growth or decay determined by base</a:t>
                </a:r>
              </a:p>
            </p:txBody>
          </p:sp>
        </mc:Choice>
        <mc:Fallback xmlns="">
          <p:sp>
            <p:nvSpPr>
              <p:cNvPr id="32771" name="Rectangle 3">
                <a:extLst>
                  <a:ext uri="{FF2B5EF4-FFF2-40B4-BE49-F238E27FC236}">
                    <a16:creationId xmlns:a16="http://schemas.microsoft.com/office/drawing/2014/main" id="{3BC348E0-C6F3-80D6-16E7-E86EFB19C09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85800" y="1981200"/>
                <a:ext cx="7772400" cy="4876800"/>
              </a:xfrm>
              <a:blipFill>
                <a:blip r:embed="rId2"/>
                <a:stretch>
                  <a:fillRect l="-2118" t="-2000" r="-2275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29446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8733" y="137160"/>
            <a:ext cx="2803208" cy="660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773" y="960120"/>
            <a:ext cx="4449128" cy="47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40180"/>
            <a:ext cx="4371975" cy="454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13097"/>
            <a:ext cx="4509135" cy="488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31770"/>
            <a:ext cx="3926205" cy="480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773" y="3274695"/>
            <a:ext cx="3849053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30" y="3771900"/>
            <a:ext cx="4560570" cy="480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30" y="4663440"/>
            <a:ext cx="5246370" cy="497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3200400" y="1892523"/>
            <a:ext cx="137160" cy="411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96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60B17BA-821F-AB64-59C7-E5E2EB1C77D8}"/>
              </a:ext>
            </a:extLst>
          </p:cNvPr>
          <p:cNvSpPr txBox="1"/>
          <p:nvPr/>
        </p:nvSpPr>
        <p:spPr>
          <a:xfrm>
            <a:off x="446246" y="5562600"/>
            <a:ext cx="578262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Asymptote: y=k</a:t>
            </a:r>
            <a:endParaRPr lang="en-AU" i="1" dirty="0">
              <a:solidFill>
                <a:srgbClr val="FF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9F8751A-CBF8-9969-4EE2-7342077700C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630247" y="1511141"/>
            <a:ext cx="579553" cy="31711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F1E6CFB-EE12-DD5F-30FE-7DE13E3913C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28800" y="1906010"/>
            <a:ext cx="758915" cy="449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375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9987DD6D-899B-EE0E-EF73-B2BDF230928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1338331"/>
                  </p:ext>
                </p:extLst>
              </p:nvPr>
            </p:nvGraphicFramePr>
            <p:xfrm>
              <a:off x="0" y="0"/>
              <a:ext cx="9144002" cy="68580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06286">
                      <a:extLst>
                        <a:ext uri="{9D8B030D-6E8A-4147-A177-3AD203B41FA5}">
                          <a16:colId xmlns:a16="http://schemas.microsoft.com/office/drawing/2014/main" val="3735173496"/>
                        </a:ext>
                      </a:extLst>
                    </a:gridCol>
                    <a:gridCol w="1306286">
                      <a:extLst>
                        <a:ext uri="{9D8B030D-6E8A-4147-A177-3AD203B41FA5}">
                          <a16:colId xmlns:a16="http://schemas.microsoft.com/office/drawing/2014/main" val="449026430"/>
                        </a:ext>
                      </a:extLst>
                    </a:gridCol>
                    <a:gridCol w="1306286">
                      <a:extLst>
                        <a:ext uri="{9D8B030D-6E8A-4147-A177-3AD203B41FA5}">
                          <a16:colId xmlns:a16="http://schemas.microsoft.com/office/drawing/2014/main" val="2922020720"/>
                        </a:ext>
                      </a:extLst>
                    </a:gridCol>
                    <a:gridCol w="1306286">
                      <a:extLst>
                        <a:ext uri="{9D8B030D-6E8A-4147-A177-3AD203B41FA5}">
                          <a16:colId xmlns:a16="http://schemas.microsoft.com/office/drawing/2014/main" val="1847301813"/>
                        </a:ext>
                      </a:extLst>
                    </a:gridCol>
                    <a:gridCol w="1306286">
                      <a:extLst>
                        <a:ext uri="{9D8B030D-6E8A-4147-A177-3AD203B41FA5}">
                          <a16:colId xmlns:a16="http://schemas.microsoft.com/office/drawing/2014/main" val="1236344683"/>
                        </a:ext>
                      </a:extLst>
                    </a:gridCol>
                    <a:gridCol w="1306286">
                      <a:extLst>
                        <a:ext uri="{9D8B030D-6E8A-4147-A177-3AD203B41FA5}">
                          <a16:colId xmlns:a16="http://schemas.microsoft.com/office/drawing/2014/main" val="922441643"/>
                        </a:ext>
                      </a:extLst>
                    </a:gridCol>
                    <a:gridCol w="1306286">
                      <a:extLst>
                        <a:ext uri="{9D8B030D-6E8A-4147-A177-3AD203B41FA5}">
                          <a16:colId xmlns:a16="http://schemas.microsoft.com/office/drawing/2014/main" val="1770496037"/>
                        </a:ext>
                      </a:extLst>
                    </a:gridCol>
                  </a:tblGrid>
                  <a:tr h="857250">
                    <a:tc>
                      <a:txBody>
                        <a:bodyPr/>
                        <a:lstStyle/>
                        <a:p>
                          <a:r>
                            <a:rPr lang="en-US" sz="1800" dirty="0"/>
                            <a:t>Index Equations</a:t>
                          </a:r>
                          <a:endParaRPr lang="en-AU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 dirty="0"/>
                            <a:t>Transformation</a:t>
                          </a:r>
                          <a:endParaRPr lang="en-AU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Asymptote</a:t>
                          </a:r>
                          <a:endParaRPr lang="en-A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y-intercept</a:t>
                          </a:r>
                          <a:endParaRPr lang="en-A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Domain </a:t>
                          </a:r>
                          <a:endParaRPr lang="en-A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Range </a:t>
                          </a:r>
                          <a:endParaRPr lang="en-A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Graphs</a:t>
                          </a:r>
                          <a:endParaRPr lang="en-AU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51369350"/>
                      </a:ext>
                    </a:extLst>
                  </a:tr>
                  <a:tr h="857250">
                    <a:tc>
                      <a:txBody>
                        <a:bodyPr/>
                        <a:lstStyle/>
                        <a:p>
                          <a:pPr marL="0" indent="0">
                            <a:buFontTx/>
                            <a:buNone/>
                            <a:defRPr/>
                          </a:pPr>
                          <a:r>
                            <a:rPr lang="en-US" sz="1800" b="1" dirty="0"/>
                            <a:t>y =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1800" b="1" i="1" dirty="0" smtClean="0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b="1" dirty="0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  <m:sup>
                                  <m:r>
                                    <a:rPr lang="en-US" sz="1800" b="1" i="1" dirty="0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p>
                              </m:sSup>
                            </m:oMath>
                          </a14:m>
                          <a:endParaRPr lang="en-US" sz="18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Nil, parent</a:t>
                          </a:r>
                          <a:endParaRPr lang="en-AU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y=0</a:t>
                          </a:r>
                          <a:endParaRPr lang="en-A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(0,1)</a:t>
                          </a:r>
                          <a:endParaRPr lang="en-AU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(–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sz="1800" b="1" i="0" u="none" strike="noStrike" kern="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∞</m:t>
                              </m:r>
                            </m:oMath>
                          </a14:m>
                          <a:r>
                            <a:rPr kumimoji="0" lang="en-US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, 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sz="1800" b="0" i="0" u="none" strike="noStrike" kern="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+</m:t>
                              </m:r>
                              <m:r>
                                <a:rPr kumimoji="0" lang="en-US" sz="1800" b="1" i="0" u="none" strike="noStrike" kern="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∞</m:t>
                              </m:r>
                            </m:oMath>
                          </a14:m>
                          <a:r>
                            <a:rPr kumimoji="0" lang="en-AU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(0, </a:t>
                          </a:r>
                          <a14:m>
                            <m:oMath xmlns:m="http://schemas.openxmlformats.org/officeDocument/2006/math">
                              <m:r>
                                <a:rPr lang="en-US" sz="1800" b="1" kern="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oMath>
                          </a14:m>
                          <a:r>
                            <a:rPr lang="en-AU" dirty="0"/>
                            <a:t>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AU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11150388"/>
                      </a:ext>
                    </a:extLst>
                  </a:tr>
                  <a:tr h="85725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1" dirty="0"/>
                            <a:t>y = </a:t>
                          </a:r>
                          <a:r>
                            <a:rPr kumimoji="0" lang="en-US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–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1800" b="1" i="1" dirty="0" smtClean="0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b="1" i="0" dirty="0" smtClean="0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sz="1800" b="1" dirty="0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  <m:sup>
                                  <m:r>
                                    <a:rPr lang="en-US" sz="1800" b="1" i="1" dirty="0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p>
                              </m:sSup>
                            </m:oMath>
                          </a14:m>
                          <a:endParaRPr lang="en-AU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Reflection across x-axis</a:t>
                          </a:r>
                          <a:endParaRPr lang="en-AU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Times New Roman"/>
                              <a:ea typeface="+mn-ea"/>
                              <a:cs typeface="+mn-cs"/>
                            </a:rPr>
                            <a:t>y=0</a:t>
                          </a:r>
                          <a:endParaRPr kumimoji="0" lang="en-AU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Times New Roman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20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(0, –1)</a:t>
                          </a:r>
                          <a:endParaRPr kumimoji="0" lang="en-AU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Times New Roman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Times New Roman"/>
                              <a:ea typeface="+mn-ea"/>
                              <a:cs typeface="+mn-cs"/>
                            </a:rPr>
                            <a:t>(–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sz="1800" b="1" i="0" u="none" strike="noStrike" kern="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∞</m:t>
                              </m:r>
                            </m:oMath>
                          </a14:m>
                          <a:r>
                            <a:rPr kumimoji="0" lang="en-US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Times New Roman"/>
                              <a:ea typeface="+mn-ea"/>
                              <a:cs typeface="+mn-cs"/>
                            </a:rPr>
                            <a:t>, 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sz="1800" b="0" i="0" u="none" strike="noStrike" kern="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+</m:t>
                              </m:r>
                              <m:r>
                                <a:rPr kumimoji="0" lang="en-US" sz="1800" b="1" i="0" u="none" strike="noStrike" kern="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∞</m:t>
                              </m:r>
                            </m:oMath>
                          </a14:m>
                          <a:r>
                            <a:rPr kumimoji="0" lang="en-AU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Times New Roman"/>
                              <a:ea typeface="+mn-ea"/>
                              <a:cs typeface="+mn-cs"/>
                            </a:rPr>
                            <a:t>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(–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sz="1800" b="1" i="0" u="none" strike="noStrike" kern="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∞</m:t>
                              </m:r>
                            </m:oMath>
                          </a14:m>
                          <a:r>
                            <a:rPr kumimoji="0" lang="en-US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Times New Roman"/>
                              <a:ea typeface="+mn-ea"/>
                              <a:cs typeface="+mn-cs"/>
                            </a:rPr>
                            <a:t>, 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sz="1800" b="0" i="0" u="none" strike="noStrike" kern="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0</m:t>
                              </m:r>
                            </m:oMath>
                          </a14:m>
                          <a:r>
                            <a:rPr kumimoji="0" lang="en-AU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Times New Roman"/>
                              <a:ea typeface="+mn-ea"/>
                              <a:cs typeface="+mn-cs"/>
                            </a:rPr>
                            <a:t>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AU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61229126"/>
                      </a:ext>
                    </a:extLst>
                  </a:tr>
                  <a:tr h="85725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1" dirty="0"/>
                            <a:t>y =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1800" b="1" i="1" dirty="0" smtClean="0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b="1" i="0" dirty="0" smtClean="0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sz="1800" b="1" dirty="0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  <m:sup>
                                  <m:r>
                                    <a:rPr lang="en-US" sz="1800" b="1" i="1" dirty="0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1800" b="1" i="1" dirty="0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1800" b="1" i="1" dirty="0" smtClean="0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p>
                              </m:sSup>
                            </m:oMath>
                          </a14:m>
                          <a:endParaRPr lang="en-US" sz="1800" b="1" dirty="0"/>
                        </a:p>
                        <a:p>
                          <a:endParaRPr lang="en-AU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Shift right 1 units</a:t>
                          </a:r>
                          <a:endParaRPr lang="en-AU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Times New Roman"/>
                              <a:ea typeface="+mn-ea"/>
                              <a:cs typeface="+mn-cs"/>
                            </a:rPr>
                            <a:t>y=0</a:t>
                          </a:r>
                          <a:endParaRPr kumimoji="0" lang="en-AU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Times New Roman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20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Times New Roman"/>
                              <a:ea typeface="+mn-ea"/>
                              <a:cs typeface="+mn-cs"/>
                            </a:rPr>
                            <a:t>(0,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kumimoji="0" lang="en-US" sz="2000" b="0" i="0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kumimoji="0" lang="en-US" sz="2000" b="0" i="0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3</m:t>
                                  </m:r>
                                </m:den>
                              </m:f>
                            </m:oMath>
                          </a14:m>
                          <a:r>
                            <a:rPr kumimoji="0" lang="en-US" sz="20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Times New Roman"/>
                              <a:ea typeface="+mn-ea"/>
                              <a:cs typeface="+mn-cs"/>
                            </a:rPr>
                            <a:t>)</a:t>
                          </a:r>
                          <a:endParaRPr kumimoji="0" lang="en-AU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Times New Roman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Times New Roman"/>
                              <a:ea typeface="+mn-ea"/>
                              <a:cs typeface="+mn-cs"/>
                            </a:rPr>
                            <a:t>(–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sz="1800" b="1" i="0" u="none" strike="noStrike" kern="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∞</m:t>
                              </m:r>
                            </m:oMath>
                          </a14:m>
                          <a:r>
                            <a:rPr kumimoji="0" lang="en-US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Times New Roman"/>
                              <a:ea typeface="+mn-ea"/>
                              <a:cs typeface="+mn-cs"/>
                            </a:rPr>
                            <a:t>, 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sz="1800" b="0" i="0" u="none" strike="noStrike" kern="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+</m:t>
                              </m:r>
                              <m:r>
                                <a:rPr kumimoji="0" lang="en-US" sz="1800" b="1" i="0" u="none" strike="noStrike" kern="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∞</m:t>
                              </m:r>
                            </m:oMath>
                          </a14:m>
                          <a:r>
                            <a:rPr kumimoji="0" lang="en-AU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Times New Roman"/>
                              <a:ea typeface="+mn-ea"/>
                              <a:cs typeface="+mn-cs"/>
                            </a:rPr>
                            <a:t>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Times New Roman"/>
                              <a:ea typeface="+mn-ea"/>
                              <a:cs typeface="+mn-cs"/>
                            </a:rPr>
                            <a:t>(0, 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sz="1800" b="1" i="0" u="none" strike="noStrike" kern="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∞</m:t>
                              </m:r>
                            </m:oMath>
                          </a14:m>
                          <a:r>
                            <a:rPr kumimoji="0" lang="en-AU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Times New Roman"/>
                              <a:ea typeface="+mn-ea"/>
                              <a:cs typeface="+mn-cs"/>
                            </a:rPr>
                            <a:t>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AU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42517987"/>
                      </a:ext>
                    </a:extLst>
                  </a:tr>
                  <a:tr h="85725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1" dirty="0"/>
                            <a:t>y =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1800" b="1" i="1" dirty="0" smtClean="0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b="1" i="0" dirty="0" smtClean="0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sz="1800" b="1" dirty="0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  <m:sup>
                                  <m:r>
                                    <a:rPr lang="en-US" sz="1800" b="1" i="1" dirty="0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1800" b="1" i="1" dirty="0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p>
                              </m:sSup>
                            </m:oMath>
                          </a14:m>
                          <a:endParaRPr lang="en-US" sz="1800" b="1" dirty="0"/>
                        </a:p>
                        <a:p>
                          <a:endParaRPr lang="en-AU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dirty="0"/>
                            <a:t>Reflection across y-axis</a:t>
                          </a:r>
                          <a:endParaRPr lang="en-AU" sz="1400" dirty="0"/>
                        </a:p>
                        <a:p>
                          <a:endParaRPr lang="en-AU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Times New Roman"/>
                              <a:ea typeface="+mn-ea"/>
                              <a:cs typeface="+mn-cs"/>
                            </a:rPr>
                            <a:t>y=0</a:t>
                          </a:r>
                          <a:endParaRPr kumimoji="0" lang="en-AU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Times New Roman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20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Times New Roman"/>
                              <a:ea typeface="+mn-ea"/>
                              <a:cs typeface="+mn-cs"/>
                            </a:rPr>
                            <a:t>(0,1)</a:t>
                          </a:r>
                          <a:endParaRPr kumimoji="0" lang="en-AU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Times New Roman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Times New Roman"/>
                              <a:ea typeface="+mn-ea"/>
                              <a:cs typeface="+mn-cs"/>
                            </a:rPr>
                            <a:t>(–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sz="1800" b="1" i="0" u="none" strike="noStrike" kern="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∞</m:t>
                              </m:r>
                            </m:oMath>
                          </a14:m>
                          <a:r>
                            <a:rPr kumimoji="0" lang="en-US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Times New Roman"/>
                              <a:ea typeface="+mn-ea"/>
                              <a:cs typeface="+mn-cs"/>
                            </a:rPr>
                            <a:t>, 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sz="1800" b="0" i="0" u="none" strike="noStrike" kern="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+</m:t>
                              </m:r>
                              <m:r>
                                <a:rPr kumimoji="0" lang="en-US" sz="1800" b="1" i="0" u="none" strike="noStrike" kern="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∞</m:t>
                              </m:r>
                            </m:oMath>
                          </a14:m>
                          <a:r>
                            <a:rPr kumimoji="0" lang="en-AU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Times New Roman"/>
                              <a:ea typeface="+mn-ea"/>
                              <a:cs typeface="+mn-cs"/>
                            </a:rPr>
                            <a:t>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Times New Roman"/>
                              <a:ea typeface="+mn-ea"/>
                              <a:cs typeface="+mn-cs"/>
                            </a:rPr>
                            <a:t>(0, 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sz="1800" b="1" i="0" u="none" strike="noStrike" kern="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∞</m:t>
                              </m:r>
                            </m:oMath>
                          </a14:m>
                          <a:r>
                            <a:rPr kumimoji="0" lang="en-AU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Times New Roman"/>
                              <a:ea typeface="+mn-ea"/>
                              <a:cs typeface="+mn-cs"/>
                            </a:rPr>
                            <a:t>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AU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87624149"/>
                      </a:ext>
                    </a:extLst>
                  </a:tr>
                  <a:tr h="85725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1" dirty="0"/>
                            <a:t>y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1800" b="1" i="1" dirty="0" smtClean="0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b="1" i="0" dirty="0" smtClean="0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  <m:t>= </m:t>
                                  </m:r>
                                  <m:r>
                                    <a:rPr lang="en-US" sz="1800" b="1" dirty="0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  <m:sup>
                                  <m:r>
                                    <a:rPr lang="en-US" sz="1800" b="1" i="1" dirty="0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sz="1800" b="1" dirty="0"/>
                            <a:t>+ 3</a:t>
                          </a:r>
                        </a:p>
                        <a:p>
                          <a:endParaRPr lang="en-AU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Shift up 3 units</a:t>
                          </a:r>
                          <a:endParaRPr lang="en-AU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Times New Roman"/>
                              <a:ea typeface="+mn-ea"/>
                              <a:cs typeface="+mn-cs"/>
                            </a:rPr>
                            <a:t>y=3</a:t>
                          </a:r>
                          <a:endParaRPr kumimoji="0" lang="en-AU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Times New Roman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20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Times New Roman"/>
                              <a:ea typeface="+mn-ea"/>
                              <a:cs typeface="+mn-cs"/>
                            </a:rPr>
                            <a:t>(0,4)</a:t>
                          </a:r>
                          <a:endParaRPr kumimoji="0" lang="en-AU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Times New Roman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Times New Roman"/>
                              <a:ea typeface="+mn-ea"/>
                              <a:cs typeface="+mn-cs"/>
                            </a:rPr>
                            <a:t>(–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sz="1800" b="1" i="0" u="none" strike="noStrike" kern="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∞</m:t>
                              </m:r>
                            </m:oMath>
                          </a14:m>
                          <a:r>
                            <a:rPr kumimoji="0" lang="en-US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Times New Roman"/>
                              <a:ea typeface="+mn-ea"/>
                              <a:cs typeface="+mn-cs"/>
                            </a:rPr>
                            <a:t>, 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sz="1800" b="0" i="0" u="none" strike="noStrike" kern="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+</m:t>
                              </m:r>
                              <m:r>
                                <a:rPr kumimoji="0" lang="en-US" sz="1800" b="1" i="0" u="none" strike="noStrike" kern="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∞</m:t>
                              </m:r>
                            </m:oMath>
                          </a14:m>
                          <a:r>
                            <a:rPr kumimoji="0" lang="en-AU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Times New Roman"/>
                              <a:ea typeface="+mn-ea"/>
                              <a:cs typeface="+mn-cs"/>
                            </a:rPr>
                            <a:t>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Times New Roman"/>
                              <a:ea typeface="+mn-ea"/>
                              <a:cs typeface="+mn-cs"/>
                            </a:rPr>
                            <a:t>(3, 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sz="1800" b="1" i="0" u="none" strike="noStrike" kern="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∞</m:t>
                              </m:r>
                            </m:oMath>
                          </a14:m>
                          <a:r>
                            <a:rPr kumimoji="0" lang="en-AU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Times New Roman"/>
                              <a:ea typeface="+mn-ea"/>
                              <a:cs typeface="+mn-cs"/>
                            </a:rPr>
                            <a:t>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AU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16047405"/>
                      </a:ext>
                    </a:extLst>
                  </a:tr>
                  <a:tr h="85725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1" dirty="0"/>
                            <a:t>y = 2 *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1800" b="1" i="1" dirty="0" smtClean="0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b="1" i="0" dirty="0" smtClean="0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sz="1800" b="1" dirty="0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  <m:sup>
                                  <m:r>
                                    <a:rPr lang="en-US" sz="1800" b="1" i="1" dirty="0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p>
                              </m:sSup>
                            </m:oMath>
                          </a14:m>
                          <a:endParaRPr lang="en-US" sz="1800" b="1" dirty="0"/>
                        </a:p>
                        <a:p>
                          <a:endParaRPr lang="en-AU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Vertical stretch by 2 units</a:t>
                          </a:r>
                          <a:endParaRPr lang="en-AU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Times New Roman"/>
                              <a:ea typeface="+mn-ea"/>
                              <a:cs typeface="+mn-cs"/>
                            </a:rPr>
                            <a:t>y=0</a:t>
                          </a:r>
                          <a:endParaRPr kumimoji="0" lang="en-AU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Times New Roman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20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Times New Roman"/>
                              <a:ea typeface="+mn-ea"/>
                              <a:cs typeface="+mn-cs"/>
                            </a:rPr>
                            <a:t>(0,2)</a:t>
                          </a:r>
                          <a:endParaRPr kumimoji="0" lang="en-AU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Times New Roman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Times New Roman"/>
                              <a:ea typeface="+mn-ea"/>
                              <a:cs typeface="+mn-cs"/>
                            </a:rPr>
                            <a:t>(–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sz="1800" b="1" i="0" u="none" strike="noStrike" kern="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∞</m:t>
                              </m:r>
                            </m:oMath>
                          </a14:m>
                          <a:r>
                            <a:rPr kumimoji="0" lang="en-US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Times New Roman"/>
                              <a:ea typeface="+mn-ea"/>
                              <a:cs typeface="+mn-cs"/>
                            </a:rPr>
                            <a:t>, 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sz="1800" b="0" i="0" u="none" strike="noStrike" kern="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+</m:t>
                              </m:r>
                              <m:r>
                                <a:rPr kumimoji="0" lang="en-US" sz="1800" b="1" i="0" u="none" strike="noStrike" kern="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∞</m:t>
                              </m:r>
                            </m:oMath>
                          </a14:m>
                          <a:r>
                            <a:rPr kumimoji="0" lang="en-AU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Times New Roman"/>
                              <a:ea typeface="+mn-ea"/>
                              <a:cs typeface="+mn-cs"/>
                            </a:rPr>
                            <a:t>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Times New Roman"/>
                              <a:ea typeface="+mn-ea"/>
                              <a:cs typeface="+mn-cs"/>
                            </a:rPr>
                            <a:t>(0, 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sz="1800" b="1" i="0" u="none" strike="noStrike" kern="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∞</m:t>
                              </m:r>
                            </m:oMath>
                          </a14:m>
                          <a:r>
                            <a:rPr kumimoji="0" lang="en-AU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Times New Roman"/>
                              <a:ea typeface="+mn-ea"/>
                              <a:cs typeface="+mn-cs"/>
                            </a:rPr>
                            <a:t>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AU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59179950"/>
                      </a:ext>
                    </a:extLst>
                  </a:tr>
                  <a:tr h="857250">
                    <a:tc>
                      <a:txBody>
                        <a:bodyPr/>
                        <a:lstStyle/>
                        <a:p>
                          <a:r>
                            <a:rPr lang="en-US" sz="1600" b="1" dirty="0"/>
                            <a:t>y =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1600" b="1" i="1" dirty="0" smtClean="0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1" i="0" dirty="0" smtClean="0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  <m:t> −</m:t>
                                  </m:r>
                                  <m:r>
                                    <a:rPr lang="en-US" sz="1600" b="1" dirty="0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  <m:sup>
                                  <m:r>
                                    <a:rPr lang="en-US" sz="1600" b="1" i="1" dirty="0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p>
                              </m:sSup>
                              <m:r>
                                <a:rPr lang="en-US" sz="1600" b="0" i="0" dirty="0" smtClean="0">
                                  <a:latin typeface="Cambria Math" panose="02040503050406030204" pitchFamily="18" charset="0"/>
                                </a:rPr>
                                <m:t>+3</m:t>
                              </m:r>
                            </m:oMath>
                          </a14:m>
                          <a:endParaRPr lang="en-AU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Reflection by x-axis, shift up 3</a:t>
                          </a:r>
                          <a:endParaRPr lang="en-AU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Times New Roman"/>
                              <a:ea typeface="+mn-ea"/>
                              <a:cs typeface="+mn-cs"/>
                            </a:rPr>
                            <a:t>y=3</a:t>
                          </a:r>
                          <a:endParaRPr kumimoji="0" lang="en-AU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Times New Roman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20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Times New Roman"/>
                              <a:ea typeface="+mn-ea"/>
                              <a:cs typeface="+mn-cs"/>
                            </a:rPr>
                            <a:t>(0,</a:t>
                          </a:r>
                          <a:r>
                            <a:rPr kumimoji="0" lang="en-US" sz="2000" b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ea typeface="+mn-ea"/>
                              <a:cs typeface="+mn-cs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</m:oMath>
                          </a14:m>
                          <a:r>
                            <a:rPr kumimoji="0" lang="en-US" sz="20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Times New Roman"/>
                              <a:ea typeface="+mn-ea"/>
                              <a:cs typeface="+mn-cs"/>
                            </a:rPr>
                            <a:t>)</a:t>
                          </a:r>
                          <a:endParaRPr kumimoji="0" lang="en-AU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Times New Roman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Times New Roman"/>
                              <a:ea typeface="+mn-ea"/>
                              <a:cs typeface="+mn-cs"/>
                            </a:rPr>
                            <a:t>(–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sz="1800" b="1" i="0" u="none" strike="noStrike" kern="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∞</m:t>
                              </m:r>
                            </m:oMath>
                          </a14:m>
                          <a:r>
                            <a:rPr kumimoji="0" lang="en-US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Times New Roman"/>
                              <a:ea typeface="+mn-ea"/>
                              <a:cs typeface="+mn-cs"/>
                            </a:rPr>
                            <a:t>, 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sz="1800" b="0" i="0" u="none" strike="noStrike" kern="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+</m:t>
                              </m:r>
                              <m:r>
                                <a:rPr kumimoji="0" lang="en-US" sz="1800" b="1" i="0" u="none" strike="noStrike" kern="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∞</m:t>
                              </m:r>
                            </m:oMath>
                          </a14:m>
                          <a:r>
                            <a:rPr kumimoji="0" lang="en-AU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Times New Roman"/>
                              <a:ea typeface="+mn-ea"/>
                              <a:cs typeface="+mn-cs"/>
                            </a:rPr>
                            <a:t>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Times New Roman"/>
                              <a:ea typeface="+mn-ea"/>
                              <a:cs typeface="+mn-cs"/>
                            </a:rPr>
                            <a:t>(</a:t>
                          </a:r>
                          <a:r>
                            <a:rPr kumimoji="0" lang="en-US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–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sz="1800" b="1" i="0" u="none" strike="noStrike" kern="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∞</m:t>
                              </m:r>
                            </m:oMath>
                          </a14:m>
                          <a:r>
                            <a:rPr kumimoji="0" lang="en-US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Times New Roman"/>
                              <a:ea typeface="+mn-ea"/>
                              <a:cs typeface="+mn-cs"/>
                            </a:rPr>
                            <a:t>, 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sz="1800" b="1" i="0" u="none" strike="noStrike" kern="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𝟑</m:t>
                              </m:r>
                            </m:oMath>
                          </a14:m>
                          <a:r>
                            <a:rPr kumimoji="0" lang="en-AU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Times New Roman"/>
                              <a:ea typeface="+mn-ea"/>
                              <a:cs typeface="+mn-cs"/>
                            </a:rPr>
                            <a:t>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AU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65310424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9987DD6D-899B-EE0E-EF73-B2BDF230928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1338331"/>
                  </p:ext>
                </p:extLst>
              </p:nvPr>
            </p:nvGraphicFramePr>
            <p:xfrm>
              <a:off x="0" y="0"/>
              <a:ext cx="9144002" cy="68580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06286">
                      <a:extLst>
                        <a:ext uri="{9D8B030D-6E8A-4147-A177-3AD203B41FA5}">
                          <a16:colId xmlns:a16="http://schemas.microsoft.com/office/drawing/2014/main" val="3735173496"/>
                        </a:ext>
                      </a:extLst>
                    </a:gridCol>
                    <a:gridCol w="1306286">
                      <a:extLst>
                        <a:ext uri="{9D8B030D-6E8A-4147-A177-3AD203B41FA5}">
                          <a16:colId xmlns:a16="http://schemas.microsoft.com/office/drawing/2014/main" val="449026430"/>
                        </a:ext>
                      </a:extLst>
                    </a:gridCol>
                    <a:gridCol w="1306286">
                      <a:extLst>
                        <a:ext uri="{9D8B030D-6E8A-4147-A177-3AD203B41FA5}">
                          <a16:colId xmlns:a16="http://schemas.microsoft.com/office/drawing/2014/main" val="2922020720"/>
                        </a:ext>
                      </a:extLst>
                    </a:gridCol>
                    <a:gridCol w="1306286">
                      <a:extLst>
                        <a:ext uri="{9D8B030D-6E8A-4147-A177-3AD203B41FA5}">
                          <a16:colId xmlns:a16="http://schemas.microsoft.com/office/drawing/2014/main" val="1847301813"/>
                        </a:ext>
                      </a:extLst>
                    </a:gridCol>
                    <a:gridCol w="1306286">
                      <a:extLst>
                        <a:ext uri="{9D8B030D-6E8A-4147-A177-3AD203B41FA5}">
                          <a16:colId xmlns:a16="http://schemas.microsoft.com/office/drawing/2014/main" val="1236344683"/>
                        </a:ext>
                      </a:extLst>
                    </a:gridCol>
                    <a:gridCol w="1306286">
                      <a:extLst>
                        <a:ext uri="{9D8B030D-6E8A-4147-A177-3AD203B41FA5}">
                          <a16:colId xmlns:a16="http://schemas.microsoft.com/office/drawing/2014/main" val="922441643"/>
                        </a:ext>
                      </a:extLst>
                    </a:gridCol>
                    <a:gridCol w="1306286">
                      <a:extLst>
                        <a:ext uri="{9D8B030D-6E8A-4147-A177-3AD203B41FA5}">
                          <a16:colId xmlns:a16="http://schemas.microsoft.com/office/drawing/2014/main" val="1770496037"/>
                        </a:ext>
                      </a:extLst>
                    </a:gridCol>
                  </a:tblGrid>
                  <a:tr h="857250">
                    <a:tc>
                      <a:txBody>
                        <a:bodyPr/>
                        <a:lstStyle/>
                        <a:p>
                          <a:r>
                            <a:rPr lang="en-US" sz="1800" dirty="0"/>
                            <a:t>Index Equations</a:t>
                          </a:r>
                          <a:endParaRPr lang="en-AU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 dirty="0"/>
                            <a:t>Transformation</a:t>
                          </a:r>
                          <a:endParaRPr lang="en-AU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Asymptote</a:t>
                          </a:r>
                          <a:endParaRPr lang="en-A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y-intercept</a:t>
                          </a:r>
                          <a:endParaRPr lang="en-A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Domain </a:t>
                          </a:r>
                          <a:endParaRPr lang="en-A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Range </a:t>
                          </a:r>
                          <a:endParaRPr lang="en-A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Graphs</a:t>
                          </a:r>
                          <a:endParaRPr lang="en-AU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51369350"/>
                      </a:ext>
                    </a:extLst>
                  </a:tr>
                  <a:tr h="85725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935" t="-104286" r="-603271" b="-60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Nil, parent</a:t>
                          </a:r>
                          <a:endParaRPr lang="en-AU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y=0</a:t>
                          </a:r>
                          <a:endParaRPr lang="en-A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(0,1)</a:t>
                          </a:r>
                          <a:endParaRPr lang="en-AU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01869" t="-104286" r="-202336" b="-60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9535" t="-104286" r="-101395" b="-60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AU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11150388"/>
                      </a:ext>
                    </a:extLst>
                  </a:tr>
                  <a:tr h="85725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935" t="-202837" r="-603271" b="-500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Reflection across x-axis</a:t>
                          </a:r>
                          <a:endParaRPr lang="en-AU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Times New Roman"/>
                              <a:ea typeface="+mn-ea"/>
                              <a:cs typeface="+mn-cs"/>
                            </a:rPr>
                            <a:t>y=0</a:t>
                          </a:r>
                          <a:endParaRPr kumimoji="0" lang="en-AU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Times New Roman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20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(0, –1)</a:t>
                          </a:r>
                          <a:endParaRPr kumimoji="0" lang="en-AU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Times New Roman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01869" t="-202837" r="-202336" b="-500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9535" t="-202837" r="-101395" b="-500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AU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61229126"/>
                      </a:ext>
                    </a:extLst>
                  </a:tr>
                  <a:tr h="85725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935" t="-302837" r="-603271" b="-400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Shift right 1 units</a:t>
                          </a:r>
                          <a:endParaRPr lang="en-AU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Times New Roman"/>
                              <a:ea typeface="+mn-ea"/>
                              <a:cs typeface="+mn-cs"/>
                            </a:rPr>
                            <a:t>y=0</a:t>
                          </a:r>
                          <a:endParaRPr kumimoji="0" lang="en-AU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Times New Roman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000" t="-302837" r="-300930" b="-400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01869" t="-302837" r="-202336" b="-400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9535" t="-302837" r="-101395" b="-400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AU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42517987"/>
                      </a:ext>
                    </a:extLst>
                  </a:tr>
                  <a:tr h="85725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935" t="-405714" r="-603271" b="-303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dirty="0"/>
                            <a:t>Reflection across y-axis</a:t>
                          </a:r>
                          <a:endParaRPr lang="en-AU" sz="1400" dirty="0"/>
                        </a:p>
                        <a:p>
                          <a:endParaRPr lang="en-AU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Times New Roman"/>
                              <a:ea typeface="+mn-ea"/>
                              <a:cs typeface="+mn-cs"/>
                            </a:rPr>
                            <a:t>y=0</a:t>
                          </a:r>
                          <a:endParaRPr kumimoji="0" lang="en-AU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Times New Roman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20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Times New Roman"/>
                              <a:ea typeface="+mn-ea"/>
                              <a:cs typeface="+mn-cs"/>
                            </a:rPr>
                            <a:t>(0,1)</a:t>
                          </a:r>
                          <a:endParaRPr kumimoji="0" lang="en-AU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Times New Roman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01869" t="-405714" r="-202336" b="-303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9535" t="-405714" r="-101395" b="-303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AU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87624149"/>
                      </a:ext>
                    </a:extLst>
                  </a:tr>
                  <a:tr h="85725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935" t="-502128" r="-603271" b="-2014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Shift up 3 units</a:t>
                          </a:r>
                          <a:endParaRPr lang="en-AU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Times New Roman"/>
                              <a:ea typeface="+mn-ea"/>
                              <a:cs typeface="+mn-cs"/>
                            </a:rPr>
                            <a:t>y=3</a:t>
                          </a:r>
                          <a:endParaRPr kumimoji="0" lang="en-AU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Times New Roman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20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Times New Roman"/>
                              <a:ea typeface="+mn-ea"/>
                              <a:cs typeface="+mn-cs"/>
                            </a:rPr>
                            <a:t>(0,4)</a:t>
                          </a:r>
                          <a:endParaRPr kumimoji="0" lang="en-AU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Times New Roman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01869" t="-502128" r="-202336" b="-2014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9535" t="-502128" r="-101395" b="-2014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AU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16047405"/>
                      </a:ext>
                    </a:extLst>
                  </a:tr>
                  <a:tr h="85725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935" t="-606429" r="-603271" b="-102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Vertical stretch by 2 units</a:t>
                          </a:r>
                          <a:endParaRPr lang="en-AU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Times New Roman"/>
                              <a:ea typeface="+mn-ea"/>
                              <a:cs typeface="+mn-cs"/>
                            </a:rPr>
                            <a:t>y=0</a:t>
                          </a:r>
                          <a:endParaRPr kumimoji="0" lang="en-AU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Times New Roman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20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Times New Roman"/>
                              <a:ea typeface="+mn-ea"/>
                              <a:cs typeface="+mn-cs"/>
                            </a:rPr>
                            <a:t>(0,2)</a:t>
                          </a:r>
                          <a:endParaRPr kumimoji="0" lang="en-AU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Times New Roman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01869" t="-606429" r="-202336" b="-102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9535" t="-606429" r="-101395" b="-102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AU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59179950"/>
                      </a:ext>
                    </a:extLst>
                  </a:tr>
                  <a:tr h="85725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935" t="-701418" r="-603271" b="-212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Reflection by x-axis, shift up 3</a:t>
                          </a:r>
                          <a:endParaRPr lang="en-AU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Times New Roman"/>
                              <a:ea typeface="+mn-ea"/>
                              <a:cs typeface="+mn-cs"/>
                            </a:rPr>
                            <a:t>y=3</a:t>
                          </a:r>
                          <a:endParaRPr kumimoji="0" lang="en-AU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Times New Roman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000" t="-701418" r="-300930" b="-212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01869" t="-701418" r="-202336" b="-212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9535" t="-701418" r="-101395" b="-212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AU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65310424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E4D8668D-7CB6-3FA5-5578-0367D561D3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7200" y="838200"/>
            <a:ext cx="838200" cy="77764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86BAD45-60B7-2FB9-791F-FB4041DEB8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8005" y="1870644"/>
            <a:ext cx="1129795" cy="58340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1244504-08C5-0499-7AF7-C0606A07BA0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65273" y="2687841"/>
            <a:ext cx="950128" cy="59874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D8F6DA1-95FF-BE7A-0DFD-B2D09C8048C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65273" y="3591923"/>
            <a:ext cx="987806" cy="58340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D807026-18E5-89CD-D241-F62B04A7FAE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11418" y="4343400"/>
            <a:ext cx="950128" cy="69100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6D0EC23-B35E-C8F2-F4F5-6D96924D15A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38004" y="5181600"/>
            <a:ext cx="1129796" cy="67787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1DE927B-31DB-6530-4DE3-311B35CB9D2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965273" y="6064680"/>
            <a:ext cx="1129795" cy="641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4945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3D62800B-A4CC-627B-C751-2C3BEB40E9A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Graphs of Logarithmic Function</a:t>
            </a:r>
            <a:endParaRPr lang="en-US" altLang="en-US" i="1"/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CDA82DB8-B0B3-3D49-F637-A51B6A1D656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ph type="body" idx="1"/>
          </p:nvPr>
        </p:nvSpPr>
        <p:spPr>
          <a:blipFill>
            <a:blip r:embed="rId2"/>
            <a:stretch>
              <a:fillRect l="-1111" t="-812" r="-741"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pic>
        <p:nvPicPr>
          <p:cNvPr id="8196" name="Picture 12">
            <a:extLst>
              <a:ext uri="{FF2B5EF4-FFF2-40B4-BE49-F238E27FC236}">
                <a16:creationId xmlns:a16="http://schemas.microsoft.com/office/drawing/2014/main" id="{7EF20C83-D624-3AA1-001F-B78DB320FD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362200"/>
            <a:ext cx="5832475" cy="127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379</TotalTime>
  <Words>1506</Words>
  <Application>Microsoft Office PowerPoint</Application>
  <PresentationFormat>On-screen Show (4:3)</PresentationFormat>
  <Paragraphs>256</Paragraphs>
  <Slides>28</Slides>
  <Notes>13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Arial</vt:lpstr>
      <vt:lpstr>Calibri</vt:lpstr>
      <vt:lpstr>Cambria Math</vt:lpstr>
      <vt:lpstr>Times New Roman</vt:lpstr>
      <vt:lpstr>Default Design</vt:lpstr>
      <vt:lpstr>Equation</vt:lpstr>
      <vt:lpstr>PowerPoint Presentation</vt:lpstr>
      <vt:lpstr>Defs: domain and range</vt:lpstr>
      <vt:lpstr>Graph of Exponential Function (a &gt; 1)</vt:lpstr>
      <vt:lpstr>Graphs of Exponential Functions</vt:lpstr>
      <vt:lpstr>Growth and Decay</vt:lpstr>
      <vt:lpstr>Properties of graphs of exponential functions</vt:lpstr>
      <vt:lpstr>PowerPoint Presentation</vt:lpstr>
      <vt:lpstr>PowerPoint Presentation</vt:lpstr>
      <vt:lpstr>Graphs of Logarithmic Function</vt:lpstr>
      <vt:lpstr>Example 4 – Graph of Exponential and Logarithmic Function</vt:lpstr>
      <vt:lpstr>Inverse of a function</vt:lpstr>
      <vt:lpstr>Inverse of a function</vt:lpstr>
      <vt:lpstr>PowerPoint Presentation</vt:lpstr>
      <vt:lpstr>Graphs of Logarithmic Functions</vt:lpstr>
      <vt:lpstr>E.g. 4—Graphing a Logarithmic Function by Plotting Points</vt:lpstr>
      <vt:lpstr>PowerPoint Presentation</vt:lpstr>
      <vt:lpstr>Graphs of Logarithmic Functions</vt:lpstr>
      <vt:lpstr>E.g.—Reflecting Graphs of Logarithmic Functions</vt:lpstr>
      <vt:lpstr>E.g.—Reflecting Graphs</vt:lpstr>
      <vt:lpstr>E.g.—Reflecting Graphs</vt:lpstr>
      <vt:lpstr>E.g.—Shifting Graphs of Logarithmic Functions</vt:lpstr>
      <vt:lpstr>E.g.—Shifting Graphs</vt:lpstr>
      <vt:lpstr>E.g.—Shifting Graphs</vt:lpstr>
      <vt:lpstr>E.g.—Shifting Graphs</vt:lpstr>
      <vt:lpstr>Properties of Logarithmic Function</vt:lpstr>
      <vt:lpstr>Shape of logarithmic graphs</vt:lpstr>
      <vt:lpstr>Logarithmic Transformations</vt:lpstr>
      <vt:lpstr>PowerPoint Presentation</vt:lpstr>
    </vt:vector>
  </TitlesOfParts>
  <Company>Olympus Farms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Intermediate Algebra Chapter 10</dc:title>
  <dc:creator>Jon Odell</dc:creator>
  <cp:lastModifiedBy>Lyn ZHANG</cp:lastModifiedBy>
  <cp:revision>30</cp:revision>
  <dcterms:created xsi:type="dcterms:W3CDTF">2005-12-30T22:07:33Z</dcterms:created>
  <dcterms:modified xsi:type="dcterms:W3CDTF">2022-10-12T00:31:03Z</dcterms:modified>
</cp:coreProperties>
</file>