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11"/>
  </p:notesMasterIdLst>
  <p:sldIdLst>
    <p:sldId id="262" r:id="rId2"/>
    <p:sldId id="261" r:id="rId3"/>
    <p:sldId id="263" r:id="rId4"/>
    <p:sldId id="264" r:id="rId5"/>
    <p:sldId id="265" r:id="rId6"/>
    <p:sldId id="1169" r:id="rId7"/>
    <p:sldId id="273" r:id="rId8"/>
    <p:sldId id="1141" r:id="rId9"/>
    <p:sldId id="1168" r:id="rId10"/>
  </p:sldIdLst>
  <p:sldSz cx="9906000" cy="6858000" type="A4"/>
  <p:notesSz cx="6889750" cy="1002188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mbria Math" panose="02040503050406030204" pitchFamily="18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72D4"/>
    <a:srgbClr val="FF3300"/>
    <a:srgbClr val="00FF00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84040" autoAdjust="0"/>
  </p:normalViewPr>
  <p:slideViewPr>
    <p:cSldViewPr snapToGrid="0" showGuides="1">
      <p:cViewPr varScale="1">
        <p:scale>
          <a:sx n="55" d="100"/>
          <a:sy n="55" d="100"/>
        </p:scale>
        <p:origin x="1638" y="78"/>
      </p:cViewPr>
      <p:guideLst>
        <p:guide orient="horz" pos="2183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2835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2835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50" rIns="92299" bIns="461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6"/>
            <a:ext cx="5511800" cy="3946118"/>
          </a:xfrm>
          <a:prstGeom prst="rect">
            <a:avLst/>
          </a:prstGeom>
        </p:spPr>
        <p:txBody>
          <a:bodyPr vert="horz" lIns="92299" tIns="46150" rIns="92299" bIns="4615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9058"/>
            <a:ext cx="2985558" cy="502834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9" y="9519058"/>
            <a:ext cx="2985558" cy="502834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06CBBAD-626D-D87D-69FD-89C1463C7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6C1A27F-F23B-FD28-C558-A8482C1DA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/>
              <a:t>https://dashboard.blooket.com/set/609baec0c3a732001b856f85</a:t>
            </a:r>
          </a:p>
          <a:p>
            <a:r>
              <a:rPr lang="en-AU" altLang="en-US" dirty="0"/>
              <a:t>https://dashboard.blooket.com/set/61e0a87465df56411c5f0760</a:t>
            </a:r>
          </a:p>
          <a:p>
            <a:r>
              <a:rPr lang="en-AU" altLang="en-US"/>
              <a:t>https://dashboard.blooket.com/set/627531fa2e223288a24dd364</a:t>
            </a:r>
            <a:endParaRPr lang="en-AU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E40B802-73A2-BD1A-A02F-4F30CC87CA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8B8624-D804-41D9-B60F-5062921AB663}" type="slidenum">
              <a:rPr lang="en-AU" altLang="en-US" sz="1200" smtClean="0"/>
              <a:pPr/>
              <a:t>1</a:t>
            </a:fld>
            <a:endParaRPr lang="en-AU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0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22EE0E2-BABD-D073-F66C-FC367DA09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F8E4FD-D425-6E66-E607-9DD0D9B13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1CD475-5808-AB99-2489-3E5151561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982C-384E-4E82-8E3C-29AA6DD42B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B65284A-CA2B-33A8-D6A1-44C4881C97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00351A6-E29A-C020-030B-96B2D45B2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A0A1FC6-C66C-5BE2-14A2-356B87B17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73673-390A-4BDE-9BFF-52EF6CD69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03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2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4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02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880.png"/><Relationship Id="rId9" Type="http://schemas.openxmlformats.org/officeDocument/2006/relationships/image" Target="../media/image14.jpe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26" Type="http://schemas.openxmlformats.org/officeDocument/2006/relationships/image" Target="../media/image16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5" Type="http://schemas.openxmlformats.org/officeDocument/2006/relationships/image" Target="../media/image13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24" Type="http://schemas.openxmlformats.org/officeDocument/2006/relationships/image" Target="../media/image122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C66910CC-0590-418B-E5B1-C56BFD4AD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1557338"/>
            <a:ext cx="741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D56E30"/>
                </a:solidFill>
                <a:latin typeface="open_sansregular"/>
              </a:rPr>
              <a:t>Solving Simultaneous equations</a:t>
            </a:r>
            <a:endParaRPr lang="en-AU" alt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E06D6057-704E-B20B-D91B-2D0D914E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549276"/>
            <a:ext cx="777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4000">
                <a:solidFill>
                  <a:srgbClr val="D56E30"/>
                </a:solidFill>
                <a:latin typeface="open_sansregular"/>
              </a:rPr>
              <a:t>Equations with multiple solutions</a:t>
            </a:r>
          </a:p>
        </p:txBody>
      </p:sp>
      <p:sp>
        <p:nvSpPr>
          <p:cNvPr id="9219" name="TextBox 2">
            <a:extLst>
              <a:ext uri="{FF2B5EF4-FFF2-40B4-BE49-F238E27FC236}">
                <a16:creationId xmlns:a16="http://schemas.microsoft.com/office/drawing/2014/main" id="{B60A7887-1E84-842E-6125-4B8D6EABB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1" y="1700213"/>
            <a:ext cx="878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Helvetica" panose="020B0604020202020204" pitchFamily="34" charset="0"/>
              </a:rPr>
              <a:t>Two lines are </a:t>
            </a:r>
            <a:r>
              <a:rPr lang="en-US" altLang="en-US" sz="2400" b="1">
                <a:solidFill>
                  <a:srgbClr val="345DBE"/>
                </a:solidFill>
                <a:latin typeface="Helvetica" panose="020B0604020202020204" pitchFamily="34" charset="0"/>
              </a:rPr>
              <a:t>coincident</a:t>
            </a:r>
            <a:r>
              <a:rPr lang="en-US" altLang="en-US" sz="2400">
                <a:solidFill>
                  <a:srgbClr val="000000"/>
                </a:solidFill>
                <a:latin typeface="Helvetica" panose="020B0604020202020204" pitchFamily="34" charset="0"/>
              </a:rPr>
              <a:t> if they lie one on top of the other.</a:t>
            </a:r>
            <a:endParaRPr lang="en-AU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DCBC0-CCBF-B9FC-2F38-DE11BA89B69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048" y="2606715"/>
            <a:ext cx="2376264" cy="9161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CC073A8B-48D4-FBC9-591C-BBCD2AE95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197101"/>
            <a:ext cx="48577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D8C7AFA7-28C4-0B33-9F0C-BCA653F0A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549276"/>
            <a:ext cx="777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4000">
                <a:solidFill>
                  <a:srgbClr val="D56E30"/>
                </a:solidFill>
                <a:latin typeface="open_sansregular"/>
              </a:rPr>
              <a:t>Equations with no solutions</a:t>
            </a:r>
          </a:p>
        </p:txBody>
      </p:sp>
      <p:sp>
        <p:nvSpPr>
          <p:cNvPr id="10243" name="TextBox 2">
            <a:extLst>
              <a:ext uri="{FF2B5EF4-FFF2-40B4-BE49-F238E27FC236}">
                <a16:creationId xmlns:a16="http://schemas.microsoft.com/office/drawing/2014/main" id="{833F7FDE-5CCB-BDF2-08E3-339D2F8E8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1363663"/>
            <a:ext cx="8783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Helvetica" panose="020B0604020202020204" pitchFamily="34" charset="0"/>
              </a:rPr>
              <a:t>If two lines do not intersect, there is no simultaneous solution to the equations. </a:t>
            </a:r>
            <a:endParaRPr lang="en-AU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FA895-1DC8-BF0D-6CF4-1CE2CA36C3A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048" y="2606715"/>
            <a:ext cx="2376264" cy="9161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3A35775D-5752-23C7-B1B6-22D6385E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2162175"/>
            <a:ext cx="374491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80643B42-3D40-81DA-CC8B-6502C24C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549276"/>
            <a:ext cx="777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4000">
                <a:solidFill>
                  <a:srgbClr val="D56E30"/>
                </a:solidFill>
                <a:latin typeface="open_sansregular"/>
              </a:rPr>
              <a:t>Equations with one solutions</a:t>
            </a: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8BC1DE62-B38D-CCFC-B515-6E56CCFBD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6" y="1370013"/>
            <a:ext cx="8785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Helvetica" panose="020B0604020202020204" pitchFamily="34" charset="0"/>
              </a:rPr>
              <a:t>Use the graphs of the given simultaneous equations to determine the point of intersection</a:t>
            </a:r>
            <a:endParaRPr lang="en-AU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AC3C8-1639-FE69-CA3E-25A1327A523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048" y="2606715"/>
            <a:ext cx="2376264" cy="9161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DC7A84F3-87AD-88F6-F401-6E0D4BC8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60625"/>
            <a:ext cx="48196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563B41-8DA6-DA35-23DD-C462D2ED270A}"/>
                  </a:ext>
                </a:extLst>
              </p:cNvPr>
              <p:cNvSpPr txBox="1"/>
              <p:nvPr/>
            </p:nvSpPr>
            <p:spPr>
              <a:xfrm>
                <a:off x="-160193" y="4656138"/>
                <a:ext cx="2341433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AU" sz="4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4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4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40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563B41-8DA6-DA35-23DD-C462D2ED2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193" y="4656138"/>
                <a:ext cx="2341433" cy="1465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0B5C36A7-53D6-804B-57F9-E25A49E3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-100013"/>
            <a:ext cx="6807200" cy="13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4000">
                <a:solidFill>
                  <a:srgbClr val="D56E30"/>
                </a:solidFill>
                <a:latin typeface="open_sansregular"/>
              </a:rPr>
              <a:t>Equations with one solutions &amp; Perpendicular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0B891-84AD-FF06-2973-09FFB032E1B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5646" y="1124744"/>
            <a:ext cx="8675440" cy="1352550"/>
          </a:xfrm>
          <a:prstGeom prst="rect">
            <a:avLst/>
          </a:prstGeom>
          <a:blipFill>
            <a:blip r:embed="rId2"/>
            <a:stretch>
              <a:fillRect l="-1054" t="-3167" b="-4072"/>
            </a:stretch>
          </a:blipFill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75E92-9368-F965-C7EC-1F87FB72B95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048" y="2606715"/>
            <a:ext cx="2376264" cy="1271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18DA9FBF-202E-B88D-51FD-8FDA9018C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9" y="2492375"/>
            <a:ext cx="37814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80E6D8-3781-2DB8-E058-A2EB151753A0}"/>
                  </a:ext>
                </a:extLst>
              </p:cNvPr>
              <p:cNvSpPr txBox="1"/>
              <p:nvPr/>
            </p:nvSpPr>
            <p:spPr>
              <a:xfrm>
                <a:off x="542276" y="4553690"/>
                <a:ext cx="2341433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AU" sz="4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4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4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40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80E6D8-3781-2DB8-E058-A2EB15175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6" y="4553690"/>
                <a:ext cx="2341433" cy="1465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00E3D01-B581-203C-D761-78F3A59E0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pPr eaLnBrk="1" hangingPunct="1"/>
            <a:r>
              <a:rPr lang="en-US" altLang="en-US" sz="3800"/>
              <a:t>1) Solve the system using substitution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988826A-8189-0E0A-CA16-91F2999FC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4648200"/>
          </a:xfrm>
        </p:spPr>
        <p:txBody>
          <a:bodyPr/>
          <a:lstStyle/>
          <a:p>
            <a:pPr algn="ctr">
              <a:buClrTx/>
              <a:buFont typeface="Arial" panose="020B0604020202020204" pitchFamily="34" charset="0"/>
              <a:buNone/>
            </a:pPr>
            <a:r>
              <a:rPr lang="en-US" altLang="en-US"/>
              <a:t>x + y = 5</a:t>
            </a:r>
          </a:p>
          <a:p>
            <a:pPr algn="ctr">
              <a:buClrTx/>
              <a:buFont typeface="Arial" panose="020B0604020202020204" pitchFamily="34" charset="0"/>
              <a:buNone/>
            </a:pPr>
            <a:r>
              <a:rPr lang="en-US" altLang="en-US"/>
              <a:t>y = 3 + x</a:t>
            </a:r>
          </a:p>
          <a:p>
            <a:pPr>
              <a:buClrTx/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5376" name="AutoShape 16">
            <a:extLst>
              <a:ext uri="{FF2B5EF4-FFF2-40B4-BE49-F238E27FC236}">
                <a16:creationId xmlns:a16="http://schemas.microsoft.com/office/drawing/2014/main" id="{BEAFB028-9DDE-B98B-8150-87B879C1E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67000"/>
            <a:ext cx="3810000" cy="838200"/>
          </a:xfrm>
          <a:prstGeom prst="homePlate">
            <a:avLst>
              <a:gd name="adj" fmla="val 113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7" name="Rectangle 17">
            <a:extLst>
              <a:ext uri="{FF2B5EF4-FFF2-40B4-BE49-F238E27FC236}">
                <a16:creationId xmlns:a16="http://schemas.microsoft.com/office/drawing/2014/main" id="{4EF2A53B-A081-70E0-8691-74510BF39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2667000"/>
            <a:ext cx="3795712" cy="838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8" name="Rectangle 18">
            <a:extLst>
              <a:ext uri="{FF2B5EF4-FFF2-40B4-BE49-F238E27FC236}">
                <a16:creationId xmlns:a16="http://schemas.microsoft.com/office/drawing/2014/main" id="{C9D6302C-2581-DFCB-933E-721A3058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7432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1</a:t>
            </a:r>
            <a:r>
              <a:rPr lang="en-US" altLang="en-US" sz="1800" b="1"/>
              <a:t>:  Solve an equation for one variable.</a:t>
            </a:r>
          </a:p>
        </p:txBody>
      </p:sp>
      <p:sp>
        <p:nvSpPr>
          <p:cNvPr id="15379" name="AutoShape 19">
            <a:extLst>
              <a:ext uri="{FF2B5EF4-FFF2-40B4-BE49-F238E27FC236}">
                <a16:creationId xmlns:a16="http://schemas.microsoft.com/office/drawing/2014/main" id="{5C390D54-09B6-B1C4-B90C-A6684325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81400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80" name="Rectangle 20">
            <a:extLst>
              <a:ext uri="{FF2B5EF4-FFF2-40B4-BE49-F238E27FC236}">
                <a16:creationId xmlns:a16="http://schemas.microsoft.com/office/drawing/2014/main" id="{4D63DDA8-F33A-366D-150B-7B969BA3F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2</a:t>
            </a:r>
            <a:r>
              <a:rPr lang="en-US" altLang="en-US" sz="1800" b="1"/>
              <a:t>:  Substitute</a:t>
            </a:r>
          </a:p>
        </p:txBody>
      </p:sp>
      <p:sp>
        <p:nvSpPr>
          <p:cNvPr id="15381" name="Rectangle 21">
            <a:extLst>
              <a:ext uri="{FF2B5EF4-FFF2-40B4-BE49-F238E27FC236}">
                <a16:creationId xmlns:a16="http://schemas.microsoft.com/office/drawing/2014/main" id="{2E06DF90-A4B8-26BB-C8A0-591E0F4A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3581400"/>
            <a:ext cx="3795712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82" name="Rectangle 22">
            <a:extLst>
              <a:ext uri="{FF2B5EF4-FFF2-40B4-BE49-F238E27FC236}">
                <a16:creationId xmlns:a16="http://schemas.microsoft.com/office/drawing/2014/main" id="{A2F305BE-3EA7-688B-4A44-895514FD8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7432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The second equation is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already solved for y!</a:t>
            </a:r>
          </a:p>
        </p:txBody>
      </p:sp>
      <p:sp>
        <p:nvSpPr>
          <p:cNvPr id="15383" name="Rectangle 23">
            <a:extLst>
              <a:ext uri="{FF2B5EF4-FFF2-40B4-BE49-F238E27FC236}">
                <a16:creationId xmlns:a16="http://schemas.microsoft.com/office/drawing/2014/main" id="{4E3D5E71-D509-27B2-64F4-E3A9A787A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6576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x + y = 5</a:t>
            </a:r>
            <a:br>
              <a:rPr lang="en-US" altLang="en-US" sz="2400"/>
            </a:br>
            <a:r>
              <a:rPr lang="en-US" altLang="en-US" sz="2400"/>
              <a:t>x + (</a:t>
            </a:r>
            <a:r>
              <a:rPr lang="en-US" altLang="en-US" sz="2400" b="1">
                <a:solidFill>
                  <a:srgbClr val="FF0000"/>
                </a:solidFill>
              </a:rPr>
              <a:t>3 + x</a:t>
            </a:r>
            <a:r>
              <a:rPr lang="en-US" altLang="en-US" sz="2400"/>
              <a:t>) = 5</a:t>
            </a:r>
          </a:p>
        </p:txBody>
      </p:sp>
      <p:sp>
        <p:nvSpPr>
          <p:cNvPr id="15384" name="AutoShape 24">
            <a:extLst>
              <a:ext uri="{FF2B5EF4-FFF2-40B4-BE49-F238E27FC236}">
                <a16:creationId xmlns:a16="http://schemas.microsoft.com/office/drawing/2014/main" id="{C5C947FF-09CA-E382-09ED-44B841726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724400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85" name="Rectangle 25">
            <a:extLst>
              <a:ext uri="{FF2B5EF4-FFF2-40B4-BE49-F238E27FC236}">
                <a16:creationId xmlns:a16="http://schemas.microsoft.com/office/drawing/2014/main" id="{974AF081-C8C0-8782-8EDC-E2CC17C3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006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3</a:t>
            </a:r>
            <a:r>
              <a:rPr lang="en-US" altLang="en-US" sz="1800" b="1"/>
              <a:t>:  Solve the equation.</a:t>
            </a:r>
          </a:p>
        </p:txBody>
      </p:sp>
      <p:sp>
        <p:nvSpPr>
          <p:cNvPr id="15386" name="Rectangle 26">
            <a:extLst>
              <a:ext uri="{FF2B5EF4-FFF2-40B4-BE49-F238E27FC236}">
                <a16:creationId xmlns:a16="http://schemas.microsoft.com/office/drawing/2014/main" id="{D718EEB9-C767-DF30-F87D-7EF40CB8F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4495800"/>
            <a:ext cx="3795712" cy="12954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87" name="Rectangle 27">
            <a:extLst>
              <a:ext uri="{FF2B5EF4-FFF2-40B4-BE49-F238E27FC236}">
                <a16:creationId xmlns:a16="http://schemas.microsoft.com/office/drawing/2014/main" id="{936B3D42-AC9E-1F74-9858-343C21940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72000"/>
            <a:ext cx="365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2x + 3 = 5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2x = 2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x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7" grpId="0" animBg="1"/>
      <p:bldP spid="15378" grpId="0" build="p"/>
      <p:bldP spid="15379" grpId="0" animBg="1"/>
      <p:bldP spid="15380" grpId="0"/>
      <p:bldP spid="15381" grpId="0" animBg="1"/>
      <p:bldP spid="15382" grpId="0"/>
      <p:bldP spid="15383" grpId="0"/>
      <p:bldP spid="15384" grpId="0" animBg="1"/>
      <p:bldP spid="15385" grpId="0"/>
      <p:bldP spid="153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C7F5F40-D6E3-306B-3004-E5765286D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pPr eaLnBrk="1" hangingPunct="1"/>
            <a:r>
              <a:rPr lang="en-US" altLang="en-US" sz="3800"/>
              <a:t>1) Solve the system using substitution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192990F-3260-B7A6-87F0-4FA514F46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4648200"/>
          </a:xfrm>
        </p:spPr>
        <p:txBody>
          <a:bodyPr/>
          <a:lstStyle/>
          <a:p>
            <a:pPr algn="ctr">
              <a:buClrTx/>
              <a:buFont typeface="Arial" panose="020B0604020202020204" pitchFamily="34" charset="0"/>
              <a:buNone/>
            </a:pPr>
            <a:r>
              <a:rPr lang="en-US" altLang="en-US"/>
              <a:t>x + y = 5</a:t>
            </a:r>
          </a:p>
          <a:p>
            <a:pPr algn="ctr">
              <a:buClrTx/>
              <a:buFont typeface="Arial" panose="020B0604020202020204" pitchFamily="34" charset="0"/>
              <a:buNone/>
            </a:pPr>
            <a:r>
              <a:rPr lang="en-US" altLang="en-US"/>
              <a:t>y = 3 + x</a:t>
            </a:r>
          </a:p>
          <a:p>
            <a:pPr>
              <a:buClrTx/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0244" name="AutoShape 16">
            <a:extLst>
              <a:ext uri="{FF2B5EF4-FFF2-40B4-BE49-F238E27FC236}">
                <a16:creationId xmlns:a16="http://schemas.microsoft.com/office/drawing/2014/main" id="{9723DAEA-6FDA-3D50-9BAE-7F36CD10A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11475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36896961-873F-91D5-63D4-049800193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87675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4</a:t>
            </a:r>
            <a:r>
              <a:rPr lang="en-US" altLang="en-US" sz="1800" b="1"/>
              <a:t>:  Plug back in to find the other variable.</a:t>
            </a:r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B146FED2-D30A-1C7F-AFAA-D879F9FA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2682875"/>
            <a:ext cx="3795712" cy="12954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AE9D7965-12FF-C1AE-EA16-F23F8005C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82875"/>
            <a:ext cx="365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x + y = 5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(</a:t>
            </a:r>
            <a:r>
              <a:rPr lang="en-US" altLang="en-US" sz="2400">
                <a:solidFill>
                  <a:srgbClr val="FF0000"/>
                </a:solidFill>
              </a:rPr>
              <a:t>1</a:t>
            </a:r>
            <a:r>
              <a:rPr lang="en-US" altLang="en-US" sz="2400"/>
              <a:t>) + y = 5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y = 4</a:t>
            </a:r>
          </a:p>
        </p:txBody>
      </p:sp>
      <p:sp>
        <p:nvSpPr>
          <p:cNvPr id="25620" name="AutoShape 20">
            <a:extLst>
              <a:ext uri="{FF2B5EF4-FFF2-40B4-BE49-F238E27FC236}">
                <a16:creationId xmlns:a16="http://schemas.microsoft.com/office/drawing/2014/main" id="{9C46F463-BCAB-1656-9BBE-16A737BA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244975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1B012925-4245-5F2E-208F-68DA77221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21175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5</a:t>
            </a:r>
            <a:r>
              <a:rPr lang="en-US" altLang="en-US" sz="1800" b="1"/>
              <a:t>:  Check your solution.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E45482C5-0BCC-8446-0F6E-5D22EA6FD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4054475"/>
            <a:ext cx="3795712" cy="1295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23" name="Rectangle 23">
            <a:extLst>
              <a:ext uri="{FF2B5EF4-FFF2-40B4-BE49-F238E27FC236}">
                <a16:creationId xmlns:a16="http://schemas.microsoft.com/office/drawing/2014/main" id="{E8DD758F-4355-7386-112F-D0A4FEE5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92575"/>
            <a:ext cx="365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(1, 4)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(</a:t>
            </a:r>
            <a:r>
              <a:rPr lang="en-US" altLang="en-US" sz="2400">
                <a:solidFill>
                  <a:srgbClr val="FF0000"/>
                </a:solidFill>
              </a:rPr>
              <a:t>1</a:t>
            </a:r>
            <a:r>
              <a:rPr lang="en-US" altLang="en-US" sz="2400"/>
              <a:t>) + (</a:t>
            </a:r>
            <a:r>
              <a:rPr lang="en-US" altLang="en-US" sz="2400">
                <a:solidFill>
                  <a:srgbClr val="FF0000"/>
                </a:solidFill>
              </a:rPr>
              <a:t>4</a:t>
            </a:r>
            <a:r>
              <a:rPr lang="en-US" altLang="en-US" sz="2400"/>
              <a:t>) = 5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(</a:t>
            </a:r>
            <a:r>
              <a:rPr lang="en-US" altLang="en-US" sz="2400">
                <a:solidFill>
                  <a:srgbClr val="FF0000"/>
                </a:solidFill>
              </a:rPr>
              <a:t>4</a:t>
            </a:r>
            <a:r>
              <a:rPr lang="en-US" altLang="en-US" sz="2400"/>
              <a:t>) = 3 + (</a:t>
            </a:r>
            <a:r>
              <a:rPr lang="en-US" altLang="en-US" sz="2400">
                <a:solidFill>
                  <a:srgbClr val="FF0000"/>
                </a:solidFill>
              </a:rPr>
              <a:t>1</a:t>
            </a:r>
            <a:r>
              <a:rPr lang="en-US" altLang="en-US" sz="2400"/>
              <a:t>)</a:t>
            </a:r>
          </a:p>
        </p:txBody>
      </p:sp>
      <p:sp>
        <p:nvSpPr>
          <p:cNvPr id="25624" name="CorShape1">
            <a:extLst>
              <a:ext uri="{FF2B5EF4-FFF2-40B4-BE49-F238E27FC236}">
                <a16:creationId xmlns:a16="http://schemas.microsoft.com/office/drawing/2014/main" id="{A72F6F28-80CD-4038-F176-D7D6237AC5C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0800000">
            <a:off x="7975600" y="4511675"/>
            <a:ext cx="254000" cy="254000"/>
          </a:xfrm>
          <a:custGeom>
            <a:avLst/>
            <a:gdLst>
              <a:gd name="T0" fmla="*/ 2147483646 w 960"/>
              <a:gd name="T1" fmla="*/ 2147483646 h 1104"/>
              <a:gd name="T2" fmla="*/ 2147483646 w 960"/>
              <a:gd name="T3" fmla="*/ 2147483646 h 1104"/>
              <a:gd name="T4" fmla="*/ 2147483646 w 960"/>
              <a:gd name="T5" fmla="*/ 0 h 1104"/>
              <a:gd name="T6" fmla="*/ 0 w 960"/>
              <a:gd name="T7" fmla="*/ 2147483646 h 1104"/>
              <a:gd name="T8" fmla="*/ 0 w 960"/>
              <a:gd name="T9" fmla="*/ 2147483646 h 1104"/>
              <a:gd name="T10" fmla="*/ 2147483646 w 960"/>
              <a:gd name="T11" fmla="*/ 2147483646 h 1104"/>
              <a:gd name="T12" fmla="*/ 2147483646 w 960"/>
              <a:gd name="T13" fmla="*/ 2147483646 h 1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0" h="1104">
                <a:moveTo>
                  <a:pt x="816" y="672"/>
                </a:moveTo>
                <a:lnTo>
                  <a:pt x="960" y="336"/>
                </a:lnTo>
                <a:lnTo>
                  <a:pt x="576" y="0"/>
                </a:lnTo>
                <a:lnTo>
                  <a:pt x="0" y="912"/>
                </a:lnTo>
                <a:lnTo>
                  <a:pt x="0" y="1104"/>
                </a:lnTo>
                <a:lnTo>
                  <a:pt x="624" y="336"/>
                </a:lnTo>
                <a:lnTo>
                  <a:pt x="816" y="672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25" name="CorShape1">
            <a:extLst>
              <a:ext uri="{FF2B5EF4-FFF2-40B4-BE49-F238E27FC236}">
                <a16:creationId xmlns:a16="http://schemas.microsoft.com/office/drawing/2014/main" id="{BB10F4A6-A3B9-6F3E-2B20-340E4FDA308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10800000">
            <a:off x="7975600" y="4927600"/>
            <a:ext cx="254000" cy="254000"/>
          </a:xfrm>
          <a:custGeom>
            <a:avLst/>
            <a:gdLst>
              <a:gd name="T0" fmla="*/ 2147483646 w 960"/>
              <a:gd name="T1" fmla="*/ 2147483646 h 1104"/>
              <a:gd name="T2" fmla="*/ 2147483646 w 960"/>
              <a:gd name="T3" fmla="*/ 2147483646 h 1104"/>
              <a:gd name="T4" fmla="*/ 2147483646 w 960"/>
              <a:gd name="T5" fmla="*/ 0 h 1104"/>
              <a:gd name="T6" fmla="*/ 0 w 960"/>
              <a:gd name="T7" fmla="*/ 2147483646 h 1104"/>
              <a:gd name="T8" fmla="*/ 0 w 960"/>
              <a:gd name="T9" fmla="*/ 2147483646 h 1104"/>
              <a:gd name="T10" fmla="*/ 2147483646 w 960"/>
              <a:gd name="T11" fmla="*/ 2147483646 h 1104"/>
              <a:gd name="T12" fmla="*/ 2147483646 w 960"/>
              <a:gd name="T13" fmla="*/ 2147483646 h 1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0" h="1104">
                <a:moveTo>
                  <a:pt x="816" y="672"/>
                </a:moveTo>
                <a:lnTo>
                  <a:pt x="960" y="336"/>
                </a:lnTo>
                <a:lnTo>
                  <a:pt x="576" y="0"/>
                </a:lnTo>
                <a:lnTo>
                  <a:pt x="0" y="912"/>
                </a:lnTo>
                <a:lnTo>
                  <a:pt x="0" y="1104"/>
                </a:lnTo>
                <a:lnTo>
                  <a:pt x="624" y="336"/>
                </a:lnTo>
                <a:lnTo>
                  <a:pt x="816" y="672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26" name="Text Box 26">
            <a:extLst>
              <a:ext uri="{FF2B5EF4-FFF2-40B4-BE49-F238E27FC236}">
                <a16:creationId xmlns:a16="http://schemas.microsoft.com/office/drawing/2014/main" id="{1F82D306-CBBD-A7B7-744A-EDA5FA3D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49876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solution is (1, 4). What do you think the answer would be if you graphed the two equations?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8239C6-0595-875F-2546-FCAF379D16B1}"/>
                  </a:ext>
                </a:extLst>
              </p:cNvPr>
              <p:cNvSpPr txBox="1"/>
              <p:nvPr/>
            </p:nvSpPr>
            <p:spPr>
              <a:xfrm>
                <a:off x="6931882" y="943698"/>
                <a:ext cx="2341433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AU" sz="4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4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4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40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8239C6-0595-875F-2546-FCAF379D1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882" y="943698"/>
                <a:ext cx="2341433" cy="1465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build="allAtOnce"/>
      <p:bldP spid="25620" grpId="0" animBg="1"/>
      <p:bldP spid="25621" grpId="0"/>
      <p:bldP spid="25622" grpId="0" animBg="1"/>
      <p:bldP spid="25623" grpId="0" build="allAtOnce"/>
      <p:bldP spid="256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52441B-F5A8-4D4F-BF90-2A432916F862}"/>
              </a:ext>
            </a:extLst>
          </p:cNvPr>
          <p:cNvCxnSpPr>
            <a:cxnSpLocks/>
          </p:cNvCxnSpPr>
          <p:nvPr/>
        </p:nvCxnSpPr>
        <p:spPr>
          <a:xfrm>
            <a:off x="1699065" y="2487832"/>
            <a:ext cx="6277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CCEF58-4C85-418F-9F29-640D34106A4C}"/>
                  </a:ext>
                </a:extLst>
              </p:cNvPr>
              <p:cNvSpPr txBox="1"/>
              <p:nvPr/>
            </p:nvSpPr>
            <p:spPr>
              <a:xfrm>
                <a:off x="5823314" y="2721461"/>
                <a:ext cx="1362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CCEF58-4C85-418F-9F29-640D34106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314" y="2721461"/>
                <a:ext cx="136293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EBE0A-2FC5-434E-961A-64AB128D3574}"/>
                  </a:ext>
                </a:extLst>
              </p:cNvPr>
              <p:cNvSpPr txBox="1"/>
              <p:nvPr/>
            </p:nvSpPr>
            <p:spPr>
              <a:xfrm>
                <a:off x="2260356" y="3541753"/>
                <a:ext cx="5444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into either equation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EBE0A-2FC5-434E-961A-64AB128D3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56" y="3541753"/>
                <a:ext cx="5444888" cy="461665"/>
              </a:xfrm>
              <a:prstGeom prst="rect">
                <a:avLst/>
              </a:prstGeom>
              <a:blipFill>
                <a:blip r:embed="rId3"/>
                <a:stretch>
                  <a:fillRect l="-1680" t="-10526" r="-145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DEE8C088-9C14-4931-BAB0-842C715F8EA6}"/>
              </a:ext>
            </a:extLst>
          </p:cNvPr>
          <p:cNvSpPr/>
          <p:nvPr/>
        </p:nvSpPr>
        <p:spPr>
          <a:xfrm rot="5400000">
            <a:off x="6773057" y="2805229"/>
            <a:ext cx="2876708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92EB1-615A-4E03-A578-78B06D7F3461}"/>
                  </a:ext>
                </a:extLst>
              </p:cNvPr>
              <p:cNvSpPr txBox="1"/>
              <p:nvPr/>
            </p:nvSpPr>
            <p:spPr>
              <a:xfrm>
                <a:off x="3348851" y="4062940"/>
                <a:ext cx="41227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+(2×4)=12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92EB1-615A-4E03-A578-78B06D7F3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851" y="4062940"/>
                <a:ext cx="412279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8C7717-B91F-428E-B8A5-C85EB2D08B77}"/>
                  </a:ext>
                </a:extLst>
              </p:cNvPr>
              <p:cNvSpPr txBox="1"/>
              <p:nvPr/>
            </p:nvSpPr>
            <p:spPr>
              <a:xfrm>
                <a:off x="4654080" y="4718208"/>
                <a:ext cx="28175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+8=12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8C7717-B91F-428E-B8A5-C85EB2D08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080" y="4718208"/>
                <a:ext cx="281756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5D043-E908-4952-8B96-284E8915E522}"/>
                  </a:ext>
                </a:extLst>
              </p:cNvPr>
              <p:cNvSpPr txBox="1"/>
              <p:nvPr/>
            </p:nvSpPr>
            <p:spPr>
              <a:xfrm>
                <a:off x="5548192" y="5373476"/>
                <a:ext cx="1638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5D043-E908-4952-8B96-284E8915E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192" y="5373476"/>
                <a:ext cx="163897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89D5FE-099F-4AFF-98D0-EB30719B58F0}"/>
                  </a:ext>
                </a:extLst>
              </p:cNvPr>
              <p:cNvSpPr txBox="1"/>
              <p:nvPr/>
            </p:nvSpPr>
            <p:spPr>
              <a:xfrm>
                <a:off x="5831923" y="6028745"/>
                <a:ext cx="13552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89D5FE-099F-4AFF-98D0-EB30719B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923" y="6028745"/>
                <a:ext cx="135524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D663858B-DF94-4DCA-8EC2-40CEEFC285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63" y="244107"/>
            <a:ext cx="446524" cy="6517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213E01F-5EFF-4DA4-9F1D-2B153E9EC0C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82" y="280619"/>
            <a:ext cx="497913" cy="5786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B8E5A60-96DE-4F47-8071-DE5E623A539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55" y="244107"/>
            <a:ext cx="446524" cy="6517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EC95D6-65ED-446A-8E46-D89BD96C733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47" y="244107"/>
            <a:ext cx="446524" cy="6517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4173CCA-D3C9-4B26-8121-06840167601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01" y="280619"/>
            <a:ext cx="497913" cy="578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4194FC-F964-4844-B85D-EB77ECAE3A52}"/>
                  </a:ext>
                </a:extLst>
              </p:cNvPr>
              <p:cNvSpPr txBox="1"/>
              <p:nvPr/>
            </p:nvSpPr>
            <p:spPr>
              <a:xfrm>
                <a:off x="6214338" y="262187"/>
                <a:ext cx="12084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4194FC-F964-4844-B85D-EB77ECAE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38" y="262187"/>
                <a:ext cx="1208472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41EA5DF4-0AA0-4851-840C-F88C7D08056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82" y="1508893"/>
            <a:ext cx="497913" cy="5786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26CA3F5-E4D9-4282-AF5E-36E538A5E58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55" y="1472381"/>
            <a:ext cx="446524" cy="65171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45A9EC5-BA3A-48CF-8F80-A0D41F1E84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47" y="1472381"/>
            <a:ext cx="446524" cy="65171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4F63229-9DB0-4C75-BACA-121479A4D38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01" y="1508893"/>
            <a:ext cx="497913" cy="578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738F575-D00D-4598-BB53-E97EE4C29EE0}"/>
                  </a:ext>
                </a:extLst>
              </p:cNvPr>
              <p:cNvSpPr txBox="1"/>
              <p:nvPr/>
            </p:nvSpPr>
            <p:spPr>
              <a:xfrm>
                <a:off x="6214338" y="1490461"/>
                <a:ext cx="12084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738F575-D00D-4598-BB53-E97EE4C29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38" y="1490461"/>
                <a:ext cx="1208471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87425F9-8070-495A-8FE1-72792D028173}"/>
              </a:ext>
            </a:extLst>
          </p:cNvPr>
          <p:cNvGrpSpPr/>
          <p:nvPr/>
        </p:nvGrpSpPr>
        <p:grpSpPr>
          <a:xfrm>
            <a:off x="2412057" y="202607"/>
            <a:ext cx="3669347" cy="718499"/>
            <a:chOff x="2330777" y="9567"/>
            <a:chExt cx="3669347" cy="7184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8400452-6889-4AB3-9AC3-C047C5FC7C42}"/>
                </a:ext>
              </a:extLst>
            </p:cNvPr>
            <p:cNvGrpSpPr/>
            <p:nvPr/>
          </p:nvGrpSpPr>
          <p:grpSpPr>
            <a:xfrm>
              <a:off x="2330777" y="30873"/>
              <a:ext cx="661294" cy="697193"/>
              <a:chOff x="2062134" y="362221"/>
              <a:chExt cx="661294" cy="697193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9B15134-20BB-4DB3-A696-B3E850754334}"/>
                  </a:ext>
                </a:extLst>
              </p:cNvPr>
              <p:cNvSpPr/>
              <p:nvPr/>
            </p:nvSpPr>
            <p:spPr>
              <a:xfrm>
                <a:off x="2062134" y="403672"/>
                <a:ext cx="661294" cy="65574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D834918-F3F0-41A4-92C3-445291CD58C6}"/>
                      </a:ext>
                    </a:extLst>
                  </p:cNvPr>
                  <p:cNvSpPr txBox="1"/>
                  <p:nvPr/>
                </p:nvSpPr>
                <p:spPr>
                  <a:xfrm>
                    <a:off x="2191059" y="362221"/>
                    <a:ext cx="403444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40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D834918-F3F0-41A4-92C3-445291CD58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1059" y="362221"/>
                    <a:ext cx="403444" cy="61555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E1E0750-C01B-4DEC-AF20-39076DCD9D3D}"/>
                </a:ext>
              </a:extLst>
            </p:cNvPr>
            <p:cNvGrpSpPr/>
            <p:nvPr/>
          </p:nvGrpSpPr>
          <p:grpSpPr>
            <a:xfrm>
              <a:off x="3082790" y="22626"/>
              <a:ext cx="661294" cy="697193"/>
              <a:chOff x="2062134" y="362221"/>
              <a:chExt cx="661294" cy="697193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B8562804-CBEF-4A21-BF7A-A856E092783B}"/>
                  </a:ext>
                </a:extLst>
              </p:cNvPr>
              <p:cNvSpPr/>
              <p:nvPr/>
            </p:nvSpPr>
            <p:spPr>
              <a:xfrm>
                <a:off x="2062134" y="403672"/>
                <a:ext cx="661294" cy="65574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80CA1C6A-5A5A-4DA2-A79C-7FBEA771C8FE}"/>
                      </a:ext>
                    </a:extLst>
                  </p:cNvPr>
                  <p:cNvSpPr txBox="1"/>
                  <p:nvPr/>
                </p:nvSpPr>
                <p:spPr>
                  <a:xfrm>
                    <a:off x="2191059" y="362221"/>
                    <a:ext cx="403444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40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80CA1C6A-5A5A-4DA2-A79C-7FBEA771C8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1059" y="362221"/>
                    <a:ext cx="403444" cy="61555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E998B17-E41A-4401-AF6B-E708F5B27506}"/>
                </a:ext>
              </a:extLst>
            </p:cNvPr>
            <p:cNvGrpSpPr/>
            <p:nvPr/>
          </p:nvGrpSpPr>
          <p:grpSpPr>
            <a:xfrm>
              <a:off x="3834803" y="21291"/>
              <a:ext cx="661294" cy="697193"/>
              <a:chOff x="4140049" y="362221"/>
              <a:chExt cx="661294" cy="697193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1972062C-4E17-4F3D-926B-E18C0249069C}"/>
                  </a:ext>
                </a:extLst>
              </p:cNvPr>
              <p:cNvSpPr/>
              <p:nvPr/>
            </p:nvSpPr>
            <p:spPr>
              <a:xfrm>
                <a:off x="4140049" y="403672"/>
                <a:ext cx="661294" cy="65574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DB3652D4-2E51-4C39-A4C3-1626260FB3FA}"/>
                      </a:ext>
                    </a:extLst>
                  </p:cNvPr>
                  <p:cNvSpPr txBox="1"/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40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DB3652D4-2E51-4C39-A4C3-1626260FB3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F47D95E-DA39-4E34-BEC3-8DC9AA005046}"/>
                </a:ext>
              </a:extLst>
            </p:cNvPr>
            <p:cNvGrpSpPr/>
            <p:nvPr/>
          </p:nvGrpSpPr>
          <p:grpSpPr>
            <a:xfrm>
              <a:off x="4586816" y="15429"/>
              <a:ext cx="661294" cy="697193"/>
              <a:chOff x="4140049" y="362221"/>
              <a:chExt cx="661294" cy="697193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15CD4D55-3276-4DAE-91C6-0C112BD62EF5}"/>
                  </a:ext>
                </a:extLst>
              </p:cNvPr>
              <p:cNvSpPr/>
              <p:nvPr/>
            </p:nvSpPr>
            <p:spPr>
              <a:xfrm>
                <a:off x="4140049" y="403672"/>
                <a:ext cx="661294" cy="65574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FC54B609-ED3F-4215-AC34-215A04672B72}"/>
                      </a:ext>
                    </a:extLst>
                  </p:cNvPr>
                  <p:cNvSpPr txBox="1"/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4000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FC54B609-ED3F-4215-AC34-215A04672B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DCDCDC7-B851-45BA-AD37-60C9AD306380}"/>
                </a:ext>
              </a:extLst>
            </p:cNvPr>
            <p:cNvGrpSpPr/>
            <p:nvPr/>
          </p:nvGrpSpPr>
          <p:grpSpPr>
            <a:xfrm>
              <a:off x="5338830" y="9567"/>
              <a:ext cx="661294" cy="697193"/>
              <a:chOff x="4140049" y="362221"/>
              <a:chExt cx="661294" cy="697193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EC229D4D-B7B6-43EF-9B9E-6E70150BFF1C}"/>
                  </a:ext>
                </a:extLst>
              </p:cNvPr>
              <p:cNvSpPr/>
              <p:nvPr/>
            </p:nvSpPr>
            <p:spPr>
              <a:xfrm>
                <a:off x="4140049" y="403672"/>
                <a:ext cx="661294" cy="65574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94562E09-87D0-4280-9DEE-4731B47BE33C}"/>
                      </a:ext>
                    </a:extLst>
                  </p:cNvPr>
                  <p:cNvSpPr txBox="1"/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4000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94562E09-87D0-4280-9DEE-4731B47BE3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8974" y="362221"/>
                    <a:ext cx="411138" cy="61555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AFB83D0-21ED-4BD8-A26F-E90EFE5FB770}"/>
              </a:ext>
            </a:extLst>
          </p:cNvPr>
          <p:cNvGrpSpPr/>
          <p:nvPr/>
        </p:nvGrpSpPr>
        <p:grpSpPr>
          <a:xfrm>
            <a:off x="2412057" y="1425177"/>
            <a:ext cx="661294" cy="697193"/>
            <a:chOff x="2062134" y="362221"/>
            <a:chExt cx="661294" cy="697193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9888D69B-5F98-47A5-A1FE-629779960F7A}"/>
                </a:ext>
              </a:extLst>
            </p:cNvPr>
            <p:cNvSpPr/>
            <p:nvPr/>
          </p:nvSpPr>
          <p:spPr>
            <a:xfrm>
              <a:off x="2062134" y="403672"/>
              <a:ext cx="661294" cy="65574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34C42818-E065-4951-B627-2BA5E5908C82}"/>
                    </a:ext>
                  </a:extLst>
                </p:cNvPr>
                <p:cNvSpPr txBox="1"/>
                <p:nvPr/>
              </p:nvSpPr>
              <p:spPr>
                <a:xfrm>
                  <a:off x="2191059" y="362221"/>
                  <a:ext cx="40344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34C42818-E065-4951-B627-2BA5E5908C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059" y="362221"/>
                  <a:ext cx="403444" cy="61555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BEAAE37-BD86-4F19-8130-A458AAFEB37F}"/>
              </a:ext>
            </a:extLst>
          </p:cNvPr>
          <p:cNvGrpSpPr/>
          <p:nvPr/>
        </p:nvGrpSpPr>
        <p:grpSpPr>
          <a:xfrm>
            <a:off x="3164070" y="1425177"/>
            <a:ext cx="661294" cy="697193"/>
            <a:chOff x="2062134" y="362221"/>
            <a:chExt cx="661294" cy="697193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AC4C7842-5697-4355-A7A6-EE017D6EB597}"/>
                </a:ext>
              </a:extLst>
            </p:cNvPr>
            <p:cNvSpPr/>
            <p:nvPr/>
          </p:nvSpPr>
          <p:spPr>
            <a:xfrm>
              <a:off x="2062134" y="403672"/>
              <a:ext cx="661294" cy="65574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DC84146-3073-43F4-900E-E2D53166709E}"/>
                    </a:ext>
                  </a:extLst>
                </p:cNvPr>
                <p:cNvSpPr txBox="1"/>
                <p:nvPr/>
              </p:nvSpPr>
              <p:spPr>
                <a:xfrm>
                  <a:off x="2191059" y="362221"/>
                  <a:ext cx="40344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DC84146-3073-43F4-900E-E2D531667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059" y="362221"/>
                  <a:ext cx="403444" cy="61555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1193C15-616B-4CB8-9559-CD5107F7E607}"/>
              </a:ext>
            </a:extLst>
          </p:cNvPr>
          <p:cNvGrpSpPr/>
          <p:nvPr/>
        </p:nvGrpSpPr>
        <p:grpSpPr>
          <a:xfrm>
            <a:off x="4668096" y="1425177"/>
            <a:ext cx="661294" cy="697193"/>
            <a:chOff x="4140049" y="362221"/>
            <a:chExt cx="661294" cy="69719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565E046B-4B08-4613-A91A-9E08B02588A0}"/>
                </a:ext>
              </a:extLst>
            </p:cNvPr>
            <p:cNvSpPr/>
            <p:nvPr/>
          </p:nvSpPr>
          <p:spPr>
            <a:xfrm>
              <a:off x="4140049" y="403672"/>
              <a:ext cx="661294" cy="6557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FA17511-14BF-41C5-9E75-952657FEF830}"/>
                    </a:ext>
                  </a:extLst>
                </p:cNvPr>
                <p:cNvSpPr txBox="1"/>
                <p:nvPr/>
              </p:nvSpPr>
              <p:spPr>
                <a:xfrm>
                  <a:off x="4268974" y="362221"/>
                  <a:ext cx="41113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FA17511-14BF-41C5-9E75-952657FEF8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974" y="362221"/>
                  <a:ext cx="411138" cy="61555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B4EB25-A362-4E20-9CFB-78BF9D3FC70D}"/>
              </a:ext>
            </a:extLst>
          </p:cNvPr>
          <p:cNvGrpSpPr/>
          <p:nvPr/>
        </p:nvGrpSpPr>
        <p:grpSpPr>
          <a:xfrm>
            <a:off x="5420110" y="1425177"/>
            <a:ext cx="661294" cy="697193"/>
            <a:chOff x="4140049" y="362221"/>
            <a:chExt cx="661294" cy="697193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2CC545CF-6F8F-4971-AA32-0291D5F221EF}"/>
                </a:ext>
              </a:extLst>
            </p:cNvPr>
            <p:cNvSpPr/>
            <p:nvPr/>
          </p:nvSpPr>
          <p:spPr>
            <a:xfrm>
              <a:off x="4140049" y="403672"/>
              <a:ext cx="661294" cy="6557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2282F71-1748-46AC-9BFF-3251E879B001}"/>
                    </a:ext>
                  </a:extLst>
                </p:cNvPr>
                <p:cNvSpPr txBox="1"/>
                <p:nvPr/>
              </p:nvSpPr>
              <p:spPr>
                <a:xfrm>
                  <a:off x="4268974" y="362221"/>
                  <a:ext cx="41113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2282F71-1748-46AC-9BFF-3251E879B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974" y="362221"/>
                  <a:ext cx="411138" cy="61555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96D262-33CF-44D7-8854-2FFE14D442F2}"/>
                  </a:ext>
                </a:extLst>
              </p:cNvPr>
              <p:cNvSpPr txBox="1"/>
              <p:nvPr/>
            </p:nvSpPr>
            <p:spPr>
              <a:xfrm>
                <a:off x="4085763" y="205704"/>
                <a:ext cx="18777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96D262-33CF-44D7-8854-2FFE14D44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63" y="205704"/>
                <a:ext cx="1877757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92384A-FA33-41AE-B084-908BB277706D}"/>
                  </a:ext>
                </a:extLst>
              </p:cNvPr>
              <p:cNvSpPr txBox="1"/>
              <p:nvPr/>
            </p:nvSpPr>
            <p:spPr>
              <a:xfrm>
                <a:off x="4104013" y="1413662"/>
                <a:ext cx="18777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92384A-FA33-41AE-B084-908BB2777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13" y="1413662"/>
                <a:ext cx="1877757" cy="6155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DC65EE2-E1D1-498B-847C-517BCECC4A69}"/>
                  </a:ext>
                </a:extLst>
              </p:cNvPr>
              <p:cNvSpPr txBox="1"/>
              <p:nvPr/>
            </p:nvSpPr>
            <p:spPr>
              <a:xfrm>
                <a:off x="582160" y="1319864"/>
                <a:ext cx="7502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DC65EE2-E1D1-498B-847C-517BCECC4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1319864"/>
                <a:ext cx="750205" cy="92333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0F800B0-5508-4A47-98E2-F014D49D7F01}"/>
                  </a:ext>
                </a:extLst>
              </p:cNvPr>
              <p:cNvSpPr txBox="1"/>
              <p:nvPr/>
            </p:nvSpPr>
            <p:spPr>
              <a:xfrm>
                <a:off x="596703" y="5401994"/>
                <a:ext cx="2555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How can we check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pPr algn="ctr"/>
                <a:r>
                  <a:rPr lang="en-GB" sz="2400" dirty="0"/>
                  <a:t>are correct?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0F800B0-5508-4A47-98E2-F014D49D7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" y="5401994"/>
                <a:ext cx="2555443" cy="1200329"/>
              </a:xfrm>
              <a:prstGeom prst="rect">
                <a:avLst/>
              </a:prstGeom>
              <a:blipFill>
                <a:blip r:embed="rId24"/>
                <a:stretch>
                  <a:fillRect l="-3341" t="-4061" r="-310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BDAE7F4B-C4FF-4A5C-BD56-77E854DB36A5}"/>
              </a:ext>
            </a:extLst>
          </p:cNvPr>
          <p:cNvSpPr txBox="1"/>
          <p:nvPr/>
        </p:nvSpPr>
        <p:spPr>
          <a:xfrm>
            <a:off x="8345299" y="-30480"/>
            <a:ext cx="166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Elimination </a:t>
            </a:r>
          </a:p>
          <a:p>
            <a:pPr algn="ctr"/>
            <a:r>
              <a:rPr lang="en-GB" sz="2400" dirty="0"/>
              <a:t>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60ADA-C620-C91D-C91D-894C7A84399A}"/>
              </a:ext>
            </a:extLst>
          </p:cNvPr>
          <p:cNvSpPr txBox="1"/>
          <p:nvPr/>
        </p:nvSpPr>
        <p:spPr>
          <a:xfrm>
            <a:off x="7294294" y="-32430"/>
            <a:ext cx="1194624" cy="215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3600" dirty="0">
                <a:solidFill>
                  <a:srgbClr val="C00000"/>
                </a:solidFill>
              </a:rPr>
              <a:t>①</a:t>
            </a:r>
          </a:p>
          <a:p>
            <a:pPr>
              <a:lnSpc>
                <a:spcPct val="200000"/>
              </a:lnSpc>
            </a:pPr>
            <a:r>
              <a:rPr lang="en-AU" sz="3600" dirty="0">
                <a:solidFill>
                  <a:srgbClr val="C00000"/>
                </a:solidFill>
              </a:rPr>
              <a:t>②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50A2FA-BEA6-C159-9CB5-3FAA2F3DE229}"/>
                  </a:ext>
                </a:extLst>
              </p:cNvPr>
              <p:cNvSpPr txBox="1"/>
              <p:nvPr/>
            </p:nvSpPr>
            <p:spPr>
              <a:xfrm>
                <a:off x="7489147" y="5116398"/>
                <a:ext cx="2341433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AU" sz="4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4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4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40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50A2FA-BEA6-C159-9CB5-3FAA2F3DE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147" y="5116398"/>
                <a:ext cx="2341433" cy="146540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5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2" grpId="0"/>
      <p:bldP spid="33" grpId="0"/>
      <p:bldP spid="34" grpId="0"/>
      <p:bldP spid="26" grpId="0"/>
      <p:bldP spid="24" grpId="0"/>
      <p:bldP spid="97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52441B-F5A8-4D4F-BF90-2A432916F862}"/>
              </a:ext>
            </a:extLst>
          </p:cNvPr>
          <p:cNvCxnSpPr>
            <a:cxnSpLocks/>
          </p:cNvCxnSpPr>
          <p:nvPr/>
        </p:nvCxnSpPr>
        <p:spPr>
          <a:xfrm>
            <a:off x="1699065" y="1802029"/>
            <a:ext cx="6277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CCEF58-4C85-418F-9F29-640D34106A4C}"/>
                  </a:ext>
                </a:extLst>
              </p:cNvPr>
              <p:cNvSpPr txBox="1"/>
              <p:nvPr/>
            </p:nvSpPr>
            <p:spPr>
              <a:xfrm>
                <a:off x="5549564" y="2721461"/>
                <a:ext cx="1362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CCEF58-4C85-418F-9F29-640D34106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64" y="2721461"/>
                <a:ext cx="136293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EBE0A-2FC5-434E-961A-64AB128D3574}"/>
                  </a:ext>
                </a:extLst>
              </p:cNvPr>
              <p:cNvSpPr txBox="1"/>
              <p:nvPr/>
            </p:nvSpPr>
            <p:spPr>
              <a:xfrm>
                <a:off x="1955556" y="3541753"/>
                <a:ext cx="5444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Substitute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into either equation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EBE0A-2FC5-434E-961A-64AB128D3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556" y="3541753"/>
                <a:ext cx="5444888" cy="461665"/>
              </a:xfrm>
              <a:prstGeom prst="rect">
                <a:avLst/>
              </a:prstGeom>
              <a:blipFill>
                <a:blip r:embed="rId3"/>
                <a:stretch>
                  <a:fillRect l="-1680" t="-10526" r="-145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DEE8C088-9C14-4931-BAB0-842C715F8EA6}"/>
              </a:ext>
            </a:extLst>
          </p:cNvPr>
          <p:cNvSpPr/>
          <p:nvPr/>
        </p:nvSpPr>
        <p:spPr>
          <a:xfrm rot="5400000">
            <a:off x="6589439" y="2588229"/>
            <a:ext cx="3243943" cy="636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92EB1-615A-4E03-A578-78B06D7F3461}"/>
                  </a:ext>
                </a:extLst>
              </p:cNvPr>
              <p:cNvSpPr txBox="1"/>
              <p:nvPr/>
            </p:nvSpPr>
            <p:spPr>
              <a:xfrm>
                <a:off x="3044051" y="4062940"/>
                <a:ext cx="41227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+(2×5)=19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92EB1-615A-4E03-A578-78B06D7F3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051" y="4062940"/>
                <a:ext cx="412279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8C7717-B91F-428E-B8A5-C85EB2D08B77}"/>
                  </a:ext>
                </a:extLst>
              </p:cNvPr>
              <p:cNvSpPr txBox="1"/>
              <p:nvPr/>
            </p:nvSpPr>
            <p:spPr>
              <a:xfrm>
                <a:off x="4055366" y="4718208"/>
                <a:ext cx="31012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+10=19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8C7717-B91F-428E-B8A5-C85EB2D08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66" y="4718208"/>
                <a:ext cx="310129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5D043-E908-4952-8B96-284E8915E522}"/>
                  </a:ext>
                </a:extLst>
              </p:cNvPr>
              <p:cNvSpPr txBox="1"/>
              <p:nvPr/>
            </p:nvSpPr>
            <p:spPr>
              <a:xfrm>
                <a:off x="5243392" y="5373476"/>
                <a:ext cx="1638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5D043-E908-4952-8B96-284E8915E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392" y="5373476"/>
                <a:ext cx="163897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89D5FE-099F-4AFF-98D0-EB30719B58F0}"/>
                  </a:ext>
                </a:extLst>
              </p:cNvPr>
              <p:cNvSpPr txBox="1"/>
              <p:nvPr/>
            </p:nvSpPr>
            <p:spPr>
              <a:xfrm>
                <a:off x="5527123" y="6028745"/>
                <a:ext cx="13552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89D5FE-099F-4AFF-98D0-EB30719B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23" y="6028745"/>
                <a:ext cx="135524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96D262-33CF-44D7-8854-2FFE14D442F2}"/>
                  </a:ext>
                </a:extLst>
              </p:cNvPr>
              <p:cNvSpPr txBox="1"/>
              <p:nvPr/>
            </p:nvSpPr>
            <p:spPr>
              <a:xfrm>
                <a:off x="4085763" y="205704"/>
                <a:ext cx="31132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=29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96D262-33CF-44D7-8854-2FFE14D44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63" y="205704"/>
                <a:ext cx="311328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92384A-FA33-41AE-B084-908BB277706D}"/>
                  </a:ext>
                </a:extLst>
              </p:cNvPr>
              <p:cNvSpPr txBox="1"/>
              <p:nvPr/>
            </p:nvSpPr>
            <p:spPr>
              <a:xfrm>
                <a:off x="4104013" y="1043547"/>
                <a:ext cx="31132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92384A-FA33-41AE-B084-908BB2777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13" y="1043547"/>
                <a:ext cx="3113288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DC65EE2-E1D1-498B-847C-517BCECC4A69}"/>
                  </a:ext>
                </a:extLst>
              </p:cNvPr>
              <p:cNvSpPr txBox="1"/>
              <p:nvPr/>
            </p:nvSpPr>
            <p:spPr>
              <a:xfrm>
                <a:off x="582160" y="927977"/>
                <a:ext cx="7502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DC65EE2-E1D1-498B-847C-517BCECC4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927977"/>
                <a:ext cx="750205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0F800B0-5508-4A47-98E2-F014D49D7F01}"/>
                  </a:ext>
                </a:extLst>
              </p:cNvPr>
              <p:cNvSpPr txBox="1"/>
              <p:nvPr/>
            </p:nvSpPr>
            <p:spPr>
              <a:xfrm>
                <a:off x="596703" y="5401994"/>
                <a:ext cx="2555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How can we check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pPr algn="ctr"/>
                <a:r>
                  <a:rPr lang="en-GB" sz="2400" dirty="0"/>
                  <a:t>are correct?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0F800B0-5508-4A47-98E2-F014D49D7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" y="5401994"/>
                <a:ext cx="2555443" cy="1200329"/>
              </a:xfrm>
              <a:prstGeom prst="rect">
                <a:avLst/>
              </a:prstGeom>
              <a:blipFill>
                <a:blip r:embed="rId24"/>
                <a:stretch>
                  <a:fillRect l="-3341" t="-4061" r="-310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BDAE7F4B-C4FF-4A5C-BD56-77E854DB36A5}"/>
              </a:ext>
            </a:extLst>
          </p:cNvPr>
          <p:cNvSpPr txBox="1"/>
          <p:nvPr/>
        </p:nvSpPr>
        <p:spPr>
          <a:xfrm>
            <a:off x="8345299" y="-30480"/>
            <a:ext cx="166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Elimination </a:t>
            </a:r>
          </a:p>
          <a:p>
            <a:pPr algn="ctr"/>
            <a:r>
              <a:rPr lang="en-GB" sz="2400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7C5E8D5-2A48-4FFE-BFA0-6B1D82953611}"/>
                  </a:ext>
                </a:extLst>
              </p:cNvPr>
              <p:cNvSpPr txBox="1"/>
              <p:nvPr/>
            </p:nvSpPr>
            <p:spPr>
              <a:xfrm>
                <a:off x="5265832" y="2079204"/>
                <a:ext cx="19304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7C5E8D5-2A48-4FFE-BFA0-6B1D82953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832" y="2079204"/>
                <a:ext cx="1930400" cy="61555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E659D03-197A-D29E-435A-06E474A87611}"/>
              </a:ext>
            </a:extLst>
          </p:cNvPr>
          <p:cNvSpPr txBox="1"/>
          <p:nvPr/>
        </p:nvSpPr>
        <p:spPr>
          <a:xfrm>
            <a:off x="7223870" y="31190"/>
            <a:ext cx="1194624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3600" dirty="0">
                <a:solidFill>
                  <a:srgbClr val="C00000"/>
                </a:solidFill>
              </a:rPr>
              <a:t>①</a:t>
            </a:r>
          </a:p>
          <a:p>
            <a:pPr>
              <a:lnSpc>
                <a:spcPct val="150000"/>
              </a:lnSpc>
            </a:pPr>
            <a:r>
              <a:rPr lang="en-AU" sz="3600" dirty="0">
                <a:solidFill>
                  <a:srgbClr val="C00000"/>
                </a:solidFill>
              </a:rPr>
              <a:t>②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F2F6C0-1C94-6DB4-115B-9CB242B3878B}"/>
                  </a:ext>
                </a:extLst>
              </p:cNvPr>
              <p:cNvSpPr txBox="1"/>
              <p:nvPr/>
            </p:nvSpPr>
            <p:spPr>
              <a:xfrm>
                <a:off x="7489147" y="5116398"/>
                <a:ext cx="2341433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AU" sz="4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4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4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40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F2F6C0-1C94-6DB4-115B-9CB242B38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147" y="5116398"/>
                <a:ext cx="2341433" cy="146540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 animBg="1"/>
      <p:bldP spid="31" grpId="0"/>
      <p:bldP spid="32" grpId="0"/>
      <p:bldP spid="33" grpId="0"/>
      <p:bldP spid="34" grpId="0"/>
      <p:bldP spid="97" grpId="0"/>
      <p:bldP spid="98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60000"/>
            <a:lumOff val="40000"/>
          </a:schemeClr>
        </a:solidFill>
        <a:ln w="19050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3200" dirty="0">
            <a:latin typeface="Comic Sans MS" panose="030F0702030302020204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11601</TotalTime>
  <Words>409</Words>
  <Application>Microsoft Office PowerPoint</Application>
  <PresentationFormat>A4 Paper (210x297 mm)</PresentationFormat>
  <Paragraphs>90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 Light</vt:lpstr>
      <vt:lpstr>Calibri</vt:lpstr>
      <vt:lpstr>Cambria Math</vt:lpstr>
      <vt:lpstr>open_sansregular</vt:lpstr>
      <vt:lpstr>Comic Sans MS</vt:lpstr>
      <vt:lpstr>Wingdings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 Solve the system using substitution</vt:lpstr>
      <vt:lpstr>1) Solve the system using substitution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Lyn ZHANG</cp:lastModifiedBy>
  <cp:revision>549</cp:revision>
  <cp:lastPrinted>2019-04-13T01:57:14Z</cp:lastPrinted>
  <dcterms:created xsi:type="dcterms:W3CDTF">2017-01-17T16:57:04Z</dcterms:created>
  <dcterms:modified xsi:type="dcterms:W3CDTF">2022-10-13T20:37:17Z</dcterms:modified>
</cp:coreProperties>
</file>