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310" r:id="rId4"/>
    <p:sldId id="300" r:id="rId5"/>
    <p:sldId id="307" r:id="rId6"/>
    <p:sldId id="285" r:id="rId7"/>
    <p:sldId id="286" r:id="rId8"/>
    <p:sldId id="287" r:id="rId9"/>
    <p:sldId id="298" r:id="rId10"/>
    <p:sldId id="292" r:id="rId11"/>
    <p:sldId id="294" r:id="rId12"/>
    <p:sldId id="293" r:id="rId13"/>
    <p:sldId id="295" r:id="rId14"/>
    <p:sldId id="299" r:id="rId15"/>
    <p:sldId id="288" r:id="rId16"/>
    <p:sldId id="289" r:id="rId17"/>
    <p:sldId id="290" r:id="rId18"/>
    <p:sldId id="296" r:id="rId19"/>
    <p:sldId id="297" r:id="rId20"/>
    <p:sldId id="302" r:id="rId21"/>
    <p:sldId id="304" r:id="rId22"/>
    <p:sldId id="308" r:id="rId23"/>
    <p:sldId id="303" r:id="rId24"/>
    <p:sldId id="309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FFCC"/>
    <a:srgbClr val="FF66FF"/>
    <a:srgbClr val="FF9933"/>
    <a:srgbClr val="6767D9"/>
    <a:srgbClr val="00CC00"/>
    <a:srgbClr val="FFFF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0" autoAdjust="0"/>
    <p:restoredTop sz="90929"/>
  </p:normalViewPr>
  <p:slideViewPr>
    <p:cSldViewPr snapToGrid="0">
      <p:cViewPr varScale="1">
        <p:scale>
          <a:sx n="60" d="100"/>
          <a:sy n="60" d="100"/>
        </p:scale>
        <p:origin x="134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A5461D-1838-4A91-946A-6EBDD5858F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29D726-A5FF-46B6-A201-D9B522805B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825C54-8DC6-47A5-9EC6-0C47263BC9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10C0E-827F-4435-B5CA-0F600008C3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5606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C14E0B-8404-430B-970D-939688042F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D72BF7-F867-4F4E-A34D-A34320A5D2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39DD90-FFBC-469A-BD69-743322EEDA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D1461-FF06-4285-9E7C-69B3F9FF80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492981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AEFD61-FB3E-4E1B-9468-8333BD9945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738936-006B-416E-B06D-F96DCB86F7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C3775B-E293-449D-91FE-CDBF2838F1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5CAEF-95BE-4B0F-8A52-DF2E1CECC7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9975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AB238C-F842-4DF8-AA64-8D96F269C3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1243B4-8BA7-4B3C-8A62-90FC1175F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D4DF5D-A668-4F91-8A05-16DB3642B9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C7861-1732-4D25-91D5-46EDD2F375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7618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2FCC82-3CD5-40D2-ADCD-5DF3AD7689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4804F4-FD38-4556-9091-2D46E062D9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A5145A-C40D-4D78-91D5-B5C075F7DC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58D97-7BD4-44A9-90A3-DB50DE4436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3559458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F1F26B-8AE9-4EEC-976F-7F86644D1C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AD3FCA-3CF2-4BC9-8E9F-8669EAA823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F299CF-401D-47F9-8E56-7FC48D6AA6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AE8BC-1EC0-4FA1-A2B0-EA38D18612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4767112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1568EC4-7DE1-44F3-B128-54664B39F4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543B345-95D7-4F0B-A1F7-C1E8BBCE7F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087F6C2-9E20-4BFE-AE16-AD16350CFF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AEBC0-6D93-41A6-B7C0-D37F06C44C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980867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0336BAE-75C9-402F-AAE3-49CF030A2E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0769050-68F6-401F-B654-BAE8B5951F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E4838CC-3003-4DB9-A60F-75EF2D75F5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A1174-EA2F-4ACB-9592-DE00550905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470129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9C69EA4-CA5C-4600-B43D-59EBF5E367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848F593-E1EB-4EA4-ADF5-6C3B1AB0E9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410AAE-5D57-4F43-A7AD-A70DB5E099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4D3BB-DD34-4F78-9D92-A77393BCC3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636672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DC7385-F7A1-4A1A-AEDB-8EEA5712AE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88066C-F455-44C4-B8ED-5958BC8C15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4D6A10-475C-4C14-BC23-5670A899E9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FA9CC-E188-44AA-BDE1-ABA886D1D2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802342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B5C32D-74A1-49F8-A3AE-49BBB77F4D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C8C455-7609-4210-8262-116AE4D277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3E88A1-6A7B-46C3-AB06-55DEF5AA06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CF586-B4B5-42CF-B60B-122493E77E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53352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8CD2233-F771-4F40-9D3C-3D46FDA41F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1977D60-EEF6-49B0-B24D-CA53057902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F0F486F-F083-49A0-A843-56A6106C226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A50BD98-8B31-47AA-8D31-2CFAB3C25FF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D3AE8C3-E8A8-44F9-8296-113F879A67A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9EFC3D7-120A-4A1E-925B-BC7A51B13C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NULL"/><Relationship Id="rId3" Type="http://schemas.openxmlformats.org/officeDocument/2006/relationships/image" Target="../media/image1.png"/><Relationship Id="rId7" Type="http://schemas.openxmlformats.org/officeDocument/2006/relationships/image" Target="NULL"/><Relationship Id="rId12" Type="http://schemas.openxmlformats.org/officeDocument/2006/relationships/image" Target="NULL"/><Relationship Id="rId17" Type="http://schemas.openxmlformats.org/officeDocument/2006/relationships/image" Target="NULL"/><Relationship Id="rId2" Type="http://schemas.openxmlformats.org/officeDocument/2006/relationships/slideLayout" Target="../slideLayouts/slideLayout2.xml"/><Relationship Id="rId16" Type="http://schemas.openxmlformats.org/officeDocument/2006/relationships/image" Target="NULL"/><Relationship Id="rId1" Type="http://schemas.openxmlformats.org/officeDocument/2006/relationships/tags" Target="../tags/tag1.xml"/><Relationship Id="rId6" Type="http://schemas.openxmlformats.org/officeDocument/2006/relationships/image" Target="NULL"/><Relationship Id="rId5" Type="http://schemas.openxmlformats.org/officeDocument/2006/relationships/image" Target="NULL"/><Relationship Id="rId1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Relationship Id="rId14" Type="http://schemas.openxmlformats.org/officeDocument/2006/relationships/image" Target="NUL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hlink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E513C727-32CC-4290-8E46-3F96337CF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295" y="1266825"/>
            <a:ext cx="8855242" cy="1143000"/>
          </a:xfrm>
        </p:spPr>
        <p:txBody>
          <a:bodyPr/>
          <a:lstStyle/>
          <a:p>
            <a:pPr eaLnBrk="1" hangingPunct="1"/>
            <a:r>
              <a:rPr lang="en-US" altLang="en-US" sz="6000" b="1" dirty="0"/>
              <a:t>Solving Quadratic Equations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>
            <a:extLst>
              <a:ext uri="{FF2B5EF4-FFF2-40B4-BE49-F238E27FC236}">
                <a16:creationId xmlns:a16="http://schemas.microsoft.com/office/drawing/2014/main" id="{99832381-D6D2-4469-AB34-6918A1DE4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31775"/>
            <a:ext cx="44005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Equation #1: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B3F0D5A9-326A-4283-9B61-7E76D49C1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700" y="301625"/>
            <a:ext cx="3386138" cy="646331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/>
              <a:t>t</a:t>
            </a:r>
            <a:r>
              <a:rPr lang="en-US" altLang="en-US" sz="3600" b="1" baseline="30000" dirty="0"/>
              <a:t>2</a:t>
            </a:r>
            <a:r>
              <a:rPr lang="en-US" altLang="en-US" sz="3600" b="1" dirty="0"/>
              <a:t> </a:t>
            </a:r>
            <a:r>
              <a:rPr lang="en-US" altLang="en-US" sz="3600" b="1" dirty="0">
                <a:solidFill>
                  <a:srgbClr val="00B050"/>
                </a:solidFill>
              </a:rPr>
              <a:t>– 4</a:t>
            </a:r>
            <a:r>
              <a:rPr lang="en-US" altLang="en-US" sz="3600" b="1" dirty="0"/>
              <a:t>t</a:t>
            </a:r>
            <a:r>
              <a:rPr lang="en-US" altLang="en-US" sz="3600" b="1" dirty="0">
                <a:solidFill>
                  <a:srgbClr val="00B050"/>
                </a:solidFill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</a:rPr>
              <a:t>– 21=0</a:t>
            </a:r>
          </a:p>
        </p:txBody>
      </p:sp>
      <p:sp>
        <p:nvSpPr>
          <p:cNvPr id="38918" name="Text Box 6">
            <a:extLst>
              <a:ext uri="{FF2B5EF4-FFF2-40B4-BE49-F238E27FC236}">
                <a16:creationId xmlns:a16="http://schemas.microsoft.com/office/drawing/2014/main" id="{EFF94A74-47C7-46DC-A69E-930BDCF9D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1968500"/>
            <a:ext cx="2487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1)  Factors of -21:</a:t>
            </a:r>
          </a:p>
        </p:txBody>
      </p:sp>
      <p:sp>
        <p:nvSpPr>
          <p:cNvPr id="38919" name="Text Box 7">
            <a:extLst>
              <a:ext uri="{FF2B5EF4-FFF2-40B4-BE49-F238E27FC236}">
                <a16:creationId xmlns:a16="http://schemas.microsoft.com/office/drawing/2014/main" id="{15635C9E-781F-4478-A8CA-0C5A97118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613" y="1949450"/>
            <a:ext cx="21463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1 • -21, -1 • 21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3 • -7, -3 • 7</a:t>
            </a: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38920" name="Text Box 8">
            <a:extLst>
              <a:ext uri="{FF2B5EF4-FFF2-40B4-BE49-F238E27FC236}">
                <a16:creationId xmlns:a16="http://schemas.microsoft.com/office/drawing/2014/main" id="{7EA3954F-5080-41A9-8143-66A41EF8A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588" y="3051175"/>
            <a:ext cx="4186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2)  Which pair adds to (- 4)?</a:t>
            </a:r>
          </a:p>
        </p:txBody>
      </p:sp>
      <p:sp>
        <p:nvSpPr>
          <p:cNvPr id="38921" name="Oval 9">
            <a:extLst>
              <a:ext uri="{FF2B5EF4-FFF2-40B4-BE49-F238E27FC236}">
                <a16:creationId xmlns:a16="http://schemas.microsoft.com/office/drawing/2014/main" id="{F5CC7273-BD0E-48E0-938E-3049B7DFD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3150" y="2273300"/>
            <a:ext cx="841375" cy="5000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8922" name="Text Box 10">
            <a:extLst>
              <a:ext uri="{FF2B5EF4-FFF2-40B4-BE49-F238E27FC236}">
                <a16:creationId xmlns:a16="http://schemas.microsoft.com/office/drawing/2014/main" id="{7DE49512-6722-4F15-B7EC-B186F269E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3738563"/>
            <a:ext cx="291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3)  Write the factors.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923" name="Rectangle 11">
                <a:extLst>
                  <a:ext uri="{FF2B5EF4-FFF2-40B4-BE49-F238E27FC236}">
                    <a16:creationId xmlns:a16="http://schemas.microsoft.com/office/drawing/2014/main" id="{D2FE4056-20FF-4ED6-BE1B-7B7227A5A9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875" y="4906963"/>
                <a:ext cx="4732338" cy="954107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/>
                  <a:t>t</a:t>
                </a:r>
                <a:r>
                  <a:rPr lang="en-US" altLang="en-US" sz="2800" baseline="30000" dirty="0"/>
                  <a:t>2</a:t>
                </a:r>
                <a:r>
                  <a:rPr lang="en-US" altLang="en-US" sz="2800" dirty="0"/>
                  <a:t> – 4t – 21 = (t + 3)(t </a:t>
                </a:r>
                <a14:m>
                  <m:oMath xmlns:m="http://schemas.openxmlformats.org/officeDocument/2006/math">
                    <m:r>
                      <a:rPr lang="en-AU" sz="2800" dirty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altLang="en-US" sz="2800" dirty="0"/>
                  <a:t> 7)=0</a:t>
                </a:r>
              </a:p>
              <a:p>
                <a:pPr algn="ctr" eaLnBrk="1" hangingPunct="1">
                  <a:spcBef>
                    <a:spcPct val="50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AU" sz="2800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0" dirty="0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2800" dirty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n-US" sz="2800" dirty="0">
                          <a:latin typeface="Cambria Math" panose="02040503050406030204" pitchFamily="18" charset="0"/>
                        </a:rPr>
                        <m:t>or</m:t>
                      </m:r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0" dirty="0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altLang="en-US" sz="2800" b="1" dirty="0"/>
              </a:p>
            </p:txBody>
          </p:sp>
        </mc:Choice>
        <mc:Fallback>
          <p:sp>
            <p:nvSpPr>
              <p:cNvPr id="38923" name="Rectangle 11">
                <a:extLst>
                  <a:ext uri="{FF2B5EF4-FFF2-40B4-BE49-F238E27FC236}">
                    <a16:creationId xmlns:a16="http://schemas.microsoft.com/office/drawing/2014/main" id="{D2FE4056-20FF-4ED6-BE1B-7B7227A5A9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55875" y="4906963"/>
                <a:ext cx="4732338" cy="954107"/>
              </a:xfrm>
              <a:prstGeom prst="rect">
                <a:avLst/>
              </a:prstGeom>
              <a:blipFill>
                <a:blip r:embed="rId3"/>
                <a:stretch>
                  <a:fillRect t="-7051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394" name="Group 267">
            <a:extLst>
              <a:ext uri="{FF2B5EF4-FFF2-40B4-BE49-F238E27FC236}">
                <a16:creationId xmlns:a16="http://schemas.microsoft.com/office/drawing/2014/main" id="{2223A39D-285F-4103-B3EC-D8F90F630710}"/>
              </a:ext>
            </a:extLst>
          </p:cNvPr>
          <p:cNvGrpSpPr>
            <a:grpSpLocks/>
          </p:cNvGrpSpPr>
          <p:nvPr/>
        </p:nvGrpSpPr>
        <p:grpSpPr bwMode="auto">
          <a:xfrm>
            <a:off x="5843588" y="1831975"/>
            <a:ext cx="2293937" cy="1627188"/>
            <a:chOff x="8679" y="1891"/>
            <a:chExt cx="787" cy="738"/>
          </a:xfrm>
        </p:grpSpPr>
        <p:sp>
          <p:nvSpPr>
            <p:cNvPr id="16399" name="Line 269">
              <a:extLst>
                <a:ext uri="{FF2B5EF4-FFF2-40B4-BE49-F238E27FC236}">
                  <a16:creationId xmlns:a16="http://schemas.microsoft.com/office/drawing/2014/main" id="{FAA56E4D-2605-438A-ABF3-26FAD3FB35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6400" name="Line 268">
              <a:extLst>
                <a:ext uri="{FF2B5EF4-FFF2-40B4-BE49-F238E27FC236}">
                  <a16:creationId xmlns:a16="http://schemas.microsoft.com/office/drawing/2014/main" id="{F9CBAFB6-6706-4234-B308-4B48D1BABD9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6395" name="Text Box 271">
            <a:extLst>
              <a:ext uri="{FF2B5EF4-FFF2-40B4-BE49-F238E27FC236}">
                <a16:creationId xmlns:a16="http://schemas.microsoft.com/office/drawing/2014/main" id="{58B84415-3603-4649-B4AB-00B73EE2C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2100" y="2830513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-21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6396" name="Text Box 272">
            <a:extLst>
              <a:ext uri="{FF2B5EF4-FFF2-40B4-BE49-F238E27FC236}">
                <a16:creationId xmlns:a16="http://schemas.microsoft.com/office/drawing/2014/main" id="{36F9D7D9-80B8-45D7-8063-533C3715A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6063" y="1608138"/>
            <a:ext cx="16446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-4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6397" name="Text Box 273">
            <a:extLst>
              <a:ext uri="{FF2B5EF4-FFF2-40B4-BE49-F238E27FC236}">
                <a16:creationId xmlns:a16="http://schemas.microsoft.com/office/drawing/2014/main" id="{120E8CAE-006A-43BE-BB9C-4F89758568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3138" y="2262188"/>
            <a:ext cx="13319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3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6398" name="Text Box 274">
            <a:extLst>
              <a:ext uri="{FF2B5EF4-FFF2-40B4-BE49-F238E27FC236}">
                <a16:creationId xmlns:a16="http://schemas.microsoft.com/office/drawing/2014/main" id="{B106702D-E50C-40B1-9D5B-5444F268F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8213" y="2262188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-7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 autoUpdateAnimBg="0"/>
      <p:bldP spid="38919" grpId="0" autoUpdateAnimBg="0"/>
      <p:bldP spid="38920" grpId="0" autoUpdateAnimBg="0"/>
      <p:bldP spid="38921" grpId="0" animBg="1"/>
      <p:bldP spid="38922" grpId="0" autoUpdateAnimBg="0"/>
      <p:bldP spid="38923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0F915EB4-57A2-44A7-A9EA-E55A94BCD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31775"/>
            <a:ext cx="44005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Equation #2: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1526832-C7DD-46B4-9F22-18FD72D48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699" y="301625"/>
            <a:ext cx="3622675" cy="646331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/>
              <a:t>x</a:t>
            </a:r>
            <a:r>
              <a:rPr lang="en-US" altLang="en-US" sz="3600" b="1" baseline="30000" dirty="0"/>
              <a:t>2</a:t>
            </a:r>
            <a:r>
              <a:rPr lang="en-US" altLang="en-US" sz="3600" b="1" dirty="0"/>
              <a:t> +</a:t>
            </a:r>
            <a:r>
              <a:rPr lang="en-US" altLang="en-US" sz="3600" b="1" dirty="0">
                <a:solidFill>
                  <a:srgbClr val="00B050"/>
                </a:solidFill>
              </a:rPr>
              <a:t> 12</a:t>
            </a:r>
            <a:r>
              <a:rPr lang="en-US" altLang="en-US" sz="3600" b="1" dirty="0"/>
              <a:t>x</a:t>
            </a:r>
            <a:r>
              <a:rPr lang="en-US" altLang="en-US" sz="3600" b="1" dirty="0">
                <a:solidFill>
                  <a:srgbClr val="00B050"/>
                </a:solidFill>
              </a:rPr>
              <a:t> </a:t>
            </a:r>
            <a:r>
              <a:rPr lang="en-US" altLang="en-US" sz="3600" b="1" dirty="0">
                <a:solidFill>
                  <a:srgbClr val="C00000"/>
                </a:solidFill>
              </a:rPr>
              <a:t>+ 32=0</a:t>
            </a:r>
          </a:p>
        </p:txBody>
      </p:sp>
      <p:sp>
        <p:nvSpPr>
          <p:cNvPr id="40964" name="Text Box 4">
            <a:extLst>
              <a:ext uri="{FF2B5EF4-FFF2-40B4-BE49-F238E27FC236}">
                <a16:creationId xmlns:a16="http://schemas.microsoft.com/office/drawing/2014/main" id="{0981EC6A-C109-4994-A23D-068DAF973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1968500"/>
            <a:ext cx="2487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1)  Factors of 32:</a:t>
            </a:r>
          </a:p>
        </p:txBody>
      </p:sp>
      <p:sp>
        <p:nvSpPr>
          <p:cNvPr id="40965" name="Text Box 5">
            <a:extLst>
              <a:ext uri="{FF2B5EF4-FFF2-40B4-BE49-F238E27FC236}">
                <a16:creationId xmlns:a16="http://schemas.microsoft.com/office/drawing/2014/main" id="{73256719-45CD-4A9A-809A-79F01CAEB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613" y="1949450"/>
            <a:ext cx="21463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1 • 32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2 • 16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4 • 8</a:t>
            </a: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40966" name="Text Box 6">
            <a:extLst>
              <a:ext uri="{FF2B5EF4-FFF2-40B4-BE49-F238E27FC236}">
                <a16:creationId xmlns:a16="http://schemas.microsoft.com/office/drawing/2014/main" id="{C9A3B1FA-8916-48D0-B876-CBD02AB54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588" y="3173413"/>
            <a:ext cx="4186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2)  Which pair adds to 12 ?</a:t>
            </a:r>
          </a:p>
        </p:txBody>
      </p:sp>
      <p:sp>
        <p:nvSpPr>
          <p:cNvPr id="40967" name="Oval 7">
            <a:extLst>
              <a:ext uri="{FF2B5EF4-FFF2-40B4-BE49-F238E27FC236}">
                <a16:creationId xmlns:a16="http://schemas.microsoft.com/office/drawing/2014/main" id="{1CD957AB-475E-4F61-B3B5-F381593C6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3150" y="2665413"/>
            <a:ext cx="841375" cy="5000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0968" name="Text Box 8">
            <a:extLst>
              <a:ext uri="{FF2B5EF4-FFF2-40B4-BE49-F238E27FC236}">
                <a16:creationId xmlns:a16="http://schemas.microsoft.com/office/drawing/2014/main" id="{B418F878-8A00-46FB-AE99-A3FD81BDA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3860800"/>
            <a:ext cx="291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3)  Write the factors.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69" name="Rectangle 9">
                <a:extLst>
                  <a:ext uri="{FF2B5EF4-FFF2-40B4-BE49-F238E27FC236}">
                    <a16:creationId xmlns:a16="http://schemas.microsoft.com/office/drawing/2014/main" id="{73FE4BB5-B020-4E5F-8951-DC61B437BE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875" y="4906963"/>
                <a:ext cx="5128507" cy="954107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/>
                  <a:t>x</a:t>
                </a:r>
                <a:r>
                  <a:rPr lang="en-US" altLang="en-US" sz="2800" baseline="30000" dirty="0"/>
                  <a:t>2</a:t>
                </a:r>
                <a:r>
                  <a:rPr lang="en-US" altLang="en-US" sz="2800" dirty="0"/>
                  <a:t> + 12x + 32 = (x + 4)(x + 8)=0</a:t>
                </a:r>
              </a:p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AU" sz="2800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0" dirty="0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2800" dirty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n-US" sz="2800" dirty="0">
                          <a:latin typeface="Cambria Math" panose="02040503050406030204" pitchFamily="18" charset="0"/>
                        </a:rPr>
                        <m:t>or</m:t>
                      </m:r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AU" sz="28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0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dirty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US" altLang="en-US" sz="2800" dirty="0"/>
              </a:p>
            </p:txBody>
          </p:sp>
        </mc:Choice>
        <mc:Fallback>
          <p:sp>
            <p:nvSpPr>
              <p:cNvPr id="40969" name="Rectangle 9">
                <a:extLst>
                  <a:ext uri="{FF2B5EF4-FFF2-40B4-BE49-F238E27FC236}">
                    <a16:creationId xmlns:a16="http://schemas.microsoft.com/office/drawing/2014/main" id="{73FE4BB5-B020-4E5F-8951-DC61B437BE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55875" y="4906963"/>
                <a:ext cx="5128507" cy="954107"/>
              </a:xfrm>
              <a:prstGeom prst="rect">
                <a:avLst/>
              </a:prstGeom>
              <a:blipFill>
                <a:blip r:embed="rId3"/>
                <a:stretch>
                  <a:fillRect t="-7051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418" name="Group 267">
            <a:extLst>
              <a:ext uri="{FF2B5EF4-FFF2-40B4-BE49-F238E27FC236}">
                <a16:creationId xmlns:a16="http://schemas.microsoft.com/office/drawing/2014/main" id="{1626EE21-F2FC-4BAD-A2B7-542AA3DB3C74}"/>
              </a:ext>
            </a:extLst>
          </p:cNvPr>
          <p:cNvGrpSpPr>
            <a:grpSpLocks/>
          </p:cNvGrpSpPr>
          <p:nvPr/>
        </p:nvGrpSpPr>
        <p:grpSpPr bwMode="auto">
          <a:xfrm>
            <a:off x="5684838" y="1831975"/>
            <a:ext cx="2293937" cy="1627188"/>
            <a:chOff x="8679" y="1891"/>
            <a:chExt cx="787" cy="738"/>
          </a:xfrm>
        </p:grpSpPr>
        <p:sp>
          <p:nvSpPr>
            <p:cNvPr id="17423" name="Line 269">
              <a:extLst>
                <a:ext uri="{FF2B5EF4-FFF2-40B4-BE49-F238E27FC236}">
                  <a16:creationId xmlns:a16="http://schemas.microsoft.com/office/drawing/2014/main" id="{516E8AB4-049F-4842-B9F3-6084D74100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424" name="Line 268">
              <a:extLst>
                <a:ext uri="{FF2B5EF4-FFF2-40B4-BE49-F238E27FC236}">
                  <a16:creationId xmlns:a16="http://schemas.microsoft.com/office/drawing/2014/main" id="{9462F94C-F45D-40F1-81D6-39ED221A782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7419" name="Text Box 271">
            <a:extLst>
              <a:ext uri="{FF2B5EF4-FFF2-40B4-BE49-F238E27FC236}">
                <a16:creationId xmlns:a16="http://schemas.microsoft.com/office/drawing/2014/main" id="{FD56AABC-0C0A-4561-BF5F-29C7AD48B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1763" y="2830513"/>
            <a:ext cx="15843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32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7420" name="Text Box 272">
            <a:extLst>
              <a:ext uri="{FF2B5EF4-FFF2-40B4-BE49-F238E27FC236}">
                <a16:creationId xmlns:a16="http://schemas.microsoft.com/office/drawing/2014/main" id="{B34887EF-37FB-4717-BFC4-8620C656D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5725" y="1608138"/>
            <a:ext cx="164623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12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7421" name="Text Box 273">
            <a:extLst>
              <a:ext uri="{FF2B5EF4-FFF2-40B4-BE49-F238E27FC236}">
                <a16:creationId xmlns:a16="http://schemas.microsoft.com/office/drawing/2014/main" id="{EB5E776A-6D4F-4D0E-9EA5-55203CDA1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4388" y="2262188"/>
            <a:ext cx="13319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7422" name="Text Box 274">
            <a:extLst>
              <a:ext uri="{FF2B5EF4-FFF2-40B4-BE49-F238E27FC236}">
                <a16:creationId xmlns:a16="http://schemas.microsoft.com/office/drawing/2014/main" id="{86B19CFA-7578-410D-A68E-9BC85BF42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9463" y="2262188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8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utoUpdateAnimBg="0"/>
      <p:bldP spid="40965" grpId="0" autoUpdateAnimBg="0"/>
      <p:bldP spid="40966" grpId="0" autoUpdateAnimBg="0"/>
      <p:bldP spid="40967" grpId="0" animBg="1"/>
      <p:bldP spid="40968" grpId="0" autoUpdateAnimBg="0"/>
      <p:bldP spid="40969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63AE852D-28C6-40EA-85D2-A61B7BB61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31775"/>
            <a:ext cx="44005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Equation #3: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A01F869-5308-465B-8C7C-5DD8D960F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699" y="301625"/>
            <a:ext cx="3671887" cy="646331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/>
              <a:t>x</a:t>
            </a:r>
            <a:r>
              <a:rPr lang="en-US" altLang="en-US" sz="3600" b="1" baseline="30000" dirty="0"/>
              <a:t>2</a:t>
            </a:r>
            <a:r>
              <a:rPr lang="en-US" altLang="en-US" sz="3600" b="1" dirty="0"/>
              <a:t> </a:t>
            </a:r>
            <a:r>
              <a:rPr lang="en-US" altLang="en-US" sz="3600" b="1" dirty="0">
                <a:solidFill>
                  <a:srgbClr val="00B050"/>
                </a:solidFill>
              </a:rPr>
              <a:t>- 10</a:t>
            </a:r>
            <a:r>
              <a:rPr lang="en-US" altLang="en-US" sz="3600" b="1" dirty="0"/>
              <a:t>x</a:t>
            </a:r>
            <a:r>
              <a:rPr lang="en-US" altLang="en-US" sz="3600" b="1" dirty="0">
                <a:solidFill>
                  <a:srgbClr val="00B050"/>
                </a:solidFill>
              </a:rPr>
              <a:t> </a:t>
            </a:r>
            <a:r>
              <a:rPr lang="en-US" altLang="en-US" sz="3600" b="1" dirty="0"/>
              <a:t>+ </a:t>
            </a:r>
            <a:r>
              <a:rPr lang="en-US" altLang="en-US" sz="3600" b="1" dirty="0">
                <a:solidFill>
                  <a:srgbClr val="C00000"/>
                </a:solidFill>
              </a:rPr>
              <a:t>24=0</a:t>
            </a:r>
          </a:p>
        </p:txBody>
      </p:sp>
      <p:sp>
        <p:nvSpPr>
          <p:cNvPr id="39940" name="Text Box 4">
            <a:extLst>
              <a:ext uri="{FF2B5EF4-FFF2-40B4-BE49-F238E27FC236}">
                <a16:creationId xmlns:a16="http://schemas.microsoft.com/office/drawing/2014/main" id="{7A5DC4AB-719D-4264-B624-55CD30C41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1968500"/>
            <a:ext cx="2487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1)  Factors of 32:</a:t>
            </a:r>
          </a:p>
        </p:txBody>
      </p:sp>
      <p:sp>
        <p:nvSpPr>
          <p:cNvPr id="39941" name="Text Box 5">
            <a:extLst>
              <a:ext uri="{FF2B5EF4-FFF2-40B4-BE49-F238E27FC236}">
                <a16:creationId xmlns:a16="http://schemas.microsoft.com/office/drawing/2014/main" id="{9CD42450-E4C2-49F7-8C92-4DBDEB0E4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613" y="1949450"/>
            <a:ext cx="1322387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1 • 24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2 • 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3 • 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4 • 6</a:t>
            </a: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39942" name="Text Box 6">
            <a:extLst>
              <a:ext uri="{FF2B5EF4-FFF2-40B4-BE49-F238E27FC236}">
                <a16:creationId xmlns:a16="http://schemas.microsoft.com/office/drawing/2014/main" id="{397EFFE9-07A8-40A5-BB6D-4EE090444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588" y="3605213"/>
            <a:ext cx="4186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2)  Which pair adds to -10 ?</a:t>
            </a:r>
          </a:p>
        </p:txBody>
      </p:sp>
      <p:sp>
        <p:nvSpPr>
          <p:cNvPr id="39943" name="Oval 7">
            <a:extLst>
              <a:ext uri="{FF2B5EF4-FFF2-40B4-BE49-F238E27FC236}">
                <a16:creationId xmlns:a16="http://schemas.microsoft.com/office/drawing/2014/main" id="{664179F8-B9EB-4C8A-929B-CA17A4EBF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3052763"/>
            <a:ext cx="984250" cy="5000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944" name="Text Box 8">
            <a:extLst>
              <a:ext uri="{FF2B5EF4-FFF2-40B4-BE49-F238E27FC236}">
                <a16:creationId xmlns:a16="http://schemas.microsoft.com/office/drawing/2014/main" id="{16EF1767-95AD-4149-89F0-BE14E7F26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5043488"/>
            <a:ext cx="291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3)  Write the factors.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945" name="Rectangle 9">
                <a:extLst>
                  <a:ext uri="{FF2B5EF4-FFF2-40B4-BE49-F238E27FC236}">
                    <a16:creationId xmlns:a16="http://schemas.microsoft.com/office/drawing/2014/main" id="{A66323ED-8E9B-4CA9-A4DB-ADB4929885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3337" y="5837238"/>
                <a:ext cx="4783137" cy="954107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/>
                  <a:t>x</a:t>
                </a:r>
                <a:r>
                  <a:rPr lang="en-US" altLang="en-US" sz="2800" baseline="30000" dirty="0"/>
                  <a:t>2</a:t>
                </a:r>
                <a:r>
                  <a:rPr lang="en-US" altLang="en-US" sz="2800" dirty="0"/>
                  <a:t> - 10x + 24 = (x - 4)(x - 6)=0</a:t>
                </a:r>
              </a:p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AU" sz="2800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0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800" dirty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n-US" sz="2800" dirty="0">
                          <a:latin typeface="Cambria Math" panose="02040503050406030204" pitchFamily="18" charset="0"/>
                        </a:rPr>
                        <m:t>or</m:t>
                      </m:r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AU" sz="28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0" dirty="0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altLang="en-US" sz="2800" dirty="0"/>
              </a:p>
            </p:txBody>
          </p:sp>
        </mc:Choice>
        <mc:Fallback>
          <p:sp>
            <p:nvSpPr>
              <p:cNvPr id="39945" name="Rectangle 9">
                <a:extLst>
                  <a:ext uri="{FF2B5EF4-FFF2-40B4-BE49-F238E27FC236}">
                    <a16:creationId xmlns:a16="http://schemas.microsoft.com/office/drawing/2014/main" id="{A66323ED-8E9B-4CA9-A4DB-ADB4929885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73337" y="5837238"/>
                <a:ext cx="4783137" cy="954107"/>
              </a:xfrm>
              <a:prstGeom prst="rect">
                <a:avLst/>
              </a:prstGeom>
              <a:blipFill>
                <a:blip r:embed="rId3"/>
                <a:stretch>
                  <a:fillRect l="-510" t="-7051" r="-382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947" name="Text Box 11">
            <a:extLst>
              <a:ext uri="{FF2B5EF4-FFF2-40B4-BE49-F238E27FC236}">
                <a16:creationId xmlns:a16="http://schemas.microsoft.com/office/drawing/2014/main" id="{F2950BDF-000A-49BD-86E4-29C6F525C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6575" y="3597275"/>
            <a:ext cx="456088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None of them adds to (-10). For the numbers to multiply to +24 and add to -10, they must both be negative!</a:t>
            </a:r>
          </a:p>
        </p:txBody>
      </p:sp>
      <p:sp>
        <p:nvSpPr>
          <p:cNvPr id="39948" name="Text Box 12">
            <a:extLst>
              <a:ext uri="{FF2B5EF4-FFF2-40B4-BE49-F238E27FC236}">
                <a16:creationId xmlns:a16="http://schemas.microsoft.com/office/drawing/2014/main" id="{51B474EC-2BBA-41E3-A6C1-2372C7844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4488" y="1962150"/>
            <a:ext cx="1322387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Times" panose="02020603050405020304" pitchFamily="18" charset="0"/>
              </a:rPr>
              <a:t>-1 • -24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Times" panose="02020603050405020304" pitchFamily="18" charset="0"/>
              </a:rPr>
              <a:t>-2 • -12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Times" panose="02020603050405020304" pitchFamily="18" charset="0"/>
              </a:rPr>
              <a:t>-3 • -8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Times" panose="02020603050405020304" pitchFamily="18" charset="0"/>
              </a:rPr>
              <a:t>-4 • -6</a:t>
            </a:r>
            <a:endParaRPr lang="en-US" altLang="en-US" sz="2400">
              <a:solidFill>
                <a:schemeClr val="accent2"/>
              </a:solidFill>
              <a:latin typeface="Times" panose="02020603050405020304" pitchFamily="18" charset="0"/>
            </a:endParaRPr>
          </a:p>
        </p:txBody>
      </p:sp>
      <p:grpSp>
        <p:nvGrpSpPr>
          <p:cNvPr id="18444" name="Group 267">
            <a:extLst>
              <a:ext uri="{FF2B5EF4-FFF2-40B4-BE49-F238E27FC236}">
                <a16:creationId xmlns:a16="http://schemas.microsoft.com/office/drawing/2014/main" id="{63A71DA8-300F-4C55-896F-985F7EA3D107}"/>
              </a:ext>
            </a:extLst>
          </p:cNvPr>
          <p:cNvGrpSpPr>
            <a:grpSpLocks/>
          </p:cNvGrpSpPr>
          <p:nvPr/>
        </p:nvGrpSpPr>
        <p:grpSpPr bwMode="auto">
          <a:xfrm>
            <a:off x="6559550" y="1831975"/>
            <a:ext cx="2293938" cy="1627188"/>
            <a:chOff x="8679" y="1891"/>
            <a:chExt cx="787" cy="738"/>
          </a:xfrm>
        </p:grpSpPr>
        <p:sp>
          <p:nvSpPr>
            <p:cNvPr id="18449" name="Line 269">
              <a:extLst>
                <a:ext uri="{FF2B5EF4-FFF2-40B4-BE49-F238E27FC236}">
                  <a16:creationId xmlns:a16="http://schemas.microsoft.com/office/drawing/2014/main" id="{179C9695-3E02-4F5D-B5FE-8C7E12EB90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8450" name="Line 268">
              <a:extLst>
                <a:ext uri="{FF2B5EF4-FFF2-40B4-BE49-F238E27FC236}">
                  <a16:creationId xmlns:a16="http://schemas.microsoft.com/office/drawing/2014/main" id="{FD9DEBD0-EAD7-4671-A062-574BCA40816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8445" name="Text Box 271">
            <a:extLst>
              <a:ext uri="{FF2B5EF4-FFF2-40B4-BE49-F238E27FC236}">
                <a16:creationId xmlns:a16="http://schemas.microsoft.com/office/drawing/2014/main" id="{B4F32928-31C9-4347-9D3A-8A2A59567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6475" y="2830513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24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8446" name="Text Box 272">
            <a:extLst>
              <a:ext uri="{FF2B5EF4-FFF2-40B4-BE49-F238E27FC236}">
                <a16:creationId xmlns:a16="http://schemas.microsoft.com/office/drawing/2014/main" id="{0FB24BEA-20E3-4C64-8343-447CDBE49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6475" y="1571625"/>
            <a:ext cx="1646238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-10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8447" name="Text Box 273">
            <a:extLst>
              <a:ext uri="{FF2B5EF4-FFF2-40B4-BE49-F238E27FC236}">
                <a16:creationId xmlns:a16="http://schemas.microsoft.com/office/drawing/2014/main" id="{E23857C2-8945-4FE4-813C-D1419D81F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7525" y="2243138"/>
            <a:ext cx="1333500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-4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8448" name="Text Box 274">
            <a:extLst>
              <a:ext uri="{FF2B5EF4-FFF2-40B4-BE49-F238E27FC236}">
                <a16:creationId xmlns:a16="http://schemas.microsoft.com/office/drawing/2014/main" id="{11474D40-06B8-44BF-95A6-7BC5762FE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4175" y="2262188"/>
            <a:ext cx="1331913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-6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utoUpdateAnimBg="0"/>
      <p:bldP spid="39941" grpId="0" autoUpdateAnimBg="0"/>
      <p:bldP spid="39942" grpId="0" autoUpdateAnimBg="0"/>
      <p:bldP spid="39943" grpId="0" animBg="1"/>
      <p:bldP spid="39944" grpId="0" autoUpdateAnimBg="0"/>
      <p:bldP spid="39945" grpId="0" animBg="1" autoUpdateAnimBg="0"/>
      <p:bldP spid="39947" grpId="0" autoUpdateAnimBg="0"/>
      <p:bldP spid="3994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42E4216D-3A82-477A-A618-D277CA41F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31775"/>
            <a:ext cx="44005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Equation #4: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AB473B-E0B4-4F6A-AAC6-25B306C19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700" y="301625"/>
            <a:ext cx="2935288" cy="64611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/>
              <a:t>x</a:t>
            </a:r>
            <a:r>
              <a:rPr lang="en-US" altLang="en-US" sz="3600" b="1" baseline="30000" dirty="0"/>
              <a:t>2</a:t>
            </a:r>
            <a:r>
              <a:rPr lang="en-US" altLang="en-US" sz="3600" b="1" dirty="0"/>
              <a:t> + </a:t>
            </a:r>
            <a:r>
              <a:rPr lang="en-US" altLang="en-US" sz="3600" b="1" dirty="0">
                <a:solidFill>
                  <a:srgbClr val="00B050"/>
                </a:solidFill>
              </a:rPr>
              <a:t>3</a:t>
            </a:r>
            <a:r>
              <a:rPr lang="en-US" altLang="en-US" sz="3600" b="1" dirty="0"/>
              <a:t>x </a:t>
            </a:r>
            <a:r>
              <a:rPr lang="en-US" altLang="en-US" sz="3600" b="1" dirty="0">
                <a:solidFill>
                  <a:srgbClr val="FF0000"/>
                </a:solidFill>
              </a:rPr>
              <a:t>– 18=0</a:t>
            </a:r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815F2FF5-A033-4E3E-BABA-BAF9A5382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1968500"/>
            <a:ext cx="2487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1)  Factors of -18:</a:t>
            </a:r>
          </a:p>
        </p:txBody>
      </p:sp>
      <p:sp>
        <p:nvSpPr>
          <p:cNvPr id="41989" name="Text Box 5">
            <a:extLst>
              <a:ext uri="{FF2B5EF4-FFF2-40B4-BE49-F238E27FC236}">
                <a16:creationId xmlns:a16="http://schemas.microsoft.com/office/drawing/2014/main" id="{8C121C19-4C79-4E3C-9FA4-7A8C267FC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613" y="1949450"/>
            <a:ext cx="217963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1 • -18, -1 • 18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2 • -9,  -2 • 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3 • -6, -3 • 6</a:t>
            </a: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41990" name="Text Box 6">
            <a:extLst>
              <a:ext uri="{FF2B5EF4-FFF2-40B4-BE49-F238E27FC236}">
                <a16:creationId xmlns:a16="http://schemas.microsoft.com/office/drawing/2014/main" id="{8920A292-4DFD-4A80-A652-55868EBC4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588" y="3605213"/>
            <a:ext cx="4186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2)  Which pair adds to 3 ?</a:t>
            </a:r>
          </a:p>
        </p:txBody>
      </p:sp>
      <p:sp>
        <p:nvSpPr>
          <p:cNvPr id="41991" name="Oval 7">
            <a:extLst>
              <a:ext uri="{FF2B5EF4-FFF2-40B4-BE49-F238E27FC236}">
                <a16:creationId xmlns:a16="http://schemas.microsoft.com/office/drawing/2014/main" id="{C68CA229-F4A9-41DA-A635-4F8A0BB77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7063" y="2659063"/>
            <a:ext cx="984250" cy="5000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2" name="Text Box 8">
            <a:extLst>
              <a:ext uri="{FF2B5EF4-FFF2-40B4-BE49-F238E27FC236}">
                <a16:creationId xmlns:a16="http://schemas.microsoft.com/office/drawing/2014/main" id="{941A369D-3A3D-42DD-9A87-C8DBFC759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4545013"/>
            <a:ext cx="291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3)  Write the factors.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993" name="Rectangle 9">
                <a:extLst>
                  <a:ext uri="{FF2B5EF4-FFF2-40B4-BE49-F238E27FC236}">
                    <a16:creationId xmlns:a16="http://schemas.microsoft.com/office/drawing/2014/main" id="{D41BA0D8-0850-4A07-B7D1-E44DD9D9EA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0463" y="5497513"/>
                <a:ext cx="4772442" cy="954107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/>
                  <a:t>x</a:t>
                </a:r>
                <a:r>
                  <a:rPr lang="en-US" altLang="en-US" sz="2800" baseline="30000" dirty="0"/>
                  <a:t>2</a:t>
                </a:r>
                <a:r>
                  <a:rPr lang="en-US" altLang="en-US" sz="2800" dirty="0"/>
                  <a:t> + 3x - 18 = (x - 3)(x + 6)=0</a:t>
                </a:r>
              </a:p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AU" sz="2800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dirty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800" dirty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n-US" sz="2800" dirty="0">
                          <a:latin typeface="Cambria Math" panose="02040503050406030204" pitchFamily="18" charset="0"/>
                        </a:rPr>
                        <m:t>or</m:t>
                      </m:r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AU" sz="28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0" dirty="0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US" altLang="en-US" sz="2800" dirty="0"/>
              </a:p>
            </p:txBody>
          </p:sp>
        </mc:Choice>
        <mc:Fallback>
          <p:sp>
            <p:nvSpPr>
              <p:cNvPr id="41993" name="Rectangle 9">
                <a:extLst>
                  <a:ext uri="{FF2B5EF4-FFF2-40B4-BE49-F238E27FC236}">
                    <a16:creationId xmlns:a16="http://schemas.microsoft.com/office/drawing/2014/main" id="{D41BA0D8-0850-4A07-B7D1-E44DD9D9EA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30463" y="5497513"/>
                <a:ext cx="4772442" cy="954107"/>
              </a:xfrm>
              <a:prstGeom prst="rect">
                <a:avLst/>
              </a:prstGeom>
              <a:blipFill>
                <a:blip r:embed="rId3"/>
                <a:stretch>
                  <a:fillRect t="-7051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466" name="Group 267">
            <a:extLst>
              <a:ext uri="{FF2B5EF4-FFF2-40B4-BE49-F238E27FC236}">
                <a16:creationId xmlns:a16="http://schemas.microsoft.com/office/drawing/2014/main" id="{7E066A5D-45E4-4F96-A193-4853381EC1F1}"/>
              </a:ext>
            </a:extLst>
          </p:cNvPr>
          <p:cNvGrpSpPr>
            <a:grpSpLocks/>
          </p:cNvGrpSpPr>
          <p:nvPr/>
        </p:nvGrpSpPr>
        <p:grpSpPr bwMode="auto">
          <a:xfrm>
            <a:off x="6142038" y="1831975"/>
            <a:ext cx="2293937" cy="1627188"/>
            <a:chOff x="8679" y="1891"/>
            <a:chExt cx="787" cy="738"/>
          </a:xfrm>
        </p:grpSpPr>
        <p:sp>
          <p:nvSpPr>
            <p:cNvPr id="19471" name="Line 269">
              <a:extLst>
                <a:ext uri="{FF2B5EF4-FFF2-40B4-BE49-F238E27FC236}">
                  <a16:creationId xmlns:a16="http://schemas.microsoft.com/office/drawing/2014/main" id="{7A078E64-4E60-4D2F-A854-CED2662B4F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9472" name="Line 268">
              <a:extLst>
                <a:ext uri="{FF2B5EF4-FFF2-40B4-BE49-F238E27FC236}">
                  <a16:creationId xmlns:a16="http://schemas.microsoft.com/office/drawing/2014/main" id="{BFB1B0DE-9FB5-4AE3-8F15-DA66FCA5AB6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9467" name="Text Box 271">
            <a:extLst>
              <a:ext uri="{FF2B5EF4-FFF2-40B4-BE49-F238E27FC236}">
                <a16:creationId xmlns:a16="http://schemas.microsoft.com/office/drawing/2014/main" id="{ACFCCE4F-98D8-46D6-A89A-0337823A0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8963" y="2830513"/>
            <a:ext cx="15843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-18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9468" name="Text Box 272">
            <a:extLst>
              <a:ext uri="{FF2B5EF4-FFF2-40B4-BE49-F238E27FC236}">
                <a16:creationId xmlns:a16="http://schemas.microsoft.com/office/drawing/2014/main" id="{FCCE89D5-7370-4471-9754-EEE717FF7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7700" y="1604963"/>
            <a:ext cx="164623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3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9469" name="Text Box 273">
            <a:extLst>
              <a:ext uri="{FF2B5EF4-FFF2-40B4-BE49-F238E27FC236}">
                <a16:creationId xmlns:a16="http://schemas.microsoft.com/office/drawing/2014/main" id="{0716CD68-0AB2-4F83-876B-55F64F29E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1588" y="2262188"/>
            <a:ext cx="13319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-3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9470" name="Text Box 274">
            <a:extLst>
              <a:ext uri="{FF2B5EF4-FFF2-40B4-BE49-F238E27FC236}">
                <a16:creationId xmlns:a16="http://schemas.microsoft.com/office/drawing/2014/main" id="{F0E6C0FC-C44F-4D11-8C87-1631EDBB6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6663" y="2262188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6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utoUpdateAnimBg="0"/>
      <p:bldP spid="41989" grpId="0" autoUpdateAnimBg="0"/>
      <p:bldP spid="41990" grpId="0" autoUpdateAnimBg="0"/>
      <p:bldP spid="41991" grpId="0" animBg="1"/>
      <p:bldP spid="41992" grpId="0" autoUpdateAnimBg="0"/>
      <p:bldP spid="41993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hlink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3">
                <a:extLst>
                  <a:ext uri="{FF2B5EF4-FFF2-40B4-BE49-F238E27FC236}">
                    <a16:creationId xmlns:a16="http://schemas.microsoft.com/office/drawing/2014/main" id="{12368888-0055-4985-987C-AB632745F1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155674"/>
                <a:ext cx="9144000" cy="1143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r>
                  <a:rPr lang="en-US" altLang="en-US" sz="6000" b="1" kern="0" dirty="0"/>
                  <a:t>Factoring </a:t>
                </a:r>
                <a:r>
                  <a:rPr lang="en-US" altLang="en-US" sz="6000" b="1" kern="0" dirty="0">
                    <a:solidFill>
                      <a:srgbClr val="FF0000"/>
                    </a:solidFill>
                  </a:rPr>
                  <a:t>Non-Monic</a:t>
                </a:r>
                <a:r>
                  <a:rPr lang="en-US" altLang="en-US" sz="6000" b="1" kern="0" dirty="0"/>
                  <a:t> Trinomials 2</a:t>
                </a:r>
                <a:r>
                  <a:rPr lang="en-US" altLang="en-US" sz="6000" b="1" kern="0" baseline="30000" dirty="0"/>
                  <a:t>nd</a:t>
                </a:r>
                <a:r>
                  <a:rPr lang="en-US" altLang="en-US" sz="6000" b="1" kern="0" dirty="0"/>
                  <a:t> Scenario: </a:t>
                </a:r>
                <a:br>
                  <a:rPr lang="en-US" altLang="en-US" sz="6000" b="1" kern="0" dirty="0"/>
                </a:br>
                <a:r>
                  <a:rPr lang="en-US" altLang="en-US" sz="6000" b="1" kern="0" dirty="0"/>
                  <a:t>a </a:t>
                </a:r>
                <a14:m>
                  <m:oMath xmlns:m="http://schemas.openxmlformats.org/officeDocument/2006/math">
                    <m:r>
                      <a:rPr lang="en-US" altLang="en-US" sz="6000" b="1" kern="0" dirty="0" smtClean="0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altLang="en-US" sz="6000" b="1" kern="0" dirty="0"/>
                  <a:t> 1</a:t>
                </a:r>
                <a:br>
                  <a:rPr lang="en-US" altLang="en-US" sz="6000" b="1" kern="0" dirty="0"/>
                </a:br>
                <a:r>
                  <a:rPr lang="en-US" altLang="en-US" sz="6000" b="1" kern="0" dirty="0"/>
                  <a:t>For example:</a:t>
                </a:r>
                <a:br>
                  <a:rPr lang="en-US" altLang="en-US" sz="6000" b="1" kern="0" dirty="0"/>
                </a:br>
                <a:r>
                  <a:rPr lang="en-US" altLang="en-US" sz="6000" b="1" dirty="0">
                    <a:solidFill>
                      <a:srgbClr val="C00000"/>
                    </a:solidFill>
                  </a:rPr>
                  <a:t>3</a:t>
                </a:r>
                <a:r>
                  <a:rPr lang="en-US" altLang="en-US" sz="6000" b="1" dirty="0"/>
                  <a:t>x</a:t>
                </a:r>
                <a:r>
                  <a:rPr lang="en-US" altLang="en-US" sz="6000" b="1" baseline="30000" dirty="0"/>
                  <a:t>2</a:t>
                </a:r>
                <a:r>
                  <a:rPr lang="en-US" altLang="en-US" sz="6000" b="1" dirty="0"/>
                  <a:t> + </a:t>
                </a:r>
                <a:r>
                  <a:rPr lang="en-US" altLang="en-US" sz="6000" b="1" dirty="0">
                    <a:solidFill>
                      <a:srgbClr val="00B050"/>
                    </a:solidFill>
                  </a:rPr>
                  <a:t>14</a:t>
                </a:r>
                <a:r>
                  <a:rPr lang="en-US" altLang="en-US" sz="6000" b="1" dirty="0"/>
                  <a:t>x + </a:t>
                </a:r>
                <a:r>
                  <a:rPr lang="en-US" altLang="en-US" sz="6000" b="1" dirty="0">
                    <a:solidFill>
                      <a:srgbClr val="C00000"/>
                    </a:solidFill>
                  </a:rPr>
                  <a:t>8</a:t>
                </a:r>
                <a:br>
                  <a:rPr lang="en-US" altLang="en-US" kern="0" dirty="0">
                    <a:solidFill>
                      <a:srgbClr val="FF0000"/>
                    </a:solidFill>
                  </a:rPr>
                </a:br>
                <a:r>
                  <a:rPr lang="en-US" altLang="en-US" kern="0" dirty="0">
                    <a:solidFill>
                      <a:srgbClr val="FF0000"/>
                    </a:solidFill>
                  </a:rPr>
                  <a:t>coefficient of </a:t>
                </a:r>
                <a:r>
                  <a:rPr lang="en-US" altLang="en-US" kern="0" dirty="0"/>
                  <a:t>x</a:t>
                </a:r>
                <a:r>
                  <a:rPr lang="en-US" altLang="en-US" kern="0" baseline="30000" dirty="0"/>
                  <a:t>2 </a:t>
                </a:r>
                <a:r>
                  <a:rPr lang="en-US" altLang="en-US" kern="0" dirty="0">
                    <a:solidFill>
                      <a:srgbClr val="FF0000"/>
                    </a:solidFill>
                  </a:rPr>
                  <a:t>=3</a:t>
                </a:r>
                <a:br>
                  <a:rPr lang="en-US" altLang="en-US" kern="0" dirty="0">
                    <a:solidFill>
                      <a:srgbClr val="FF0000"/>
                    </a:solidFill>
                  </a:rPr>
                </a:br>
                <a:r>
                  <a:rPr lang="en-US" altLang="en-US" kern="0" dirty="0">
                    <a:solidFill>
                      <a:srgbClr val="FF0000"/>
                    </a:solidFill>
                  </a:rPr>
                  <a:t>3</a:t>
                </a:r>
                <a:r>
                  <a:rPr lang="en-US" altLang="en-US" kern="0" dirty="0"/>
                  <a:t>x</a:t>
                </a:r>
                <a:r>
                  <a:rPr lang="en-US" altLang="en-US" kern="0" baseline="30000" dirty="0"/>
                  <a:t>2 </a:t>
                </a:r>
                <a:r>
                  <a:rPr lang="en-US" altLang="en-US" kern="0" dirty="0">
                    <a:solidFill>
                      <a:schemeClr val="tx1"/>
                    </a:solidFill>
                  </a:rPr>
                  <a:t>=</a:t>
                </a:r>
                <a:r>
                  <a:rPr lang="en-US" altLang="en-US" kern="0" dirty="0">
                    <a:solidFill>
                      <a:srgbClr val="FF0000"/>
                    </a:solidFill>
                  </a:rPr>
                  <a:t>3</a:t>
                </a:r>
                <a:r>
                  <a:rPr lang="en-US" altLang="en-US" kern="0" dirty="0"/>
                  <a:t> • x</a:t>
                </a:r>
                <a:r>
                  <a:rPr lang="en-US" altLang="en-US" kern="0" baseline="30000" dirty="0"/>
                  <a:t>2</a:t>
                </a:r>
              </a:p>
              <a:p>
                <a:pPr eaLnBrk="1" hangingPunct="1"/>
                <a:r>
                  <a:rPr lang="en-US" altLang="en-US" kern="0" baseline="30000" dirty="0">
                    <a:solidFill>
                      <a:srgbClr val="FF0000"/>
                    </a:solidFill>
                  </a:rPr>
                  <a:t>Half or no full reduction</a:t>
                </a:r>
                <a:br>
                  <a:rPr lang="en-US" altLang="en-US" kern="0" dirty="0">
                    <a:solidFill>
                      <a:srgbClr val="FF0000"/>
                    </a:solidFill>
                  </a:rPr>
                </a:br>
                <a:endParaRPr lang="en-US" altLang="en-US" sz="6000" b="1" kern="0" dirty="0"/>
              </a:p>
            </p:txBody>
          </p:sp>
        </mc:Choice>
        <mc:Fallback>
          <p:sp>
            <p:nvSpPr>
              <p:cNvPr id="3" name="Rectangle 3">
                <a:extLst>
                  <a:ext uri="{FF2B5EF4-FFF2-40B4-BE49-F238E27FC236}">
                    <a16:creationId xmlns:a16="http://schemas.microsoft.com/office/drawing/2014/main" id="{12368888-0055-4985-987C-AB632745F1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155674"/>
                <a:ext cx="9144000" cy="1143000"/>
              </a:xfrm>
              <a:prstGeom prst="rect">
                <a:avLst/>
              </a:prstGeom>
              <a:blipFill>
                <a:blip r:embed="rId2"/>
                <a:stretch>
                  <a:fillRect t="-299465" r="-933" b="-19946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053B5D8F-3BCA-431E-BC12-0190C80D7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8" y="1208088"/>
            <a:ext cx="4859337" cy="519112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/>
              <a:t>Factor.    </a:t>
            </a:r>
            <a:r>
              <a:rPr lang="en-US" altLang="en-US" sz="2800" b="1" dirty="0">
                <a:solidFill>
                  <a:srgbClr val="C00000"/>
                </a:solidFill>
              </a:rPr>
              <a:t>3</a:t>
            </a:r>
            <a:r>
              <a:rPr lang="en-US" altLang="en-US" sz="2800" b="1" dirty="0"/>
              <a:t>x</a:t>
            </a:r>
            <a:r>
              <a:rPr lang="en-US" altLang="en-US" sz="2800" b="1" baseline="30000" dirty="0"/>
              <a:t>2</a:t>
            </a:r>
            <a:r>
              <a:rPr lang="en-US" altLang="en-US" sz="2800" b="1" dirty="0"/>
              <a:t> + </a:t>
            </a:r>
            <a:r>
              <a:rPr lang="en-US" altLang="en-US" sz="2800" b="1" dirty="0">
                <a:solidFill>
                  <a:srgbClr val="00B050"/>
                </a:solidFill>
              </a:rPr>
              <a:t>14</a:t>
            </a:r>
            <a:r>
              <a:rPr lang="en-US" altLang="en-US" sz="2800" b="1" dirty="0"/>
              <a:t>x + </a:t>
            </a:r>
            <a:r>
              <a:rPr lang="en-US" altLang="en-US" sz="2800" b="1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EF2BBD7B-A527-43F8-A4E2-9689A4FC4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6713" y="6169025"/>
            <a:ext cx="842327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/>
              <a:t>This time, the x</a:t>
            </a:r>
            <a:r>
              <a:rPr lang="en-US" altLang="en-US" sz="2400" i="1" baseline="30000"/>
              <a:t>2</a:t>
            </a:r>
            <a:r>
              <a:rPr lang="en-US" altLang="en-US" sz="2400" i="1"/>
              <a:t> term DOES have a coefficient (other than 1)!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D4CCA0C9-64F4-4CC7-885D-74E400B13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231775"/>
            <a:ext cx="8912225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" panose="02020603050405020304" pitchFamily="18" charset="0"/>
              </a:rPr>
              <a:t>Factoring Trinomials</a:t>
            </a:r>
            <a:endParaRPr lang="en-US" altLang="en-US" sz="240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34821" name="Text Box 5">
            <a:extLst>
              <a:ext uri="{FF2B5EF4-FFF2-40B4-BE49-F238E27FC236}">
                <a16:creationId xmlns:a16="http://schemas.microsoft.com/office/drawing/2014/main" id="{2002DA40-02CF-4C69-9A8E-C99B1B422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" y="3905250"/>
            <a:ext cx="43465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2</a:t>
            </a:r>
            <a:r>
              <a:rPr lang="en-US" altLang="en-US" sz="2400" b="1">
                <a:latin typeface="Times" panose="02020603050405020304" pitchFamily="18" charset="0"/>
              </a:rPr>
              <a:t>:   List all pairs of numbers that multiply to equal that product, 24.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4822" name="Text Box 6">
            <a:extLst>
              <a:ext uri="{FF2B5EF4-FFF2-40B4-BE49-F238E27FC236}">
                <a16:creationId xmlns:a16="http://schemas.microsoft.com/office/drawing/2014/main" id="{0C42C8EB-03FE-43B1-AA23-F854656B8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50" y="4194175"/>
            <a:ext cx="16764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24 = 1 • 24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= 2 • 12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= 3 • 8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= 4 • 6</a:t>
            </a:r>
          </a:p>
        </p:txBody>
      </p:sp>
      <p:sp>
        <p:nvSpPr>
          <p:cNvPr id="34823" name="Text Box 7">
            <a:extLst>
              <a:ext uri="{FF2B5EF4-FFF2-40B4-BE49-F238E27FC236}">
                <a16:creationId xmlns:a16="http://schemas.microsoft.com/office/drawing/2014/main" id="{8564B4E0-9C8D-43F4-9F5D-4DB8CA022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8" y="5349875"/>
            <a:ext cx="4811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3</a:t>
            </a:r>
            <a:r>
              <a:rPr lang="en-US" altLang="en-US" sz="2400" b="1">
                <a:latin typeface="Times" panose="02020603050405020304" pitchFamily="18" charset="0"/>
              </a:rPr>
              <a:t>:  Which pair adds up to 14?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4824" name="Oval 8">
            <a:extLst>
              <a:ext uri="{FF2B5EF4-FFF2-40B4-BE49-F238E27FC236}">
                <a16:creationId xmlns:a16="http://schemas.microsoft.com/office/drawing/2014/main" id="{C245FDCF-5C6D-4A90-8704-10750B66C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7463" y="4727575"/>
            <a:ext cx="1055687" cy="5175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4827" name="Text Box 11">
            <a:extLst>
              <a:ext uri="{FF2B5EF4-FFF2-40B4-BE49-F238E27FC236}">
                <a16:creationId xmlns:a16="http://schemas.microsoft.com/office/drawing/2014/main" id="{599FE17A-497B-4569-B81D-8749DD39B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8" y="2835275"/>
            <a:ext cx="43465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1</a:t>
            </a:r>
            <a:r>
              <a:rPr lang="en-US" altLang="en-US" sz="2400" b="1">
                <a:latin typeface="Times" panose="02020603050405020304" pitchFamily="18" charset="0"/>
              </a:rPr>
              <a:t>:   Multiply 3 • 8 = 24   </a:t>
            </a:r>
            <a:r>
              <a:rPr lang="en-US" altLang="en-US" sz="2000" b="1">
                <a:latin typeface="Times" panose="02020603050405020304" pitchFamily="18" charset="0"/>
              </a:rPr>
              <a:t>(the leading coefficient &amp; constant).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grpSp>
        <p:nvGrpSpPr>
          <p:cNvPr id="11274" name="Group 267">
            <a:extLst>
              <a:ext uri="{FF2B5EF4-FFF2-40B4-BE49-F238E27FC236}">
                <a16:creationId xmlns:a16="http://schemas.microsoft.com/office/drawing/2014/main" id="{06CBD2BD-7883-46B1-B691-5BA871F3F3C6}"/>
              </a:ext>
            </a:extLst>
          </p:cNvPr>
          <p:cNvGrpSpPr>
            <a:grpSpLocks/>
          </p:cNvGrpSpPr>
          <p:nvPr/>
        </p:nvGrpSpPr>
        <p:grpSpPr bwMode="auto">
          <a:xfrm>
            <a:off x="5684838" y="1831975"/>
            <a:ext cx="2293937" cy="1627188"/>
            <a:chOff x="8679" y="1891"/>
            <a:chExt cx="787" cy="738"/>
          </a:xfrm>
        </p:grpSpPr>
        <p:sp>
          <p:nvSpPr>
            <p:cNvPr id="11279" name="Line 269">
              <a:extLst>
                <a:ext uri="{FF2B5EF4-FFF2-40B4-BE49-F238E27FC236}">
                  <a16:creationId xmlns:a16="http://schemas.microsoft.com/office/drawing/2014/main" id="{F2E049A3-B688-43E6-AEA4-FA8FEC548B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280" name="Line 268">
              <a:extLst>
                <a:ext uri="{FF2B5EF4-FFF2-40B4-BE49-F238E27FC236}">
                  <a16:creationId xmlns:a16="http://schemas.microsoft.com/office/drawing/2014/main" id="{1FFF94FC-7B91-4877-81B3-6F28B7D7C18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1275" name="Text Box 271">
            <a:extLst>
              <a:ext uri="{FF2B5EF4-FFF2-40B4-BE49-F238E27FC236}">
                <a16:creationId xmlns:a16="http://schemas.microsoft.com/office/drawing/2014/main" id="{0251C8B1-DFEE-40B3-AC3F-EF93C250C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1763" y="2830513"/>
            <a:ext cx="15843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24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1276" name="Text Box 272">
            <a:extLst>
              <a:ext uri="{FF2B5EF4-FFF2-40B4-BE49-F238E27FC236}">
                <a16:creationId xmlns:a16="http://schemas.microsoft.com/office/drawing/2014/main" id="{447D3DBA-A599-4D61-8447-E20706CB6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5725" y="1608138"/>
            <a:ext cx="164623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14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1277" name="Text Box 273">
            <a:extLst>
              <a:ext uri="{FF2B5EF4-FFF2-40B4-BE49-F238E27FC236}">
                <a16:creationId xmlns:a16="http://schemas.microsoft.com/office/drawing/2014/main" id="{BAC6458C-EA65-47BC-BE65-1A18F122C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4388" y="2262188"/>
            <a:ext cx="13319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1278" name="Text Box 274">
            <a:extLst>
              <a:ext uri="{FF2B5EF4-FFF2-40B4-BE49-F238E27FC236}">
                <a16:creationId xmlns:a16="http://schemas.microsoft.com/office/drawing/2014/main" id="{0B205EC2-24F5-4CB0-8E39-A98E24689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9463" y="2262188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12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 autoUpdateAnimBg="0"/>
      <p:bldP spid="34819" grpId="0" autoUpdateAnimBg="0"/>
      <p:bldP spid="34821" grpId="0" autoUpdateAnimBg="0"/>
      <p:bldP spid="34822" grpId="0" autoUpdateAnimBg="0"/>
      <p:bldP spid="34823" grpId="0" autoUpdateAnimBg="0"/>
      <p:bldP spid="34824" grpId="0" animBg="1"/>
      <p:bldP spid="3482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87" name="Text Box 47">
            <a:extLst>
              <a:ext uri="{FF2B5EF4-FFF2-40B4-BE49-F238E27FC236}">
                <a16:creationId xmlns:a16="http://schemas.microsoft.com/office/drawing/2014/main" id="{0719F78A-F60C-4659-9736-870348F27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2113" y="5730875"/>
            <a:ext cx="321468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latin typeface="Times" panose="02020603050405020304" pitchFamily="18" charset="0"/>
              </a:rPr>
              <a:t>( </a:t>
            </a:r>
            <a:r>
              <a:rPr lang="en-US" altLang="en-US" sz="2600" b="1">
                <a:solidFill>
                  <a:schemeClr val="accent2"/>
                </a:solidFill>
                <a:latin typeface="Times" panose="02020603050405020304" pitchFamily="18" charset="0"/>
              </a:rPr>
              <a:t>3</a:t>
            </a:r>
            <a:r>
              <a:rPr lang="en-US" altLang="en-US" sz="2600" b="1">
                <a:latin typeface="Times" panose="02020603050405020304" pitchFamily="18" charset="0"/>
              </a:rPr>
              <a:t>x +  </a:t>
            </a:r>
            <a:r>
              <a:rPr lang="en-US" altLang="en-US" sz="2600" b="1">
                <a:solidFill>
                  <a:srgbClr val="FF0000"/>
                </a:solidFill>
                <a:latin typeface="Times" panose="02020603050405020304" pitchFamily="18" charset="0"/>
              </a:rPr>
              <a:t>2</a:t>
            </a:r>
            <a:r>
              <a:rPr lang="en-US" altLang="en-US" sz="2600" b="1">
                <a:latin typeface="Times" panose="02020603050405020304" pitchFamily="18" charset="0"/>
              </a:rPr>
              <a:t> )( x +  </a:t>
            </a:r>
            <a:r>
              <a:rPr lang="en-US" altLang="en-US" sz="2600" b="1">
                <a:solidFill>
                  <a:srgbClr val="FF0000"/>
                </a:solidFill>
                <a:latin typeface="Times" panose="02020603050405020304" pitchFamily="18" charset="0"/>
              </a:rPr>
              <a:t>4</a:t>
            </a:r>
            <a:r>
              <a:rPr lang="en-US" altLang="en-US" sz="2600" b="1">
                <a:latin typeface="Times" panose="02020603050405020304" pitchFamily="18" charset="0"/>
              </a:rPr>
              <a:t> )</a:t>
            </a:r>
          </a:p>
        </p:txBody>
      </p:sp>
      <p:sp>
        <p:nvSpPr>
          <p:cNvPr id="35852" name="Text Box 12">
            <a:extLst>
              <a:ext uri="{FF2B5EF4-FFF2-40B4-BE49-F238E27FC236}">
                <a16:creationId xmlns:a16="http://schemas.microsoft.com/office/drawing/2014/main" id="{6920741C-829C-4DC9-858C-DBAD8B214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0" y="2390775"/>
            <a:ext cx="4413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0000"/>
                </a:solidFill>
                <a:latin typeface="Times" panose="02020603050405020304" pitchFamily="18" charset="0"/>
              </a:rPr>
              <a:t>2</a:t>
            </a:r>
            <a:endParaRPr lang="en-US" altLang="en-US" sz="2600" b="1">
              <a:latin typeface="Times" panose="02020603050405020304" pitchFamily="18" charset="0"/>
            </a:endParaRPr>
          </a:p>
        </p:txBody>
      </p:sp>
      <p:sp>
        <p:nvSpPr>
          <p:cNvPr id="12292" name="Text Box 2">
            <a:extLst>
              <a:ext uri="{FF2B5EF4-FFF2-40B4-BE49-F238E27FC236}">
                <a16:creationId xmlns:a16="http://schemas.microsoft.com/office/drawing/2014/main" id="{1B60E19F-BEBF-4000-9E39-48601CCAD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1319213"/>
            <a:ext cx="4346575" cy="519112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Factor.    </a:t>
            </a:r>
            <a:r>
              <a:rPr lang="en-US" altLang="en-US" sz="2800" b="1">
                <a:solidFill>
                  <a:srgbClr val="FF0000"/>
                </a:solidFill>
              </a:rPr>
              <a:t>3</a:t>
            </a:r>
            <a:r>
              <a:rPr lang="en-US" altLang="en-US" sz="2800" b="1"/>
              <a:t>x</a:t>
            </a:r>
            <a:r>
              <a:rPr lang="en-US" altLang="en-US" sz="2800" b="1" baseline="30000"/>
              <a:t>2</a:t>
            </a:r>
            <a:r>
              <a:rPr lang="en-US" altLang="en-US" sz="2800" b="1"/>
              <a:t> + </a:t>
            </a:r>
            <a:r>
              <a:rPr lang="en-US" altLang="en-US" sz="2800" b="1">
                <a:solidFill>
                  <a:srgbClr val="00B050"/>
                </a:solidFill>
              </a:rPr>
              <a:t>14</a:t>
            </a:r>
            <a:r>
              <a:rPr lang="en-US" altLang="en-US" sz="2800" b="1"/>
              <a:t>x + </a:t>
            </a:r>
            <a:r>
              <a:rPr lang="en-US" altLang="en-US" sz="28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1B1E2459-E1BA-4CEB-A626-7770DD9AE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231775"/>
            <a:ext cx="5745163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" panose="02020603050405020304" pitchFamily="18" charset="0"/>
              </a:rPr>
              <a:t>Factoring Trinomials </a:t>
            </a:r>
            <a:endParaRPr lang="en-US" altLang="en-US" sz="240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35845" name="Text Box 5">
            <a:extLst>
              <a:ext uri="{FF2B5EF4-FFF2-40B4-BE49-F238E27FC236}">
                <a16:creationId xmlns:a16="http://schemas.microsoft.com/office/drawing/2014/main" id="{B9CC93BD-DBD3-4CC9-908C-10EB65830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" y="3390900"/>
            <a:ext cx="43465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5</a:t>
            </a:r>
            <a:r>
              <a:rPr lang="en-US" altLang="en-US" sz="2400" b="1">
                <a:latin typeface="Times" panose="02020603050405020304" pitchFamily="18" charset="0"/>
              </a:rPr>
              <a:t>:   Put the original leading coefficient (3) under both numbers.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5846" name="Text Box 6">
            <a:extLst>
              <a:ext uri="{FF2B5EF4-FFF2-40B4-BE49-F238E27FC236}">
                <a16:creationId xmlns:a16="http://schemas.microsoft.com/office/drawing/2014/main" id="{CBE4C0A0-7299-4BFB-BEDD-2971BCFF7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5450" y="2398713"/>
            <a:ext cx="29464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latin typeface="Times" panose="02020603050405020304" pitchFamily="18" charset="0"/>
              </a:rPr>
              <a:t>( x +       )( x +       )</a:t>
            </a:r>
          </a:p>
        </p:txBody>
      </p:sp>
      <p:sp>
        <p:nvSpPr>
          <p:cNvPr id="35847" name="Text Box 7">
            <a:extLst>
              <a:ext uri="{FF2B5EF4-FFF2-40B4-BE49-F238E27FC236}">
                <a16:creationId xmlns:a16="http://schemas.microsoft.com/office/drawing/2014/main" id="{0B298F72-63A0-48EE-BAB2-F6FE79AC2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8" y="4800600"/>
            <a:ext cx="48117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6</a:t>
            </a:r>
            <a:r>
              <a:rPr lang="en-US" altLang="en-US" sz="2400" b="1">
                <a:latin typeface="Times" panose="02020603050405020304" pitchFamily="18" charset="0"/>
              </a:rPr>
              <a:t>:  Reduce the fractions, if possible.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5849" name="Text Box 9">
            <a:extLst>
              <a:ext uri="{FF2B5EF4-FFF2-40B4-BE49-F238E27FC236}">
                <a16:creationId xmlns:a16="http://schemas.microsoft.com/office/drawing/2014/main" id="{82DBF006-4CEC-4661-98DD-009EB5068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3" y="5791200"/>
            <a:ext cx="46497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7</a:t>
            </a:r>
            <a:r>
              <a:rPr lang="en-US" altLang="en-US" sz="2400" b="1">
                <a:latin typeface="Times" panose="02020603050405020304" pitchFamily="18" charset="0"/>
              </a:rPr>
              <a:t>:  Move denominators in front of x.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5851" name="Text Box 11">
            <a:extLst>
              <a:ext uri="{FF2B5EF4-FFF2-40B4-BE49-F238E27FC236}">
                <a16:creationId xmlns:a16="http://schemas.microsoft.com/office/drawing/2014/main" id="{381FB0D9-4521-449D-805A-2B8B525CA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2333625"/>
            <a:ext cx="43465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4</a:t>
            </a:r>
            <a:r>
              <a:rPr lang="en-US" altLang="en-US" sz="2400" b="1">
                <a:latin typeface="Times" panose="02020603050405020304" pitchFamily="18" charset="0"/>
              </a:rPr>
              <a:t>:   Write temporary factors with the two numbers.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5853" name="Text Box 13">
            <a:extLst>
              <a:ext uri="{FF2B5EF4-FFF2-40B4-BE49-F238E27FC236}">
                <a16:creationId xmlns:a16="http://schemas.microsoft.com/office/drawing/2014/main" id="{7C93A12A-0350-4279-A23D-A7CB97D3D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3325" y="2403475"/>
            <a:ext cx="6032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0000"/>
                </a:solidFill>
                <a:latin typeface="Times" panose="02020603050405020304" pitchFamily="18" charset="0"/>
              </a:rPr>
              <a:t>12</a:t>
            </a:r>
            <a:endParaRPr lang="en-US" altLang="en-US" sz="2600" b="1">
              <a:latin typeface="Times" panose="02020603050405020304" pitchFamily="18" charset="0"/>
            </a:endParaRPr>
          </a:p>
        </p:txBody>
      </p:sp>
      <p:grpSp>
        <p:nvGrpSpPr>
          <p:cNvPr id="2" name="Group 16">
            <a:extLst>
              <a:ext uri="{FF2B5EF4-FFF2-40B4-BE49-F238E27FC236}">
                <a16:creationId xmlns:a16="http://schemas.microsoft.com/office/drawing/2014/main" id="{D423B1BA-8E36-423D-AD2A-C81F51F47F1F}"/>
              </a:ext>
            </a:extLst>
          </p:cNvPr>
          <p:cNvGrpSpPr>
            <a:grpSpLocks/>
          </p:cNvGrpSpPr>
          <p:nvPr/>
        </p:nvGrpSpPr>
        <p:grpSpPr bwMode="auto">
          <a:xfrm>
            <a:off x="6313488" y="2752725"/>
            <a:ext cx="441325" cy="488950"/>
            <a:chOff x="3977" y="1734"/>
            <a:chExt cx="278" cy="308"/>
          </a:xfrm>
        </p:grpSpPr>
        <p:sp>
          <p:nvSpPr>
            <p:cNvPr id="12331" name="Text Box 15">
              <a:extLst>
                <a:ext uri="{FF2B5EF4-FFF2-40B4-BE49-F238E27FC236}">
                  <a16:creationId xmlns:a16="http://schemas.microsoft.com/office/drawing/2014/main" id="{C51C2B13-9C4D-4CC0-8185-F9785B98E8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7" y="1734"/>
              <a:ext cx="278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solidFill>
                    <a:schemeClr val="accent2"/>
                  </a:solidFill>
                  <a:latin typeface="Times" panose="02020603050405020304" pitchFamily="18" charset="0"/>
                </a:rPr>
                <a:t>3</a:t>
              </a:r>
              <a:endParaRPr lang="en-US" altLang="en-US" sz="2600" b="1">
                <a:latin typeface="Times" panose="02020603050405020304" pitchFamily="18" charset="0"/>
              </a:endParaRPr>
            </a:p>
          </p:txBody>
        </p:sp>
        <p:sp>
          <p:nvSpPr>
            <p:cNvPr id="12332" name="Line 14">
              <a:extLst>
                <a:ext uri="{FF2B5EF4-FFF2-40B4-BE49-F238E27FC236}">
                  <a16:creationId xmlns:a16="http://schemas.microsoft.com/office/drawing/2014/main" id="{92FE5149-B182-4521-91AB-2EEB448D25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1758"/>
              <a:ext cx="18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3" name="Group 17">
            <a:extLst>
              <a:ext uri="{FF2B5EF4-FFF2-40B4-BE49-F238E27FC236}">
                <a16:creationId xmlns:a16="http://schemas.microsoft.com/office/drawing/2014/main" id="{479327FD-EA44-4847-BBF6-E25FBBB58567}"/>
              </a:ext>
            </a:extLst>
          </p:cNvPr>
          <p:cNvGrpSpPr>
            <a:grpSpLocks/>
          </p:cNvGrpSpPr>
          <p:nvPr/>
        </p:nvGrpSpPr>
        <p:grpSpPr bwMode="auto">
          <a:xfrm>
            <a:off x="7635875" y="2747963"/>
            <a:ext cx="441325" cy="488950"/>
            <a:chOff x="3977" y="1734"/>
            <a:chExt cx="278" cy="308"/>
          </a:xfrm>
        </p:grpSpPr>
        <p:sp>
          <p:nvSpPr>
            <p:cNvPr id="12329" name="Text Box 18">
              <a:extLst>
                <a:ext uri="{FF2B5EF4-FFF2-40B4-BE49-F238E27FC236}">
                  <a16:creationId xmlns:a16="http://schemas.microsoft.com/office/drawing/2014/main" id="{C579544D-04A4-4625-9551-7006BA77A3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7" y="1734"/>
              <a:ext cx="278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solidFill>
                    <a:schemeClr val="accent2"/>
                  </a:solidFill>
                  <a:latin typeface="Times" panose="02020603050405020304" pitchFamily="18" charset="0"/>
                </a:rPr>
                <a:t>3</a:t>
              </a:r>
              <a:endParaRPr lang="en-US" altLang="en-US" sz="2600" b="1">
                <a:latin typeface="Times" panose="02020603050405020304" pitchFamily="18" charset="0"/>
              </a:endParaRPr>
            </a:p>
          </p:txBody>
        </p:sp>
        <p:sp>
          <p:nvSpPr>
            <p:cNvPr id="12330" name="Line 19">
              <a:extLst>
                <a:ext uri="{FF2B5EF4-FFF2-40B4-BE49-F238E27FC236}">
                  <a16:creationId xmlns:a16="http://schemas.microsoft.com/office/drawing/2014/main" id="{30A97E6F-8872-45F7-B770-D4CCE8128D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1758"/>
              <a:ext cx="18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4" name="Group 29">
            <a:extLst>
              <a:ext uri="{FF2B5EF4-FFF2-40B4-BE49-F238E27FC236}">
                <a16:creationId xmlns:a16="http://schemas.microsoft.com/office/drawing/2014/main" id="{570CA358-44E4-4E4F-9E02-CC712479A3A5}"/>
              </a:ext>
            </a:extLst>
          </p:cNvPr>
          <p:cNvGrpSpPr>
            <a:grpSpLocks/>
          </p:cNvGrpSpPr>
          <p:nvPr/>
        </p:nvGrpSpPr>
        <p:grpSpPr bwMode="auto">
          <a:xfrm>
            <a:off x="5499100" y="3789363"/>
            <a:ext cx="2946400" cy="850900"/>
            <a:chOff x="3541" y="2255"/>
            <a:chExt cx="1856" cy="536"/>
          </a:xfrm>
        </p:grpSpPr>
        <p:sp>
          <p:nvSpPr>
            <p:cNvPr id="12320" name="Text Box 20">
              <a:extLst>
                <a:ext uri="{FF2B5EF4-FFF2-40B4-BE49-F238E27FC236}">
                  <a16:creationId xmlns:a16="http://schemas.microsoft.com/office/drawing/2014/main" id="{06F682C6-2019-4003-80F2-5B53B868A5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3" y="2255"/>
              <a:ext cx="278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solidFill>
                    <a:srgbClr val="FF0000"/>
                  </a:solidFill>
                  <a:latin typeface="Times" panose="02020603050405020304" pitchFamily="18" charset="0"/>
                </a:rPr>
                <a:t>2</a:t>
              </a:r>
              <a:endParaRPr lang="en-US" altLang="en-US" sz="2600" b="1">
                <a:latin typeface="Times" panose="02020603050405020304" pitchFamily="18" charset="0"/>
              </a:endParaRPr>
            </a:p>
          </p:txBody>
        </p:sp>
        <p:sp>
          <p:nvSpPr>
            <p:cNvPr id="12321" name="Text Box 21">
              <a:extLst>
                <a:ext uri="{FF2B5EF4-FFF2-40B4-BE49-F238E27FC236}">
                  <a16:creationId xmlns:a16="http://schemas.microsoft.com/office/drawing/2014/main" id="{1E8D1D96-C036-4392-9670-464F5CEB8D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1" y="2260"/>
              <a:ext cx="185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latin typeface="Times" panose="02020603050405020304" pitchFamily="18" charset="0"/>
                </a:rPr>
                <a:t>( x +       )( x +       )</a:t>
              </a:r>
            </a:p>
          </p:txBody>
        </p:sp>
        <p:sp>
          <p:nvSpPr>
            <p:cNvPr id="12322" name="Text Box 22">
              <a:extLst>
                <a:ext uri="{FF2B5EF4-FFF2-40B4-BE49-F238E27FC236}">
                  <a16:creationId xmlns:a16="http://schemas.microsoft.com/office/drawing/2014/main" id="{51FE5CF7-4E63-4B16-ADAE-79AF8E9876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1" y="2263"/>
              <a:ext cx="38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solidFill>
                    <a:srgbClr val="FF0000"/>
                  </a:solidFill>
                  <a:latin typeface="Times" panose="02020603050405020304" pitchFamily="18" charset="0"/>
                </a:rPr>
                <a:t>12</a:t>
              </a:r>
              <a:endParaRPr lang="en-US" altLang="en-US" sz="2600" b="1">
                <a:latin typeface="Times" panose="02020603050405020304" pitchFamily="18" charset="0"/>
              </a:endParaRPr>
            </a:p>
          </p:txBody>
        </p:sp>
        <p:grpSp>
          <p:nvGrpSpPr>
            <p:cNvPr id="12323" name="Group 23">
              <a:extLst>
                <a:ext uri="{FF2B5EF4-FFF2-40B4-BE49-F238E27FC236}">
                  <a16:creationId xmlns:a16="http://schemas.microsoft.com/office/drawing/2014/main" id="{3C4D30D9-FE77-4669-BE93-2AB668BF49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50" y="2483"/>
              <a:ext cx="278" cy="308"/>
              <a:chOff x="3977" y="1734"/>
              <a:chExt cx="278" cy="308"/>
            </a:xfrm>
          </p:grpSpPr>
          <p:sp>
            <p:nvSpPr>
              <p:cNvPr id="12327" name="Text Box 24">
                <a:extLst>
                  <a:ext uri="{FF2B5EF4-FFF2-40B4-BE49-F238E27FC236}">
                    <a16:creationId xmlns:a16="http://schemas.microsoft.com/office/drawing/2014/main" id="{BC29BCAA-6885-43C5-B220-FFDDFFFB68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77" y="1734"/>
                <a:ext cx="278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600" b="1">
                    <a:solidFill>
                      <a:schemeClr val="accent2"/>
                    </a:solidFill>
                    <a:latin typeface="Times" panose="02020603050405020304" pitchFamily="18" charset="0"/>
                  </a:rPr>
                  <a:t>3</a:t>
                </a:r>
                <a:endParaRPr lang="en-US" altLang="en-US" sz="2600" b="1">
                  <a:latin typeface="Times" panose="02020603050405020304" pitchFamily="18" charset="0"/>
                </a:endParaRPr>
              </a:p>
            </p:txBody>
          </p:sp>
          <p:sp>
            <p:nvSpPr>
              <p:cNvPr id="12328" name="Line 25">
                <a:extLst>
                  <a:ext uri="{FF2B5EF4-FFF2-40B4-BE49-F238E27FC236}">
                    <a16:creationId xmlns:a16="http://schemas.microsoft.com/office/drawing/2014/main" id="{7C9A1F37-D771-4E7A-8D77-405859451C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9" y="1758"/>
                <a:ext cx="180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grpSp>
          <p:nvGrpSpPr>
            <p:cNvPr id="12324" name="Group 26">
              <a:extLst>
                <a:ext uri="{FF2B5EF4-FFF2-40B4-BE49-F238E27FC236}">
                  <a16:creationId xmlns:a16="http://schemas.microsoft.com/office/drawing/2014/main" id="{8411C671-4E9A-4C3F-B6C7-B112B092F3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83" y="2480"/>
              <a:ext cx="278" cy="308"/>
              <a:chOff x="3977" y="1734"/>
              <a:chExt cx="278" cy="308"/>
            </a:xfrm>
          </p:grpSpPr>
          <p:sp>
            <p:nvSpPr>
              <p:cNvPr id="12325" name="Text Box 27">
                <a:extLst>
                  <a:ext uri="{FF2B5EF4-FFF2-40B4-BE49-F238E27FC236}">
                    <a16:creationId xmlns:a16="http://schemas.microsoft.com/office/drawing/2014/main" id="{80B5F3FE-B51D-4A4E-8AE0-E6226E375D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77" y="1734"/>
                <a:ext cx="278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600" b="1">
                    <a:solidFill>
                      <a:schemeClr val="accent2"/>
                    </a:solidFill>
                    <a:latin typeface="Times" panose="02020603050405020304" pitchFamily="18" charset="0"/>
                  </a:rPr>
                  <a:t>3</a:t>
                </a:r>
                <a:endParaRPr lang="en-US" altLang="en-US" sz="2600" b="1">
                  <a:latin typeface="Times" panose="02020603050405020304" pitchFamily="18" charset="0"/>
                </a:endParaRPr>
              </a:p>
            </p:txBody>
          </p:sp>
          <p:sp>
            <p:nvSpPr>
              <p:cNvPr id="12326" name="Line 28">
                <a:extLst>
                  <a:ext uri="{FF2B5EF4-FFF2-40B4-BE49-F238E27FC236}">
                    <a16:creationId xmlns:a16="http://schemas.microsoft.com/office/drawing/2014/main" id="{ACEC631C-2A59-40CB-B2C7-8698A8630B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9" y="1758"/>
                <a:ext cx="180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sp>
        <p:nvSpPr>
          <p:cNvPr id="35870" name="Line 30">
            <a:extLst>
              <a:ext uri="{FF2B5EF4-FFF2-40B4-BE49-F238E27FC236}">
                <a16:creationId xmlns:a16="http://schemas.microsoft.com/office/drawing/2014/main" id="{11EDC9DE-C317-493B-A2ED-AD00480E33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00950" y="3827463"/>
            <a:ext cx="339725" cy="341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5871" name="Line 31">
            <a:extLst>
              <a:ext uri="{FF2B5EF4-FFF2-40B4-BE49-F238E27FC236}">
                <a16:creationId xmlns:a16="http://schemas.microsoft.com/office/drawing/2014/main" id="{5EDE0076-B41F-4454-8529-796E756A6D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13650" y="4189413"/>
            <a:ext cx="339725" cy="341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5872" name="Text Box 32">
            <a:extLst>
              <a:ext uri="{FF2B5EF4-FFF2-40B4-BE49-F238E27FC236}">
                <a16:creationId xmlns:a16="http://schemas.microsoft.com/office/drawing/2014/main" id="{4FC94E99-4F2C-471C-93ED-2271689C5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8413" y="3454400"/>
            <a:ext cx="500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4</a:t>
            </a:r>
            <a:endParaRPr lang="en-US" altLang="en-US" sz="2400">
              <a:latin typeface="Times" panose="02020603050405020304" pitchFamily="18" charset="0"/>
            </a:endParaRPr>
          </a:p>
        </p:txBody>
      </p:sp>
      <p:grpSp>
        <p:nvGrpSpPr>
          <p:cNvPr id="7" name="Group 44">
            <a:extLst>
              <a:ext uri="{FF2B5EF4-FFF2-40B4-BE49-F238E27FC236}">
                <a16:creationId xmlns:a16="http://schemas.microsoft.com/office/drawing/2014/main" id="{4ECBCF2F-1DB0-4874-A212-A7B74DC78BEB}"/>
              </a:ext>
            </a:extLst>
          </p:cNvPr>
          <p:cNvGrpSpPr>
            <a:grpSpLocks/>
          </p:cNvGrpSpPr>
          <p:nvPr/>
        </p:nvGrpSpPr>
        <p:grpSpPr bwMode="auto">
          <a:xfrm>
            <a:off x="5480050" y="4756150"/>
            <a:ext cx="2946400" cy="850900"/>
            <a:chOff x="3452" y="2930"/>
            <a:chExt cx="1856" cy="536"/>
          </a:xfrm>
        </p:grpSpPr>
        <p:sp>
          <p:nvSpPr>
            <p:cNvPr id="12314" name="Text Box 33">
              <a:extLst>
                <a:ext uri="{FF2B5EF4-FFF2-40B4-BE49-F238E27FC236}">
                  <a16:creationId xmlns:a16="http://schemas.microsoft.com/office/drawing/2014/main" id="{437875D3-B887-4296-B15F-FF36735C0D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4" y="2930"/>
              <a:ext cx="278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solidFill>
                    <a:srgbClr val="FF0000"/>
                  </a:solidFill>
                  <a:latin typeface="Times" panose="02020603050405020304" pitchFamily="18" charset="0"/>
                </a:rPr>
                <a:t>2</a:t>
              </a:r>
              <a:endParaRPr lang="en-US" altLang="en-US" sz="2600" b="1">
                <a:latin typeface="Times" panose="02020603050405020304" pitchFamily="18" charset="0"/>
              </a:endParaRPr>
            </a:p>
          </p:txBody>
        </p:sp>
        <p:sp>
          <p:nvSpPr>
            <p:cNvPr id="12315" name="Text Box 34">
              <a:extLst>
                <a:ext uri="{FF2B5EF4-FFF2-40B4-BE49-F238E27FC236}">
                  <a16:creationId xmlns:a16="http://schemas.microsoft.com/office/drawing/2014/main" id="{B83D4C11-AC4F-47DA-A328-8D61C1BCB8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2" y="2935"/>
              <a:ext cx="185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latin typeface="Times" panose="02020603050405020304" pitchFamily="18" charset="0"/>
                </a:rPr>
                <a:t>( x +       )( x +       )</a:t>
              </a:r>
            </a:p>
          </p:txBody>
        </p:sp>
        <p:sp>
          <p:nvSpPr>
            <p:cNvPr id="12316" name="Text Box 35">
              <a:extLst>
                <a:ext uri="{FF2B5EF4-FFF2-40B4-BE49-F238E27FC236}">
                  <a16:creationId xmlns:a16="http://schemas.microsoft.com/office/drawing/2014/main" id="{35B5A275-F5DA-4A5B-8BE8-0C35DE663A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2" y="2938"/>
              <a:ext cx="38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solidFill>
                    <a:srgbClr val="FF0000"/>
                  </a:solidFill>
                  <a:latin typeface="Times" panose="02020603050405020304" pitchFamily="18" charset="0"/>
                </a:rPr>
                <a:t>4</a:t>
              </a:r>
              <a:endParaRPr lang="en-US" altLang="en-US" sz="2600" b="1">
                <a:latin typeface="Times" panose="02020603050405020304" pitchFamily="18" charset="0"/>
              </a:endParaRPr>
            </a:p>
          </p:txBody>
        </p:sp>
        <p:grpSp>
          <p:nvGrpSpPr>
            <p:cNvPr id="12317" name="Group 36">
              <a:extLst>
                <a:ext uri="{FF2B5EF4-FFF2-40B4-BE49-F238E27FC236}">
                  <a16:creationId xmlns:a16="http://schemas.microsoft.com/office/drawing/2014/main" id="{9367B4E1-EA76-4E29-9D28-2F25625B53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1" y="3158"/>
              <a:ext cx="278" cy="308"/>
              <a:chOff x="3977" y="1734"/>
              <a:chExt cx="278" cy="308"/>
            </a:xfrm>
          </p:grpSpPr>
          <p:sp>
            <p:nvSpPr>
              <p:cNvPr id="12318" name="Text Box 37">
                <a:extLst>
                  <a:ext uri="{FF2B5EF4-FFF2-40B4-BE49-F238E27FC236}">
                    <a16:creationId xmlns:a16="http://schemas.microsoft.com/office/drawing/2014/main" id="{7DF1F09D-F32A-4D10-BE96-F6F1B8DF15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77" y="1734"/>
                <a:ext cx="278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600" b="1">
                    <a:solidFill>
                      <a:schemeClr val="accent2"/>
                    </a:solidFill>
                    <a:latin typeface="Times" panose="02020603050405020304" pitchFamily="18" charset="0"/>
                  </a:rPr>
                  <a:t>3</a:t>
                </a:r>
                <a:endParaRPr lang="en-US" altLang="en-US" sz="2600" b="1">
                  <a:latin typeface="Times" panose="02020603050405020304" pitchFamily="18" charset="0"/>
                </a:endParaRPr>
              </a:p>
            </p:txBody>
          </p:sp>
          <p:sp>
            <p:nvSpPr>
              <p:cNvPr id="12319" name="Line 38">
                <a:extLst>
                  <a:ext uri="{FF2B5EF4-FFF2-40B4-BE49-F238E27FC236}">
                    <a16:creationId xmlns:a16="http://schemas.microsoft.com/office/drawing/2014/main" id="{2B7923D2-A102-4F25-A1AA-4BB872E79D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9" y="1758"/>
                <a:ext cx="180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grpSp>
        <p:nvGrpSpPr>
          <p:cNvPr id="12307" name="Group 267">
            <a:extLst>
              <a:ext uri="{FF2B5EF4-FFF2-40B4-BE49-F238E27FC236}">
                <a16:creationId xmlns:a16="http://schemas.microsoft.com/office/drawing/2014/main" id="{033B9321-98A3-46EB-957C-162DB49AE841}"/>
              </a:ext>
            </a:extLst>
          </p:cNvPr>
          <p:cNvGrpSpPr>
            <a:grpSpLocks/>
          </p:cNvGrpSpPr>
          <p:nvPr/>
        </p:nvGrpSpPr>
        <p:grpSpPr bwMode="auto">
          <a:xfrm>
            <a:off x="6003925" y="420688"/>
            <a:ext cx="2292350" cy="1627187"/>
            <a:chOff x="8679" y="1891"/>
            <a:chExt cx="787" cy="738"/>
          </a:xfrm>
        </p:grpSpPr>
        <p:sp>
          <p:nvSpPr>
            <p:cNvPr id="12312" name="Line 269">
              <a:extLst>
                <a:ext uri="{FF2B5EF4-FFF2-40B4-BE49-F238E27FC236}">
                  <a16:creationId xmlns:a16="http://schemas.microsoft.com/office/drawing/2014/main" id="{0D02C590-8A07-46AF-ABCA-2334FF0AA3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313" name="Line 268">
              <a:extLst>
                <a:ext uri="{FF2B5EF4-FFF2-40B4-BE49-F238E27FC236}">
                  <a16:creationId xmlns:a16="http://schemas.microsoft.com/office/drawing/2014/main" id="{BF20CB2C-DB7C-4402-BC66-90C92DD7D90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2308" name="Text Box 271">
            <a:extLst>
              <a:ext uri="{FF2B5EF4-FFF2-40B4-BE49-F238E27FC236}">
                <a16:creationId xmlns:a16="http://schemas.microsoft.com/office/drawing/2014/main" id="{F15AC7D3-DF5A-4757-BDC2-68E38F605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0850" y="1419225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24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2309" name="Text Box 272">
            <a:extLst>
              <a:ext uri="{FF2B5EF4-FFF2-40B4-BE49-F238E27FC236}">
                <a16:creationId xmlns:a16="http://schemas.microsoft.com/office/drawing/2014/main" id="{78CC2566-23DD-4F9B-BB01-96F98CF8E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4813" y="196850"/>
            <a:ext cx="16446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14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2310" name="Text Box 273">
            <a:extLst>
              <a:ext uri="{FF2B5EF4-FFF2-40B4-BE49-F238E27FC236}">
                <a16:creationId xmlns:a16="http://schemas.microsoft.com/office/drawing/2014/main" id="{5B1F3768-FF30-474D-A367-FBA02C03F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3475" y="849313"/>
            <a:ext cx="1331913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2311" name="Text Box 274">
            <a:extLst>
              <a:ext uri="{FF2B5EF4-FFF2-40B4-BE49-F238E27FC236}">
                <a16:creationId xmlns:a16="http://schemas.microsoft.com/office/drawing/2014/main" id="{B4D6CAAC-0077-4548-9533-7B99EB9DD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6963" y="849313"/>
            <a:ext cx="1331912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12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87" grpId="0" autoUpdateAnimBg="0"/>
      <p:bldP spid="35852" grpId="0" autoUpdateAnimBg="0"/>
      <p:bldP spid="35845" grpId="0" autoUpdateAnimBg="0"/>
      <p:bldP spid="35846" grpId="0" autoUpdateAnimBg="0"/>
      <p:bldP spid="35847" grpId="0" autoUpdateAnimBg="0"/>
      <p:bldP spid="35849" grpId="0" autoUpdateAnimBg="0"/>
      <p:bldP spid="35851" grpId="0" autoUpdateAnimBg="0"/>
      <p:bldP spid="35853" grpId="0" autoUpdateAnimBg="0"/>
      <p:bldP spid="3587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969111B8-6894-4467-9FFF-F4AF3A2F7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13" y="3741738"/>
            <a:ext cx="26955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latin typeface="Times" panose="02020603050405020304" pitchFamily="18" charset="0"/>
              </a:rPr>
              <a:t>( 3x +  2 )( x +  4 )</a:t>
            </a:r>
          </a:p>
        </p:txBody>
      </p:sp>
      <p:sp>
        <p:nvSpPr>
          <p:cNvPr id="13315" name="Text Box 4">
            <a:extLst>
              <a:ext uri="{FF2B5EF4-FFF2-40B4-BE49-F238E27FC236}">
                <a16:creationId xmlns:a16="http://schemas.microsoft.com/office/drawing/2014/main" id="{FE42427C-8D87-4DEF-885D-1A7C89F7F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8" y="1697038"/>
            <a:ext cx="4592637" cy="519112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/>
              <a:t>Solving.    </a:t>
            </a:r>
            <a:r>
              <a:rPr lang="en-US" altLang="en-US" sz="2800" b="1" dirty="0">
                <a:solidFill>
                  <a:srgbClr val="FF0000"/>
                </a:solidFill>
              </a:rPr>
              <a:t>3</a:t>
            </a:r>
            <a:r>
              <a:rPr lang="en-US" altLang="en-US" sz="2800" b="1" dirty="0"/>
              <a:t>x</a:t>
            </a:r>
            <a:r>
              <a:rPr lang="en-US" altLang="en-US" sz="2800" b="1" baseline="30000" dirty="0"/>
              <a:t>2</a:t>
            </a:r>
            <a:r>
              <a:rPr lang="en-US" altLang="en-US" sz="2800" b="1" dirty="0"/>
              <a:t> +</a:t>
            </a:r>
            <a:r>
              <a:rPr lang="en-US" altLang="en-US" sz="2800" b="1" dirty="0">
                <a:solidFill>
                  <a:srgbClr val="00B050"/>
                </a:solidFill>
              </a:rPr>
              <a:t> 14</a:t>
            </a:r>
            <a:r>
              <a:rPr lang="en-US" altLang="en-US" sz="2800" b="1" dirty="0"/>
              <a:t>x</a:t>
            </a:r>
            <a:r>
              <a:rPr lang="en-US" altLang="en-US" sz="2800" b="1" dirty="0">
                <a:solidFill>
                  <a:srgbClr val="00B050"/>
                </a:solidFill>
              </a:rPr>
              <a:t> </a:t>
            </a:r>
            <a:r>
              <a:rPr lang="en-US" altLang="en-US" sz="2800" b="1" dirty="0"/>
              <a:t>+ </a:t>
            </a:r>
            <a:r>
              <a:rPr lang="en-US" altLang="en-US" sz="2800" b="1" dirty="0">
                <a:solidFill>
                  <a:srgbClr val="FF0000"/>
                </a:solidFill>
              </a:rPr>
              <a:t>8=0</a:t>
            </a:r>
          </a:p>
        </p:txBody>
      </p:sp>
      <p:sp>
        <p:nvSpPr>
          <p:cNvPr id="13316" name="Text Box 5">
            <a:extLst>
              <a:ext uri="{FF2B5EF4-FFF2-40B4-BE49-F238E27FC236}">
                <a16:creationId xmlns:a16="http://schemas.microsoft.com/office/drawing/2014/main" id="{B3C0E6DE-3713-4208-8C66-BDB1F6350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231775"/>
            <a:ext cx="584358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Solving Equations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36874" name="Text Box 10">
            <a:extLst>
              <a:ext uri="{FF2B5EF4-FFF2-40B4-BE49-F238E27FC236}">
                <a16:creationId xmlns:a16="http://schemas.microsoft.com/office/drawing/2014/main" id="{9BFE4A67-1AF1-460D-B98A-7C21C3D19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325" y="2476500"/>
            <a:ext cx="81565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You should always check the factors by distributing, especially since this process has more than a couple of steps.</a:t>
            </a:r>
          </a:p>
        </p:txBody>
      </p:sp>
      <p:sp>
        <p:nvSpPr>
          <p:cNvPr id="36902" name="Text Box 38">
            <a:extLst>
              <a:ext uri="{FF2B5EF4-FFF2-40B4-BE49-F238E27FC236}">
                <a16:creationId xmlns:a16="http://schemas.microsoft.com/office/drawing/2014/main" id="{92D99DB9-DD43-4A6E-81CD-C282E7A42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9963" y="4322763"/>
            <a:ext cx="24987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latin typeface="Times" panose="02020603050405020304" pitchFamily="18" charset="0"/>
              </a:rPr>
              <a:t>= 3x</a:t>
            </a:r>
            <a:r>
              <a:rPr lang="en-US" altLang="en-US" sz="2600" b="1" baseline="30000">
                <a:latin typeface="Times" panose="02020603050405020304" pitchFamily="18" charset="0"/>
              </a:rPr>
              <a:t>2 </a:t>
            </a:r>
            <a:r>
              <a:rPr lang="en-US" altLang="en-US" sz="2600" b="1">
                <a:latin typeface="Times" panose="02020603050405020304" pitchFamily="18" charset="0"/>
              </a:rPr>
              <a:t>+ 14 x + 8</a:t>
            </a:r>
          </a:p>
        </p:txBody>
      </p:sp>
      <p:sp>
        <p:nvSpPr>
          <p:cNvPr id="36903" name="Rectangle 39">
            <a:extLst>
              <a:ext uri="{FF2B5EF4-FFF2-40B4-BE49-F238E27FC236}">
                <a16:creationId xmlns:a16="http://schemas.microsoft.com/office/drawing/2014/main" id="{F4D1B03B-87E1-433F-864A-9149E3D5B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3138" y="3743325"/>
            <a:ext cx="42926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latin typeface="Times" panose="02020603050405020304" pitchFamily="18" charset="0"/>
              </a:rPr>
              <a:t>= 3x • x + 3x • 4 + 2 • x + 2 • 4</a:t>
            </a:r>
          </a:p>
        </p:txBody>
      </p:sp>
      <p:sp>
        <p:nvSpPr>
          <p:cNvPr id="36904" name="Text Box 40">
            <a:extLst>
              <a:ext uri="{FF2B5EF4-FFF2-40B4-BE49-F238E27FC236}">
                <a16:creationId xmlns:a16="http://schemas.microsoft.com/office/drawing/2014/main" id="{723152D1-D5CE-44C3-B8DD-4BC9167E0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5663" y="4344988"/>
            <a:ext cx="465137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" panose="02020603050405020304" pitchFamily="18" charset="0"/>
              </a:rPr>
              <a:t>√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905" name="Rectangle 41">
                <a:extLst>
                  <a:ext uri="{FF2B5EF4-FFF2-40B4-BE49-F238E27FC236}">
                    <a16:creationId xmlns:a16="http://schemas.microsoft.com/office/drawing/2014/main" id="{AC2C7A02-B605-4183-8B6F-CA74835EED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2800" y="5364163"/>
                <a:ext cx="5722938" cy="1329851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/>
                  <a:t>3x</a:t>
                </a:r>
                <a:r>
                  <a:rPr lang="en-US" altLang="en-US" sz="2800" b="1" baseline="30000" dirty="0"/>
                  <a:t>2</a:t>
                </a:r>
                <a:r>
                  <a:rPr lang="en-US" altLang="en-US" sz="2800" b="1" dirty="0"/>
                  <a:t> + 14x + 8 = (3x + 2)(x + 4)=0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AU" sz="2800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0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800" dirty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n-US" sz="2800" dirty="0">
                          <a:latin typeface="Cambria Math" panose="02040503050406030204" pitchFamily="18" charset="0"/>
                        </a:rPr>
                        <m:t>or</m:t>
                      </m:r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AU" sz="28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0" dirty="0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altLang="en-US" sz="2800" b="1" dirty="0"/>
              </a:p>
            </p:txBody>
          </p:sp>
        </mc:Choice>
        <mc:Fallback>
          <p:sp>
            <p:nvSpPr>
              <p:cNvPr id="36905" name="Rectangle 41">
                <a:extLst>
                  <a:ext uri="{FF2B5EF4-FFF2-40B4-BE49-F238E27FC236}">
                    <a16:creationId xmlns:a16="http://schemas.microsoft.com/office/drawing/2014/main" id="{AC2C7A02-B605-4183-8B6F-CA74835EED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82800" y="5364163"/>
                <a:ext cx="5722938" cy="1329851"/>
              </a:xfrm>
              <a:prstGeom prst="rect">
                <a:avLst/>
              </a:prstGeom>
              <a:blipFill>
                <a:blip r:embed="rId3"/>
                <a:stretch>
                  <a:fillRect t="-5046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322" name="Group 267">
            <a:extLst>
              <a:ext uri="{FF2B5EF4-FFF2-40B4-BE49-F238E27FC236}">
                <a16:creationId xmlns:a16="http://schemas.microsoft.com/office/drawing/2014/main" id="{18D0A81C-8616-42CF-925F-B9E8F299D44D}"/>
              </a:ext>
            </a:extLst>
          </p:cNvPr>
          <p:cNvGrpSpPr>
            <a:grpSpLocks/>
          </p:cNvGrpSpPr>
          <p:nvPr/>
        </p:nvGrpSpPr>
        <p:grpSpPr bwMode="auto">
          <a:xfrm>
            <a:off x="6083300" y="420688"/>
            <a:ext cx="2292350" cy="1627187"/>
            <a:chOff x="8679" y="1891"/>
            <a:chExt cx="787" cy="738"/>
          </a:xfrm>
        </p:grpSpPr>
        <p:sp>
          <p:nvSpPr>
            <p:cNvPr id="13327" name="Line 269">
              <a:extLst>
                <a:ext uri="{FF2B5EF4-FFF2-40B4-BE49-F238E27FC236}">
                  <a16:creationId xmlns:a16="http://schemas.microsoft.com/office/drawing/2014/main" id="{1F36DEF3-B2A9-4B81-AE4A-77E5E7BD8D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328" name="Line 268">
              <a:extLst>
                <a:ext uri="{FF2B5EF4-FFF2-40B4-BE49-F238E27FC236}">
                  <a16:creationId xmlns:a16="http://schemas.microsoft.com/office/drawing/2014/main" id="{45C88C59-543D-4500-B83D-F1E71A1FB53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3323" name="Text Box 271">
            <a:extLst>
              <a:ext uri="{FF2B5EF4-FFF2-40B4-BE49-F238E27FC236}">
                <a16:creationId xmlns:a16="http://schemas.microsoft.com/office/drawing/2014/main" id="{9731BF15-6FFE-48E4-A4D4-0CAD5201B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0225" y="1419225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24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3324" name="Text Box 272">
            <a:extLst>
              <a:ext uri="{FF2B5EF4-FFF2-40B4-BE49-F238E27FC236}">
                <a16:creationId xmlns:a16="http://schemas.microsoft.com/office/drawing/2014/main" id="{C28469CC-ED7E-46D3-9C1C-A3E97B3D0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188" y="196850"/>
            <a:ext cx="16446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14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3325" name="Text Box 273">
            <a:extLst>
              <a:ext uri="{FF2B5EF4-FFF2-40B4-BE49-F238E27FC236}">
                <a16:creationId xmlns:a16="http://schemas.microsoft.com/office/drawing/2014/main" id="{8ED00087-AD27-4C5D-9BBA-4005D6E67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2850" y="849313"/>
            <a:ext cx="1331913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3326" name="Text Box 274">
            <a:extLst>
              <a:ext uri="{FF2B5EF4-FFF2-40B4-BE49-F238E27FC236}">
                <a16:creationId xmlns:a16="http://schemas.microsoft.com/office/drawing/2014/main" id="{7B366C75-C142-4DDB-A1C5-F5396C12D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6338" y="849313"/>
            <a:ext cx="1331912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12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utoUpdateAnimBg="0"/>
      <p:bldP spid="36874" grpId="0" autoUpdateAnimBg="0"/>
      <p:bldP spid="36902" grpId="0" autoUpdateAnimBg="0"/>
      <p:bldP spid="36903" grpId="0" autoUpdateAnimBg="0"/>
      <p:bldP spid="36904" grpId="0" animBg="1" autoUpdateAnimBg="0"/>
      <p:bldP spid="36905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D046E1C8-4097-4ED6-8A3A-5CA6052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31775"/>
            <a:ext cx="44005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Equation #5: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5D2FE1D-351C-4E8A-A6B4-7F46671E6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700" y="301625"/>
            <a:ext cx="2935288" cy="64611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</a:rPr>
              <a:t>2</a:t>
            </a:r>
            <a:r>
              <a:rPr lang="en-US" altLang="en-US" sz="3600" b="1" dirty="0"/>
              <a:t>x</a:t>
            </a:r>
            <a:r>
              <a:rPr lang="en-US" altLang="en-US" sz="3600" b="1" baseline="30000" dirty="0"/>
              <a:t>2</a:t>
            </a:r>
            <a:r>
              <a:rPr lang="en-US" altLang="en-US" sz="3600" b="1" dirty="0"/>
              <a:t> + x </a:t>
            </a:r>
            <a:r>
              <a:rPr lang="en-US" altLang="en-US" sz="3600" b="1" dirty="0">
                <a:solidFill>
                  <a:srgbClr val="FF0000"/>
                </a:solidFill>
              </a:rPr>
              <a:t>– 21=0</a:t>
            </a:r>
          </a:p>
        </p:txBody>
      </p:sp>
      <p:sp>
        <p:nvSpPr>
          <p:cNvPr id="43012" name="Text Box 4">
            <a:extLst>
              <a:ext uri="{FF2B5EF4-FFF2-40B4-BE49-F238E27FC236}">
                <a16:creationId xmlns:a16="http://schemas.microsoft.com/office/drawing/2014/main" id="{FD69D7C6-D668-417E-A6A2-E993EF8CF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1343025"/>
            <a:ext cx="3740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1)  Multiply 2 • (-21) = - 42;</a:t>
            </a:r>
            <a:br>
              <a:rPr lang="en-US" altLang="en-US" sz="2400">
                <a:latin typeface="Times" panose="02020603050405020304" pitchFamily="18" charset="0"/>
              </a:rPr>
            </a:br>
            <a:r>
              <a:rPr lang="en-US" altLang="en-US" sz="2400">
                <a:latin typeface="Times" panose="02020603050405020304" pitchFamily="18" charset="0"/>
              </a:rPr>
              <a:t>     list factors of - 42.</a:t>
            </a:r>
          </a:p>
        </p:txBody>
      </p:sp>
      <p:sp>
        <p:nvSpPr>
          <p:cNvPr id="43013" name="Text Box 5">
            <a:extLst>
              <a:ext uri="{FF2B5EF4-FFF2-40B4-BE49-F238E27FC236}">
                <a16:creationId xmlns:a16="http://schemas.microsoft.com/office/drawing/2014/main" id="{9BB93337-6C67-4664-9386-4FB64BFB8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3425" y="1377950"/>
            <a:ext cx="217963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1 • -42, -1 • 42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2 • -21,  -2 • 21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3 • -14, -3 • 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6 • -7, -6 • 7</a:t>
            </a:r>
          </a:p>
        </p:txBody>
      </p:sp>
      <p:sp>
        <p:nvSpPr>
          <p:cNvPr id="43014" name="Text Box 6">
            <a:extLst>
              <a:ext uri="{FF2B5EF4-FFF2-40B4-BE49-F238E27FC236}">
                <a16:creationId xmlns:a16="http://schemas.microsoft.com/office/drawing/2014/main" id="{8EE42D1E-804F-48E8-8489-9E2AEB66D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2386013"/>
            <a:ext cx="3668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2)  Which pair adds to 1 ?</a:t>
            </a:r>
          </a:p>
        </p:txBody>
      </p:sp>
      <p:sp>
        <p:nvSpPr>
          <p:cNvPr id="43015" name="Oval 7">
            <a:extLst>
              <a:ext uri="{FF2B5EF4-FFF2-40B4-BE49-F238E27FC236}">
                <a16:creationId xmlns:a16="http://schemas.microsoft.com/office/drawing/2014/main" id="{B1CF4892-9FA1-4E8E-9EF3-BE7FA593F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2413" y="2443163"/>
            <a:ext cx="984250" cy="5000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3016" name="Text Box 8">
            <a:extLst>
              <a:ext uri="{FF2B5EF4-FFF2-40B4-BE49-F238E27FC236}">
                <a16:creationId xmlns:a16="http://schemas.microsoft.com/office/drawing/2014/main" id="{487A58CF-719F-428A-B277-FC1423FCF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133725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3)  Write the </a:t>
            </a:r>
            <a:r>
              <a:rPr lang="en-US" altLang="en-US" sz="2400" u="sng">
                <a:latin typeface="Times" panose="02020603050405020304" pitchFamily="18" charset="0"/>
              </a:rPr>
              <a:t>temporary</a:t>
            </a:r>
            <a:r>
              <a:rPr lang="en-US" altLang="en-US" sz="2400">
                <a:latin typeface="Times" panose="02020603050405020304" pitchFamily="18" charset="0"/>
              </a:rPr>
              <a:t> factors.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017" name="Rectangle 9">
                <a:extLst>
                  <a:ext uri="{FF2B5EF4-FFF2-40B4-BE49-F238E27FC236}">
                    <a16:creationId xmlns:a16="http://schemas.microsoft.com/office/drawing/2014/main" id="{D62A6A66-DC96-4847-9FD8-7978DE399D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0487" y="5375191"/>
                <a:ext cx="5434013" cy="144039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/>
                  <a:t>2x</a:t>
                </a:r>
                <a:r>
                  <a:rPr lang="en-US" altLang="en-US" sz="2800" baseline="30000" dirty="0"/>
                  <a:t>2</a:t>
                </a:r>
                <a:r>
                  <a:rPr lang="en-US" altLang="en-US" sz="2800" dirty="0"/>
                  <a:t> + x - 21 = (x - 3)(2x + 7)=0</a:t>
                </a:r>
              </a:p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AU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8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AU" sz="2800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800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dirty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800" dirty="0">
                        <a:latin typeface="Cambria Math" panose="02040503050406030204" pitchFamily="18" charset="0"/>
                      </a:rPr>
                      <m:t>,  </m:t>
                    </m:r>
                    <m:r>
                      <m:rPr>
                        <m:sty m:val="p"/>
                      </m:rPr>
                      <a:rPr lang="en-US" sz="2800" dirty="0">
                        <a:latin typeface="Cambria Math" panose="02040503050406030204" pitchFamily="18" charset="0"/>
                      </a:rPr>
                      <m:t>or</m:t>
                    </m:r>
                    <m:sSub>
                      <m:sSubPr>
                        <m:ctrlPr>
                          <a:rPr lang="en-AU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en-AU" sz="28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sz="2800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0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altLang="en-US" sz="2800" dirty="0"/>
              </a:p>
            </p:txBody>
          </p:sp>
        </mc:Choice>
        <mc:Fallback>
          <p:sp>
            <p:nvSpPr>
              <p:cNvPr id="43017" name="Rectangle 9">
                <a:extLst>
                  <a:ext uri="{FF2B5EF4-FFF2-40B4-BE49-F238E27FC236}">
                    <a16:creationId xmlns:a16="http://schemas.microsoft.com/office/drawing/2014/main" id="{D62A6A66-DC96-4847-9FD8-7978DE399D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30487" y="5375191"/>
                <a:ext cx="5434013" cy="1440394"/>
              </a:xfrm>
              <a:prstGeom prst="rect">
                <a:avLst/>
              </a:prstGeom>
              <a:blipFill>
                <a:blip r:embed="rId3"/>
                <a:stretch>
                  <a:fillRect t="-4661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018" name="Text Box 10">
            <a:extLst>
              <a:ext uri="{FF2B5EF4-FFF2-40B4-BE49-F238E27FC236}">
                <a16:creationId xmlns:a16="http://schemas.microsoft.com/office/drawing/2014/main" id="{B943650D-E214-44C6-8CB7-9AC6BC8D2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75" y="3167063"/>
            <a:ext cx="2252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( x - 6)( x + 7)</a:t>
            </a:r>
          </a:p>
        </p:txBody>
      </p:sp>
      <p:sp>
        <p:nvSpPr>
          <p:cNvPr id="43019" name="Text Box 11">
            <a:extLst>
              <a:ext uri="{FF2B5EF4-FFF2-40B4-BE49-F238E27FC236}">
                <a16:creationId xmlns:a16="http://schemas.microsoft.com/office/drawing/2014/main" id="{6204CF0E-CAA7-4A16-BD5A-AB87147EA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22688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4)  Put “2” underneath.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EA0018A7-80D7-4B95-A92B-B73A0CFABE84}"/>
              </a:ext>
            </a:extLst>
          </p:cNvPr>
          <p:cNvGrpSpPr>
            <a:grpSpLocks/>
          </p:cNvGrpSpPr>
          <p:nvPr/>
        </p:nvGrpSpPr>
        <p:grpSpPr bwMode="auto">
          <a:xfrm>
            <a:off x="5222875" y="3508375"/>
            <a:ext cx="411163" cy="457200"/>
            <a:chOff x="3301" y="2604"/>
            <a:chExt cx="259" cy="288"/>
          </a:xfrm>
        </p:grpSpPr>
        <p:sp>
          <p:nvSpPr>
            <p:cNvPr id="20517" name="Text Box 13">
              <a:extLst>
                <a:ext uri="{FF2B5EF4-FFF2-40B4-BE49-F238E27FC236}">
                  <a16:creationId xmlns:a16="http://schemas.microsoft.com/office/drawing/2014/main" id="{10A7B3DA-C892-4D32-A716-3D253CDEE1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" y="2604"/>
              <a:ext cx="2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  <a:latin typeface="Times" panose="02020603050405020304" pitchFamily="18" charset="0"/>
                </a:rPr>
                <a:t>2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20518" name="Line 12">
              <a:extLst>
                <a:ext uri="{FF2B5EF4-FFF2-40B4-BE49-F238E27FC236}">
                  <a16:creationId xmlns:a16="http://schemas.microsoft.com/office/drawing/2014/main" id="{F7673BA7-F824-467C-BF2A-823E47B01D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4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3" name="Group 15">
            <a:extLst>
              <a:ext uri="{FF2B5EF4-FFF2-40B4-BE49-F238E27FC236}">
                <a16:creationId xmlns:a16="http://schemas.microsoft.com/office/drawing/2014/main" id="{387D233C-6F93-4ACD-8755-9C797D5BF4BF}"/>
              </a:ext>
            </a:extLst>
          </p:cNvPr>
          <p:cNvGrpSpPr>
            <a:grpSpLocks/>
          </p:cNvGrpSpPr>
          <p:nvPr/>
        </p:nvGrpSpPr>
        <p:grpSpPr bwMode="auto">
          <a:xfrm>
            <a:off x="6143625" y="3503613"/>
            <a:ext cx="411163" cy="457200"/>
            <a:chOff x="3301" y="2604"/>
            <a:chExt cx="259" cy="288"/>
          </a:xfrm>
        </p:grpSpPr>
        <p:sp>
          <p:nvSpPr>
            <p:cNvPr id="20515" name="Text Box 16">
              <a:extLst>
                <a:ext uri="{FF2B5EF4-FFF2-40B4-BE49-F238E27FC236}">
                  <a16:creationId xmlns:a16="http://schemas.microsoft.com/office/drawing/2014/main" id="{91C9EF7B-5F94-409D-BD15-9BA4617535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" y="2604"/>
              <a:ext cx="2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  <a:latin typeface="Times" panose="02020603050405020304" pitchFamily="18" charset="0"/>
                </a:rPr>
                <a:t>2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20516" name="Line 17">
              <a:extLst>
                <a:ext uri="{FF2B5EF4-FFF2-40B4-BE49-F238E27FC236}">
                  <a16:creationId xmlns:a16="http://schemas.microsoft.com/office/drawing/2014/main" id="{E95AE29E-CFDB-40D8-95DC-C2280C04B6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4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43026" name="Text Box 18">
            <a:extLst>
              <a:ext uri="{FF2B5EF4-FFF2-40B4-BE49-F238E27FC236}">
                <a16:creationId xmlns:a16="http://schemas.microsoft.com/office/drawing/2014/main" id="{ECA3A1A0-ACBD-45B7-BDFA-F01975063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00" y="4259263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5)  Reduce (if possible).</a:t>
            </a:r>
          </a:p>
        </p:txBody>
      </p:sp>
      <p:grpSp>
        <p:nvGrpSpPr>
          <p:cNvPr id="4" name="Group 26">
            <a:extLst>
              <a:ext uri="{FF2B5EF4-FFF2-40B4-BE49-F238E27FC236}">
                <a16:creationId xmlns:a16="http://schemas.microsoft.com/office/drawing/2014/main" id="{559B2437-1DC4-4297-B628-E0911FEE0F3F}"/>
              </a:ext>
            </a:extLst>
          </p:cNvPr>
          <p:cNvGrpSpPr>
            <a:grpSpLocks/>
          </p:cNvGrpSpPr>
          <p:nvPr/>
        </p:nvGrpSpPr>
        <p:grpSpPr bwMode="auto">
          <a:xfrm>
            <a:off x="4622800" y="4105275"/>
            <a:ext cx="2252663" cy="798513"/>
            <a:chOff x="2835" y="2981"/>
            <a:chExt cx="1419" cy="503"/>
          </a:xfrm>
        </p:grpSpPr>
        <p:sp>
          <p:nvSpPr>
            <p:cNvPr id="20508" name="Text Box 19">
              <a:extLst>
                <a:ext uri="{FF2B5EF4-FFF2-40B4-BE49-F238E27FC236}">
                  <a16:creationId xmlns:a16="http://schemas.microsoft.com/office/drawing/2014/main" id="{ED8DC665-0FEE-43E1-8B53-61867CE041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5" y="2981"/>
              <a:ext cx="14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Times" panose="02020603050405020304" pitchFamily="18" charset="0"/>
                </a:rPr>
                <a:t>( x - 6)( x + 7)</a:t>
              </a:r>
            </a:p>
          </p:txBody>
        </p:sp>
        <p:grpSp>
          <p:nvGrpSpPr>
            <p:cNvPr id="20509" name="Group 20">
              <a:extLst>
                <a:ext uri="{FF2B5EF4-FFF2-40B4-BE49-F238E27FC236}">
                  <a16:creationId xmlns:a16="http://schemas.microsoft.com/office/drawing/2014/main" id="{DC601E6D-8DDC-416A-ACA7-2DF3581D1B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95" y="3196"/>
              <a:ext cx="259" cy="288"/>
              <a:chOff x="3301" y="2604"/>
              <a:chExt cx="259" cy="288"/>
            </a:xfrm>
          </p:grpSpPr>
          <p:sp>
            <p:nvSpPr>
              <p:cNvPr id="20513" name="Text Box 21">
                <a:extLst>
                  <a:ext uri="{FF2B5EF4-FFF2-40B4-BE49-F238E27FC236}">
                    <a16:creationId xmlns:a16="http://schemas.microsoft.com/office/drawing/2014/main" id="{CD624A5E-1C5D-4E91-A627-30ED53FA6D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1" y="2604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>
                    <a:solidFill>
                      <a:srgbClr val="FF0000"/>
                    </a:solidFill>
                    <a:latin typeface="Times" panose="02020603050405020304" pitchFamily="18" charset="0"/>
                  </a:rPr>
                  <a:t>2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20514" name="Line 22">
                <a:extLst>
                  <a:ext uri="{FF2B5EF4-FFF2-40B4-BE49-F238E27FC236}">
                    <a16:creationId xmlns:a16="http://schemas.microsoft.com/office/drawing/2014/main" id="{A87C7522-BDED-41B4-804D-F305D04B6C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4" y="2614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grpSp>
          <p:nvGrpSpPr>
            <p:cNvPr id="20510" name="Group 23">
              <a:extLst>
                <a:ext uri="{FF2B5EF4-FFF2-40B4-BE49-F238E27FC236}">
                  <a16:creationId xmlns:a16="http://schemas.microsoft.com/office/drawing/2014/main" id="{DC61E73B-D72A-4413-A938-6644753817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75" y="3193"/>
              <a:ext cx="259" cy="288"/>
              <a:chOff x="3301" y="2604"/>
              <a:chExt cx="259" cy="288"/>
            </a:xfrm>
          </p:grpSpPr>
          <p:sp>
            <p:nvSpPr>
              <p:cNvPr id="20511" name="Text Box 24">
                <a:extLst>
                  <a:ext uri="{FF2B5EF4-FFF2-40B4-BE49-F238E27FC236}">
                    <a16:creationId xmlns:a16="http://schemas.microsoft.com/office/drawing/2014/main" id="{864C1BBB-F27E-48C9-92D8-4AEB798DA4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1" y="2604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>
                    <a:solidFill>
                      <a:srgbClr val="FF0000"/>
                    </a:solidFill>
                    <a:latin typeface="Times" panose="02020603050405020304" pitchFamily="18" charset="0"/>
                  </a:rPr>
                  <a:t>2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20512" name="Line 25">
                <a:extLst>
                  <a:ext uri="{FF2B5EF4-FFF2-40B4-BE49-F238E27FC236}">
                    <a16:creationId xmlns:a16="http://schemas.microsoft.com/office/drawing/2014/main" id="{506B31D4-C9B5-4D20-A62F-C71D4C1381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4" y="2614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sp>
        <p:nvSpPr>
          <p:cNvPr id="43035" name="Line 27">
            <a:extLst>
              <a:ext uri="{FF2B5EF4-FFF2-40B4-BE49-F238E27FC236}">
                <a16:creationId xmlns:a16="http://schemas.microsoft.com/office/drawing/2014/main" id="{0BE8A631-2F21-4E2C-8FF5-841AF07C39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40338" y="4525963"/>
            <a:ext cx="214312" cy="2333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3036" name="Line 28">
            <a:extLst>
              <a:ext uri="{FF2B5EF4-FFF2-40B4-BE49-F238E27FC236}">
                <a16:creationId xmlns:a16="http://schemas.microsoft.com/office/drawing/2014/main" id="{B6F03CA7-D255-4604-8D00-F21071A0F5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3038" y="4206875"/>
            <a:ext cx="214312" cy="2333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3037" name="Text Box 29">
            <a:extLst>
              <a:ext uri="{FF2B5EF4-FFF2-40B4-BE49-F238E27FC236}">
                <a16:creationId xmlns:a16="http://schemas.microsoft.com/office/drawing/2014/main" id="{47268A79-26E4-4753-B44B-54E659FAF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5263" y="3881438"/>
            <a:ext cx="465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>
                <a:latin typeface="Times" panose="02020603050405020304" pitchFamily="18" charset="0"/>
              </a:rPr>
              <a:t>3</a:t>
            </a:r>
            <a:endParaRPr lang="en-US" altLang="en-US" sz="2000">
              <a:latin typeface="Times" panose="02020603050405020304" pitchFamily="18" charset="0"/>
            </a:endParaRPr>
          </a:p>
        </p:txBody>
      </p:sp>
      <p:sp>
        <p:nvSpPr>
          <p:cNvPr id="43038" name="Text Box 30">
            <a:extLst>
              <a:ext uri="{FF2B5EF4-FFF2-40B4-BE49-F238E27FC236}">
                <a16:creationId xmlns:a16="http://schemas.microsoft.com/office/drawing/2014/main" id="{54369B3C-29EA-4A56-9658-E7A7C65F0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4848225"/>
            <a:ext cx="4295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6)  Move denominator(s)in </a:t>
            </a:r>
            <a:br>
              <a:rPr lang="en-US" altLang="en-US" sz="2400">
                <a:latin typeface="Times" panose="02020603050405020304" pitchFamily="18" charset="0"/>
              </a:rPr>
            </a:br>
            <a:r>
              <a:rPr lang="en-US" altLang="en-US" sz="2400">
                <a:latin typeface="Times" panose="02020603050405020304" pitchFamily="18" charset="0"/>
              </a:rPr>
              <a:t>front of “x”.</a:t>
            </a:r>
          </a:p>
        </p:txBody>
      </p:sp>
      <p:sp>
        <p:nvSpPr>
          <p:cNvPr id="43039" name="Text Box 31">
            <a:extLst>
              <a:ext uri="{FF2B5EF4-FFF2-40B4-BE49-F238E27FC236}">
                <a16:creationId xmlns:a16="http://schemas.microsoft.com/office/drawing/2014/main" id="{EDC2F2DC-62AC-4B39-9A33-721F506EE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9675" y="4886283"/>
            <a:ext cx="2252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( x - 3)( </a:t>
            </a:r>
            <a:r>
              <a:rPr lang="en-US" altLang="en-US" sz="2400" b="1" dirty="0">
                <a:solidFill>
                  <a:srgbClr val="FF0000"/>
                </a:solidFill>
                <a:latin typeface="Times" panose="02020603050405020304" pitchFamily="18" charset="0"/>
              </a:rPr>
              <a:t>2</a:t>
            </a:r>
            <a:r>
              <a:rPr lang="en-US" altLang="en-US" sz="2400" b="1" dirty="0">
                <a:latin typeface="Times" panose="02020603050405020304" pitchFamily="18" charset="0"/>
              </a:rPr>
              <a:t>x + 7)</a:t>
            </a:r>
          </a:p>
        </p:txBody>
      </p:sp>
      <p:grpSp>
        <p:nvGrpSpPr>
          <p:cNvPr id="20501" name="Group 267">
            <a:extLst>
              <a:ext uri="{FF2B5EF4-FFF2-40B4-BE49-F238E27FC236}">
                <a16:creationId xmlns:a16="http://schemas.microsoft.com/office/drawing/2014/main" id="{F106089A-DBDA-4C23-93C5-BB1CF9AB12C3}"/>
              </a:ext>
            </a:extLst>
          </p:cNvPr>
          <p:cNvGrpSpPr>
            <a:grpSpLocks/>
          </p:cNvGrpSpPr>
          <p:nvPr/>
        </p:nvGrpSpPr>
        <p:grpSpPr bwMode="auto">
          <a:xfrm>
            <a:off x="6540500" y="1831975"/>
            <a:ext cx="2292350" cy="1627188"/>
            <a:chOff x="8679" y="1891"/>
            <a:chExt cx="787" cy="738"/>
          </a:xfrm>
        </p:grpSpPr>
        <p:sp>
          <p:nvSpPr>
            <p:cNvPr id="20506" name="Line 269">
              <a:extLst>
                <a:ext uri="{FF2B5EF4-FFF2-40B4-BE49-F238E27FC236}">
                  <a16:creationId xmlns:a16="http://schemas.microsoft.com/office/drawing/2014/main" id="{F768BEC4-2317-40DB-B18F-13DDE0FD1F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07" name="Line 268">
              <a:extLst>
                <a:ext uri="{FF2B5EF4-FFF2-40B4-BE49-F238E27FC236}">
                  <a16:creationId xmlns:a16="http://schemas.microsoft.com/office/drawing/2014/main" id="{63411390-DC1D-4417-A05A-934215F4B01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0502" name="Text Box 271">
            <a:extLst>
              <a:ext uri="{FF2B5EF4-FFF2-40B4-BE49-F238E27FC236}">
                <a16:creationId xmlns:a16="http://schemas.microsoft.com/office/drawing/2014/main" id="{85A342BD-2956-4B6D-B783-03B798333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7425" y="2830513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-42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0503" name="Text Box 272">
            <a:extLst>
              <a:ext uri="{FF2B5EF4-FFF2-40B4-BE49-F238E27FC236}">
                <a16:creationId xmlns:a16="http://schemas.microsoft.com/office/drawing/2014/main" id="{7BA82431-3350-4F48-978C-3A9905EBF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6013" y="1651000"/>
            <a:ext cx="16462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1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0504" name="Text Box 273">
            <a:extLst>
              <a:ext uri="{FF2B5EF4-FFF2-40B4-BE49-F238E27FC236}">
                <a16:creationId xmlns:a16="http://schemas.microsoft.com/office/drawing/2014/main" id="{9FE97440-119A-4FD1-A76D-63931C34B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0050" y="2262188"/>
            <a:ext cx="13319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-6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0505" name="Text Box 274">
            <a:extLst>
              <a:ext uri="{FF2B5EF4-FFF2-40B4-BE49-F238E27FC236}">
                <a16:creationId xmlns:a16="http://schemas.microsoft.com/office/drawing/2014/main" id="{95A705E7-932E-48B3-A40D-B474C0535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3538" y="2262188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7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utoUpdateAnimBg="0"/>
      <p:bldP spid="43013" grpId="0" autoUpdateAnimBg="0"/>
      <p:bldP spid="43014" grpId="0" autoUpdateAnimBg="0"/>
      <p:bldP spid="43015" grpId="0" animBg="1"/>
      <p:bldP spid="43016" grpId="0" autoUpdateAnimBg="0"/>
      <p:bldP spid="43017" grpId="0" animBg="1" autoUpdateAnimBg="0"/>
      <p:bldP spid="43018" grpId="0" autoUpdateAnimBg="0"/>
      <p:bldP spid="43019" grpId="0" autoUpdateAnimBg="0"/>
      <p:bldP spid="43026" grpId="0" autoUpdateAnimBg="0"/>
      <p:bldP spid="43037" grpId="0" autoUpdateAnimBg="0"/>
      <p:bldP spid="43038" grpId="0" autoUpdateAnimBg="0"/>
      <p:bldP spid="4303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07CD5F96-AAD6-4138-B202-2B0F6576D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31775"/>
            <a:ext cx="44005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Equation #6: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6CBA9D1-BB7B-4D7C-854D-50369662A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699" y="301625"/>
            <a:ext cx="3541007" cy="646331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C00000"/>
                </a:solidFill>
              </a:rPr>
              <a:t>3</a:t>
            </a:r>
            <a:r>
              <a:rPr lang="en-US" altLang="en-US" sz="3600" b="1" dirty="0"/>
              <a:t>x</a:t>
            </a:r>
            <a:r>
              <a:rPr lang="en-US" altLang="en-US" sz="3600" b="1" baseline="30000" dirty="0"/>
              <a:t>2</a:t>
            </a:r>
            <a:r>
              <a:rPr lang="en-US" altLang="en-US" sz="3600" b="1" dirty="0"/>
              <a:t> + </a:t>
            </a:r>
            <a:r>
              <a:rPr lang="en-US" altLang="en-US" sz="3600" b="1" dirty="0">
                <a:solidFill>
                  <a:srgbClr val="00B050"/>
                </a:solidFill>
              </a:rPr>
              <a:t>11</a:t>
            </a:r>
            <a:r>
              <a:rPr lang="en-US" altLang="en-US" sz="3600" b="1" dirty="0"/>
              <a:t>x + </a:t>
            </a:r>
            <a:r>
              <a:rPr lang="en-US" altLang="en-US" sz="3600" b="1" dirty="0">
                <a:solidFill>
                  <a:srgbClr val="C00000"/>
                </a:solidFill>
              </a:rPr>
              <a:t>10=0</a:t>
            </a:r>
          </a:p>
        </p:txBody>
      </p:sp>
      <p:sp>
        <p:nvSpPr>
          <p:cNvPr id="44036" name="Text Box 4">
            <a:extLst>
              <a:ext uri="{FF2B5EF4-FFF2-40B4-BE49-F238E27FC236}">
                <a16:creationId xmlns:a16="http://schemas.microsoft.com/office/drawing/2014/main" id="{240A0F99-CC7E-4CFD-9DCF-A27FD5616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1343025"/>
            <a:ext cx="3740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1)  Multiply 3 • 10 = 30;</a:t>
            </a:r>
            <a:br>
              <a:rPr lang="en-US" altLang="en-US" sz="2400">
                <a:latin typeface="Times" panose="02020603050405020304" pitchFamily="18" charset="0"/>
              </a:rPr>
            </a:br>
            <a:r>
              <a:rPr lang="en-US" altLang="en-US" sz="2400">
                <a:latin typeface="Times" panose="02020603050405020304" pitchFamily="18" charset="0"/>
              </a:rPr>
              <a:t>     list factors of 30.</a:t>
            </a:r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116AAC78-94C3-4A3C-9E4A-E7328074F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3425" y="1377950"/>
            <a:ext cx="9810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1 • 30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2 • 15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3 • 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5 • 6</a:t>
            </a:r>
          </a:p>
        </p:txBody>
      </p:sp>
      <p:sp>
        <p:nvSpPr>
          <p:cNvPr id="44038" name="Text Box 6">
            <a:extLst>
              <a:ext uri="{FF2B5EF4-FFF2-40B4-BE49-F238E27FC236}">
                <a16:creationId xmlns:a16="http://schemas.microsoft.com/office/drawing/2014/main" id="{04B2A65E-39C3-49BE-8BFB-04D22C037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2386013"/>
            <a:ext cx="3668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2)  Which pair adds to 11 ?</a:t>
            </a:r>
          </a:p>
        </p:txBody>
      </p:sp>
      <p:sp>
        <p:nvSpPr>
          <p:cNvPr id="44039" name="Oval 7">
            <a:extLst>
              <a:ext uri="{FF2B5EF4-FFF2-40B4-BE49-F238E27FC236}">
                <a16:creationId xmlns:a16="http://schemas.microsoft.com/office/drawing/2014/main" id="{067B1FAD-E25F-4C0A-9605-7976D0058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6113" y="2443163"/>
            <a:ext cx="984250" cy="5000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4040" name="Text Box 8">
            <a:extLst>
              <a:ext uri="{FF2B5EF4-FFF2-40B4-BE49-F238E27FC236}">
                <a16:creationId xmlns:a16="http://schemas.microsoft.com/office/drawing/2014/main" id="{184AD3DF-8655-4A0B-8288-6664FD8BA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133725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3)  Write the </a:t>
            </a:r>
            <a:r>
              <a:rPr lang="en-US" altLang="en-US" sz="2400" u="sng">
                <a:latin typeface="Times" panose="02020603050405020304" pitchFamily="18" charset="0"/>
              </a:rPr>
              <a:t>temporary</a:t>
            </a:r>
            <a:r>
              <a:rPr lang="en-US" altLang="en-US" sz="2400">
                <a:latin typeface="Times" panose="02020603050405020304" pitchFamily="18" charset="0"/>
              </a:rPr>
              <a:t> factors.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041" name="Rectangle 9">
                <a:extLst>
                  <a:ext uri="{FF2B5EF4-FFF2-40B4-BE49-F238E27FC236}">
                    <a16:creationId xmlns:a16="http://schemas.microsoft.com/office/drawing/2014/main" id="{A95075B3-6511-4DAE-8891-CEC62588F3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6721" y="5478797"/>
                <a:ext cx="5328067" cy="1332673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/>
                  <a:t>3x</a:t>
                </a:r>
                <a:r>
                  <a:rPr lang="en-US" altLang="en-US" sz="2800" baseline="30000" dirty="0"/>
                  <a:t>2</a:t>
                </a:r>
                <a:r>
                  <a:rPr lang="en-US" altLang="en-US" sz="2800" dirty="0"/>
                  <a:t> + 11x + 10 = (3x + 5)(x + 2)=0</a:t>
                </a:r>
              </a:p>
              <a:p>
                <a:pPr algn="ctr" eaLnBrk="1" hangingPunct="1">
                  <a:spcBef>
                    <a:spcPct val="50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AU" sz="2800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dirty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0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800" dirty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n-US" sz="2800" dirty="0">
                          <a:latin typeface="Cambria Math" panose="02040503050406030204" pitchFamily="18" charset="0"/>
                        </a:rPr>
                        <m:t>or</m:t>
                      </m:r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AU" sz="28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0" dirty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altLang="en-US" sz="2800" b="1" dirty="0"/>
              </a:p>
            </p:txBody>
          </p:sp>
        </mc:Choice>
        <mc:Fallback>
          <p:sp>
            <p:nvSpPr>
              <p:cNvPr id="44041" name="Rectangle 9">
                <a:extLst>
                  <a:ext uri="{FF2B5EF4-FFF2-40B4-BE49-F238E27FC236}">
                    <a16:creationId xmlns:a16="http://schemas.microsoft.com/office/drawing/2014/main" id="{A95075B3-6511-4DAE-8891-CEC62588F3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96721" y="5478797"/>
                <a:ext cx="5328067" cy="1332673"/>
              </a:xfrm>
              <a:prstGeom prst="rect">
                <a:avLst/>
              </a:prstGeom>
              <a:blipFill>
                <a:blip r:embed="rId3"/>
                <a:stretch>
                  <a:fillRect l="-915" t="-5046" r="-686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042" name="Text Box 10">
            <a:extLst>
              <a:ext uri="{FF2B5EF4-FFF2-40B4-BE49-F238E27FC236}">
                <a16:creationId xmlns:a16="http://schemas.microsoft.com/office/drawing/2014/main" id="{C4823B65-9CF7-4C64-A27A-AAEB3ADFC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75" y="3167063"/>
            <a:ext cx="2252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( x + 5)( x + 6)</a:t>
            </a:r>
          </a:p>
        </p:txBody>
      </p:sp>
      <p:sp>
        <p:nvSpPr>
          <p:cNvPr id="44043" name="Text Box 11">
            <a:extLst>
              <a:ext uri="{FF2B5EF4-FFF2-40B4-BE49-F238E27FC236}">
                <a16:creationId xmlns:a16="http://schemas.microsoft.com/office/drawing/2014/main" id="{BD3EB1A1-64BF-4D3D-A4E4-042CE42F5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22688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4)  Put “3” underneath.</a:t>
            </a:r>
          </a:p>
        </p:txBody>
      </p:sp>
      <p:grpSp>
        <p:nvGrpSpPr>
          <p:cNvPr id="2" name="Group 12">
            <a:extLst>
              <a:ext uri="{FF2B5EF4-FFF2-40B4-BE49-F238E27FC236}">
                <a16:creationId xmlns:a16="http://schemas.microsoft.com/office/drawing/2014/main" id="{F0656934-1C46-44F2-BA97-4CD39EED8AE4}"/>
              </a:ext>
            </a:extLst>
          </p:cNvPr>
          <p:cNvGrpSpPr>
            <a:grpSpLocks/>
          </p:cNvGrpSpPr>
          <p:nvPr/>
        </p:nvGrpSpPr>
        <p:grpSpPr bwMode="auto">
          <a:xfrm>
            <a:off x="5275263" y="3508375"/>
            <a:ext cx="411162" cy="457200"/>
            <a:chOff x="3301" y="2604"/>
            <a:chExt cx="259" cy="288"/>
          </a:xfrm>
        </p:grpSpPr>
        <p:sp>
          <p:nvSpPr>
            <p:cNvPr id="21541" name="Text Box 13">
              <a:extLst>
                <a:ext uri="{FF2B5EF4-FFF2-40B4-BE49-F238E27FC236}">
                  <a16:creationId xmlns:a16="http://schemas.microsoft.com/office/drawing/2014/main" id="{8F9E1E51-6025-4183-8380-35F37A2F3E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" y="2604"/>
              <a:ext cx="2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  <a:latin typeface="Times" panose="02020603050405020304" pitchFamily="18" charset="0"/>
                </a:rPr>
                <a:t>3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21542" name="Line 14">
              <a:extLst>
                <a:ext uri="{FF2B5EF4-FFF2-40B4-BE49-F238E27FC236}">
                  <a16:creationId xmlns:a16="http://schemas.microsoft.com/office/drawing/2014/main" id="{F1D7645B-418C-401A-9B5E-7BA4877D12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4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3" name="Group 15">
            <a:extLst>
              <a:ext uri="{FF2B5EF4-FFF2-40B4-BE49-F238E27FC236}">
                <a16:creationId xmlns:a16="http://schemas.microsoft.com/office/drawing/2014/main" id="{2CDB28FF-4A6D-4B60-BDD4-8351DF40930C}"/>
              </a:ext>
            </a:extLst>
          </p:cNvPr>
          <p:cNvGrpSpPr>
            <a:grpSpLocks/>
          </p:cNvGrpSpPr>
          <p:nvPr/>
        </p:nvGrpSpPr>
        <p:grpSpPr bwMode="auto">
          <a:xfrm>
            <a:off x="6196013" y="3503613"/>
            <a:ext cx="411162" cy="457200"/>
            <a:chOff x="3301" y="2604"/>
            <a:chExt cx="259" cy="288"/>
          </a:xfrm>
        </p:grpSpPr>
        <p:sp>
          <p:nvSpPr>
            <p:cNvPr id="21539" name="Text Box 16">
              <a:extLst>
                <a:ext uri="{FF2B5EF4-FFF2-40B4-BE49-F238E27FC236}">
                  <a16:creationId xmlns:a16="http://schemas.microsoft.com/office/drawing/2014/main" id="{F11C6990-6853-4B28-A50B-999F16043B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" y="2604"/>
              <a:ext cx="2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  <a:latin typeface="Times" panose="02020603050405020304" pitchFamily="18" charset="0"/>
                </a:rPr>
                <a:t>3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21540" name="Line 17">
              <a:extLst>
                <a:ext uri="{FF2B5EF4-FFF2-40B4-BE49-F238E27FC236}">
                  <a16:creationId xmlns:a16="http://schemas.microsoft.com/office/drawing/2014/main" id="{08CC3BFB-B8CF-46D8-8223-299B9B1D66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4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44050" name="Text Box 18">
            <a:extLst>
              <a:ext uri="{FF2B5EF4-FFF2-40B4-BE49-F238E27FC236}">
                <a16:creationId xmlns:a16="http://schemas.microsoft.com/office/drawing/2014/main" id="{EA4AAC8E-A9DD-4C4D-8633-F5A6594F3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00" y="4259263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5)  Reduce (if possible).</a:t>
            </a:r>
          </a:p>
        </p:txBody>
      </p:sp>
      <p:grpSp>
        <p:nvGrpSpPr>
          <p:cNvPr id="4" name="Group 19">
            <a:extLst>
              <a:ext uri="{FF2B5EF4-FFF2-40B4-BE49-F238E27FC236}">
                <a16:creationId xmlns:a16="http://schemas.microsoft.com/office/drawing/2014/main" id="{D17B8CB0-CB41-4E5D-AD6E-D3C2521FD52B}"/>
              </a:ext>
            </a:extLst>
          </p:cNvPr>
          <p:cNvGrpSpPr>
            <a:grpSpLocks/>
          </p:cNvGrpSpPr>
          <p:nvPr/>
        </p:nvGrpSpPr>
        <p:grpSpPr bwMode="auto">
          <a:xfrm>
            <a:off x="4622800" y="4105275"/>
            <a:ext cx="2252663" cy="798513"/>
            <a:chOff x="2835" y="2981"/>
            <a:chExt cx="1419" cy="503"/>
          </a:xfrm>
        </p:grpSpPr>
        <p:sp>
          <p:nvSpPr>
            <p:cNvPr id="21532" name="Text Box 20">
              <a:extLst>
                <a:ext uri="{FF2B5EF4-FFF2-40B4-BE49-F238E27FC236}">
                  <a16:creationId xmlns:a16="http://schemas.microsoft.com/office/drawing/2014/main" id="{0036CD16-1B65-4D24-A7E8-B63530F71E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5" y="2981"/>
              <a:ext cx="14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Times" panose="02020603050405020304" pitchFamily="18" charset="0"/>
                </a:rPr>
                <a:t>( x + 5)( x + 6)</a:t>
              </a:r>
            </a:p>
          </p:txBody>
        </p:sp>
        <p:grpSp>
          <p:nvGrpSpPr>
            <p:cNvPr id="21533" name="Group 21">
              <a:extLst>
                <a:ext uri="{FF2B5EF4-FFF2-40B4-BE49-F238E27FC236}">
                  <a16:creationId xmlns:a16="http://schemas.microsoft.com/office/drawing/2014/main" id="{E1EB9DAD-C8AC-4939-AB0F-4C89423671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95" y="3196"/>
              <a:ext cx="259" cy="288"/>
              <a:chOff x="3301" y="2604"/>
              <a:chExt cx="259" cy="288"/>
            </a:xfrm>
          </p:grpSpPr>
          <p:sp>
            <p:nvSpPr>
              <p:cNvPr id="21537" name="Text Box 22">
                <a:extLst>
                  <a:ext uri="{FF2B5EF4-FFF2-40B4-BE49-F238E27FC236}">
                    <a16:creationId xmlns:a16="http://schemas.microsoft.com/office/drawing/2014/main" id="{A2D2E811-44CD-4C04-9768-D5669E17F0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1" y="2604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>
                    <a:solidFill>
                      <a:srgbClr val="FF0000"/>
                    </a:solidFill>
                    <a:latin typeface="Times" panose="02020603050405020304" pitchFamily="18" charset="0"/>
                  </a:rPr>
                  <a:t>3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21538" name="Line 23">
                <a:extLst>
                  <a:ext uri="{FF2B5EF4-FFF2-40B4-BE49-F238E27FC236}">
                    <a16:creationId xmlns:a16="http://schemas.microsoft.com/office/drawing/2014/main" id="{625B3314-B145-48D1-9BBD-ECE991B2C2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4" y="2614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grpSp>
          <p:nvGrpSpPr>
            <p:cNvPr id="21534" name="Group 24">
              <a:extLst>
                <a:ext uri="{FF2B5EF4-FFF2-40B4-BE49-F238E27FC236}">
                  <a16:creationId xmlns:a16="http://schemas.microsoft.com/office/drawing/2014/main" id="{671B2756-F7C7-47D9-9A62-D4C889D026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75" y="3193"/>
              <a:ext cx="259" cy="288"/>
              <a:chOff x="3301" y="2604"/>
              <a:chExt cx="259" cy="288"/>
            </a:xfrm>
          </p:grpSpPr>
          <p:sp>
            <p:nvSpPr>
              <p:cNvPr id="21535" name="Text Box 25">
                <a:extLst>
                  <a:ext uri="{FF2B5EF4-FFF2-40B4-BE49-F238E27FC236}">
                    <a16:creationId xmlns:a16="http://schemas.microsoft.com/office/drawing/2014/main" id="{7FFE2E49-0972-4C96-835C-0C38D55BB7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1" y="2604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>
                    <a:solidFill>
                      <a:srgbClr val="FF0000"/>
                    </a:solidFill>
                    <a:latin typeface="Times" panose="02020603050405020304" pitchFamily="18" charset="0"/>
                  </a:rPr>
                  <a:t>3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21536" name="Line 26">
                <a:extLst>
                  <a:ext uri="{FF2B5EF4-FFF2-40B4-BE49-F238E27FC236}">
                    <a16:creationId xmlns:a16="http://schemas.microsoft.com/office/drawing/2014/main" id="{6432CEC0-FC10-4680-AF51-56FF8D2A8D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4" y="2614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sp>
        <p:nvSpPr>
          <p:cNvPr id="44059" name="Line 27">
            <a:extLst>
              <a:ext uri="{FF2B5EF4-FFF2-40B4-BE49-F238E27FC236}">
                <a16:creationId xmlns:a16="http://schemas.microsoft.com/office/drawing/2014/main" id="{9B6E8331-6EE8-4FE3-953B-6D5E27F584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51563" y="4560888"/>
            <a:ext cx="214312" cy="2333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4060" name="Line 28">
            <a:extLst>
              <a:ext uri="{FF2B5EF4-FFF2-40B4-BE49-F238E27FC236}">
                <a16:creationId xmlns:a16="http://schemas.microsoft.com/office/drawing/2014/main" id="{B1E9136A-93F6-48A0-808B-D9307D79C6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18238" y="4206875"/>
            <a:ext cx="214312" cy="2333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4061" name="Text Box 29">
            <a:extLst>
              <a:ext uri="{FF2B5EF4-FFF2-40B4-BE49-F238E27FC236}">
                <a16:creationId xmlns:a16="http://schemas.microsoft.com/office/drawing/2014/main" id="{970CE2E4-23DE-4407-B5FC-33D2CB07F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9975" y="3881438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>
                <a:latin typeface="Times" panose="02020603050405020304" pitchFamily="18" charset="0"/>
              </a:rPr>
              <a:t>2</a:t>
            </a:r>
            <a:endParaRPr lang="en-US" altLang="en-US" sz="2000">
              <a:latin typeface="Times" panose="02020603050405020304" pitchFamily="18" charset="0"/>
            </a:endParaRPr>
          </a:p>
        </p:txBody>
      </p:sp>
      <p:sp>
        <p:nvSpPr>
          <p:cNvPr id="44062" name="Text Box 30">
            <a:extLst>
              <a:ext uri="{FF2B5EF4-FFF2-40B4-BE49-F238E27FC236}">
                <a16:creationId xmlns:a16="http://schemas.microsoft.com/office/drawing/2014/main" id="{46CFD4E3-80CA-40DD-A0F7-65FA69B07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4848225"/>
            <a:ext cx="4295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6)  Move denominator(s)in </a:t>
            </a:r>
            <a:br>
              <a:rPr lang="en-US" altLang="en-US" sz="2400">
                <a:latin typeface="Times" panose="02020603050405020304" pitchFamily="18" charset="0"/>
              </a:rPr>
            </a:br>
            <a:r>
              <a:rPr lang="en-US" altLang="en-US" sz="2400">
                <a:latin typeface="Times" panose="02020603050405020304" pitchFamily="18" charset="0"/>
              </a:rPr>
              <a:t>front of “x”.</a:t>
            </a:r>
          </a:p>
        </p:txBody>
      </p:sp>
      <p:sp>
        <p:nvSpPr>
          <p:cNvPr id="44063" name="Text Box 31">
            <a:extLst>
              <a:ext uri="{FF2B5EF4-FFF2-40B4-BE49-F238E27FC236}">
                <a16:creationId xmlns:a16="http://schemas.microsoft.com/office/drawing/2014/main" id="{14C439D0-334E-4213-9966-030BD63FB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3750" y="4983163"/>
            <a:ext cx="2252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( </a:t>
            </a:r>
            <a:r>
              <a:rPr lang="en-US" altLang="en-US" sz="2400" b="1">
                <a:solidFill>
                  <a:srgbClr val="FF0000"/>
                </a:solidFill>
                <a:latin typeface="Times" panose="02020603050405020304" pitchFamily="18" charset="0"/>
              </a:rPr>
              <a:t>3</a:t>
            </a:r>
            <a:r>
              <a:rPr lang="en-US" altLang="en-US" sz="2400" b="1">
                <a:latin typeface="Times" panose="02020603050405020304" pitchFamily="18" charset="0"/>
              </a:rPr>
              <a:t>x + 5)( x + 2)</a:t>
            </a:r>
          </a:p>
        </p:txBody>
      </p:sp>
      <p:grpSp>
        <p:nvGrpSpPr>
          <p:cNvPr id="21525" name="Group 267">
            <a:extLst>
              <a:ext uri="{FF2B5EF4-FFF2-40B4-BE49-F238E27FC236}">
                <a16:creationId xmlns:a16="http://schemas.microsoft.com/office/drawing/2014/main" id="{9F9EE9C0-533F-46E8-B892-73C7564052C2}"/>
              </a:ext>
            </a:extLst>
          </p:cNvPr>
          <p:cNvGrpSpPr>
            <a:grpSpLocks/>
          </p:cNvGrpSpPr>
          <p:nvPr/>
        </p:nvGrpSpPr>
        <p:grpSpPr bwMode="auto">
          <a:xfrm>
            <a:off x="6380163" y="1454150"/>
            <a:ext cx="2293937" cy="1627188"/>
            <a:chOff x="8679" y="1891"/>
            <a:chExt cx="787" cy="738"/>
          </a:xfrm>
        </p:grpSpPr>
        <p:sp>
          <p:nvSpPr>
            <p:cNvPr id="21530" name="Line 269">
              <a:extLst>
                <a:ext uri="{FF2B5EF4-FFF2-40B4-BE49-F238E27FC236}">
                  <a16:creationId xmlns:a16="http://schemas.microsoft.com/office/drawing/2014/main" id="{F7AD8483-E742-40D8-A288-30DA23B3E8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31" name="Line 268">
              <a:extLst>
                <a:ext uri="{FF2B5EF4-FFF2-40B4-BE49-F238E27FC236}">
                  <a16:creationId xmlns:a16="http://schemas.microsoft.com/office/drawing/2014/main" id="{CEEB58AD-2B24-4A68-950E-012FFE28649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1526" name="Text Box 271">
            <a:extLst>
              <a:ext uri="{FF2B5EF4-FFF2-40B4-BE49-F238E27FC236}">
                <a16:creationId xmlns:a16="http://schemas.microsoft.com/office/drawing/2014/main" id="{F552F3D9-E1D0-4D28-9F94-852349250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8675" y="2452688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30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7" name="Text Box 272">
            <a:extLst>
              <a:ext uri="{FF2B5EF4-FFF2-40B4-BE49-F238E27FC236}">
                <a16:creationId xmlns:a16="http://schemas.microsoft.com/office/drawing/2014/main" id="{6F15947D-1F8F-41D8-8331-43A6AE603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2638" y="1230313"/>
            <a:ext cx="16446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11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8" name="Text Box 273">
            <a:extLst>
              <a:ext uri="{FF2B5EF4-FFF2-40B4-BE49-F238E27FC236}">
                <a16:creationId xmlns:a16="http://schemas.microsoft.com/office/drawing/2014/main" id="{AEF20A63-C6BF-4FDD-A7F4-613381944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713" y="1884363"/>
            <a:ext cx="13335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5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9" name="Text Box 274">
            <a:extLst>
              <a:ext uri="{FF2B5EF4-FFF2-40B4-BE49-F238E27FC236}">
                <a16:creationId xmlns:a16="http://schemas.microsoft.com/office/drawing/2014/main" id="{2AF7912A-EAA4-4084-945E-2769BF10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1884363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6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  <p:bldP spid="44037" grpId="0" autoUpdateAnimBg="0"/>
      <p:bldP spid="44038" grpId="0" autoUpdateAnimBg="0"/>
      <p:bldP spid="44039" grpId="0" animBg="1"/>
      <p:bldP spid="44040" grpId="0" autoUpdateAnimBg="0"/>
      <p:bldP spid="44041" grpId="0" animBg="1" autoUpdateAnimBg="0"/>
      <p:bldP spid="44042" grpId="0" autoUpdateAnimBg="0"/>
      <p:bldP spid="44043" grpId="0" autoUpdateAnimBg="0"/>
      <p:bldP spid="44050" grpId="0" autoUpdateAnimBg="0"/>
      <p:bldP spid="44061" grpId="0" autoUpdateAnimBg="0"/>
      <p:bldP spid="44062" grpId="0" autoUpdateAnimBg="0"/>
      <p:bldP spid="4406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"/>
            <a:ext cx="7772400" cy="1143000"/>
          </a:xfrm>
        </p:spPr>
        <p:txBody>
          <a:bodyPr/>
          <a:lstStyle/>
          <a:p>
            <a:r>
              <a:rPr lang="en-GB" dirty="0"/>
              <a:t>Quadratic graphs &amp;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070052"/>
                <a:ext cx="9144000" cy="1992400"/>
              </a:xfrm>
            </p:spPr>
            <p:txBody>
              <a:bodyPr/>
              <a:lstStyle/>
              <a:p>
                <a:r>
                  <a:rPr lang="en-US" dirty="0"/>
                  <a:t> Any equation containing one term in which the unknown is squared and no term in which it is raised to a higher power solve for x in 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200" b="0" i="1" smtClean="0">
                        <a:latin typeface="Cambria Math"/>
                      </a:rPr>
                      <m:t>4</m:t>
                    </m:r>
                    <m:r>
                      <a:rPr lang="en-GB" sz="3200" b="0" i="1" smtClean="0">
                        <a:latin typeface="Cambria Math"/>
                      </a:rPr>
                      <m:t>𝑥</m:t>
                    </m:r>
                    <m:r>
                      <a:rPr lang="en-GB" sz="3200" b="0" i="1" smtClean="0">
                        <a:latin typeface="Cambria Math"/>
                      </a:rPr>
                      <m:t>+4=0</m:t>
                    </m:r>
                  </m:oMath>
                </a14:m>
                <a:r>
                  <a:rPr lang="en-US" dirty="0"/>
                  <a:t>.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070052"/>
                <a:ext cx="9144000" cy="1992400"/>
              </a:xfrm>
              <a:blipFill>
                <a:blip r:embed="rId3"/>
                <a:stretch>
                  <a:fillRect l="-1467" t="-4294" r="-2333" b="-125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1475656" y="3530503"/>
            <a:ext cx="0" cy="259228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95536" y="4826648"/>
            <a:ext cx="2088232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11760" y="4538616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4538616"/>
                <a:ext cx="504056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44884" y="3083708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884" y="3083708"/>
                <a:ext cx="504056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 7"/>
          <p:cNvSpPr/>
          <p:nvPr/>
        </p:nvSpPr>
        <p:spPr>
          <a:xfrm>
            <a:off x="107504" y="3386488"/>
            <a:ext cx="2856385" cy="2232248"/>
          </a:xfrm>
          <a:custGeom>
            <a:avLst/>
            <a:gdLst>
              <a:gd name="connsiteX0" fmla="*/ 0 w 2227007"/>
              <a:gd name="connsiteY0" fmla="*/ 58993 h 1740393"/>
              <a:gd name="connsiteX1" fmla="*/ 1076633 w 2227007"/>
              <a:gd name="connsiteY1" fmla="*/ 1740309 h 1740393"/>
              <a:gd name="connsiteX2" fmla="*/ 2227007 w 2227007"/>
              <a:gd name="connsiteY2" fmla="*/ 0 h 1740393"/>
              <a:gd name="connsiteX3" fmla="*/ 2227007 w 2227007"/>
              <a:gd name="connsiteY3" fmla="*/ 0 h 1740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7007" h="1740393">
                <a:moveTo>
                  <a:pt x="0" y="58993"/>
                </a:moveTo>
                <a:cubicBezTo>
                  <a:pt x="352732" y="904567"/>
                  <a:pt x="705465" y="1750141"/>
                  <a:pt x="1076633" y="1740309"/>
                </a:cubicBezTo>
                <a:cubicBezTo>
                  <a:pt x="1447801" y="1730477"/>
                  <a:pt x="2227007" y="0"/>
                  <a:pt x="2227007" y="0"/>
                </a:cubicBezTo>
                <a:lnTo>
                  <a:pt x="2227007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3995936" y="3405055"/>
            <a:ext cx="1800200" cy="1406845"/>
          </a:xfrm>
          <a:custGeom>
            <a:avLst/>
            <a:gdLst>
              <a:gd name="connsiteX0" fmla="*/ 0 w 2227007"/>
              <a:gd name="connsiteY0" fmla="*/ 58993 h 1740393"/>
              <a:gd name="connsiteX1" fmla="*/ 1076633 w 2227007"/>
              <a:gd name="connsiteY1" fmla="*/ 1740309 h 1740393"/>
              <a:gd name="connsiteX2" fmla="*/ 2227007 w 2227007"/>
              <a:gd name="connsiteY2" fmla="*/ 0 h 1740393"/>
              <a:gd name="connsiteX3" fmla="*/ 2227007 w 2227007"/>
              <a:gd name="connsiteY3" fmla="*/ 0 h 1740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7007" h="1740393">
                <a:moveTo>
                  <a:pt x="0" y="58993"/>
                </a:moveTo>
                <a:cubicBezTo>
                  <a:pt x="352732" y="904567"/>
                  <a:pt x="705465" y="1750141"/>
                  <a:pt x="1076633" y="1740309"/>
                </a:cubicBezTo>
                <a:cubicBezTo>
                  <a:pt x="1447801" y="1730477"/>
                  <a:pt x="2227007" y="0"/>
                  <a:pt x="2227007" y="0"/>
                </a:cubicBezTo>
                <a:lnTo>
                  <a:pt x="2227007" y="0"/>
                </a:lnTo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7064516" y="3155716"/>
            <a:ext cx="1584176" cy="1238024"/>
          </a:xfrm>
          <a:custGeom>
            <a:avLst/>
            <a:gdLst>
              <a:gd name="connsiteX0" fmla="*/ 0 w 2227007"/>
              <a:gd name="connsiteY0" fmla="*/ 58993 h 1740393"/>
              <a:gd name="connsiteX1" fmla="*/ 1076633 w 2227007"/>
              <a:gd name="connsiteY1" fmla="*/ 1740309 h 1740393"/>
              <a:gd name="connsiteX2" fmla="*/ 2227007 w 2227007"/>
              <a:gd name="connsiteY2" fmla="*/ 0 h 1740393"/>
              <a:gd name="connsiteX3" fmla="*/ 2227007 w 2227007"/>
              <a:gd name="connsiteY3" fmla="*/ 0 h 1740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7007" h="1740393">
                <a:moveTo>
                  <a:pt x="0" y="58993"/>
                </a:moveTo>
                <a:cubicBezTo>
                  <a:pt x="352732" y="904567"/>
                  <a:pt x="705465" y="1750141"/>
                  <a:pt x="1076633" y="1740309"/>
                </a:cubicBezTo>
                <a:cubicBezTo>
                  <a:pt x="1447801" y="1730477"/>
                  <a:pt x="2227007" y="0"/>
                  <a:pt x="2227007" y="0"/>
                </a:cubicBezTo>
                <a:lnTo>
                  <a:pt x="2227007" y="0"/>
                </a:lnTo>
              </a:path>
            </a:pathLst>
          </a:cu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FF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4644008" y="3515755"/>
            <a:ext cx="0" cy="259228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563888" y="4811900"/>
            <a:ext cx="2088232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80112" y="4523868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523868"/>
                <a:ext cx="504056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13236" y="3068960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3236" y="3068960"/>
                <a:ext cx="504056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>
            <a:off x="7812360" y="3515755"/>
            <a:ext cx="0" cy="259228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732240" y="4811900"/>
            <a:ext cx="2088232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748464" y="4523868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8464" y="4523868"/>
                <a:ext cx="504056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581588" y="3068960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1588" y="3068960"/>
                <a:ext cx="504056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203848" y="6021288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−4</m:t>
                      </m:r>
                      <m:r>
                        <a:rPr lang="en-GB" sz="2800" b="0" i="1" smtClean="0">
                          <a:latin typeface="Cambria Math"/>
                        </a:rPr>
                        <m:t>𝑥</m:t>
                      </m:r>
                      <m:r>
                        <a:rPr lang="en-GB" sz="2800" b="0" i="1" smtClean="0">
                          <a:latin typeface="Cambria Math"/>
                        </a:rPr>
                        <m:t>+4=0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6021288"/>
                <a:ext cx="3096344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0" y="6093296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−25=0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3296"/>
                <a:ext cx="3096344" cy="52322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372200" y="6021288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+4=0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6021288"/>
                <a:ext cx="3096344" cy="52322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/>
          <p:cNvSpPr/>
          <p:nvPr/>
        </p:nvSpPr>
        <p:spPr>
          <a:xfrm>
            <a:off x="4788024" y="4739892"/>
            <a:ext cx="144016" cy="144016"/>
          </a:xfrm>
          <a:prstGeom prst="ellipse">
            <a:avLst/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2138476" y="4754640"/>
            <a:ext cx="144016" cy="144016"/>
          </a:xfrm>
          <a:prstGeom prst="ellipse">
            <a:avLst/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654072" y="4754640"/>
            <a:ext cx="144016" cy="144016"/>
          </a:xfrm>
          <a:prstGeom prst="ellipse">
            <a:avLst/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644008" y="4941168"/>
                <a:ext cx="1296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941168"/>
                <a:ext cx="1296144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907704" y="4941168"/>
                <a:ext cx="1296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GB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4941168"/>
                <a:ext cx="1296144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23528" y="4005064"/>
                <a:ext cx="1296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GB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005064"/>
                <a:ext cx="1296144" cy="46166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84119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 animBg="1"/>
      <p:bldP spid="41" grpId="0" animBg="1"/>
      <p:bldP spid="42" grpId="0" animBg="1"/>
      <p:bldP spid="43" grpId="0"/>
      <p:bldP spid="44" grpId="0"/>
      <p:bldP spid="4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07CD5F96-AAD6-4138-B202-2B0F6576D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31775"/>
            <a:ext cx="44005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Equation #7: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6CBA9D1-BB7B-4D7C-854D-50369662A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9838" y="301625"/>
            <a:ext cx="3854898" cy="646331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C00000"/>
                </a:solidFill>
              </a:rPr>
              <a:t>10</a:t>
            </a:r>
            <a:r>
              <a:rPr lang="en-US" altLang="en-US" sz="3600" b="1" dirty="0"/>
              <a:t>x</a:t>
            </a:r>
            <a:r>
              <a:rPr lang="en-US" altLang="en-US" sz="3600" b="1" baseline="30000" dirty="0"/>
              <a:t>2</a:t>
            </a:r>
            <a:r>
              <a:rPr lang="en-US" altLang="en-US" sz="3600" b="1" dirty="0"/>
              <a:t> + </a:t>
            </a:r>
            <a:r>
              <a:rPr lang="en-US" altLang="en-US" sz="3600" b="1" dirty="0">
                <a:solidFill>
                  <a:srgbClr val="00B050"/>
                </a:solidFill>
              </a:rPr>
              <a:t>29</a:t>
            </a:r>
            <a:r>
              <a:rPr lang="en-US" altLang="en-US" sz="3600" b="1" dirty="0"/>
              <a:t>x + </a:t>
            </a:r>
            <a:r>
              <a:rPr lang="en-US" altLang="en-US" sz="3600" b="1" dirty="0">
                <a:solidFill>
                  <a:srgbClr val="C00000"/>
                </a:solidFill>
              </a:rPr>
              <a:t>21=0</a:t>
            </a:r>
          </a:p>
        </p:txBody>
      </p:sp>
      <p:sp>
        <p:nvSpPr>
          <p:cNvPr id="44036" name="Text Box 4">
            <a:extLst>
              <a:ext uri="{FF2B5EF4-FFF2-40B4-BE49-F238E27FC236}">
                <a16:creationId xmlns:a16="http://schemas.microsoft.com/office/drawing/2014/main" id="{240A0F99-CC7E-4CFD-9DCF-A27FD5616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540" y="1158696"/>
            <a:ext cx="397332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1)  Multiply 10 • 21 = 210;</a:t>
            </a:r>
            <a:br>
              <a:rPr lang="en-US" altLang="en-US" sz="2400" dirty="0">
                <a:latin typeface="Times" panose="02020603050405020304" pitchFamily="18" charset="0"/>
              </a:rPr>
            </a:br>
            <a:r>
              <a:rPr lang="en-US" altLang="en-US" sz="2400" dirty="0">
                <a:latin typeface="Times" panose="02020603050405020304" pitchFamily="18" charset="0"/>
              </a:rPr>
              <a:t>     list factors of 30(2-digit numbers).</a:t>
            </a:r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116AAC78-94C3-4A3C-9E4A-E7328074F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4186" y="997884"/>
            <a:ext cx="111900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5 • 42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6 • 35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7 • 30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10 • 21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15 • 14</a:t>
            </a:r>
          </a:p>
        </p:txBody>
      </p:sp>
      <p:sp>
        <p:nvSpPr>
          <p:cNvPr id="44038" name="Text Box 6">
            <a:extLst>
              <a:ext uri="{FF2B5EF4-FFF2-40B4-BE49-F238E27FC236}">
                <a16:creationId xmlns:a16="http://schemas.microsoft.com/office/drawing/2014/main" id="{04B2A65E-39C3-49BE-8BFB-04D22C037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2386013"/>
            <a:ext cx="3668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2)  Which pair adds to 29 ?</a:t>
            </a:r>
          </a:p>
        </p:txBody>
      </p:sp>
      <p:sp>
        <p:nvSpPr>
          <p:cNvPr id="44039" name="Oval 7">
            <a:extLst>
              <a:ext uri="{FF2B5EF4-FFF2-40B4-BE49-F238E27FC236}">
                <a16:creationId xmlns:a16="http://schemas.microsoft.com/office/drawing/2014/main" id="{067B1FAD-E25F-4C0A-9605-7976D0058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503" y="2443163"/>
            <a:ext cx="984250" cy="5000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4040" name="Text Box 8">
            <a:extLst>
              <a:ext uri="{FF2B5EF4-FFF2-40B4-BE49-F238E27FC236}">
                <a16:creationId xmlns:a16="http://schemas.microsoft.com/office/drawing/2014/main" id="{184AD3DF-8655-4A0B-8288-6664FD8BA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133725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3)  Write the </a:t>
            </a:r>
            <a:r>
              <a:rPr lang="en-US" altLang="en-US" sz="2400" u="sng">
                <a:latin typeface="Times" panose="02020603050405020304" pitchFamily="18" charset="0"/>
              </a:rPr>
              <a:t>temporary</a:t>
            </a:r>
            <a:r>
              <a:rPr lang="en-US" altLang="en-US" sz="2400">
                <a:latin typeface="Times" panose="02020603050405020304" pitchFamily="18" charset="0"/>
              </a:rPr>
              <a:t> factors.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041" name="Rectangle 9">
                <a:extLst>
                  <a:ext uri="{FF2B5EF4-FFF2-40B4-BE49-F238E27FC236}">
                    <a16:creationId xmlns:a16="http://schemas.microsoft.com/office/drawing/2014/main" id="{A95075B3-6511-4DAE-8891-CEC62588F3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4722" y="5482097"/>
                <a:ext cx="5645150" cy="1332673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/>
                  <a:t>10x</a:t>
                </a:r>
                <a:r>
                  <a:rPr lang="en-US" altLang="en-US" sz="2800" baseline="30000" dirty="0"/>
                  <a:t>2</a:t>
                </a:r>
                <a:r>
                  <a:rPr lang="en-US" altLang="en-US" sz="2800" dirty="0"/>
                  <a:t> + 29x + 21 = (5x + 7)(2x + 3)=0</a:t>
                </a:r>
              </a:p>
              <a:p>
                <a:pPr algn="ctr" eaLnBrk="1" hangingPunct="1">
                  <a:spcBef>
                    <a:spcPct val="50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AU" sz="2800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dirty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0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800" dirty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n-US" sz="2800" dirty="0">
                          <a:latin typeface="Cambria Math" panose="02040503050406030204" pitchFamily="18" charset="0"/>
                        </a:rPr>
                        <m:t>or</m:t>
                      </m:r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AU" sz="28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dirty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0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en-US" sz="2800" b="1" dirty="0"/>
              </a:p>
            </p:txBody>
          </p:sp>
        </mc:Choice>
        <mc:Fallback>
          <p:sp>
            <p:nvSpPr>
              <p:cNvPr id="44041" name="Rectangle 9">
                <a:extLst>
                  <a:ext uri="{FF2B5EF4-FFF2-40B4-BE49-F238E27FC236}">
                    <a16:creationId xmlns:a16="http://schemas.microsoft.com/office/drawing/2014/main" id="{A95075B3-6511-4DAE-8891-CEC62588F3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84722" y="5482097"/>
                <a:ext cx="5645150" cy="1332673"/>
              </a:xfrm>
              <a:prstGeom prst="rect">
                <a:avLst/>
              </a:prstGeom>
              <a:blipFill>
                <a:blip r:embed="rId3"/>
                <a:stretch>
                  <a:fillRect l="-1188" t="-4566" r="-1188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042" name="Text Box 10">
            <a:extLst>
              <a:ext uri="{FF2B5EF4-FFF2-40B4-BE49-F238E27FC236}">
                <a16:creationId xmlns:a16="http://schemas.microsoft.com/office/drawing/2014/main" id="{C4823B65-9CF7-4C64-A27A-AAEB3ADFC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75" y="3167063"/>
            <a:ext cx="25006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( x + 15)( x + 14)</a:t>
            </a:r>
          </a:p>
        </p:txBody>
      </p:sp>
      <p:sp>
        <p:nvSpPr>
          <p:cNvPr id="44043" name="Text Box 11">
            <a:extLst>
              <a:ext uri="{FF2B5EF4-FFF2-40B4-BE49-F238E27FC236}">
                <a16:creationId xmlns:a16="http://schemas.microsoft.com/office/drawing/2014/main" id="{BD3EB1A1-64BF-4D3D-A4E4-042CE42F5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22688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4)  Put “10” underneath.</a:t>
            </a:r>
          </a:p>
        </p:txBody>
      </p:sp>
      <p:grpSp>
        <p:nvGrpSpPr>
          <p:cNvPr id="2" name="Group 12">
            <a:extLst>
              <a:ext uri="{FF2B5EF4-FFF2-40B4-BE49-F238E27FC236}">
                <a16:creationId xmlns:a16="http://schemas.microsoft.com/office/drawing/2014/main" id="{F0656934-1C46-44F2-BA97-4CD39EED8AE4}"/>
              </a:ext>
            </a:extLst>
          </p:cNvPr>
          <p:cNvGrpSpPr>
            <a:grpSpLocks/>
          </p:cNvGrpSpPr>
          <p:nvPr/>
        </p:nvGrpSpPr>
        <p:grpSpPr bwMode="auto">
          <a:xfrm>
            <a:off x="5312624" y="3566328"/>
            <a:ext cx="492124" cy="461963"/>
            <a:chOff x="3301" y="2604"/>
            <a:chExt cx="310" cy="291"/>
          </a:xfrm>
        </p:grpSpPr>
        <p:sp>
          <p:nvSpPr>
            <p:cNvPr id="21541" name="Text Box 13">
              <a:extLst>
                <a:ext uri="{FF2B5EF4-FFF2-40B4-BE49-F238E27FC236}">
                  <a16:creationId xmlns:a16="http://schemas.microsoft.com/office/drawing/2014/main" id="{8F9E1E51-6025-4183-8380-35F37A2F3E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" y="2604"/>
              <a:ext cx="31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Times" panose="02020603050405020304" pitchFamily="18" charset="0"/>
                </a:rPr>
                <a:t>10</a:t>
              </a:r>
              <a:endParaRPr lang="en-US" altLang="en-US" sz="2400" dirty="0">
                <a:latin typeface="Times" panose="02020603050405020304" pitchFamily="18" charset="0"/>
              </a:endParaRPr>
            </a:p>
          </p:txBody>
        </p:sp>
        <p:sp>
          <p:nvSpPr>
            <p:cNvPr id="21542" name="Line 14">
              <a:extLst>
                <a:ext uri="{FF2B5EF4-FFF2-40B4-BE49-F238E27FC236}">
                  <a16:creationId xmlns:a16="http://schemas.microsoft.com/office/drawing/2014/main" id="{F1D7645B-418C-401A-9B5E-7BA4877D12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4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3" name="Group 15">
            <a:extLst>
              <a:ext uri="{FF2B5EF4-FFF2-40B4-BE49-F238E27FC236}">
                <a16:creationId xmlns:a16="http://schemas.microsoft.com/office/drawing/2014/main" id="{2CDB28FF-4A6D-4B60-BDD4-8351DF40930C}"/>
              </a:ext>
            </a:extLst>
          </p:cNvPr>
          <p:cNvGrpSpPr>
            <a:grpSpLocks/>
          </p:cNvGrpSpPr>
          <p:nvPr/>
        </p:nvGrpSpPr>
        <p:grpSpPr bwMode="auto">
          <a:xfrm>
            <a:off x="6424620" y="3557593"/>
            <a:ext cx="679450" cy="461963"/>
            <a:chOff x="3445" y="2638"/>
            <a:chExt cx="428" cy="291"/>
          </a:xfrm>
        </p:grpSpPr>
        <p:sp>
          <p:nvSpPr>
            <p:cNvPr id="21539" name="Text Box 16">
              <a:extLst>
                <a:ext uri="{FF2B5EF4-FFF2-40B4-BE49-F238E27FC236}">
                  <a16:creationId xmlns:a16="http://schemas.microsoft.com/office/drawing/2014/main" id="{F11C6990-6853-4B28-A50B-999F16043B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5" y="2638"/>
              <a:ext cx="42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Times" panose="02020603050405020304" pitchFamily="18" charset="0"/>
                </a:rPr>
                <a:t>10</a:t>
              </a:r>
              <a:endParaRPr lang="en-US" altLang="en-US" sz="2400" dirty="0">
                <a:latin typeface="Times" panose="02020603050405020304" pitchFamily="18" charset="0"/>
              </a:endParaRPr>
            </a:p>
          </p:txBody>
        </p:sp>
        <p:sp>
          <p:nvSpPr>
            <p:cNvPr id="21540" name="Line 17">
              <a:extLst>
                <a:ext uri="{FF2B5EF4-FFF2-40B4-BE49-F238E27FC236}">
                  <a16:creationId xmlns:a16="http://schemas.microsoft.com/office/drawing/2014/main" id="{08CC3BFB-B8CF-46D8-8223-299B9B1D66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30" y="264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44050" name="Text Box 18">
            <a:extLst>
              <a:ext uri="{FF2B5EF4-FFF2-40B4-BE49-F238E27FC236}">
                <a16:creationId xmlns:a16="http://schemas.microsoft.com/office/drawing/2014/main" id="{EA4AAC8E-A9DD-4C4D-8633-F5A6594F3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00" y="4259263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5)  Reduce (if possible).</a:t>
            </a:r>
          </a:p>
        </p:txBody>
      </p:sp>
      <p:grpSp>
        <p:nvGrpSpPr>
          <p:cNvPr id="4" name="Group 19">
            <a:extLst>
              <a:ext uri="{FF2B5EF4-FFF2-40B4-BE49-F238E27FC236}">
                <a16:creationId xmlns:a16="http://schemas.microsoft.com/office/drawing/2014/main" id="{D17B8CB0-CB41-4E5D-AD6E-D3C2521FD52B}"/>
              </a:ext>
            </a:extLst>
          </p:cNvPr>
          <p:cNvGrpSpPr>
            <a:grpSpLocks/>
          </p:cNvGrpSpPr>
          <p:nvPr/>
        </p:nvGrpSpPr>
        <p:grpSpPr bwMode="auto">
          <a:xfrm>
            <a:off x="4573884" y="4086225"/>
            <a:ext cx="2395538" cy="803276"/>
            <a:chOff x="2835" y="2981"/>
            <a:chExt cx="1509" cy="506"/>
          </a:xfrm>
        </p:grpSpPr>
        <p:sp>
          <p:nvSpPr>
            <p:cNvPr id="21532" name="Text Box 20">
              <a:extLst>
                <a:ext uri="{FF2B5EF4-FFF2-40B4-BE49-F238E27FC236}">
                  <a16:creationId xmlns:a16="http://schemas.microsoft.com/office/drawing/2014/main" id="{0036CD16-1B65-4D24-A7E8-B63530F71E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5" y="2981"/>
              <a:ext cx="150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latin typeface="Times" panose="02020603050405020304" pitchFamily="18" charset="0"/>
                </a:rPr>
                <a:t>( x + 15)( x + 14)</a:t>
              </a:r>
            </a:p>
          </p:txBody>
        </p:sp>
        <p:grpSp>
          <p:nvGrpSpPr>
            <p:cNvPr id="21533" name="Group 21">
              <a:extLst>
                <a:ext uri="{FF2B5EF4-FFF2-40B4-BE49-F238E27FC236}">
                  <a16:creationId xmlns:a16="http://schemas.microsoft.com/office/drawing/2014/main" id="{E1EB9DAD-C8AC-4939-AB0F-4C89423671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34" y="3196"/>
              <a:ext cx="310" cy="291"/>
              <a:chOff x="3340" y="2604"/>
              <a:chExt cx="310" cy="291"/>
            </a:xfrm>
          </p:grpSpPr>
          <p:sp>
            <p:nvSpPr>
              <p:cNvPr id="21537" name="Text Box 22">
                <a:extLst>
                  <a:ext uri="{FF2B5EF4-FFF2-40B4-BE49-F238E27FC236}">
                    <a16:creationId xmlns:a16="http://schemas.microsoft.com/office/drawing/2014/main" id="{A2D2E811-44CD-4C04-9768-D5669E17F0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40" y="2604"/>
                <a:ext cx="31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" panose="02020603050405020304" pitchFamily="18" charset="0"/>
                  </a:rPr>
                  <a:t>10</a:t>
                </a:r>
                <a:endParaRPr lang="en-US" altLang="en-US" sz="2400" dirty="0">
                  <a:latin typeface="Times" panose="02020603050405020304" pitchFamily="18" charset="0"/>
                </a:endParaRPr>
              </a:p>
            </p:txBody>
          </p:sp>
          <p:sp>
            <p:nvSpPr>
              <p:cNvPr id="21538" name="Line 23">
                <a:extLst>
                  <a:ext uri="{FF2B5EF4-FFF2-40B4-BE49-F238E27FC236}">
                    <a16:creationId xmlns:a16="http://schemas.microsoft.com/office/drawing/2014/main" id="{625B3314-B145-48D1-9BBD-ECE991B2C2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2" y="2614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grpSp>
          <p:nvGrpSpPr>
            <p:cNvPr id="21534" name="Group 24">
              <a:extLst>
                <a:ext uri="{FF2B5EF4-FFF2-40B4-BE49-F238E27FC236}">
                  <a16:creationId xmlns:a16="http://schemas.microsoft.com/office/drawing/2014/main" id="{671B2756-F7C7-47D9-9A62-D4C889D026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18" y="3193"/>
              <a:ext cx="315" cy="291"/>
              <a:chOff x="3444" y="2604"/>
              <a:chExt cx="315" cy="291"/>
            </a:xfrm>
          </p:grpSpPr>
          <p:sp>
            <p:nvSpPr>
              <p:cNvPr id="21535" name="Text Box 25">
                <a:extLst>
                  <a:ext uri="{FF2B5EF4-FFF2-40B4-BE49-F238E27FC236}">
                    <a16:creationId xmlns:a16="http://schemas.microsoft.com/office/drawing/2014/main" id="{7FFE2E49-0972-4C96-835C-0C38D55BB7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44" y="2604"/>
                <a:ext cx="31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" panose="02020603050405020304" pitchFamily="18" charset="0"/>
                  </a:rPr>
                  <a:t>10</a:t>
                </a:r>
                <a:endParaRPr lang="en-US" altLang="en-US" sz="2400" dirty="0">
                  <a:latin typeface="Times" panose="02020603050405020304" pitchFamily="18" charset="0"/>
                </a:endParaRPr>
              </a:p>
            </p:txBody>
          </p:sp>
          <p:sp>
            <p:nvSpPr>
              <p:cNvPr id="21536" name="Line 26">
                <a:extLst>
                  <a:ext uri="{FF2B5EF4-FFF2-40B4-BE49-F238E27FC236}">
                    <a16:creationId xmlns:a16="http://schemas.microsoft.com/office/drawing/2014/main" id="{6432CEC0-FC10-4680-AF51-56FF8D2A8D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32" y="2640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sp>
        <p:nvSpPr>
          <p:cNvPr id="44059" name="Line 27">
            <a:extLst>
              <a:ext uri="{FF2B5EF4-FFF2-40B4-BE49-F238E27FC236}">
                <a16:creationId xmlns:a16="http://schemas.microsoft.com/office/drawing/2014/main" id="{9B6E8331-6EE8-4FE3-953B-6D5E27F584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11430" y="4599782"/>
            <a:ext cx="214312" cy="2333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4060" name="Line 28">
            <a:extLst>
              <a:ext uri="{FF2B5EF4-FFF2-40B4-BE49-F238E27FC236}">
                <a16:creationId xmlns:a16="http://schemas.microsoft.com/office/drawing/2014/main" id="{B1E9136A-93F6-48A0-808B-D9307D79C6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56780" y="4206875"/>
            <a:ext cx="214312" cy="2333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4061" name="Text Box 29">
            <a:extLst>
              <a:ext uri="{FF2B5EF4-FFF2-40B4-BE49-F238E27FC236}">
                <a16:creationId xmlns:a16="http://schemas.microsoft.com/office/drawing/2014/main" id="{970CE2E4-23DE-4407-B5FC-33D2CB07F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511" y="3881438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latin typeface="Times" panose="02020603050405020304" pitchFamily="18" charset="0"/>
              </a:rPr>
              <a:t>7</a:t>
            </a:r>
            <a:endParaRPr lang="en-US" altLang="en-US" sz="2000" dirty="0">
              <a:latin typeface="Times" panose="02020603050405020304" pitchFamily="18" charset="0"/>
            </a:endParaRPr>
          </a:p>
        </p:txBody>
      </p:sp>
      <p:sp>
        <p:nvSpPr>
          <p:cNvPr id="44062" name="Text Box 30">
            <a:extLst>
              <a:ext uri="{FF2B5EF4-FFF2-40B4-BE49-F238E27FC236}">
                <a16:creationId xmlns:a16="http://schemas.microsoft.com/office/drawing/2014/main" id="{46CFD4E3-80CA-40DD-A0F7-65FA69B07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4848225"/>
            <a:ext cx="4295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6)  Move denominator(s)in </a:t>
            </a:r>
            <a:br>
              <a:rPr lang="en-US" altLang="en-US" sz="2400" dirty="0">
                <a:latin typeface="Times" panose="02020603050405020304" pitchFamily="18" charset="0"/>
              </a:rPr>
            </a:br>
            <a:r>
              <a:rPr lang="en-US" altLang="en-US" sz="2400" dirty="0">
                <a:latin typeface="Times" panose="02020603050405020304" pitchFamily="18" charset="0"/>
              </a:rPr>
              <a:t>front of “x”.</a:t>
            </a:r>
          </a:p>
        </p:txBody>
      </p:sp>
      <p:sp>
        <p:nvSpPr>
          <p:cNvPr id="44063" name="Text Box 31">
            <a:extLst>
              <a:ext uri="{FF2B5EF4-FFF2-40B4-BE49-F238E27FC236}">
                <a16:creationId xmlns:a16="http://schemas.microsoft.com/office/drawing/2014/main" id="{14C439D0-334E-4213-9966-030BD63FB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3750" y="4983163"/>
            <a:ext cx="25483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( </a:t>
            </a:r>
            <a:r>
              <a:rPr lang="en-US" altLang="en-US" sz="2400" b="1" dirty="0">
                <a:solidFill>
                  <a:srgbClr val="FF0000"/>
                </a:solidFill>
                <a:latin typeface="Times" panose="02020603050405020304" pitchFamily="18" charset="0"/>
              </a:rPr>
              <a:t>2</a:t>
            </a:r>
            <a:r>
              <a:rPr lang="en-US" altLang="en-US" sz="2400" b="1" dirty="0">
                <a:latin typeface="Times" panose="02020603050405020304" pitchFamily="18" charset="0"/>
              </a:rPr>
              <a:t>x + 3)( </a:t>
            </a:r>
            <a:r>
              <a:rPr lang="en-US" altLang="en-US" sz="2400" b="1" dirty="0">
                <a:solidFill>
                  <a:srgbClr val="FF0000"/>
                </a:solidFill>
                <a:latin typeface="Times" panose="02020603050405020304" pitchFamily="18" charset="0"/>
              </a:rPr>
              <a:t>5</a:t>
            </a:r>
            <a:r>
              <a:rPr lang="en-US" altLang="en-US" sz="2400" b="1" dirty="0">
                <a:latin typeface="Times" panose="02020603050405020304" pitchFamily="18" charset="0"/>
              </a:rPr>
              <a:t>x + 7)</a:t>
            </a:r>
          </a:p>
        </p:txBody>
      </p:sp>
      <p:grpSp>
        <p:nvGrpSpPr>
          <p:cNvPr id="21525" name="Group 267">
            <a:extLst>
              <a:ext uri="{FF2B5EF4-FFF2-40B4-BE49-F238E27FC236}">
                <a16:creationId xmlns:a16="http://schemas.microsoft.com/office/drawing/2014/main" id="{9F9EE9C0-533F-46E8-B892-73C7564052C2}"/>
              </a:ext>
            </a:extLst>
          </p:cNvPr>
          <p:cNvGrpSpPr>
            <a:grpSpLocks/>
          </p:cNvGrpSpPr>
          <p:nvPr/>
        </p:nvGrpSpPr>
        <p:grpSpPr bwMode="auto">
          <a:xfrm>
            <a:off x="6380163" y="1454150"/>
            <a:ext cx="2293937" cy="1627188"/>
            <a:chOff x="8679" y="1891"/>
            <a:chExt cx="787" cy="738"/>
          </a:xfrm>
        </p:grpSpPr>
        <p:sp>
          <p:nvSpPr>
            <p:cNvPr id="21530" name="Line 269">
              <a:extLst>
                <a:ext uri="{FF2B5EF4-FFF2-40B4-BE49-F238E27FC236}">
                  <a16:creationId xmlns:a16="http://schemas.microsoft.com/office/drawing/2014/main" id="{F7AD8483-E742-40D8-A288-30DA23B3E8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31" name="Line 268">
              <a:extLst>
                <a:ext uri="{FF2B5EF4-FFF2-40B4-BE49-F238E27FC236}">
                  <a16:creationId xmlns:a16="http://schemas.microsoft.com/office/drawing/2014/main" id="{CEEB58AD-2B24-4A68-950E-012FFE28649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1526" name="Text Box 271">
            <a:extLst>
              <a:ext uri="{FF2B5EF4-FFF2-40B4-BE49-F238E27FC236}">
                <a16:creationId xmlns:a16="http://schemas.microsoft.com/office/drawing/2014/main" id="{F552F3D9-E1D0-4D28-9F94-852349250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4770" y="2471692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210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7" name="Text Box 272">
            <a:extLst>
              <a:ext uri="{FF2B5EF4-FFF2-40B4-BE49-F238E27FC236}">
                <a16:creationId xmlns:a16="http://schemas.microsoft.com/office/drawing/2014/main" id="{6F15947D-1F8F-41D8-8331-43A6AE603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2638" y="1230313"/>
            <a:ext cx="16446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29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8" name="Text Box 273">
            <a:extLst>
              <a:ext uri="{FF2B5EF4-FFF2-40B4-BE49-F238E27FC236}">
                <a16:creationId xmlns:a16="http://schemas.microsoft.com/office/drawing/2014/main" id="{AEF20A63-C6BF-4FDD-A7F4-613381944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713" y="1884363"/>
            <a:ext cx="13335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15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9" name="Text Box 274">
            <a:extLst>
              <a:ext uri="{FF2B5EF4-FFF2-40B4-BE49-F238E27FC236}">
                <a16:creationId xmlns:a16="http://schemas.microsoft.com/office/drawing/2014/main" id="{2AF7912A-EAA4-4084-945E-2769BF10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1884363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14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39" name="Line 28">
            <a:extLst>
              <a:ext uri="{FF2B5EF4-FFF2-40B4-BE49-F238E27FC236}">
                <a16:creationId xmlns:a16="http://schemas.microsoft.com/office/drawing/2014/main" id="{6DE80296-FD75-42A4-9254-B349F4D6C9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96604" y="4220129"/>
            <a:ext cx="214312" cy="2333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0" name="Line 28">
            <a:extLst>
              <a:ext uri="{FF2B5EF4-FFF2-40B4-BE49-F238E27FC236}">
                <a16:creationId xmlns:a16="http://schemas.microsoft.com/office/drawing/2014/main" id="{8EB94DE8-8FF1-410C-9B28-8C79F2CF00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76724" y="4577939"/>
            <a:ext cx="214312" cy="2333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1" name="Text Box 29">
            <a:extLst>
              <a:ext uri="{FF2B5EF4-FFF2-40B4-BE49-F238E27FC236}">
                <a16:creationId xmlns:a16="http://schemas.microsoft.com/office/drawing/2014/main" id="{94E29102-F14C-482C-B1D3-552EA06C6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8337" y="3914570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latin typeface="Times" panose="02020603050405020304" pitchFamily="18" charset="0"/>
              </a:rPr>
              <a:t>3</a:t>
            </a:r>
            <a:endParaRPr lang="en-US" altLang="en-US" sz="2000" dirty="0">
              <a:latin typeface="Times" panose="02020603050405020304" pitchFamily="18" charset="0"/>
            </a:endParaRPr>
          </a:p>
        </p:txBody>
      </p:sp>
      <p:sp>
        <p:nvSpPr>
          <p:cNvPr id="42" name="Text Box 29">
            <a:extLst>
              <a:ext uri="{FF2B5EF4-FFF2-40B4-BE49-F238E27FC236}">
                <a16:creationId xmlns:a16="http://schemas.microsoft.com/office/drawing/2014/main" id="{3C4148D4-C8E0-477D-BD88-0B0AD87DC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8337" y="4749453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solidFill>
                  <a:srgbClr val="FF0000"/>
                </a:solidFill>
                <a:latin typeface="Times" panose="02020603050405020304" pitchFamily="18" charset="0"/>
              </a:rPr>
              <a:t>2</a:t>
            </a:r>
            <a:endParaRPr lang="en-US" altLang="en-US" sz="20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43" name="Text Box 29">
            <a:extLst>
              <a:ext uri="{FF2B5EF4-FFF2-40B4-BE49-F238E27FC236}">
                <a16:creationId xmlns:a16="http://schemas.microsoft.com/office/drawing/2014/main" id="{FD29F488-1997-4F90-8920-87B01951B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887" y="4729575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solidFill>
                  <a:srgbClr val="FF0000"/>
                </a:solidFill>
                <a:latin typeface="Times" panose="02020603050405020304" pitchFamily="18" charset="0"/>
              </a:rPr>
              <a:t>5</a:t>
            </a:r>
            <a:endParaRPr lang="en-US" altLang="en-US" sz="20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9605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  <p:bldP spid="44037" grpId="0" autoUpdateAnimBg="0"/>
      <p:bldP spid="44038" grpId="0" autoUpdateAnimBg="0"/>
      <p:bldP spid="44039" grpId="0" animBg="1"/>
      <p:bldP spid="44040" grpId="0" autoUpdateAnimBg="0"/>
      <p:bldP spid="44041" grpId="0" animBg="1" autoUpdateAnimBg="0"/>
      <p:bldP spid="44042" grpId="0" autoUpdateAnimBg="0"/>
      <p:bldP spid="44043" grpId="0" autoUpdateAnimBg="0"/>
      <p:bldP spid="44050" grpId="0" autoUpdateAnimBg="0"/>
      <p:bldP spid="44061" grpId="0" autoUpdateAnimBg="0"/>
      <p:bldP spid="44062" grpId="0" autoUpdateAnimBg="0"/>
      <p:bldP spid="44063" grpId="0" autoUpdateAnimBg="0"/>
      <p:bldP spid="41" grpId="0" autoUpdateAnimBg="0"/>
      <p:bldP spid="42" grpId="0" autoUpdateAnimBg="0"/>
      <p:bldP spid="43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07CD5F96-AAD6-4138-B202-2B0F6576D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31775"/>
            <a:ext cx="44005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Equation #8: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6CBA9D1-BB7B-4D7C-854D-50369662A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9838" y="301625"/>
            <a:ext cx="3384550" cy="646331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C00000"/>
                </a:solidFill>
              </a:rPr>
              <a:t>-6</a:t>
            </a:r>
            <a:r>
              <a:rPr lang="en-US" altLang="en-US" sz="3600" b="1" dirty="0"/>
              <a:t>x</a:t>
            </a:r>
            <a:r>
              <a:rPr lang="en-US" altLang="en-US" sz="3600" b="1" baseline="30000" dirty="0"/>
              <a:t>2</a:t>
            </a:r>
            <a:r>
              <a:rPr lang="en-US" altLang="en-US" sz="3600" b="1" dirty="0"/>
              <a:t> + </a:t>
            </a:r>
            <a:r>
              <a:rPr lang="en-US" altLang="en-US" sz="3600" b="1" dirty="0">
                <a:solidFill>
                  <a:srgbClr val="00B050"/>
                </a:solidFill>
              </a:rPr>
              <a:t>5</a:t>
            </a:r>
            <a:r>
              <a:rPr lang="en-US" altLang="en-US" sz="3600" b="1" dirty="0"/>
              <a:t>x + </a:t>
            </a:r>
            <a:r>
              <a:rPr lang="en-US" altLang="en-US" sz="3600" b="1" dirty="0">
                <a:solidFill>
                  <a:srgbClr val="C00000"/>
                </a:solidFill>
              </a:rPr>
              <a:t>6=0</a:t>
            </a:r>
          </a:p>
        </p:txBody>
      </p:sp>
      <p:sp>
        <p:nvSpPr>
          <p:cNvPr id="44036" name="Text Box 4">
            <a:extLst>
              <a:ext uri="{FF2B5EF4-FFF2-40B4-BE49-F238E27FC236}">
                <a16:creationId xmlns:a16="http://schemas.microsoft.com/office/drawing/2014/main" id="{240A0F99-CC7E-4CFD-9DCF-A27FD5616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540" y="1158696"/>
            <a:ext cx="39733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1)  Multiply -6 • 6 = -36;</a:t>
            </a:r>
            <a:br>
              <a:rPr lang="en-US" altLang="en-US" sz="2400" dirty="0">
                <a:latin typeface="Times" panose="02020603050405020304" pitchFamily="18" charset="0"/>
              </a:rPr>
            </a:br>
            <a:r>
              <a:rPr lang="en-US" altLang="en-US" sz="2400" dirty="0">
                <a:latin typeface="Times" panose="02020603050405020304" pitchFamily="18" charset="0"/>
              </a:rPr>
              <a:t>     list factors of -36.</a:t>
            </a:r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116AAC78-94C3-4A3C-9E4A-E7328074F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174" y="1416016"/>
            <a:ext cx="111900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-2 • 18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-3 • 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-4 • 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-6 • 6</a:t>
            </a:r>
          </a:p>
        </p:txBody>
      </p:sp>
      <p:sp>
        <p:nvSpPr>
          <p:cNvPr id="44038" name="Text Box 6">
            <a:extLst>
              <a:ext uri="{FF2B5EF4-FFF2-40B4-BE49-F238E27FC236}">
                <a16:creationId xmlns:a16="http://schemas.microsoft.com/office/drawing/2014/main" id="{04B2A65E-39C3-49BE-8BFB-04D22C037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2386013"/>
            <a:ext cx="3668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2)  Which pair adds to 5 ?</a:t>
            </a:r>
          </a:p>
        </p:txBody>
      </p:sp>
      <p:sp>
        <p:nvSpPr>
          <p:cNvPr id="44039" name="Oval 7">
            <a:extLst>
              <a:ext uri="{FF2B5EF4-FFF2-40B4-BE49-F238E27FC236}">
                <a16:creationId xmlns:a16="http://schemas.microsoft.com/office/drawing/2014/main" id="{067B1FAD-E25F-4C0A-9605-7976D0058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9143" y="2149179"/>
            <a:ext cx="984250" cy="5000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4040" name="Text Box 8">
            <a:extLst>
              <a:ext uri="{FF2B5EF4-FFF2-40B4-BE49-F238E27FC236}">
                <a16:creationId xmlns:a16="http://schemas.microsoft.com/office/drawing/2014/main" id="{184AD3DF-8655-4A0B-8288-6664FD8BA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133725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3)  Write the </a:t>
            </a:r>
            <a:r>
              <a:rPr lang="en-US" altLang="en-US" sz="2400" u="sng">
                <a:latin typeface="Times" panose="02020603050405020304" pitchFamily="18" charset="0"/>
              </a:rPr>
              <a:t>temporary</a:t>
            </a:r>
            <a:r>
              <a:rPr lang="en-US" altLang="en-US" sz="2400">
                <a:latin typeface="Times" panose="02020603050405020304" pitchFamily="18" charset="0"/>
              </a:rPr>
              <a:t> factors.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041" name="Rectangle 9">
                <a:extLst>
                  <a:ext uri="{FF2B5EF4-FFF2-40B4-BE49-F238E27FC236}">
                    <a16:creationId xmlns:a16="http://schemas.microsoft.com/office/drawing/2014/main" id="{A95075B3-6511-4DAE-8891-CEC62588F3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0784" y="5492926"/>
                <a:ext cx="5645150" cy="1332673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/>
                  <a:t>-6x</a:t>
                </a:r>
                <a:r>
                  <a:rPr lang="en-US" altLang="en-US" sz="2800" baseline="30000" dirty="0"/>
                  <a:t>2</a:t>
                </a:r>
                <a:r>
                  <a:rPr lang="en-US" altLang="en-US" sz="2800" dirty="0"/>
                  <a:t> + 5x + 6 = (3x + 2)(-2x + 3)=0</a:t>
                </a:r>
              </a:p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AU" sz="2800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dirty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800" dirty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n-US" sz="2800" dirty="0">
                          <a:latin typeface="Cambria Math" panose="02040503050406030204" pitchFamily="18" charset="0"/>
                        </a:rPr>
                        <m:t>or</m:t>
                      </m:r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AU" sz="28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en-US" sz="2800" dirty="0"/>
              </a:p>
            </p:txBody>
          </p:sp>
        </mc:Choice>
        <mc:Fallback>
          <p:sp>
            <p:nvSpPr>
              <p:cNvPr id="44041" name="Rectangle 9">
                <a:extLst>
                  <a:ext uri="{FF2B5EF4-FFF2-40B4-BE49-F238E27FC236}">
                    <a16:creationId xmlns:a16="http://schemas.microsoft.com/office/drawing/2014/main" id="{A95075B3-6511-4DAE-8891-CEC62588F3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30784" y="5492926"/>
                <a:ext cx="5645150" cy="1332673"/>
              </a:xfrm>
              <a:prstGeom prst="rect">
                <a:avLst/>
              </a:prstGeom>
              <a:blipFill>
                <a:blip r:embed="rId3"/>
                <a:stretch>
                  <a:fillRect t="-4566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042" name="Text Box 10">
            <a:extLst>
              <a:ext uri="{FF2B5EF4-FFF2-40B4-BE49-F238E27FC236}">
                <a16:creationId xmlns:a16="http://schemas.microsoft.com/office/drawing/2014/main" id="{C4823B65-9CF7-4C64-A27A-AAEB3ADFC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75" y="3167063"/>
            <a:ext cx="25006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( x - 4)( x + 9)</a:t>
            </a:r>
          </a:p>
        </p:txBody>
      </p:sp>
      <p:sp>
        <p:nvSpPr>
          <p:cNvPr id="44043" name="Text Box 11">
            <a:extLst>
              <a:ext uri="{FF2B5EF4-FFF2-40B4-BE49-F238E27FC236}">
                <a16:creationId xmlns:a16="http://schemas.microsoft.com/office/drawing/2014/main" id="{BD3EB1A1-64BF-4D3D-A4E4-042CE42F5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22688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4)  Put “-6” underneath.</a:t>
            </a:r>
          </a:p>
        </p:txBody>
      </p:sp>
      <p:grpSp>
        <p:nvGrpSpPr>
          <p:cNvPr id="2" name="Group 12">
            <a:extLst>
              <a:ext uri="{FF2B5EF4-FFF2-40B4-BE49-F238E27FC236}">
                <a16:creationId xmlns:a16="http://schemas.microsoft.com/office/drawing/2014/main" id="{F0656934-1C46-44F2-BA97-4CD39EED8AE4}"/>
              </a:ext>
            </a:extLst>
          </p:cNvPr>
          <p:cNvGrpSpPr>
            <a:grpSpLocks/>
          </p:cNvGrpSpPr>
          <p:nvPr/>
        </p:nvGrpSpPr>
        <p:grpSpPr bwMode="auto">
          <a:xfrm>
            <a:off x="5188801" y="3566328"/>
            <a:ext cx="492124" cy="461963"/>
            <a:chOff x="3223" y="2604"/>
            <a:chExt cx="310" cy="291"/>
          </a:xfrm>
        </p:grpSpPr>
        <p:sp>
          <p:nvSpPr>
            <p:cNvPr id="21541" name="Text Box 13">
              <a:extLst>
                <a:ext uri="{FF2B5EF4-FFF2-40B4-BE49-F238E27FC236}">
                  <a16:creationId xmlns:a16="http://schemas.microsoft.com/office/drawing/2014/main" id="{8F9E1E51-6025-4183-8380-35F37A2F3E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3" y="2604"/>
              <a:ext cx="31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Times" panose="02020603050405020304" pitchFamily="18" charset="0"/>
                </a:rPr>
                <a:t>-6</a:t>
              </a:r>
              <a:endParaRPr lang="en-US" altLang="en-US" sz="2400" dirty="0">
                <a:latin typeface="Times" panose="02020603050405020304" pitchFamily="18" charset="0"/>
              </a:endParaRPr>
            </a:p>
          </p:txBody>
        </p:sp>
        <p:sp>
          <p:nvSpPr>
            <p:cNvPr id="21542" name="Line 14">
              <a:extLst>
                <a:ext uri="{FF2B5EF4-FFF2-40B4-BE49-F238E27FC236}">
                  <a16:creationId xmlns:a16="http://schemas.microsoft.com/office/drawing/2014/main" id="{F1D7645B-418C-401A-9B5E-7BA4877D12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8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3" name="Group 15">
            <a:extLst>
              <a:ext uri="{FF2B5EF4-FFF2-40B4-BE49-F238E27FC236}">
                <a16:creationId xmlns:a16="http://schemas.microsoft.com/office/drawing/2014/main" id="{2CDB28FF-4A6D-4B60-BDD4-8351DF40930C}"/>
              </a:ext>
            </a:extLst>
          </p:cNvPr>
          <p:cNvGrpSpPr>
            <a:grpSpLocks/>
          </p:cNvGrpSpPr>
          <p:nvPr/>
        </p:nvGrpSpPr>
        <p:grpSpPr bwMode="auto">
          <a:xfrm>
            <a:off x="6029112" y="3577582"/>
            <a:ext cx="679450" cy="461963"/>
            <a:chOff x="3445" y="2638"/>
            <a:chExt cx="428" cy="291"/>
          </a:xfrm>
        </p:grpSpPr>
        <p:sp>
          <p:nvSpPr>
            <p:cNvPr id="21539" name="Text Box 16">
              <a:extLst>
                <a:ext uri="{FF2B5EF4-FFF2-40B4-BE49-F238E27FC236}">
                  <a16:creationId xmlns:a16="http://schemas.microsoft.com/office/drawing/2014/main" id="{F11C6990-6853-4B28-A50B-999F16043B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5" y="2638"/>
              <a:ext cx="42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Times" panose="02020603050405020304" pitchFamily="18" charset="0"/>
                </a:rPr>
                <a:t>-6</a:t>
              </a:r>
              <a:endParaRPr lang="en-US" altLang="en-US" sz="2400" dirty="0">
                <a:latin typeface="Times" panose="02020603050405020304" pitchFamily="18" charset="0"/>
              </a:endParaRPr>
            </a:p>
          </p:txBody>
        </p:sp>
        <p:sp>
          <p:nvSpPr>
            <p:cNvPr id="21540" name="Line 17">
              <a:extLst>
                <a:ext uri="{FF2B5EF4-FFF2-40B4-BE49-F238E27FC236}">
                  <a16:creationId xmlns:a16="http://schemas.microsoft.com/office/drawing/2014/main" id="{08CC3BFB-B8CF-46D8-8223-299B9B1D66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30" y="264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44050" name="Text Box 18">
            <a:extLst>
              <a:ext uri="{FF2B5EF4-FFF2-40B4-BE49-F238E27FC236}">
                <a16:creationId xmlns:a16="http://schemas.microsoft.com/office/drawing/2014/main" id="{EA4AAC8E-A9DD-4C4D-8633-F5A6594F3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00" y="4259263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5)  Reduce (if possible).</a:t>
            </a:r>
          </a:p>
        </p:txBody>
      </p:sp>
      <p:grpSp>
        <p:nvGrpSpPr>
          <p:cNvPr id="4" name="Group 19">
            <a:extLst>
              <a:ext uri="{FF2B5EF4-FFF2-40B4-BE49-F238E27FC236}">
                <a16:creationId xmlns:a16="http://schemas.microsoft.com/office/drawing/2014/main" id="{D17B8CB0-CB41-4E5D-AD6E-D3C2521FD52B}"/>
              </a:ext>
            </a:extLst>
          </p:cNvPr>
          <p:cNvGrpSpPr>
            <a:grpSpLocks/>
          </p:cNvGrpSpPr>
          <p:nvPr/>
        </p:nvGrpSpPr>
        <p:grpSpPr bwMode="auto">
          <a:xfrm>
            <a:off x="4704059" y="4102100"/>
            <a:ext cx="2395538" cy="787401"/>
            <a:chOff x="2917" y="2991"/>
            <a:chExt cx="1509" cy="496"/>
          </a:xfrm>
        </p:grpSpPr>
        <p:sp>
          <p:nvSpPr>
            <p:cNvPr id="21532" name="Text Box 20">
              <a:extLst>
                <a:ext uri="{FF2B5EF4-FFF2-40B4-BE49-F238E27FC236}">
                  <a16:creationId xmlns:a16="http://schemas.microsoft.com/office/drawing/2014/main" id="{0036CD16-1B65-4D24-A7E8-B63530F71E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7" y="2991"/>
              <a:ext cx="150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latin typeface="Times" panose="02020603050405020304" pitchFamily="18" charset="0"/>
                </a:rPr>
                <a:t>( x - 4)( x + 9)</a:t>
              </a:r>
            </a:p>
          </p:txBody>
        </p:sp>
        <p:grpSp>
          <p:nvGrpSpPr>
            <p:cNvPr id="21533" name="Group 21">
              <a:extLst>
                <a:ext uri="{FF2B5EF4-FFF2-40B4-BE49-F238E27FC236}">
                  <a16:creationId xmlns:a16="http://schemas.microsoft.com/office/drawing/2014/main" id="{E1EB9DAD-C8AC-4939-AB0F-4C89423671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34" y="3196"/>
              <a:ext cx="310" cy="291"/>
              <a:chOff x="3340" y="2604"/>
              <a:chExt cx="310" cy="291"/>
            </a:xfrm>
          </p:grpSpPr>
          <p:sp>
            <p:nvSpPr>
              <p:cNvPr id="21537" name="Text Box 22">
                <a:extLst>
                  <a:ext uri="{FF2B5EF4-FFF2-40B4-BE49-F238E27FC236}">
                    <a16:creationId xmlns:a16="http://schemas.microsoft.com/office/drawing/2014/main" id="{A2D2E811-44CD-4C04-9768-D5669E17F0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40" y="2604"/>
                <a:ext cx="31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" panose="02020603050405020304" pitchFamily="18" charset="0"/>
                  </a:rPr>
                  <a:t>-6</a:t>
                </a:r>
                <a:endParaRPr lang="en-US" altLang="en-US" sz="2400" dirty="0">
                  <a:latin typeface="Times" panose="02020603050405020304" pitchFamily="18" charset="0"/>
                </a:endParaRPr>
              </a:p>
            </p:txBody>
          </p:sp>
          <p:sp>
            <p:nvSpPr>
              <p:cNvPr id="21538" name="Line 23">
                <a:extLst>
                  <a:ext uri="{FF2B5EF4-FFF2-40B4-BE49-F238E27FC236}">
                    <a16:creationId xmlns:a16="http://schemas.microsoft.com/office/drawing/2014/main" id="{625B3314-B145-48D1-9BBD-ECE991B2C2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2" y="2614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grpSp>
          <p:nvGrpSpPr>
            <p:cNvPr id="21534" name="Group 24">
              <a:extLst>
                <a:ext uri="{FF2B5EF4-FFF2-40B4-BE49-F238E27FC236}">
                  <a16:creationId xmlns:a16="http://schemas.microsoft.com/office/drawing/2014/main" id="{671B2756-F7C7-47D9-9A62-D4C889D026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28" y="3193"/>
              <a:ext cx="315" cy="291"/>
              <a:chOff x="3354" y="2604"/>
              <a:chExt cx="315" cy="291"/>
            </a:xfrm>
          </p:grpSpPr>
          <p:sp>
            <p:nvSpPr>
              <p:cNvPr id="21535" name="Text Box 25">
                <a:extLst>
                  <a:ext uri="{FF2B5EF4-FFF2-40B4-BE49-F238E27FC236}">
                    <a16:creationId xmlns:a16="http://schemas.microsoft.com/office/drawing/2014/main" id="{7FFE2E49-0972-4C96-835C-0C38D55BB7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54" y="2604"/>
                <a:ext cx="31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" panose="02020603050405020304" pitchFamily="18" charset="0"/>
                  </a:rPr>
                  <a:t>-6</a:t>
                </a:r>
                <a:endParaRPr lang="en-US" altLang="en-US" sz="2400" dirty="0">
                  <a:latin typeface="Times" panose="02020603050405020304" pitchFamily="18" charset="0"/>
                </a:endParaRPr>
              </a:p>
            </p:txBody>
          </p:sp>
          <p:sp>
            <p:nvSpPr>
              <p:cNvPr id="21536" name="Line 26">
                <a:extLst>
                  <a:ext uri="{FF2B5EF4-FFF2-40B4-BE49-F238E27FC236}">
                    <a16:creationId xmlns:a16="http://schemas.microsoft.com/office/drawing/2014/main" id="{6432CEC0-FC10-4680-AF51-56FF8D2A8D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2" y="2640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sp>
        <p:nvSpPr>
          <p:cNvPr id="44059" name="Line 27">
            <a:extLst>
              <a:ext uri="{FF2B5EF4-FFF2-40B4-BE49-F238E27FC236}">
                <a16:creationId xmlns:a16="http://schemas.microsoft.com/office/drawing/2014/main" id="{9B6E8331-6EE8-4FE3-953B-6D5E27F584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34968" y="4599782"/>
            <a:ext cx="214312" cy="2333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4060" name="Line 28">
            <a:extLst>
              <a:ext uri="{FF2B5EF4-FFF2-40B4-BE49-F238E27FC236}">
                <a16:creationId xmlns:a16="http://schemas.microsoft.com/office/drawing/2014/main" id="{B1E9136A-93F6-48A0-808B-D9307D79C6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96360" y="4206875"/>
            <a:ext cx="214312" cy="2333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4061" name="Text Box 29">
            <a:extLst>
              <a:ext uri="{FF2B5EF4-FFF2-40B4-BE49-F238E27FC236}">
                <a16:creationId xmlns:a16="http://schemas.microsoft.com/office/drawing/2014/main" id="{970CE2E4-23DE-4407-B5FC-33D2CB07F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4211" y="3881687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latin typeface="Times" panose="02020603050405020304" pitchFamily="18" charset="0"/>
              </a:rPr>
              <a:t>+3</a:t>
            </a:r>
            <a:endParaRPr lang="en-US" altLang="en-US" sz="2000" dirty="0">
              <a:latin typeface="Times" panose="02020603050405020304" pitchFamily="18" charset="0"/>
            </a:endParaRPr>
          </a:p>
        </p:txBody>
      </p:sp>
      <p:sp>
        <p:nvSpPr>
          <p:cNvPr id="44062" name="Text Box 30">
            <a:extLst>
              <a:ext uri="{FF2B5EF4-FFF2-40B4-BE49-F238E27FC236}">
                <a16:creationId xmlns:a16="http://schemas.microsoft.com/office/drawing/2014/main" id="{46CFD4E3-80CA-40DD-A0F7-65FA69B07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4848225"/>
            <a:ext cx="4295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6)  Move denominator(s)in </a:t>
            </a:r>
            <a:br>
              <a:rPr lang="en-US" altLang="en-US" sz="2400" dirty="0">
                <a:latin typeface="Times" panose="02020603050405020304" pitchFamily="18" charset="0"/>
              </a:rPr>
            </a:br>
            <a:r>
              <a:rPr lang="en-US" altLang="en-US" sz="2400" dirty="0">
                <a:latin typeface="Times" panose="02020603050405020304" pitchFamily="18" charset="0"/>
              </a:rPr>
              <a:t>front of “x”.</a:t>
            </a:r>
          </a:p>
        </p:txBody>
      </p:sp>
      <p:sp>
        <p:nvSpPr>
          <p:cNvPr id="44063" name="Text Box 31">
            <a:extLst>
              <a:ext uri="{FF2B5EF4-FFF2-40B4-BE49-F238E27FC236}">
                <a16:creationId xmlns:a16="http://schemas.microsoft.com/office/drawing/2014/main" id="{14C439D0-334E-4213-9966-030BD63FB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3750" y="4983163"/>
            <a:ext cx="25483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( </a:t>
            </a:r>
            <a:r>
              <a:rPr lang="en-US" altLang="en-US" sz="2400" b="1" dirty="0">
                <a:solidFill>
                  <a:srgbClr val="FF0000"/>
                </a:solidFill>
                <a:latin typeface="Times" panose="02020603050405020304" pitchFamily="18" charset="0"/>
              </a:rPr>
              <a:t>3</a:t>
            </a:r>
            <a:r>
              <a:rPr lang="en-US" altLang="en-US" sz="2400" b="1" dirty="0">
                <a:latin typeface="Times" panose="02020603050405020304" pitchFamily="18" charset="0"/>
              </a:rPr>
              <a:t>x + 2)( </a:t>
            </a:r>
            <a:r>
              <a:rPr lang="en-US" altLang="en-US" sz="2400" b="1" dirty="0">
                <a:solidFill>
                  <a:srgbClr val="FF0000"/>
                </a:solidFill>
                <a:latin typeface="Times" panose="02020603050405020304" pitchFamily="18" charset="0"/>
              </a:rPr>
              <a:t>-2</a:t>
            </a:r>
            <a:r>
              <a:rPr lang="en-US" altLang="en-US" sz="2400" b="1" dirty="0">
                <a:latin typeface="Times" panose="02020603050405020304" pitchFamily="18" charset="0"/>
              </a:rPr>
              <a:t>x + 3)</a:t>
            </a:r>
          </a:p>
        </p:txBody>
      </p:sp>
      <p:grpSp>
        <p:nvGrpSpPr>
          <p:cNvPr id="21525" name="Group 267">
            <a:extLst>
              <a:ext uri="{FF2B5EF4-FFF2-40B4-BE49-F238E27FC236}">
                <a16:creationId xmlns:a16="http://schemas.microsoft.com/office/drawing/2014/main" id="{9F9EE9C0-533F-46E8-B892-73C7564052C2}"/>
              </a:ext>
            </a:extLst>
          </p:cNvPr>
          <p:cNvGrpSpPr>
            <a:grpSpLocks/>
          </p:cNvGrpSpPr>
          <p:nvPr/>
        </p:nvGrpSpPr>
        <p:grpSpPr bwMode="auto">
          <a:xfrm>
            <a:off x="6380163" y="1454150"/>
            <a:ext cx="2293937" cy="1627188"/>
            <a:chOff x="8679" y="1891"/>
            <a:chExt cx="787" cy="738"/>
          </a:xfrm>
        </p:grpSpPr>
        <p:sp>
          <p:nvSpPr>
            <p:cNvPr id="21530" name="Line 269">
              <a:extLst>
                <a:ext uri="{FF2B5EF4-FFF2-40B4-BE49-F238E27FC236}">
                  <a16:creationId xmlns:a16="http://schemas.microsoft.com/office/drawing/2014/main" id="{F7AD8483-E742-40D8-A288-30DA23B3E8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31" name="Line 268">
              <a:extLst>
                <a:ext uri="{FF2B5EF4-FFF2-40B4-BE49-F238E27FC236}">
                  <a16:creationId xmlns:a16="http://schemas.microsoft.com/office/drawing/2014/main" id="{CEEB58AD-2B24-4A68-950E-012FFE28649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1526" name="Text Box 271">
            <a:extLst>
              <a:ext uri="{FF2B5EF4-FFF2-40B4-BE49-F238E27FC236}">
                <a16:creationId xmlns:a16="http://schemas.microsoft.com/office/drawing/2014/main" id="{F552F3D9-E1D0-4D28-9F94-852349250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4770" y="2471692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-36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7" name="Text Box 272">
            <a:extLst>
              <a:ext uri="{FF2B5EF4-FFF2-40B4-BE49-F238E27FC236}">
                <a16:creationId xmlns:a16="http://schemas.microsoft.com/office/drawing/2014/main" id="{6F15947D-1F8F-41D8-8331-43A6AE603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436" y="1314405"/>
            <a:ext cx="16446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5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8" name="Text Box 273">
            <a:extLst>
              <a:ext uri="{FF2B5EF4-FFF2-40B4-BE49-F238E27FC236}">
                <a16:creationId xmlns:a16="http://schemas.microsoft.com/office/drawing/2014/main" id="{AEF20A63-C6BF-4FDD-A7F4-613381944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713" y="1884363"/>
            <a:ext cx="13335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-4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9" name="Text Box 274">
            <a:extLst>
              <a:ext uri="{FF2B5EF4-FFF2-40B4-BE49-F238E27FC236}">
                <a16:creationId xmlns:a16="http://schemas.microsoft.com/office/drawing/2014/main" id="{2AF7912A-EAA4-4084-945E-2769BF10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1884363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9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39" name="Line 28">
            <a:extLst>
              <a:ext uri="{FF2B5EF4-FFF2-40B4-BE49-F238E27FC236}">
                <a16:creationId xmlns:a16="http://schemas.microsoft.com/office/drawing/2014/main" id="{6DE80296-FD75-42A4-9254-B349F4D6C9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4985" y="4220129"/>
            <a:ext cx="455931" cy="25312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0" name="Line 28">
            <a:extLst>
              <a:ext uri="{FF2B5EF4-FFF2-40B4-BE49-F238E27FC236}">
                <a16:creationId xmlns:a16="http://schemas.microsoft.com/office/drawing/2014/main" id="{8EB94DE8-8FF1-410C-9B28-8C79F2CF00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68560" y="4577940"/>
            <a:ext cx="322476" cy="20687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1" name="Text Box 29">
            <a:extLst>
              <a:ext uri="{FF2B5EF4-FFF2-40B4-BE49-F238E27FC236}">
                <a16:creationId xmlns:a16="http://schemas.microsoft.com/office/drawing/2014/main" id="{94E29102-F14C-482C-B1D3-552EA06C6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8337" y="3914570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latin typeface="Times" panose="02020603050405020304" pitchFamily="18" charset="0"/>
              </a:rPr>
              <a:t>+2</a:t>
            </a:r>
            <a:endParaRPr lang="en-US" altLang="en-US" sz="2000" dirty="0">
              <a:latin typeface="Times" panose="02020603050405020304" pitchFamily="18" charset="0"/>
            </a:endParaRPr>
          </a:p>
        </p:txBody>
      </p:sp>
      <p:sp>
        <p:nvSpPr>
          <p:cNvPr id="42" name="Text Box 29">
            <a:extLst>
              <a:ext uri="{FF2B5EF4-FFF2-40B4-BE49-F238E27FC236}">
                <a16:creationId xmlns:a16="http://schemas.microsoft.com/office/drawing/2014/main" id="{3C4148D4-C8E0-477D-BD88-0B0AD87DC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8337" y="4749453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solidFill>
                  <a:srgbClr val="FF0000"/>
                </a:solidFill>
                <a:latin typeface="Times" panose="02020603050405020304" pitchFamily="18" charset="0"/>
              </a:rPr>
              <a:t>+3</a:t>
            </a:r>
            <a:endParaRPr lang="en-US" altLang="en-US" sz="20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43" name="Text Box 29">
            <a:extLst>
              <a:ext uri="{FF2B5EF4-FFF2-40B4-BE49-F238E27FC236}">
                <a16:creationId xmlns:a16="http://schemas.microsoft.com/office/drawing/2014/main" id="{FD29F488-1997-4F90-8920-87B01951B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7509" y="4729575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solidFill>
                  <a:srgbClr val="FF0000"/>
                </a:solidFill>
                <a:latin typeface="Times" panose="02020603050405020304" pitchFamily="18" charset="0"/>
              </a:rPr>
              <a:t>-2</a:t>
            </a:r>
            <a:endParaRPr lang="en-US" altLang="en-US" sz="20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44" name="Text Box 5">
            <a:extLst>
              <a:ext uri="{FF2B5EF4-FFF2-40B4-BE49-F238E27FC236}">
                <a16:creationId xmlns:a16="http://schemas.microsoft.com/office/drawing/2014/main" id="{48799371-5C4B-4DB7-B151-094EDDB33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1877" y="1390228"/>
            <a:ext cx="111900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2 • -18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3 • -12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4 • -9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6 • -6</a:t>
            </a:r>
          </a:p>
        </p:txBody>
      </p:sp>
    </p:spTree>
    <p:extLst>
      <p:ext uri="{BB962C8B-B14F-4D97-AF65-F5344CB8AC3E}">
        <p14:creationId xmlns:p14="http://schemas.microsoft.com/office/powerpoint/2010/main" val="9720647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  <p:bldP spid="44037" grpId="0" autoUpdateAnimBg="0"/>
      <p:bldP spid="44038" grpId="0" autoUpdateAnimBg="0"/>
      <p:bldP spid="44039" grpId="0" animBg="1"/>
      <p:bldP spid="44040" grpId="0" autoUpdateAnimBg="0"/>
      <p:bldP spid="44041" grpId="0" animBg="1" autoUpdateAnimBg="0"/>
      <p:bldP spid="44042" grpId="0" autoUpdateAnimBg="0"/>
      <p:bldP spid="44043" grpId="0" autoUpdateAnimBg="0"/>
      <p:bldP spid="44050" grpId="0" autoUpdateAnimBg="0"/>
      <p:bldP spid="44061" grpId="0" autoUpdateAnimBg="0"/>
      <p:bldP spid="44062" grpId="0" autoUpdateAnimBg="0"/>
      <p:bldP spid="44063" grpId="0" autoUpdateAnimBg="0"/>
      <p:bldP spid="41" grpId="0" autoUpdateAnimBg="0"/>
      <p:bldP spid="42" grpId="0" autoUpdateAnimBg="0"/>
      <p:bldP spid="43" grpId="0" autoUpdateAnimBg="0"/>
      <p:bldP spid="4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hlink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3">
                <a:extLst>
                  <a:ext uri="{FF2B5EF4-FFF2-40B4-BE49-F238E27FC236}">
                    <a16:creationId xmlns:a16="http://schemas.microsoft.com/office/drawing/2014/main" id="{12368888-0055-4985-987C-AB632745F1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155674"/>
                <a:ext cx="9144000" cy="1143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r>
                  <a:rPr lang="en-US" altLang="en-US" sz="6000" b="1" kern="0" dirty="0"/>
                  <a:t>Factoring Non-Monic  Trinomials 3</a:t>
                </a:r>
                <a:r>
                  <a:rPr lang="en-US" altLang="en-US" sz="6000" b="1" kern="0" baseline="30000" dirty="0"/>
                  <a:t>nd</a:t>
                </a:r>
                <a:r>
                  <a:rPr lang="en-US" altLang="en-US" sz="6000" b="1" kern="0" dirty="0"/>
                  <a:t> Scenario: </a:t>
                </a:r>
                <a:br>
                  <a:rPr lang="en-US" altLang="en-US" sz="6000" b="1" kern="0" dirty="0"/>
                </a:br>
                <a:r>
                  <a:rPr lang="en-US" altLang="en-US" sz="6000" b="1" kern="0" dirty="0"/>
                  <a:t>a </a:t>
                </a:r>
                <a14:m>
                  <m:oMath xmlns:m="http://schemas.openxmlformats.org/officeDocument/2006/math">
                    <m:r>
                      <a:rPr lang="en-US" altLang="en-US" sz="6000" b="1" kern="0" dirty="0" smtClean="0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altLang="en-US" sz="6000" b="1" kern="0" dirty="0"/>
                  <a:t> 1</a:t>
                </a:r>
                <a:br>
                  <a:rPr lang="en-US" altLang="en-US" sz="6000" b="1" kern="0" dirty="0"/>
                </a:br>
                <a:r>
                  <a:rPr lang="en-US" altLang="en-US" sz="6000" b="1" kern="0" dirty="0"/>
                  <a:t>For example:</a:t>
                </a:r>
                <a:br>
                  <a:rPr lang="en-US" altLang="en-US" sz="6000" b="1" kern="0" dirty="0"/>
                </a:br>
                <a:r>
                  <a:rPr lang="en-US" altLang="en-US" sz="6000" b="1" dirty="0">
                    <a:solidFill>
                      <a:srgbClr val="C00000"/>
                    </a:solidFill>
                  </a:rPr>
                  <a:t>3</a:t>
                </a:r>
                <a:r>
                  <a:rPr lang="en-US" altLang="en-US" sz="6000" b="1" dirty="0"/>
                  <a:t>x</a:t>
                </a:r>
                <a:r>
                  <a:rPr lang="en-US" altLang="en-US" sz="6000" b="1" baseline="30000" dirty="0"/>
                  <a:t>2</a:t>
                </a:r>
                <a:r>
                  <a:rPr lang="en-US" altLang="en-US" sz="6000" b="1" dirty="0"/>
                  <a:t> + </a:t>
                </a:r>
                <a:r>
                  <a:rPr lang="en-US" altLang="en-US" sz="6000" b="1" dirty="0">
                    <a:solidFill>
                      <a:srgbClr val="00B050"/>
                    </a:solidFill>
                  </a:rPr>
                  <a:t>14</a:t>
                </a:r>
                <a:r>
                  <a:rPr lang="en-US" altLang="en-US" sz="6000" b="1" dirty="0"/>
                  <a:t>x + </a:t>
                </a:r>
                <a:r>
                  <a:rPr lang="en-US" altLang="en-US" sz="6000" b="1" dirty="0">
                    <a:solidFill>
                      <a:srgbClr val="C00000"/>
                    </a:solidFill>
                  </a:rPr>
                  <a:t>8</a:t>
                </a:r>
                <a:br>
                  <a:rPr lang="en-US" altLang="en-US" kern="0" dirty="0">
                    <a:solidFill>
                      <a:srgbClr val="FF0000"/>
                    </a:solidFill>
                  </a:rPr>
                </a:br>
                <a:r>
                  <a:rPr lang="en-US" altLang="en-US" kern="0" dirty="0">
                    <a:solidFill>
                      <a:srgbClr val="FF0000"/>
                    </a:solidFill>
                  </a:rPr>
                  <a:t>coefficient of </a:t>
                </a:r>
                <a:r>
                  <a:rPr lang="en-US" altLang="en-US" kern="0" dirty="0"/>
                  <a:t>x</a:t>
                </a:r>
                <a:r>
                  <a:rPr lang="en-US" altLang="en-US" kern="0" baseline="30000" dirty="0"/>
                  <a:t>2 </a:t>
                </a:r>
                <a:r>
                  <a:rPr lang="en-US" altLang="en-US" kern="0" dirty="0">
                    <a:solidFill>
                      <a:srgbClr val="FF0000"/>
                    </a:solidFill>
                  </a:rPr>
                  <a:t>=3</a:t>
                </a:r>
                <a:br>
                  <a:rPr lang="en-US" altLang="en-US" kern="0" dirty="0">
                    <a:solidFill>
                      <a:srgbClr val="FF0000"/>
                    </a:solidFill>
                  </a:rPr>
                </a:br>
                <a:r>
                  <a:rPr lang="en-US" altLang="en-US" kern="0" dirty="0">
                    <a:solidFill>
                      <a:srgbClr val="FF0000"/>
                    </a:solidFill>
                  </a:rPr>
                  <a:t>3</a:t>
                </a:r>
                <a:r>
                  <a:rPr lang="en-US" altLang="en-US" kern="0" dirty="0"/>
                  <a:t>x</a:t>
                </a:r>
                <a:r>
                  <a:rPr lang="en-US" altLang="en-US" kern="0" baseline="30000" dirty="0"/>
                  <a:t>2 </a:t>
                </a:r>
                <a:r>
                  <a:rPr lang="en-US" altLang="en-US" kern="0" dirty="0">
                    <a:solidFill>
                      <a:schemeClr val="tx1"/>
                    </a:solidFill>
                  </a:rPr>
                  <a:t>=</a:t>
                </a:r>
                <a:r>
                  <a:rPr lang="en-US" altLang="en-US" kern="0" dirty="0">
                    <a:solidFill>
                      <a:srgbClr val="FF0000"/>
                    </a:solidFill>
                  </a:rPr>
                  <a:t>3</a:t>
                </a:r>
                <a:r>
                  <a:rPr lang="en-US" altLang="en-US" kern="0" dirty="0"/>
                  <a:t> • x</a:t>
                </a:r>
                <a:r>
                  <a:rPr lang="en-US" altLang="en-US" kern="0" baseline="30000" dirty="0"/>
                  <a:t>2</a:t>
                </a:r>
              </a:p>
              <a:p>
                <a:pPr eaLnBrk="1" hangingPunct="1"/>
                <a:r>
                  <a:rPr lang="en-US" altLang="en-US" kern="0" baseline="30000" dirty="0">
                    <a:solidFill>
                      <a:srgbClr val="FF0000"/>
                    </a:solidFill>
                  </a:rPr>
                  <a:t>Full reduction, Add coefficient before brackets!</a:t>
                </a:r>
                <a:br>
                  <a:rPr lang="en-US" altLang="en-US" kern="0" dirty="0">
                    <a:solidFill>
                      <a:srgbClr val="FF0000"/>
                    </a:solidFill>
                  </a:rPr>
                </a:br>
                <a:endParaRPr lang="en-US" altLang="en-US" sz="6000" b="1" kern="0" dirty="0"/>
              </a:p>
            </p:txBody>
          </p:sp>
        </mc:Choice>
        <mc:Fallback xmlns="">
          <p:sp>
            <p:nvSpPr>
              <p:cNvPr id="3" name="Rectangle 3">
                <a:extLst>
                  <a:ext uri="{FF2B5EF4-FFF2-40B4-BE49-F238E27FC236}">
                    <a16:creationId xmlns:a16="http://schemas.microsoft.com/office/drawing/2014/main" id="{12368888-0055-4985-987C-AB632745F1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155674"/>
                <a:ext cx="9144000" cy="1143000"/>
              </a:xfrm>
              <a:prstGeom prst="rect">
                <a:avLst/>
              </a:prstGeom>
              <a:blipFill>
                <a:blip r:embed="rId2"/>
                <a:stretch>
                  <a:fillRect t="-299465" r="-933" b="-19946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4975361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07CD5F96-AAD6-4138-B202-2B0F6576D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31775"/>
            <a:ext cx="44005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Equation #9: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6CBA9D1-BB7B-4D7C-854D-50369662A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700" y="301625"/>
            <a:ext cx="3938588" cy="646331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C00000"/>
                </a:solidFill>
              </a:rPr>
              <a:t>3</a:t>
            </a:r>
            <a:r>
              <a:rPr lang="en-US" altLang="en-US" sz="3600" b="1" dirty="0"/>
              <a:t>x</a:t>
            </a:r>
            <a:r>
              <a:rPr lang="en-US" altLang="en-US" sz="3600" b="1" baseline="30000" dirty="0"/>
              <a:t>2</a:t>
            </a:r>
            <a:r>
              <a:rPr lang="en-US" altLang="en-US" sz="3600" b="1" dirty="0"/>
              <a:t> - </a:t>
            </a:r>
            <a:r>
              <a:rPr lang="en-US" altLang="en-US" sz="3600" b="1" dirty="0">
                <a:solidFill>
                  <a:srgbClr val="00B050"/>
                </a:solidFill>
              </a:rPr>
              <a:t>21</a:t>
            </a:r>
            <a:r>
              <a:rPr lang="en-US" altLang="en-US" sz="3600" b="1" dirty="0"/>
              <a:t>x – </a:t>
            </a:r>
            <a:r>
              <a:rPr lang="en-US" altLang="en-US" sz="3600" b="1" dirty="0">
                <a:solidFill>
                  <a:srgbClr val="C00000"/>
                </a:solidFill>
              </a:rPr>
              <a:t>54=0</a:t>
            </a:r>
          </a:p>
        </p:txBody>
      </p:sp>
      <p:sp>
        <p:nvSpPr>
          <p:cNvPr id="44036" name="Text Box 4">
            <a:extLst>
              <a:ext uri="{FF2B5EF4-FFF2-40B4-BE49-F238E27FC236}">
                <a16:creationId xmlns:a16="http://schemas.microsoft.com/office/drawing/2014/main" id="{240A0F99-CC7E-4CFD-9DCF-A27FD5616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1343025"/>
            <a:ext cx="37401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1)  Multiply 3 • -54 = -162;</a:t>
            </a:r>
            <a:br>
              <a:rPr lang="en-US" altLang="en-US" sz="2400" dirty="0">
                <a:latin typeface="Times" panose="02020603050405020304" pitchFamily="18" charset="0"/>
              </a:rPr>
            </a:br>
            <a:r>
              <a:rPr lang="en-US" altLang="en-US" sz="2400" dirty="0">
                <a:latin typeface="Times" panose="02020603050405020304" pitchFamily="18" charset="0"/>
              </a:rPr>
              <a:t>     list factors of -162.</a:t>
            </a:r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116AAC78-94C3-4A3C-9E4A-E7328074F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3304" y="1426162"/>
            <a:ext cx="113514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-2 • 81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-3 • 54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-6 • 27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-9 • 18</a:t>
            </a:r>
          </a:p>
        </p:txBody>
      </p:sp>
      <p:sp>
        <p:nvSpPr>
          <p:cNvPr id="44038" name="Text Box 6">
            <a:extLst>
              <a:ext uri="{FF2B5EF4-FFF2-40B4-BE49-F238E27FC236}">
                <a16:creationId xmlns:a16="http://schemas.microsoft.com/office/drawing/2014/main" id="{04B2A65E-39C3-49BE-8BFB-04D22C037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2386013"/>
            <a:ext cx="3668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2)  Which pair adds to -21 ?</a:t>
            </a:r>
          </a:p>
        </p:txBody>
      </p:sp>
      <p:sp>
        <p:nvSpPr>
          <p:cNvPr id="44039" name="Oval 7">
            <a:extLst>
              <a:ext uri="{FF2B5EF4-FFF2-40B4-BE49-F238E27FC236}">
                <a16:creationId xmlns:a16="http://schemas.microsoft.com/office/drawing/2014/main" id="{067B1FAD-E25F-4C0A-9605-7976D0058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2094" y="2106016"/>
            <a:ext cx="984250" cy="5000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4040" name="Text Box 8">
            <a:extLst>
              <a:ext uri="{FF2B5EF4-FFF2-40B4-BE49-F238E27FC236}">
                <a16:creationId xmlns:a16="http://schemas.microsoft.com/office/drawing/2014/main" id="{184AD3DF-8655-4A0B-8288-6664FD8BA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133725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3)  Write the </a:t>
            </a:r>
            <a:r>
              <a:rPr lang="en-US" altLang="en-US" sz="2400" u="sng">
                <a:latin typeface="Times" panose="02020603050405020304" pitchFamily="18" charset="0"/>
              </a:rPr>
              <a:t>temporary</a:t>
            </a:r>
            <a:r>
              <a:rPr lang="en-US" altLang="en-US" sz="2400">
                <a:latin typeface="Times" panose="02020603050405020304" pitchFamily="18" charset="0"/>
              </a:rPr>
              <a:t> factors.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041" name="Rectangle 9">
                <a:extLst>
                  <a:ext uri="{FF2B5EF4-FFF2-40B4-BE49-F238E27FC236}">
                    <a16:creationId xmlns:a16="http://schemas.microsoft.com/office/drawing/2014/main" id="{A95075B3-6511-4DAE-8891-CEC62588F3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8582" y="5697772"/>
                <a:ext cx="4900612" cy="954107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/>
                  <a:t>3x</a:t>
                </a:r>
                <a:r>
                  <a:rPr lang="en-US" altLang="en-US" sz="2800" baseline="30000" dirty="0"/>
                  <a:t>2</a:t>
                </a:r>
                <a:r>
                  <a:rPr lang="en-US" altLang="en-US" sz="2800" dirty="0"/>
                  <a:t> - 21x - 54= 3(x - 9)(x + 2)=0</a:t>
                </a:r>
              </a:p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AU" sz="2800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sz="2800" dirty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n-US" sz="2800" dirty="0">
                          <a:latin typeface="Cambria Math" panose="02040503050406030204" pitchFamily="18" charset="0"/>
                        </a:rPr>
                        <m:t>or</m:t>
                      </m:r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AU" sz="28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dirty="0" smtClean="0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altLang="en-US" sz="2800" dirty="0"/>
              </a:p>
            </p:txBody>
          </p:sp>
        </mc:Choice>
        <mc:Fallback>
          <p:sp>
            <p:nvSpPr>
              <p:cNvPr id="44041" name="Rectangle 9">
                <a:extLst>
                  <a:ext uri="{FF2B5EF4-FFF2-40B4-BE49-F238E27FC236}">
                    <a16:creationId xmlns:a16="http://schemas.microsoft.com/office/drawing/2014/main" id="{A95075B3-6511-4DAE-8891-CEC62588F3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58582" y="5697772"/>
                <a:ext cx="4900612" cy="954107"/>
              </a:xfrm>
              <a:prstGeom prst="rect">
                <a:avLst/>
              </a:prstGeom>
              <a:blipFill>
                <a:blip r:embed="rId3"/>
                <a:stretch>
                  <a:fillRect l="-1866" t="-7051" r="-1990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042" name="Text Box 10">
            <a:extLst>
              <a:ext uri="{FF2B5EF4-FFF2-40B4-BE49-F238E27FC236}">
                <a16:creationId xmlns:a16="http://schemas.microsoft.com/office/drawing/2014/main" id="{C4823B65-9CF7-4C64-A27A-AAEB3ADFC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75" y="3167063"/>
            <a:ext cx="2252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( x - 27)( x + 6)</a:t>
            </a:r>
          </a:p>
        </p:txBody>
      </p:sp>
      <p:sp>
        <p:nvSpPr>
          <p:cNvPr id="44043" name="Text Box 11">
            <a:extLst>
              <a:ext uri="{FF2B5EF4-FFF2-40B4-BE49-F238E27FC236}">
                <a16:creationId xmlns:a16="http://schemas.microsoft.com/office/drawing/2014/main" id="{BD3EB1A1-64BF-4D3D-A4E4-042CE42F5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22688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4)  Put “3” underneath.</a:t>
            </a:r>
          </a:p>
        </p:txBody>
      </p:sp>
      <p:grpSp>
        <p:nvGrpSpPr>
          <p:cNvPr id="2" name="Group 12">
            <a:extLst>
              <a:ext uri="{FF2B5EF4-FFF2-40B4-BE49-F238E27FC236}">
                <a16:creationId xmlns:a16="http://schemas.microsoft.com/office/drawing/2014/main" id="{F0656934-1C46-44F2-BA97-4CD39EED8AE4}"/>
              </a:ext>
            </a:extLst>
          </p:cNvPr>
          <p:cNvGrpSpPr>
            <a:grpSpLocks/>
          </p:cNvGrpSpPr>
          <p:nvPr/>
        </p:nvGrpSpPr>
        <p:grpSpPr bwMode="auto">
          <a:xfrm>
            <a:off x="5275263" y="3508375"/>
            <a:ext cx="411162" cy="457200"/>
            <a:chOff x="3301" y="2604"/>
            <a:chExt cx="259" cy="288"/>
          </a:xfrm>
        </p:grpSpPr>
        <p:sp>
          <p:nvSpPr>
            <p:cNvPr id="21541" name="Text Box 13">
              <a:extLst>
                <a:ext uri="{FF2B5EF4-FFF2-40B4-BE49-F238E27FC236}">
                  <a16:creationId xmlns:a16="http://schemas.microsoft.com/office/drawing/2014/main" id="{8F9E1E51-6025-4183-8380-35F37A2F3E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" y="2604"/>
              <a:ext cx="2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  <a:latin typeface="Times" panose="02020603050405020304" pitchFamily="18" charset="0"/>
                </a:rPr>
                <a:t>3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21542" name="Line 14">
              <a:extLst>
                <a:ext uri="{FF2B5EF4-FFF2-40B4-BE49-F238E27FC236}">
                  <a16:creationId xmlns:a16="http://schemas.microsoft.com/office/drawing/2014/main" id="{F1D7645B-418C-401A-9B5E-7BA4877D12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4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3" name="Group 15">
            <a:extLst>
              <a:ext uri="{FF2B5EF4-FFF2-40B4-BE49-F238E27FC236}">
                <a16:creationId xmlns:a16="http://schemas.microsoft.com/office/drawing/2014/main" id="{2CDB28FF-4A6D-4B60-BDD4-8351DF40930C}"/>
              </a:ext>
            </a:extLst>
          </p:cNvPr>
          <p:cNvGrpSpPr>
            <a:grpSpLocks/>
          </p:cNvGrpSpPr>
          <p:nvPr/>
        </p:nvGrpSpPr>
        <p:grpSpPr bwMode="auto">
          <a:xfrm>
            <a:off x="6196013" y="3503613"/>
            <a:ext cx="411162" cy="457200"/>
            <a:chOff x="3301" y="2604"/>
            <a:chExt cx="259" cy="288"/>
          </a:xfrm>
        </p:grpSpPr>
        <p:sp>
          <p:nvSpPr>
            <p:cNvPr id="21539" name="Text Box 16">
              <a:extLst>
                <a:ext uri="{FF2B5EF4-FFF2-40B4-BE49-F238E27FC236}">
                  <a16:creationId xmlns:a16="http://schemas.microsoft.com/office/drawing/2014/main" id="{F11C6990-6853-4B28-A50B-999F16043B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" y="2604"/>
              <a:ext cx="2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  <a:latin typeface="Times" panose="02020603050405020304" pitchFamily="18" charset="0"/>
                </a:rPr>
                <a:t>3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21540" name="Line 17">
              <a:extLst>
                <a:ext uri="{FF2B5EF4-FFF2-40B4-BE49-F238E27FC236}">
                  <a16:creationId xmlns:a16="http://schemas.microsoft.com/office/drawing/2014/main" id="{08CC3BFB-B8CF-46D8-8223-299B9B1D66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4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44050" name="Text Box 18">
            <a:extLst>
              <a:ext uri="{FF2B5EF4-FFF2-40B4-BE49-F238E27FC236}">
                <a16:creationId xmlns:a16="http://schemas.microsoft.com/office/drawing/2014/main" id="{EA4AAC8E-A9DD-4C4D-8633-F5A6594F3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00" y="4259263"/>
            <a:ext cx="4295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5)  Reduce to no denominator.</a:t>
            </a:r>
          </a:p>
        </p:txBody>
      </p:sp>
      <p:grpSp>
        <p:nvGrpSpPr>
          <p:cNvPr id="4" name="Group 19">
            <a:extLst>
              <a:ext uri="{FF2B5EF4-FFF2-40B4-BE49-F238E27FC236}">
                <a16:creationId xmlns:a16="http://schemas.microsoft.com/office/drawing/2014/main" id="{D17B8CB0-CB41-4E5D-AD6E-D3C2521FD52B}"/>
              </a:ext>
            </a:extLst>
          </p:cNvPr>
          <p:cNvGrpSpPr>
            <a:grpSpLocks/>
          </p:cNvGrpSpPr>
          <p:nvPr/>
        </p:nvGrpSpPr>
        <p:grpSpPr bwMode="auto">
          <a:xfrm>
            <a:off x="4622800" y="4105275"/>
            <a:ext cx="2252663" cy="798513"/>
            <a:chOff x="2835" y="2981"/>
            <a:chExt cx="1419" cy="503"/>
          </a:xfrm>
        </p:grpSpPr>
        <p:sp>
          <p:nvSpPr>
            <p:cNvPr id="21532" name="Text Box 20">
              <a:extLst>
                <a:ext uri="{FF2B5EF4-FFF2-40B4-BE49-F238E27FC236}">
                  <a16:creationId xmlns:a16="http://schemas.microsoft.com/office/drawing/2014/main" id="{0036CD16-1B65-4D24-A7E8-B63530F71E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5" y="2981"/>
              <a:ext cx="14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latin typeface="Times" panose="02020603050405020304" pitchFamily="18" charset="0"/>
                </a:rPr>
                <a:t>( x -  27)( x + 6)</a:t>
              </a:r>
            </a:p>
          </p:txBody>
        </p:sp>
        <p:grpSp>
          <p:nvGrpSpPr>
            <p:cNvPr id="21533" name="Group 21">
              <a:extLst>
                <a:ext uri="{FF2B5EF4-FFF2-40B4-BE49-F238E27FC236}">
                  <a16:creationId xmlns:a16="http://schemas.microsoft.com/office/drawing/2014/main" id="{E1EB9DAD-C8AC-4939-AB0F-4C89423671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96" y="3196"/>
              <a:ext cx="274" cy="288"/>
              <a:chOff x="3402" y="2604"/>
              <a:chExt cx="274" cy="288"/>
            </a:xfrm>
          </p:grpSpPr>
          <p:sp>
            <p:nvSpPr>
              <p:cNvPr id="21537" name="Text Box 22">
                <a:extLst>
                  <a:ext uri="{FF2B5EF4-FFF2-40B4-BE49-F238E27FC236}">
                    <a16:creationId xmlns:a16="http://schemas.microsoft.com/office/drawing/2014/main" id="{A2D2E811-44CD-4C04-9768-D5669E17F0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17" y="2604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" panose="02020603050405020304" pitchFamily="18" charset="0"/>
                  </a:rPr>
                  <a:t>3</a:t>
                </a:r>
                <a:endParaRPr lang="en-US" altLang="en-US" sz="2400" dirty="0">
                  <a:latin typeface="Times" panose="02020603050405020304" pitchFamily="18" charset="0"/>
                </a:endParaRPr>
              </a:p>
            </p:txBody>
          </p:sp>
          <p:sp>
            <p:nvSpPr>
              <p:cNvPr id="21538" name="Line 23">
                <a:extLst>
                  <a:ext uri="{FF2B5EF4-FFF2-40B4-BE49-F238E27FC236}">
                    <a16:creationId xmlns:a16="http://schemas.microsoft.com/office/drawing/2014/main" id="{625B3314-B145-48D1-9BBD-ECE991B2C2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2" y="2627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grpSp>
          <p:nvGrpSpPr>
            <p:cNvPr id="21534" name="Group 24">
              <a:extLst>
                <a:ext uri="{FF2B5EF4-FFF2-40B4-BE49-F238E27FC236}">
                  <a16:creationId xmlns:a16="http://schemas.microsoft.com/office/drawing/2014/main" id="{671B2756-F7C7-47D9-9A62-D4C889D026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43" y="3193"/>
              <a:ext cx="259" cy="288"/>
              <a:chOff x="3469" y="2604"/>
              <a:chExt cx="259" cy="288"/>
            </a:xfrm>
          </p:grpSpPr>
          <p:sp>
            <p:nvSpPr>
              <p:cNvPr id="21535" name="Text Box 25">
                <a:extLst>
                  <a:ext uri="{FF2B5EF4-FFF2-40B4-BE49-F238E27FC236}">
                    <a16:creationId xmlns:a16="http://schemas.microsoft.com/office/drawing/2014/main" id="{7FFE2E49-0972-4C96-835C-0C38D55BB7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69" y="2604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" panose="02020603050405020304" pitchFamily="18" charset="0"/>
                  </a:rPr>
                  <a:t>3</a:t>
                </a:r>
                <a:endParaRPr lang="en-US" altLang="en-US" sz="2400" dirty="0">
                  <a:latin typeface="Times" panose="02020603050405020304" pitchFamily="18" charset="0"/>
                </a:endParaRPr>
              </a:p>
            </p:txBody>
          </p:sp>
          <p:sp>
            <p:nvSpPr>
              <p:cNvPr id="21536" name="Line 26">
                <a:extLst>
                  <a:ext uri="{FF2B5EF4-FFF2-40B4-BE49-F238E27FC236}">
                    <a16:creationId xmlns:a16="http://schemas.microsoft.com/office/drawing/2014/main" id="{6432CEC0-FC10-4680-AF51-56FF8D2A8D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0" y="2627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sp>
        <p:nvSpPr>
          <p:cNvPr id="44059" name="Line 27">
            <a:extLst>
              <a:ext uri="{FF2B5EF4-FFF2-40B4-BE49-F238E27FC236}">
                <a16:creationId xmlns:a16="http://schemas.microsoft.com/office/drawing/2014/main" id="{9B6E8331-6EE8-4FE3-953B-6D5E27F584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48805" y="4621213"/>
            <a:ext cx="214312" cy="2333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4060" name="Line 28">
            <a:extLst>
              <a:ext uri="{FF2B5EF4-FFF2-40B4-BE49-F238E27FC236}">
                <a16:creationId xmlns:a16="http://schemas.microsoft.com/office/drawing/2014/main" id="{B1E9136A-93F6-48A0-808B-D9307D79C6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77262" y="4206875"/>
            <a:ext cx="214312" cy="2333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4061" name="Text Box 29">
            <a:extLst>
              <a:ext uri="{FF2B5EF4-FFF2-40B4-BE49-F238E27FC236}">
                <a16:creationId xmlns:a16="http://schemas.microsoft.com/office/drawing/2014/main" id="{970CE2E4-23DE-4407-B5FC-33D2CB07F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8757" y="3881438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latin typeface="Times" panose="02020603050405020304" pitchFamily="18" charset="0"/>
              </a:rPr>
              <a:t>2</a:t>
            </a:r>
            <a:endParaRPr lang="en-US" altLang="en-US" sz="2000" dirty="0">
              <a:latin typeface="Times" panose="02020603050405020304" pitchFamily="18" charset="0"/>
            </a:endParaRPr>
          </a:p>
        </p:txBody>
      </p:sp>
      <p:sp>
        <p:nvSpPr>
          <p:cNvPr id="44062" name="Text Box 30">
            <a:extLst>
              <a:ext uri="{FF2B5EF4-FFF2-40B4-BE49-F238E27FC236}">
                <a16:creationId xmlns:a16="http://schemas.microsoft.com/office/drawing/2014/main" id="{46CFD4E3-80CA-40DD-A0F7-65FA69B07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4848225"/>
            <a:ext cx="42957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6)  </a:t>
            </a:r>
            <a:r>
              <a:rPr lang="en-US" altLang="en-US" sz="2400" dirty="0">
                <a:solidFill>
                  <a:srgbClr val="FF0000"/>
                </a:solidFill>
                <a:latin typeface="Times" panose="02020603050405020304" pitchFamily="18" charset="0"/>
              </a:rPr>
              <a:t>Full reduction </a:t>
            </a:r>
            <a:r>
              <a:rPr lang="en-US" altLang="en-US" sz="2400" dirty="0">
                <a:latin typeface="Times" panose="02020603050405020304" pitchFamily="18" charset="0"/>
              </a:rPr>
              <a:t>but Because of coefficient </a:t>
            </a:r>
            <a:r>
              <a:rPr lang="en-US" altLang="en-US" sz="2400" dirty="0">
                <a:solidFill>
                  <a:srgbClr val="FF0000"/>
                </a:solidFill>
                <a:latin typeface="Times" panose="02020603050405020304" pitchFamily="18" charset="0"/>
              </a:rPr>
              <a:t>3, Add 3 to front.</a:t>
            </a:r>
          </a:p>
        </p:txBody>
      </p:sp>
      <p:sp>
        <p:nvSpPr>
          <p:cNvPr id="44063" name="Text Box 31">
            <a:extLst>
              <a:ext uri="{FF2B5EF4-FFF2-40B4-BE49-F238E27FC236}">
                <a16:creationId xmlns:a16="http://schemas.microsoft.com/office/drawing/2014/main" id="{14C439D0-334E-4213-9966-030BD63FB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1262" y="5098754"/>
            <a:ext cx="2252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" panose="02020603050405020304" pitchFamily="18" charset="0"/>
              </a:rPr>
              <a:t>3</a:t>
            </a:r>
            <a:r>
              <a:rPr lang="en-US" altLang="en-US" sz="2400" b="1" dirty="0">
                <a:latin typeface="Times" panose="02020603050405020304" pitchFamily="18" charset="0"/>
              </a:rPr>
              <a:t>(x - 9)( x + 2)</a:t>
            </a:r>
          </a:p>
        </p:txBody>
      </p:sp>
      <p:grpSp>
        <p:nvGrpSpPr>
          <p:cNvPr id="21525" name="Group 267">
            <a:extLst>
              <a:ext uri="{FF2B5EF4-FFF2-40B4-BE49-F238E27FC236}">
                <a16:creationId xmlns:a16="http://schemas.microsoft.com/office/drawing/2014/main" id="{9F9EE9C0-533F-46E8-B892-73C7564052C2}"/>
              </a:ext>
            </a:extLst>
          </p:cNvPr>
          <p:cNvGrpSpPr>
            <a:grpSpLocks/>
          </p:cNvGrpSpPr>
          <p:nvPr/>
        </p:nvGrpSpPr>
        <p:grpSpPr bwMode="auto">
          <a:xfrm>
            <a:off x="6380163" y="1454150"/>
            <a:ext cx="2293937" cy="1627188"/>
            <a:chOff x="8679" y="1891"/>
            <a:chExt cx="787" cy="738"/>
          </a:xfrm>
        </p:grpSpPr>
        <p:sp>
          <p:nvSpPr>
            <p:cNvPr id="21530" name="Line 269">
              <a:extLst>
                <a:ext uri="{FF2B5EF4-FFF2-40B4-BE49-F238E27FC236}">
                  <a16:creationId xmlns:a16="http://schemas.microsoft.com/office/drawing/2014/main" id="{F7AD8483-E742-40D8-A288-30DA23B3E8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31" name="Line 268">
              <a:extLst>
                <a:ext uri="{FF2B5EF4-FFF2-40B4-BE49-F238E27FC236}">
                  <a16:creationId xmlns:a16="http://schemas.microsoft.com/office/drawing/2014/main" id="{CEEB58AD-2B24-4A68-950E-012FFE28649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1526" name="Text Box 271">
            <a:extLst>
              <a:ext uri="{FF2B5EF4-FFF2-40B4-BE49-F238E27FC236}">
                <a16:creationId xmlns:a16="http://schemas.microsoft.com/office/drawing/2014/main" id="{F552F3D9-E1D0-4D28-9F94-852349250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5938" y="2643230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-162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7" name="Text Box 272">
            <a:extLst>
              <a:ext uri="{FF2B5EF4-FFF2-40B4-BE49-F238E27FC236}">
                <a16:creationId xmlns:a16="http://schemas.microsoft.com/office/drawing/2014/main" id="{6F15947D-1F8F-41D8-8331-43A6AE603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2638" y="1230313"/>
            <a:ext cx="16446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-21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8" name="Text Box 273">
            <a:extLst>
              <a:ext uri="{FF2B5EF4-FFF2-40B4-BE49-F238E27FC236}">
                <a16:creationId xmlns:a16="http://schemas.microsoft.com/office/drawing/2014/main" id="{AEF20A63-C6BF-4FDD-A7F4-613381944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713" y="1884363"/>
            <a:ext cx="13335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-27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9" name="Text Box 274">
            <a:extLst>
              <a:ext uri="{FF2B5EF4-FFF2-40B4-BE49-F238E27FC236}">
                <a16:creationId xmlns:a16="http://schemas.microsoft.com/office/drawing/2014/main" id="{2AF7912A-EAA4-4084-945E-2769BF10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1884363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6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39" name="Line 27">
            <a:extLst>
              <a:ext uri="{FF2B5EF4-FFF2-40B4-BE49-F238E27FC236}">
                <a16:creationId xmlns:a16="http://schemas.microsoft.com/office/drawing/2014/main" id="{5F9BB432-0A86-4851-AC3F-BC3E77C0FE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68145" y="4554955"/>
            <a:ext cx="214312" cy="2333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0" name="Line 27">
            <a:extLst>
              <a:ext uri="{FF2B5EF4-FFF2-40B4-BE49-F238E27FC236}">
                <a16:creationId xmlns:a16="http://schemas.microsoft.com/office/drawing/2014/main" id="{6FE102FE-F9EE-414D-9A67-29F5CB2758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48265" y="4236900"/>
            <a:ext cx="214312" cy="2333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1" name="Text Box 29">
            <a:extLst>
              <a:ext uri="{FF2B5EF4-FFF2-40B4-BE49-F238E27FC236}">
                <a16:creationId xmlns:a16="http://schemas.microsoft.com/office/drawing/2014/main" id="{BC496068-CC87-4E89-9951-969EA9AE5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8093" y="3934448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latin typeface="Times" panose="02020603050405020304" pitchFamily="18" charset="0"/>
              </a:rPr>
              <a:t>9</a:t>
            </a:r>
            <a:endParaRPr lang="en-US" altLang="en-US" sz="2000" dirty="0">
              <a:latin typeface="Times" panose="02020603050405020304" pitchFamily="18" charset="0"/>
            </a:endParaRPr>
          </a:p>
        </p:txBody>
      </p:sp>
      <p:sp>
        <p:nvSpPr>
          <p:cNvPr id="42" name="Text Box 5">
            <a:extLst>
              <a:ext uri="{FF2B5EF4-FFF2-40B4-BE49-F238E27FC236}">
                <a16:creationId xmlns:a16="http://schemas.microsoft.com/office/drawing/2014/main" id="{EAB5AFF7-3317-492F-BC0E-6BBFFC8E6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0267" y="1399534"/>
            <a:ext cx="107620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2 • -81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3 • -54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6 • -27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9 • -18</a:t>
            </a:r>
          </a:p>
        </p:txBody>
      </p:sp>
    </p:spTree>
    <p:extLst>
      <p:ext uri="{BB962C8B-B14F-4D97-AF65-F5344CB8AC3E}">
        <p14:creationId xmlns:p14="http://schemas.microsoft.com/office/powerpoint/2010/main" val="288579643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  <p:bldP spid="44037" grpId="0" autoUpdateAnimBg="0"/>
      <p:bldP spid="44038" grpId="0" autoUpdateAnimBg="0"/>
      <p:bldP spid="44039" grpId="0" animBg="1"/>
      <p:bldP spid="44040" grpId="0" autoUpdateAnimBg="0"/>
      <p:bldP spid="44041" grpId="0" animBg="1" autoUpdateAnimBg="0"/>
      <p:bldP spid="44042" grpId="0" autoUpdateAnimBg="0"/>
      <p:bldP spid="44043" grpId="0" autoUpdateAnimBg="0"/>
      <p:bldP spid="44050" grpId="0" autoUpdateAnimBg="0"/>
      <p:bldP spid="44061" grpId="0" autoUpdateAnimBg="0"/>
      <p:bldP spid="44062" grpId="0" autoUpdateAnimBg="0"/>
      <p:bldP spid="44063" grpId="0" autoUpdateAnimBg="0"/>
      <p:bldP spid="41" grpId="0" autoUpdateAnimBg="0"/>
      <p:bldP spid="4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07CD5F96-AAD6-4138-B202-2B0F6576D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31775"/>
            <a:ext cx="44005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Equation #10: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6CBA9D1-BB7B-4D7C-854D-50369662A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700" y="301625"/>
            <a:ext cx="3130550" cy="646331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C00000"/>
                </a:solidFill>
              </a:rPr>
              <a:t>-</a:t>
            </a:r>
            <a:r>
              <a:rPr lang="en-US" altLang="en-US" sz="3600" b="1" dirty="0"/>
              <a:t>x</a:t>
            </a:r>
            <a:r>
              <a:rPr lang="en-US" altLang="en-US" sz="3600" b="1" baseline="30000" dirty="0"/>
              <a:t>2</a:t>
            </a:r>
            <a:r>
              <a:rPr lang="en-US" altLang="en-US" sz="3600" b="1" dirty="0"/>
              <a:t> - </a:t>
            </a:r>
            <a:r>
              <a:rPr lang="en-US" altLang="en-US" sz="3600" b="1" dirty="0">
                <a:solidFill>
                  <a:srgbClr val="00B050"/>
                </a:solidFill>
              </a:rPr>
              <a:t>6</a:t>
            </a:r>
            <a:r>
              <a:rPr lang="en-US" altLang="en-US" sz="3600" b="1" dirty="0"/>
              <a:t>x – </a:t>
            </a:r>
            <a:r>
              <a:rPr lang="en-US" altLang="en-US" sz="3600" b="1" dirty="0">
                <a:solidFill>
                  <a:srgbClr val="C00000"/>
                </a:solidFill>
              </a:rPr>
              <a:t>8=0</a:t>
            </a:r>
          </a:p>
        </p:txBody>
      </p:sp>
      <p:sp>
        <p:nvSpPr>
          <p:cNvPr id="44036" name="Text Box 4">
            <a:extLst>
              <a:ext uri="{FF2B5EF4-FFF2-40B4-BE49-F238E27FC236}">
                <a16:creationId xmlns:a16="http://schemas.microsoft.com/office/drawing/2014/main" id="{240A0F99-CC7E-4CFD-9DCF-A27FD5616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1343025"/>
            <a:ext cx="37401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1)  Multiply -1 • -8 = 8;</a:t>
            </a:r>
            <a:br>
              <a:rPr lang="en-US" altLang="en-US" sz="2400" dirty="0">
                <a:latin typeface="Times" panose="02020603050405020304" pitchFamily="18" charset="0"/>
              </a:rPr>
            </a:br>
            <a:r>
              <a:rPr lang="en-US" altLang="en-US" sz="2400" dirty="0">
                <a:latin typeface="Times" panose="02020603050405020304" pitchFamily="18" charset="0"/>
              </a:rPr>
              <a:t>     list factors of 8.</a:t>
            </a:r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116AAC78-94C3-4A3C-9E4A-E7328074F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9320" y="1313010"/>
            <a:ext cx="9810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1 • 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2 • 4</a:t>
            </a:r>
          </a:p>
        </p:txBody>
      </p:sp>
      <p:sp>
        <p:nvSpPr>
          <p:cNvPr id="44038" name="Text Box 6">
            <a:extLst>
              <a:ext uri="{FF2B5EF4-FFF2-40B4-BE49-F238E27FC236}">
                <a16:creationId xmlns:a16="http://schemas.microsoft.com/office/drawing/2014/main" id="{04B2A65E-39C3-49BE-8BFB-04D22C037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2386013"/>
            <a:ext cx="3668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2)  Which pair adds to -6 ?</a:t>
            </a:r>
          </a:p>
        </p:txBody>
      </p:sp>
      <p:sp>
        <p:nvSpPr>
          <p:cNvPr id="44039" name="Oval 7">
            <a:extLst>
              <a:ext uri="{FF2B5EF4-FFF2-40B4-BE49-F238E27FC236}">
                <a16:creationId xmlns:a16="http://schemas.microsoft.com/office/drawing/2014/main" id="{067B1FAD-E25F-4C0A-9605-7976D0058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4421" y="1690317"/>
            <a:ext cx="984250" cy="5000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4040" name="Text Box 8">
            <a:extLst>
              <a:ext uri="{FF2B5EF4-FFF2-40B4-BE49-F238E27FC236}">
                <a16:creationId xmlns:a16="http://schemas.microsoft.com/office/drawing/2014/main" id="{184AD3DF-8655-4A0B-8288-6664FD8BA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133725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3)  Write the </a:t>
            </a:r>
            <a:r>
              <a:rPr lang="en-US" altLang="en-US" sz="2400" u="sng">
                <a:latin typeface="Times" panose="02020603050405020304" pitchFamily="18" charset="0"/>
              </a:rPr>
              <a:t>temporary</a:t>
            </a:r>
            <a:r>
              <a:rPr lang="en-US" altLang="en-US" sz="2400">
                <a:latin typeface="Times" panose="02020603050405020304" pitchFamily="18" charset="0"/>
              </a:rPr>
              <a:t> factors.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041" name="Rectangle 9">
                <a:extLst>
                  <a:ext uri="{FF2B5EF4-FFF2-40B4-BE49-F238E27FC236}">
                    <a16:creationId xmlns:a16="http://schemas.microsoft.com/office/drawing/2014/main" id="{A95075B3-6511-4DAE-8891-CEC62588F3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3194" y="5789328"/>
                <a:ext cx="4900612" cy="954107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/>
                  <a:t>-x</a:t>
                </a:r>
                <a:r>
                  <a:rPr lang="en-US" altLang="en-US" sz="2800" baseline="30000" dirty="0"/>
                  <a:t>2</a:t>
                </a:r>
                <a:r>
                  <a:rPr lang="en-US" altLang="en-US" sz="2800" dirty="0"/>
                  <a:t> - 6x - 8= - (x +2)(x + 4)=0</a:t>
                </a:r>
              </a:p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AU" sz="2800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dirty="0" smtClean="0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dirty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n-US" sz="2800" dirty="0">
                          <a:latin typeface="Cambria Math" panose="02040503050406030204" pitchFamily="18" charset="0"/>
                        </a:rPr>
                        <m:t>or</m:t>
                      </m:r>
                      <m:sSub>
                        <m:sSubPr>
                          <m:ctrlPr>
                            <a:rPr lang="en-AU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AU" sz="28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dirty="0" smtClean="0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altLang="en-US" sz="2800" dirty="0"/>
              </a:p>
            </p:txBody>
          </p:sp>
        </mc:Choice>
        <mc:Fallback>
          <p:sp>
            <p:nvSpPr>
              <p:cNvPr id="44041" name="Rectangle 9">
                <a:extLst>
                  <a:ext uri="{FF2B5EF4-FFF2-40B4-BE49-F238E27FC236}">
                    <a16:creationId xmlns:a16="http://schemas.microsoft.com/office/drawing/2014/main" id="{A95075B3-6511-4DAE-8891-CEC62588F3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93194" y="5789328"/>
                <a:ext cx="4900612" cy="954107"/>
              </a:xfrm>
              <a:prstGeom prst="rect">
                <a:avLst/>
              </a:prstGeom>
              <a:blipFill>
                <a:blip r:embed="rId3"/>
                <a:stretch>
                  <a:fillRect t="-7051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042" name="Text Box 10">
            <a:extLst>
              <a:ext uri="{FF2B5EF4-FFF2-40B4-BE49-F238E27FC236}">
                <a16:creationId xmlns:a16="http://schemas.microsoft.com/office/drawing/2014/main" id="{C4823B65-9CF7-4C64-A27A-AAEB3ADFC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75" y="3167063"/>
            <a:ext cx="2252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( x - 2)( x - 4)</a:t>
            </a:r>
          </a:p>
        </p:txBody>
      </p:sp>
      <p:sp>
        <p:nvSpPr>
          <p:cNvPr id="44043" name="Text Box 11">
            <a:extLst>
              <a:ext uri="{FF2B5EF4-FFF2-40B4-BE49-F238E27FC236}">
                <a16:creationId xmlns:a16="http://schemas.microsoft.com/office/drawing/2014/main" id="{BD3EB1A1-64BF-4D3D-A4E4-042CE42F5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22688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4)  Put “-1” underneath.</a:t>
            </a:r>
          </a:p>
        </p:txBody>
      </p:sp>
      <p:grpSp>
        <p:nvGrpSpPr>
          <p:cNvPr id="2" name="Group 12">
            <a:extLst>
              <a:ext uri="{FF2B5EF4-FFF2-40B4-BE49-F238E27FC236}">
                <a16:creationId xmlns:a16="http://schemas.microsoft.com/office/drawing/2014/main" id="{F0656934-1C46-44F2-BA97-4CD39EED8AE4}"/>
              </a:ext>
            </a:extLst>
          </p:cNvPr>
          <p:cNvGrpSpPr>
            <a:grpSpLocks/>
          </p:cNvGrpSpPr>
          <p:nvPr/>
        </p:nvGrpSpPr>
        <p:grpSpPr bwMode="auto">
          <a:xfrm>
            <a:off x="5195884" y="3508379"/>
            <a:ext cx="514349" cy="461963"/>
            <a:chOff x="3251" y="2604"/>
            <a:chExt cx="324" cy="291"/>
          </a:xfrm>
        </p:grpSpPr>
        <p:sp>
          <p:nvSpPr>
            <p:cNvPr id="21541" name="Text Box 13">
              <a:extLst>
                <a:ext uri="{FF2B5EF4-FFF2-40B4-BE49-F238E27FC236}">
                  <a16:creationId xmlns:a16="http://schemas.microsoft.com/office/drawing/2014/main" id="{8F9E1E51-6025-4183-8380-35F37A2F3E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1" y="2604"/>
              <a:ext cx="3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Times" panose="02020603050405020304" pitchFamily="18" charset="0"/>
                </a:rPr>
                <a:t>-1</a:t>
              </a:r>
              <a:endParaRPr lang="en-US" altLang="en-US" sz="2400" dirty="0">
                <a:latin typeface="Times" panose="02020603050405020304" pitchFamily="18" charset="0"/>
              </a:endParaRPr>
            </a:p>
          </p:txBody>
        </p:sp>
        <p:sp>
          <p:nvSpPr>
            <p:cNvPr id="21542" name="Line 14">
              <a:extLst>
                <a:ext uri="{FF2B5EF4-FFF2-40B4-BE49-F238E27FC236}">
                  <a16:creationId xmlns:a16="http://schemas.microsoft.com/office/drawing/2014/main" id="{F1D7645B-418C-401A-9B5E-7BA4877D12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4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3" name="Group 15">
            <a:extLst>
              <a:ext uri="{FF2B5EF4-FFF2-40B4-BE49-F238E27FC236}">
                <a16:creationId xmlns:a16="http://schemas.microsoft.com/office/drawing/2014/main" id="{2CDB28FF-4A6D-4B60-BDD4-8351DF40930C}"/>
              </a:ext>
            </a:extLst>
          </p:cNvPr>
          <p:cNvGrpSpPr>
            <a:grpSpLocks/>
          </p:cNvGrpSpPr>
          <p:nvPr/>
        </p:nvGrpSpPr>
        <p:grpSpPr bwMode="auto">
          <a:xfrm>
            <a:off x="5942714" y="3536157"/>
            <a:ext cx="596899" cy="461963"/>
            <a:chOff x="3182" y="2603"/>
            <a:chExt cx="376" cy="291"/>
          </a:xfrm>
        </p:grpSpPr>
        <p:sp>
          <p:nvSpPr>
            <p:cNvPr id="21539" name="Text Box 16">
              <a:extLst>
                <a:ext uri="{FF2B5EF4-FFF2-40B4-BE49-F238E27FC236}">
                  <a16:creationId xmlns:a16="http://schemas.microsoft.com/office/drawing/2014/main" id="{F11C6990-6853-4B28-A50B-999F16043B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2" y="2603"/>
              <a:ext cx="37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Times" panose="02020603050405020304" pitchFamily="18" charset="0"/>
                </a:rPr>
                <a:t>-1</a:t>
              </a:r>
              <a:endParaRPr lang="en-US" altLang="en-US" sz="2400" dirty="0">
                <a:latin typeface="Times" panose="02020603050405020304" pitchFamily="18" charset="0"/>
              </a:endParaRPr>
            </a:p>
          </p:txBody>
        </p:sp>
        <p:sp>
          <p:nvSpPr>
            <p:cNvPr id="21540" name="Line 17">
              <a:extLst>
                <a:ext uri="{FF2B5EF4-FFF2-40B4-BE49-F238E27FC236}">
                  <a16:creationId xmlns:a16="http://schemas.microsoft.com/office/drawing/2014/main" id="{08CC3BFB-B8CF-46D8-8223-299B9B1D66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54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44050" name="Text Box 18">
            <a:extLst>
              <a:ext uri="{FF2B5EF4-FFF2-40B4-BE49-F238E27FC236}">
                <a16:creationId xmlns:a16="http://schemas.microsoft.com/office/drawing/2014/main" id="{EA4AAC8E-A9DD-4C4D-8633-F5A6594F3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00" y="4259263"/>
            <a:ext cx="4295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5)  Reduce to no denominator.</a:t>
            </a:r>
          </a:p>
        </p:txBody>
      </p:sp>
      <p:grpSp>
        <p:nvGrpSpPr>
          <p:cNvPr id="4" name="Group 19">
            <a:extLst>
              <a:ext uri="{FF2B5EF4-FFF2-40B4-BE49-F238E27FC236}">
                <a16:creationId xmlns:a16="http://schemas.microsoft.com/office/drawing/2014/main" id="{D17B8CB0-CB41-4E5D-AD6E-D3C2521FD52B}"/>
              </a:ext>
            </a:extLst>
          </p:cNvPr>
          <p:cNvGrpSpPr>
            <a:grpSpLocks/>
          </p:cNvGrpSpPr>
          <p:nvPr/>
        </p:nvGrpSpPr>
        <p:grpSpPr bwMode="auto">
          <a:xfrm>
            <a:off x="4622800" y="4105281"/>
            <a:ext cx="2252663" cy="830264"/>
            <a:chOff x="2835" y="2981"/>
            <a:chExt cx="1419" cy="523"/>
          </a:xfrm>
        </p:grpSpPr>
        <p:sp>
          <p:nvSpPr>
            <p:cNvPr id="21532" name="Text Box 20">
              <a:extLst>
                <a:ext uri="{FF2B5EF4-FFF2-40B4-BE49-F238E27FC236}">
                  <a16:creationId xmlns:a16="http://schemas.microsoft.com/office/drawing/2014/main" id="{0036CD16-1B65-4D24-A7E8-B63530F71E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5" y="2981"/>
              <a:ext cx="14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latin typeface="Times" panose="02020603050405020304" pitchFamily="18" charset="0"/>
                </a:rPr>
                <a:t>( x -  2)( x - 4)</a:t>
              </a:r>
            </a:p>
          </p:txBody>
        </p:sp>
        <p:grpSp>
          <p:nvGrpSpPr>
            <p:cNvPr id="21533" name="Group 21">
              <a:extLst>
                <a:ext uri="{FF2B5EF4-FFF2-40B4-BE49-F238E27FC236}">
                  <a16:creationId xmlns:a16="http://schemas.microsoft.com/office/drawing/2014/main" id="{E1EB9DAD-C8AC-4939-AB0F-4C89423671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63" y="3206"/>
              <a:ext cx="355" cy="291"/>
              <a:chOff x="3269" y="2614"/>
              <a:chExt cx="355" cy="291"/>
            </a:xfrm>
          </p:grpSpPr>
          <p:sp>
            <p:nvSpPr>
              <p:cNvPr id="21537" name="Text Box 22">
                <a:extLst>
                  <a:ext uri="{FF2B5EF4-FFF2-40B4-BE49-F238E27FC236}">
                    <a16:creationId xmlns:a16="http://schemas.microsoft.com/office/drawing/2014/main" id="{A2D2E811-44CD-4C04-9768-D5669E17F0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69" y="2614"/>
                <a:ext cx="35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" panose="02020603050405020304" pitchFamily="18" charset="0"/>
                  </a:rPr>
                  <a:t>-1</a:t>
                </a:r>
                <a:endParaRPr lang="en-US" altLang="en-US" sz="2400" dirty="0">
                  <a:latin typeface="Times" panose="02020603050405020304" pitchFamily="18" charset="0"/>
                </a:endParaRPr>
              </a:p>
            </p:txBody>
          </p:sp>
          <p:sp>
            <p:nvSpPr>
              <p:cNvPr id="21538" name="Line 23">
                <a:extLst>
                  <a:ext uri="{FF2B5EF4-FFF2-40B4-BE49-F238E27FC236}">
                    <a16:creationId xmlns:a16="http://schemas.microsoft.com/office/drawing/2014/main" id="{625B3314-B145-48D1-9BBD-ECE991B2C2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6" y="2627"/>
                <a:ext cx="273" cy="7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grpSp>
          <p:nvGrpSpPr>
            <p:cNvPr id="21534" name="Group 24">
              <a:extLst>
                <a:ext uri="{FF2B5EF4-FFF2-40B4-BE49-F238E27FC236}">
                  <a16:creationId xmlns:a16="http://schemas.microsoft.com/office/drawing/2014/main" id="{671B2756-F7C7-47D9-9A62-D4C889D026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66" y="3213"/>
              <a:ext cx="441" cy="291"/>
              <a:chOff x="3192" y="2624"/>
              <a:chExt cx="441" cy="291"/>
            </a:xfrm>
          </p:grpSpPr>
          <p:sp>
            <p:nvSpPr>
              <p:cNvPr id="21535" name="Text Box 25">
                <a:extLst>
                  <a:ext uri="{FF2B5EF4-FFF2-40B4-BE49-F238E27FC236}">
                    <a16:creationId xmlns:a16="http://schemas.microsoft.com/office/drawing/2014/main" id="{7FFE2E49-0972-4C96-835C-0C38D55BB7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48" y="2624"/>
                <a:ext cx="38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" panose="02020603050405020304" pitchFamily="18" charset="0"/>
                  </a:rPr>
                  <a:t>-1</a:t>
                </a:r>
                <a:endParaRPr lang="en-US" altLang="en-US" sz="2400" dirty="0">
                  <a:latin typeface="Times" panose="02020603050405020304" pitchFamily="18" charset="0"/>
                </a:endParaRPr>
              </a:p>
            </p:txBody>
          </p:sp>
          <p:sp>
            <p:nvSpPr>
              <p:cNvPr id="21536" name="Line 26">
                <a:extLst>
                  <a:ext uri="{FF2B5EF4-FFF2-40B4-BE49-F238E27FC236}">
                    <a16:creationId xmlns:a16="http://schemas.microsoft.com/office/drawing/2014/main" id="{6432CEC0-FC10-4680-AF51-56FF8D2A8D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2" y="2644"/>
                <a:ext cx="278" cy="15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sp>
        <p:nvSpPr>
          <p:cNvPr id="44059" name="Line 27">
            <a:extLst>
              <a:ext uri="{FF2B5EF4-FFF2-40B4-BE49-F238E27FC236}">
                <a16:creationId xmlns:a16="http://schemas.microsoft.com/office/drawing/2014/main" id="{9B6E8331-6EE8-4FE3-953B-6D5E27F584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42707" y="4635060"/>
            <a:ext cx="214312" cy="2333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4060" name="Line 28">
            <a:extLst>
              <a:ext uri="{FF2B5EF4-FFF2-40B4-BE49-F238E27FC236}">
                <a16:creationId xmlns:a16="http://schemas.microsoft.com/office/drawing/2014/main" id="{B1E9136A-93F6-48A0-808B-D9307D79C6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30913" y="4206875"/>
            <a:ext cx="352115" cy="271289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44061" name="Text Box 29">
            <a:extLst>
              <a:ext uri="{FF2B5EF4-FFF2-40B4-BE49-F238E27FC236}">
                <a16:creationId xmlns:a16="http://schemas.microsoft.com/office/drawing/2014/main" id="{970CE2E4-23DE-4407-B5FC-33D2CB07F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6436" y="3888828"/>
            <a:ext cx="4918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latin typeface="Times" panose="02020603050405020304" pitchFamily="18" charset="0"/>
              </a:rPr>
              <a:t>+4</a:t>
            </a:r>
            <a:endParaRPr lang="en-US" altLang="en-US" sz="2000" dirty="0">
              <a:latin typeface="Times" panose="02020603050405020304" pitchFamily="18" charset="0"/>
            </a:endParaRPr>
          </a:p>
        </p:txBody>
      </p:sp>
      <p:sp>
        <p:nvSpPr>
          <p:cNvPr id="44062" name="Text Box 30">
            <a:extLst>
              <a:ext uri="{FF2B5EF4-FFF2-40B4-BE49-F238E27FC236}">
                <a16:creationId xmlns:a16="http://schemas.microsoft.com/office/drawing/2014/main" id="{46CFD4E3-80CA-40DD-A0F7-65FA69B07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4848225"/>
            <a:ext cx="42957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6)  </a:t>
            </a:r>
            <a:r>
              <a:rPr lang="en-US" altLang="en-US" sz="2400" dirty="0">
                <a:solidFill>
                  <a:srgbClr val="FF0000"/>
                </a:solidFill>
                <a:latin typeface="Times" panose="02020603050405020304" pitchFamily="18" charset="0"/>
              </a:rPr>
              <a:t>Full reduction</a:t>
            </a:r>
            <a:r>
              <a:rPr lang="en-US" altLang="en-US" sz="2400" dirty="0">
                <a:latin typeface="Times" panose="02020603050405020304" pitchFamily="18" charset="0"/>
              </a:rPr>
              <a:t>, Because of coefficient </a:t>
            </a:r>
            <a:r>
              <a:rPr lang="en-US" altLang="en-US" sz="2400" dirty="0">
                <a:solidFill>
                  <a:srgbClr val="FF0000"/>
                </a:solidFill>
                <a:latin typeface="Times" panose="02020603050405020304" pitchFamily="18" charset="0"/>
              </a:rPr>
              <a:t>-1, Add -1 to front.</a:t>
            </a:r>
          </a:p>
        </p:txBody>
      </p:sp>
      <p:sp>
        <p:nvSpPr>
          <p:cNvPr id="44063" name="Text Box 31">
            <a:extLst>
              <a:ext uri="{FF2B5EF4-FFF2-40B4-BE49-F238E27FC236}">
                <a16:creationId xmlns:a16="http://schemas.microsoft.com/office/drawing/2014/main" id="{14C439D0-334E-4213-9966-030BD63FB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1262" y="5098754"/>
            <a:ext cx="2252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" panose="02020603050405020304" pitchFamily="18" charset="0"/>
              </a:rPr>
              <a:t>- </a:t>
            </a:r>
            <a:r>
              <a:rPr lang="en-US" altLang="en-US" sz="2400" b="1" dirty="0">
                <a:latin typeface="Times" panose="02020603050405020304" pitchFamily="18" charset="0"/>
              </a:rPr>
              <a:t>(x +2)( x + 4)</a:t>
            </a:r>
          </a:p>
        </p:txBody>
      </p:sp>
      <p:grpSp>
        <p:nvGrpSpPr>
          <p:cNvPr id="21525" name="Group 267">
            <a:extLst>
              <a:ext uri="{FF2B5EF4-FFF2-40B4-BE49-F238E27FC236}">
                <a16:creationId xmlns:a16="http://schemas.microsoft.com/office/drawing/2014/main" id="{9F9EE9C0-533F-46E8-B892-73C7564052C2}"/>
              </a:ext>
            </a:extLst>
          </p:cNvPr>
          <p:cNvGrpSpPr>
            <a:grpSpLocks/>
          </p:cNvGrpSpPr>
          <p:nvPr/>
        </p:nvGrpSpPr>
        <p:grpSpPr bwMode="auto">
          <a:xfrm>
            <a:off x="6380163" y="1454150"/>
            <a:ext cx="2293937" cy="1627188"/>
            <a:chOff x="8679" y="1891"/>
            <a:chExt cx="787" cy="738"/>
          </a:xfrm>
        </p:grpSpPr>
        <p:sp>
          <p:nvSpPr>
            <p:cNvPr id="21530" name="Line 269">
              <a:extLst>
                <a:ext uri="{FF2B5EF4-FFF2-40B4-BE49-F238E27FC236}">
                  <a16:creationId xmlns:a16="http://schemas.microsoft.com/office/drawing/2014/main" id="{F7AD8483-E742-40D8-A288-30DA23B3E8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31" name="Line 268">
              <a:extLst>
                <a:ext uri="{FF2B5EF4-FFF2-40B4-BE49-F238E27FC236}">
                  <a16:creationId xmlns:a16="http://schemas.microsoft.com/office/drawing/2014/main" id="{CEEB58AD-2B24-4A68-950E-012FFE28649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1526" name="Text Box 271">
            <a:extLst>
              <a:ext uri="{FF2B5EF4-FFF2-40B4-BE49-F238E27FC236}">
                <a16:creationId xmlns:a16="http://schemas.microsoft.com/office/drawing/2014/main" id="{F552F3D9-E1D0-4D28-9F94-852349250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6463" y="2500313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8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7" name="Text Box 272">
            <a:extLst>
              <a:ext uri="{FF2B5EF4-FFF2-40B4-BE49-F238E27FC236}">
                <a16:creationId xmlns:a16="http://schemas.microsoft.com/office/drawing/2014/main" id="{6F15947D-1F8F-41D8-8331-43A6AE603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9771" y="1265347"/>
            <a:ext cx="16446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-6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8" name="Text Box 273">
            <a:extLst>
              <a:ext uri="{FF2B5EF4-FFF2-40B4-BE49-F238E27FC236}">
                <a16:creationId xmlns:a16="http://schemas.microsoft.com/office/drawing/2014/main" id="{AEF20A63-C6BF-4FDD-A7F4-613381944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713" y="1884363"/>
            <a:ext cx="13335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-2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9" name="Text Box 274">
            <a:extLst>
              <a:ext uri="{FF2B5EF4-FFF2-40B4-BE49-F238E27FC236}">
                <a16:creationId xmlns:a16="http://schemas.microsoft.com/office/drawing/2014/main" id="{2AF7912A-EAA4-4084-945E-2769BF10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1884363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-4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39" name="Line 27">
            <a:extLst>
              <a:ext uri="{FF2B5EF4-FFF2-40B4-BE49-F238E27FC236}">
                <a16:creationId xmlns:a16="http://schemas.microsoft.com/office/drawing/2014/main" id="{5F9BB432-0A86-4851-AC3F-BC3E77C0FE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11437" y="4648876"/>
            <a:ext cx="130550" cy="2002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0" name="Line 27">
            <a:extLst>
              <a:ext uri="{FF2B5EF4-FFF2-40B4-BE49-F238E27FC236}">
                <a16:creationId xmlns:a16="http://schemas.microsoft.com/office/drawing/2014/main" id="{6FE102FE-F9EE-414D-9A67-29F5CB2758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27424" y="4229101"/>
            <a:ext cx="314801" cy="241161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1" name="Text Box 29">
            <a:extLst>
              <a:ext uri="{FF2B5EF4-FFF2-40B4-BE49-F238E27FC236}">
                <a16:creationId xmlns:a16="http://schemas.microsoft.com/office/drawing/2014/main" id="{BC496068-CC87-4E89-9951-969EA9AE5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1925" y="3917962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latin typeface="Times" panose="02020603050405020304" pitchFamily="18" charset="0"/>
              </a:rPr>
              <a:t>+2</a:t>
            </a:r>
            <a:endParaRPr lang="en-US" altLang="en-US" sz="2000" dirty="0">
              <a:latin typeface="Times" panose="02020603050405020304" pitchFamily="18" charset="0"/>
            </a:endParaRPr>
          </a:p>
        </p:txBody>
      </p:sp>
      <p:sp>
        <p:nvSpPr>
          <p:cNvPr id="42" name="Text Box 5">
            <a:extLst>
              <a:ext uri="{FF2B5EF4-FFF2-40B4-BE49-F238E27FC236}">
                <a16:creationId xmlns:a16="http://schemas.microsoft.com/office/drawing/2014/main" id="{B04389CC-135F-48DF-9839-5BB8C17A0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2177" y="1298623"/>
            <a:ext cx="9810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-1 • -8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-2 • -4</a:t>
            </a:r>
          </a:p>
        </p:txBody>
      </p:sp>
    </p:spTree>
    <p:extLst>
      <p:ext uri="{BB962C8B-B14F-4D97-AF65-F5344CB8AC3E}">
        <p14:creationId xmlns:p14="http://schemas.microsoft.com/office/powerpoint/2010/main" val="369580943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  <p:bldP spid="44037" grpId="0" autoUpdateAnimBg="0"/>
      <p:bldP spid="44038" grpId="0" autoUpdateAnimBg="0"/>
      <p:bldP spid="44039" grpId="0" animBg="1"/>
      <p:bldP spid="44040" grpId="0" autoUpdateAnimBg="0"/>
      <p:bldP spid="44041" grpId="0" animBg="1" autoUpdateAnimBg="0"/>
      <p:bldP spid="44042" grpId="0" autoUpdateAnimBg="0"/>
      <p:bldP spid="44043" grpId="0" autoUpdateAnimBg="0"/>
      <p:bldP spid="44050" grpId="0" autoUpdateAnimBg="0"/>
      <p:bldP spid="44061" grpId="0" autoUpdateAnimBg="0"/>
      <p:bldP spid="44062" grpId="0" autoUpdateAnimBg="0"/>
      <p:bldP spid="44063" grpId="0" autoUpdateAnimBg="0"/>
      <p:bldP spid="41" grpId="0" autoUpdateAnimBg="0"/>
      <p:bldP spid="4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76A2E-636E-A0B9-88F8-02C56C3C7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0" i="0" dirty="0">
                <a:solidFill>
                  <a:srgbClr val="D56E30"/>
                </a:solidFill>
                <a:effectLst/>
                <a:latin typeface="open_sansregular"/>
              </a:rPr>
              <a:t>The Null Factor Law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97E28-4CA1-2FC3-DB9C-19AA5F0D3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Null Factor Law states that if the product of two numbers is zero then one or both of the numbers must equal zero.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7D14B0-FEB9-1FA4-ADBD-3DCA892DE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97705"/>
            <a:ext cx="9144000" cy="113355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D7EAF9A-7C4C-F197-53B0-4721EEB29AA2}"/>
                  </a:ext>
                </a:extLst>
              </p:cNvPr>
              <p:cNvSpPr txBox="1"/>
              <p:nvPr/>
            </p:nvSpPr>
            <p:spPr>
              <a:xfrm>
                <a:off x="1307431" y="5059859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en-US" b="1" dirty="0"/>
                  <a:t>( x + 3)( x + 4)=0</a:t>
                </a:r>
              </a:p>
              <a:p>
                <a:r>
                  <a:rPr lang="en-US" b="1" dirty="0"/>
                  <a:t>x+3=0   or x+4=0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AU" i="0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i="0" dirty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3,  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or</m:t>
                      </m:r>
                      <m:sSub>
                        <m:sSubPr>
                          <m:ctrlPr>
                            <a:rPr lang="en-AU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dirty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D7EAF9A-7C4C-F197-53B0-4721EEB29A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431" y="5059859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50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944205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95E710E1-5948-48BB-AE7C-CD15142C83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Factoring Trinomial Squares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AD2C75B7-E6FD-4234-9D04-A58C67682F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4325" y="1736725"/>
            <a:ext cx="7772400" cy="4114800"/>
          </a:xfrm>
        </p:spPr>
        <p:txBody>
          <a:bodyPr/>
          <a:lstStyle/>
          <a:p>
            <a:r>
              <a:rPr lang="en-US" altLang="en-US" dirty="0"/>
              <a:t>Put everything into two sets of brackets.  </a:t>
            </a:r>
          </a:p>
          <a:p>
            <a:endParaRPr lang="en-US" altLang="en-US" dirty="0"/>
          </a:p>
          <a:p>
            <a:r>
              <a:rPr lang="en-US" altLang="en-US" dirty="0"/>
              <a:t>Ex.  x</a:t>
            </a:r>
            <a:r>
              <a:rPr lang="en-US" altLang="en-US" baseline="30000" dirty="0"/>
              <a:t>2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00B050"/>
                </a:solidFill>
              </a:rPr>
              <a:t>– 14</a:t>
            </a:r>
            <a:r>
              <a:rPr lang="en-US" altLang="en-US" dirty="0"/>
              <a:t>x</a:t>
            </a:r>
            <a:r>
              <a:rPr lang="en-US" altLang="en-US" dirty="0">
                <a:solidFill>
                  <a:srgbClr val="00B050"/>
                </a:solidFill>
              </a:rPr>
              <a:t> </a:t>
            </a:r>
            <a:r>
              <a:rPr lang="en-US" altLang="en-US" dirty="0"/>
              <a:t>+ </a:t>
            </a:r>
            <a:r>
              <a:rPr lang="en-US" altLang="en-US" dirty="0">
                <a:solidFill>
                  <a:srgbClr val="FF0000"/>
                </a:solidFill>
              </a:rPr>
              <a:t>49 =0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(x -7)(x -7) =</a:t>
            </a:r>
            <a:r>
              <a:rPr lang="en-US" altLang="en-US" dirty="0"/>
              <a:t> 0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     x=7</a:t>
            </a:r>
          </a:p>
        </p:txBody>
      </p:sp>
      <p:grpSp>
        <p:nvGrpSpPr>
          <p:cNvPr id="5124" name="Group 267">
            <a:extLst>
              <a:ext uri="{FF2B5EF4-FFF2-40B4-BE49-F238E27FC236}">
                <a16:creationId xmlns:a16="http://schemas.microsoft.com/office/drawing/2014/main" id="{19FC11BD-1434-4D52-860A-4597AC872F2B}"/>
              </a:ext>
            </a:extLst>
          </p:cNvPr>
          <p:cNvGrpSpPr>
            <a:grpSpLocks/>
          </p:cNvGrpSpPr>
          <p:nvPr/>
        </p:nvGrpSpPr>
        <p:grpSpPr bwMode="auto">
          <a:xfrm>
            <a:off x="5426075" y="4456113"/>
            <a:ext cx="2293938" cy="1627187"/>
            <a:chOff x="8679" y="1891"/>
            <a:chExt cx="787" cy="738"/>
          </a:xfrm>
        </p:grpSpPr>
        <p:sp>
          <p:nvSpPr>
            <p:cNvPr id="5129" name="Line 269">
              <a:extLst>
                <a:ext uri="{FF2B5EF4-FFF2-40B4-BE49-F238E27FC236}">
                  <a16:creationId xmlns:a16="http://schemas.microsoft.com/office/drawing/2014/main" id="{0E80899A-63B7-451D-B6AD-B0C3E2ED59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30" name="Line 268">
              <a:extLst>
                <a:ext uri="{FF2B5EF4-FFF2-40B4-BE49-F238E27FC236}">
                  <a16:creationId xmlns:a16="http://schemas.microsoft.com/office/drawing/2014/main" id="{7BC074C7-B1C5-422B-A737-CB7098EB973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5125" name="Text Box 271">
            <a:extLst>
              <a:ext uri="{FF2B5EF4-FFF2-40B4-BE49-F238E27FC236}">
                <a16:creationId xmlns:a16="http://schemas.microsoft.com/office/drawing/2014/main" id="{3A8135DE-EB2A-46D1-8824-7F95C45C4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4588" y="5454650"/>
            <a:ext cx="158273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49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5126" name="Text Box 272">
            <a:extLst>
              <a:ext uri="{FF2B5EF4-FFF2-40B4-BE49-F238E27FC236}">
                <a16:creationId xmlns:a16="http://schemas.microsoft.com/office/drawing/2014/main" id="{56B8C18A-CBE8-4E1F-9C7F-83051B852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588" y="4151313"/>
            <a:ext cx="1646237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B050"/>
                </a:solidFill>
                <a:latin typeface="Arial" panose="020B0604020202020204" pitchFamily="34" charset="0"/>
                <a:ea typeface="ヒラギノ角ゴ Pro W3" charset="-128"/>
              </a:rPr>
              <a:t>–</a:t>
            </a: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14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5127" name="Text Box 273">
            <a:extLst>
              <a:ext uri="{FF2B5EF4-FFF2-40B4-BE49-F238E27FC236}">
                <a16:creationId xmlns:a16="http://schemas.microsoft.com/office/drawing/2014/main" id="{08E1DE0A-B8E2-4F9D-B171-A60EFACFC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4963" y="4826000"/>
            <a:ext cx="1331912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B050"/>
                </a:solidFill>
                <a:latin typeface="Arial" panose="020B0604020202020204" pitchFamily="34" charset="0"/>
                <a:ea typeface="ヒラギノ角ゴ Pro W3" charset="-128"/>
              </a:rPr>
              <a:t>– </a:t>
            </a: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7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5128" name="Text Box 274">
            <a:extLst>
              <a:ext uri="{FF2B5EF4-FFF2-40B4-BE49-F238E27FC236}">
                <a16:creationId xmlns:a16="http://schemas.microsoft.com/office/drawing/2014/main" id="{3556E999-9E62-447A-9A39-24715D78A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8788" y="4829175"/>
            <a:ext cx="1331912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B050"/>
                </a:solidFill>
                <a:latin typeface="Arial" panose="020B0604020202020204" pitchFamily="34" charset="0"/>
                <a:ea typeface="ヒラギノ角ゴ Pro W3" charset="-128"/>
              </a:rPr>
              <a:t>– </a:t>
            </a: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7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hlink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7E68C5EF-A1F6-4DDC-87A8-0C51AF84AA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6652" y="3120887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6000" b="1" dirty="0"/>
              <a:t>Factoring </a:t>
            </a:r>
            <a:r>
              <a:rPr lang="en-US" altLang="en-US" sz="6000" b="1" dirty="0">
                <a:solidFill>
                  <a:srgbClr val="FF0000"/>
                </a:solidFill>
              </a:rPr>
              <a:t>Monic</a:t>
            </a:r>
            <a:r>
              <a:rPr lang="en-US" altLang="en-US" sz="6000" b="1" dirty="0"/>
              <a:t> Trinomials 1</a:t>
            </a:r>
            <a:r>
              <a:rPr lang="en-US" altLang="en-US" sz="6000" b="1" baseline="30000" dirty="0"/>
              <a:t>st</a:t>
            </a:r>
            <a:r>
              <a:rPr lang="en-US" altLang="en-US" sz="6000" b="1" dirty="0"/>
              <a:t> Scenario: </a:t>
            </a:r>
            <a:br>
              <a:rPr lang="en-US" altLang="en-US" sz="6000" b="1" dirty="0"/>
            </a:br>
            <a:r>
              <a:rPr lang="en-US" altLang="en-US" sz="6000" b="1" dirty="0"/>
              <a:t>a = 1</a:t>
            </a:r>
            <a:br>
              <a:rPr lang="en-US" altLang="en-US" sz="6000" b="1" dirty="0"/>
            </a:br>
            <a:r>
              <a:rPr lang="en-US" altLang="en-US" sz="6000" b="1" dirty="0"/>
              <a:t>For example:</a:t>
            </a:r>
            <a:br>
              <a:rPr lang="en-US" altLang="en-US" sz="6000" b="1" dirty="0"/>
            </a:br>
            <a:r>
              <a:rPr lang="en-US" altLang="en-US" sz="4400" dirty="0"/>
              <a:t>x</a:t>
            </a:r>
            <a:r>
              <a:rPr lang="en-US" altLang="en-US" sz="4400" baseline="30000" dirty="0"/>
              <a:t>2</a:t>
            </a:r>
            <a:r>
              <a:rPr lang="en-US" altLang="en-US" sz="4400" dirty="0"/>
              <a:t> </a:t>
            </a:r>
            <a:r>
              <a:rPr lang="en-US" altLang="en-US" sz="4400" dirty="0">
                <a:solidFill>
                  <a:srgbClr val="00B050"/>
                </a:solidFill>
              </a:rPr>
              <a:t>– 14</a:t>
            </a:r>
            <a:r>
              <a:rPr lang="en-US" altLang="en-US" sz="4400" dirty="0"/>
              <a:t>x</a:t>
            </a:r>
            <a:r>
              <a:rPr lang="en-US" altLang="en-US" sz="4400" dirty="0">
                <a:solidFill>
                  <a:srgbClr val="00B050"/>
                </a:solidFill>
              </a:rPr>
              <a:t> </a:t>
            </a:r>
            <a:r>
              <a:rPr lang="en-US" altLang="en-US" sz="4400" dirty="0"/>
              <a:t>+ </a:t>
            </a:r>
            <a:r>
              <a:rPr lang="en-US" altLang="en-US" sz="4400" dirty="0">
                <a:solidFill>
                  <a:srgbClr val="FF0000"/>
                </a:solidFill>
              </a:rPr>
              <a:t>49</a:t>
            </a:r>
            <a:br>
              <a:rPr lang="en-US" altLang="en-US" sz="4400" dirty="0">
                <a:solidFill>
                  <a:srgbClr val="FF0000"/>
                </a:solidFill>
              </a:rPr>
            </a:br>
            <a:r>
              <a:rPr lang="en-US" altLang="en-US" sz="4400" dirty="0">
                <a:solidFill>
                  <a:srgbClr val="FF0000"/>
                </a:solidFill>
              </a:rPr>
              <a:t>coefficient of </a:t>
            </a:r>
            <a:r>
              <a:rPr lang="en-US" altLang="en-US" sz="4400" dirty="0"/>
              <a:t>x</a:t>
            </a:r>
            <a:r>
              <a:rPr lang="en-US" altLang="en-US" sz="4400" baseline="30000" dirty="0"/>
              <a:t>2 </a:t>
            </a:r>
            <a:r>
              <a:rPr lang="en-US" altLang="en-US" dirty="0">
                <a:solidFill>
                  <a:srgbClr val="FF0000"/>
                </a:solidFill>
              </a:rPr>
              <a:t>=1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sz="4400" dirty="0"/>
              <a:t>x</a:t>
            </a:r>
            <a:r>
              <a:rPr lang="en-US" altLang="en-US" sz="4400" baseline="30000" dirty="0"/>
              <a:t>2 </a:t>
            </a:r>
            <a:r>
              <a:rPr lang="en-US" altLang="en-US" dirty="0">
                <a:solidFill>
                  <a:schemeClr val="tx1"/>
                </a:solidFill>
              </a:rPr>
              <a:t>=</a:t>
            </a:r>
            <a:r>
              <a:rPr lang="en-US" altLang="en-US" dirty="0">
                <a:solidFill>
                  <a:srgbClr val="FF0000"/>
                </a:solidFill>
              </a:rPr>
              <a:t>1</a:t>
            </a:r>
            <a:r>
              <a:rPr lang="en-US" altLang="en-US" sz="4400" dirty="0"/>
              <a:t> • x</a:t>
            </a:r>
            <a:r>
              <a:rPr lang="en-US" altLang="en-US" sz="4400" baseline="30000" dirty="0"/>
              <a:t>2</a:t>
            </a:r>
            <a:br>
              <a:rPr lang="en-US" altLang="en-US" sz="4400" dirty="0">
                <a:solidFill>
                  <a:srgbClr val="FF0000"/>
                </a:solidFill>
              </a:rPr>
            </a:br>
            <a:endParaRPr lang="en-US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130204927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DA6B112E-E849-4638-91CE-56FCD488E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0363" y="1244600"/>
            <a:ext cx="5745162" cy="1200150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We will </a:t>
            </a:r>
            <a:r>
              <a:rPr lang="en-US" altLang="en-US" sz="2400" b="1" i="1" dirty="0"/>
              <a:t>factor</a:t>
            </a:r>
            <a:r>
              <a:rPr lang="en-US" altLang="en-US" sz="2400" b="1" dirty="0"/>
              <a:t> trinomials such as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x</a:t>
            </a:r>
            <a:r>
              <a:rPr lang="en-US" altLang="en-US" sz="2400" b="1" baseline="30000" dirty="0"/>
              <a:t>2</a:t>
            </a:r>
            <a:r>
              <a:rPr lang="en-US" altLang="en-US" sz="2400" b="1" dirty="0"/>
              <a:t> + 7x + 12 back into binomials.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*reverse of FOIL/table</a:t>
            </a:r>
          </a:p>
        </p:txBody>
      </p:sp>
      <p:sp>
        <p:nvSpPr>
          <p:cNvPr id="6147" name="Text Box 8">
            <a:extLst>
              <a:ext uri="{FF2B5EF4-FFF2-40B4-BE49-F238E27FC236}">
                <a16:creationId xmlns:a16="http://schemas.microsoft.com/office/drawing/2014/main" id="{788B4C4E-B446-4225-B131-F9DABC6DC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231775"/>
            <a:ext cx="89296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Factoring Trinomials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31819" name="Text Box 75">
            <a:extLst>
              <a:ext uri="{FF2B5EF4-FFF2-40B4-BE49-F238E27FC236}">
                <a16:creationId xmlns:a16="http://schemas.microsoft.com/office/drawing/2014/main" id="{72E8340C-51CD-43EF-8B9C-ABF49755C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" y="3516313"/>
            <a:ext cx="6634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If the x</a:t>
            </a:r>
            <a:r>
              <a:rPr lang="en-US" altLang="en-US" sz="2400" b="1" baseline="30000">
                <a:latin typeface="Times" panose="02020603050405020304" pitchFamily="18" charset="0"/>
              </a:rPr>
              <a:t>2</a:t>
            </a:r>
            <a:r>
              <a:rPr lang="en-US" altLang="en-US" sz="2400" b="1">
                <a:latin typeface="Times" panose="02020603050405020304" pitchFamily="18" charset="0"/>
              </a:rPr>
              <a:t> term has no coefficient (other than 1)...</a:t>
            </a:r>
          </a:p>
        </p:txBody>
      </p:sp>
      <p:sp>
        <p:nvSpPr>
          <p:cNvPr id="31820" name="Text Box 76">
            <a:extLst>
              <a:ext uri="{FF2B5EF4-FFF2-40B4-BE49-F238E27FC236}">
                <a16:creationId xmlns:a16="http://schemas.microsoft.com/office/drawing/2014/main" id="{3F042E3A-6266-4B54-A463-9D163F80D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5005388"/>
            <a:ext cx="40957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1</a:t>
            </a:r>
            <a:r>
              <a:rPr lang="en-US" altLang="en-US" sz="2400" b="1">
                <a:latin typeface="Times" panose="02020603050405020304" pitchFamily="18" charset="0"/>
              </a:rPr>
              <a:t>:   List all pairs of numbers that multiply to equal the constant, 12.</a:t>
            </a:r>
          </a:p>
        </p:txBody>
      </p:sp>
      <p:sp>
        <p:nvSpPr>
          <p:cNvPr id="31821" name="Rectangle 77">
            <a:extLst>
              <a:ext uri="{FF2B5EF4-FFF2-40B4-BE49-F238E27FC236}">
                <a16:creationId xmlns:a16="http://schemas.microsoft.com/office/drawing/2014/main" id="{D67514BB-9604-4A78-B3BC-93470B7A3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079875"/>
            <a:ext cx="2225675" cy="584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/>
              <a:t>x</a:t>
            </a:r>
            <a:r>
              <a:rPr lang="en-US" altLang="en-US" b="1" baseline="30000"/>
              <a:t>2</a:t>
            </a:r>
            <a:r>
              <a:rPr lang="en-US" altLang="en-US" b="1"/>
              <a:t> + </a:t>
            </a:r>
            <a:r>
              <a:rPr lang="en-US" altLang="en-US" b="1">
                <a:solidFill>
                  <a:srgbClr val="00B050"/>
                </a:solidFill>
              </a:rPr>
              <a:t>7</a:t>
            </a:r>
            <a:r>
              <a:rPr lang="en-US" altLang="en-US" b="1"/>
              <a:t>x + </a:t>
            </a:r>
            <a:r>
              <a:rPr lang="en-US" altLang="en-US" b="1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31822" name="Text Box 78">
            <a:extLst>
              <a:ext uri="{FF2B5EF4-FFF2-40B4-BE49-F238E27FC236}">
                <a16:creationId xmlns:a16="http://schemas.microsoft.com/office/drawing/2014/main" id="{5AA47918-3B46-4449-94DD-F79FB1EAF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1163" y="5008563"/>
            <a:ext cx="16986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12 = 1 • 12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= 2 • 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= 3 • 4</a:t>
            </a:r>
          </a:p>
        </p:txBody>
      </p:sp>
      <p:grpSp>
        <p:nvGrpSpPr>
          <p:cNvPr id="6152" name="Group 267">
            <a:extLst>
              <a:ext uri="{FF2B5EF4-FFF2-40B4-BE49-F238E27FC236}">
                <a16:creationId xmlns:a16="http://schemas.microsoft.com/office/drawing/2014/main" id="{F629E01C-7E52-44FC-B871-647DB58628AF}"/>
              </a:ext>
            </a:extLst>
          </p:cNvPr>
          <p:cNvGrpSpPr>
            <a:grpSpLocks/>
          </p:cNvGrpSpPr>
          <p:nvPr/>
        </p:nvGrpSpPr>
        <p:grpSpPr bwMode="auto">
          <a:xfrm>
            <a:off x="6580188" y="2646363"/>
            <a:ext cx="2292350" cy="1627187"/>
            <a:chOff x="8679" y="1891"/>
            <a:chExt cx="787" cy="738"/>
          </a:xfrm>
        </p:grpSpPr>
        <p:sp>
          <p:nvSpPr>
            <p:cNvPr id="6157" name="Line 269">
              <a:extLst>
                <a:ext uri="{FF2B5EF4-FFF2-40B4-BE49-F238E27FC236}">
                  <a16:creationId xmlns:a16="http://schemas.microsoft.com/office/drawing/2014/main" id="{D3BF377A-E692-46BA-ACE5-1C193B1C83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58" name="Line 268">
              <a:extLst>
                <a:ext uri="{FF2B5EF4-FFF2-40B4-BE49-F238E27FC236}">
                  <a16:creationId xmlns:a16="http://schemas.microsoft.com/office/drawing/2014/main" id="{AB6F28EF-A2FA-47E0-B764-6ED14FF9057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6153" name="Text Box 271">
            <a:extLst>
              <a:ext uri="{FF2B5EF4-FFF2-40B4-BE49-F238E27FC236}">
                <a16:creationId xmlns:a16="http://schemas.microsoft.com/office/drawing/2014/main" id="{2E6E5821-0CCD-4F6C-9E6C-8C8818449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7113" y="3646488"/>
            <a:ext cx="1582737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12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6154" name="Text Box 272">
            <a:extLst>
              <a:ext uri="{FF2B5EF4-FFF2-40B4-BE49-F238E27FC236}">
                <a16:creationId xmlns:a16="http://schemas.microsoft.com/office/drawing/2014/main" id="{7AE375D1-4B08-4C99-8409-E159A6608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8400" y="2540000"/>
            <a:ext cx="16446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B050"/>
                </a:solidFill>
                <a:latin typeface="Arial" panose="020B0604020202020204" pitchFamily="34" charset="0"/>
                <a:ea typeface="ヒラギノ角ゴ Pro W3" charset="-128"/>
              </a:rPr>
              <a:t>7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6155" name="Text Box 273">
            <a:extLst>
              <a:ext uri="{FF2B5EF4-FFF2-40B4-BE49-F238E27FC236}">
                <a16:creationId xmlns:a16="http://schemas.microsoft.com/office/drawing/2014/main" id="{BDE161E8-8E4C-43B2-8014-0FC2D8AFE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7200" y="3076575"/>
            <a:ext cx="1331913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</a:rPr>
              <a:t>3</a:t>
            </a:r>
            <a:endParaRPr lang="en-US" altLang="en-US" sz="4000">
              <a:solidFill>
                <a:srgbClr val="0070C0"/>
              </a:solidFill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6156" name="Text Box 274">
            <a:extLst>
              <a:ext uri="{FF2B5EF4-FFF2-40B4-BE49-F238E27FC236}">
                <a16:creationId xmlns:a16="http://schemas.microsoft.com/office/drawing/2014/main" id="{6D877E58-CBB4-4AB9-A8C0-4AC3DA63F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0525" y="3062288"/>
            <a:ext cx="1331913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</a:rPr>
              <a:t>4</a:t>
            </a:r>
            <a:endParaRPr lang="en-US" altLang="en-US" sz="4000">
              <a:solidFill>
                <a:srgbClr val="0070C0"/>
              </a:solidFill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 autoUpdateAnimBg="0"/>
      <p:bldP spid="31819" grpId="0" autoUpdateAnimBg="0"/>
      <p:bldP spid="31820" grpId="0" autoUpdateAnimBg="0"/>
      <p:bldP spid="31821" grpId="0" animBg="1" autoUpdateAnimBg="0"/>
      <p:bldP spid="3182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C416FA79-EEE6-4194-9E4F-3E877A539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8796" y="152710"/>
            <a:ext cx="8675687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Solving Equations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32774" name="Text Box 6">
            <a:extLst>
              <a:ext uri="{FF2B5EF4-FFF2-40B4-BE49-F238E27FC236}">
                <a16:creationId xmlns:a16="http://schemas.microsoft.com/office/drawing/2014/main" id="{6AA5E1AB-3687-4C57-980B-CFA628A6D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550" y="2376488"/>
            <a:ext cx="40957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2</a:t>
            </a:r>
            <a:r>
              <a:rPr lang="en-US" altLang="en-US" sz="2400" b="1">
                <a:latin typeface="Times" panose="02020603050405020304" pitchFamily="18" charset="0"/>
              </a:rPr>
              <a:t>:   Choose the pair that adds up to the middle coefficient.</a:t>
            </a:r>
          </a:p>
        </p:txBody>
      </p:sp>
      <p:sp>
        <p:nvSpPr>
          <p:cNvPr id="7172" name="Rectangle 7">
            <a:extLst>
              <a:ext uri="{FF2B5EF4-FFF2-40B4-BE49-F238E27FC236}">
                <a16:creationId xmlns:a16="http://schemas.microsoft.com/office/drawing/2014/main" id="{5C8E701B-8156-46E8-A84B-6AF195C89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1538" y="1311275"/>
            <a:ext cx="2664512" cy="5847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/>
              <a:t>x</a:t>
            </a:r>
            <a:r>
              <a:rPr lang="en-US" altLang="en-US" b="1" baseline="30000" dirty="0"/>
              <a:t>2</a:t>
            </a:r>
            <a:r>
              <a:rPr lang="en-US" altLang="en-US" b="1" dirty="0"/>
              <a:t> + </a:t>
            </a:r>
            <a:r>
              <a:rPr lang="en-US" altLang="en-US" b="1" dirty="0">
                <a:solidFill>
                  <a:srgbClr val="00B050"/>
                </a:solidFill>
              </a:rPr>
              <a:t>7</a:t>
            </a:r>
            <a:r>
              <a:rPr lang="en-US" altLang="en-US" b="1" dirty="0"/>
              <a:t>x + </a:t>
            </a:r>
            <a:r>
              <a:rPr lang="en-US" altLang="en-US" b="1" dirty="0">
                <a:solidFill>
                  <a:srgbClr val="C00000"/>
                </a:solidFill>
              </a:rPr>
              <a:t>12=0</a:t>
            </a:r>
          </a:p>
        </p:txBody>
      </p:sp>
      <p:sp>
        <p:nvSpPr>
          <p:cNvPr id="7173" name="Text Box 8">
            <a:extLst>
              <a:ext uri="{FF2B5EF4-FFF2-40B4-BE49-F238E27FC236}">
                <a16:creationId xmlns:a16="http://schemas.microsoft.com/office/drawing/2014/main" id="{0A9739F1-208C-4080-92DE-0DE3E7467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1213" y="2894131"/>
            <a:ext cx="16986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 dirty="0">
                <a:solidFill>
                  <a:srgbClr val="C00000"/>
                </a:solidFill>
                <a:latin typeface="Times" panose="02020603050405020304" pitchFamily="18" charset="0"/>
              </a:rPr>
              <a:t>12 = 1 • 12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 dirty="0">
                <a:solidFill>
                  <a:srgbClr val="C00000"/>
                </a:solidFill>
                <a:latin typeface="Times" panose="02020603050405020304" pitchFamily="18" charset="0"/>
              </a:rPr>
              <a:t>     = 2 • 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 dirty="0">
                <a:solidFill>
                  <a:srgbClr val="C00000"/>
                </a:solidFill>
                <a:latin typeface="Times" panose="02020603050405020304" pitchFamily="18" charset="0"/>
              </a:rPr>
              <a:t>     = 3 • 4</a:t>
            </a:r>
          </a:p>
        </p:txBody>
      </p:sp>
      <p:sp>
        <p:nvSpPr>
          <p:cNvPr id="32777" name="Oval 9">
            <a:extLst>
              <a:ext uri="{FF2B5EF4-FFF2-40B4-BE49-F238E27FC236}">
                <a16:creationId xmlns:a16="http://schemas.microsoft.com/office/drawing/2014/main" id="{B4E37B41-FFEB-4BB9-A394-6010E1520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991" y="3912394"/>
            <a:ext cx="912813" cy="6080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2778" name="Text Box 10">
            <a:extLst>
              <a:ext uri="{FF2B5EF4-FFF2-40B4-BE49-F238E27FC236}">
                <a16:creationId xmlns:a16="http://schemas.microsoft.com/office/drawing/2014/main" id="{7731173B-6401-422F-B558-971E1E772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4135438"/>
            <a:ext cx="40957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3</a:t>
            </a:r>
            <a:r>
              <a:rPr lang="en-US" altLang="en-US" sz="2400" b="1">
                <a:latin typeface="Times" panose="02020603050405020304" pitchFamily="18" charset="0"/>
              </a:rPr>
              <a:t>:   Fill those numbers into the blanks in the binomials: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780" name="Rectangle 12">
                <a:extLst>
                  <a:ext uri="{FF2B5EF4-FFF2-40B4-BE49-F238E27FC236}">
                    <a16:creationId xmlns:a16="http://schemas.microsoft.com/office/drawing/2014/main" id="{4AD5EAD4-5335-44F7-9F0D-A00E119ED1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9821" y="4669654"/>
                <a:ext cx="5040034" cy="1077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b="1" dirty="0"/>
                  <a:t>( x +     )( x +     )=0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AU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3,  </m:t>
                      </m:r>
                      <m:r>
                        <m:rPr>
                          <m:sty m:val="p"/>
                        </m:rPr>
                        <a:rPr lang="en-US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or</m:t>
                      </m:r>
                      <m:sSub>
                        <m:sSubPr>
                          <m:ctrlPr>
                            <a:rPr lang="en-AU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AU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altLang="en-US" b="1" dirty="0"/>
              </a:p>
            </p:txBody>
          </p:sp>
        </mc:Choice>
        <mc:Fallback>
          <p:sp>
            <p:nvSpPr>
              <p:cNvPr id="32780" name="Rectangle 12">
                <a:extLst>
                  <a:ext uri="{FF2B5EF4-FFF2-40B4-BE49-F238E27FC236}">
                    <a16:creationId xmlns:a16="http://schemas.microsoft.com/office/drawing/2014/main" id="{4AD5EAD4-5335-44F7-9F0D-A00E119ED1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89821" y="4669654"/>
                <a:ext cx="5040034" cy="1077218"/>
              </a:xfrm>
              <a:prstGeom prst="rect">
                <a:avLst/>
              </a:prstGeom>
              <a:blipFill>
                <a:blip r:embed="rId3"/>
                <a:stretch>
                  <a:fillRect l="-3023" t="-791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781" name="Text Box 13">
            <a:extLst>
              <a:ext uri="{FF2B5EF4-FFF2-40B4-BE49-F238E27FC236}">
                <a16:creationId xmlns:a16="http://schemas.microsoft.com/office/drawing/2014/main" id="{A9F667B8-9B3A-4432-B2B8-451A16426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0197" y="4708665"/>
            <a:ext cx="358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" panose="02020603050405020304" pitchFamily="18" charset="0"/>
              </a:rPr>
              <a:t>3</a:t>
            </a: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32782" name="Text Box 14">
            <a:extLst>
              <a:ext uri="{FF2B5EF4-FFF2-40B4-BE49-F238E27FC236}">
                <a16:creationId xmlns:a16="http://schemas.microsoft.com/office/drawing/2014/main" id="{D4EE0E75-4037-4ABC-8E3E-FF0531CA2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2817" y="4717393"/>
            <a:ext cx="3587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" panose="02020603050405020304" pitchFamily="18" charset="0"/>
              </a:rPr>
              <a:t>4</a:t>
            </a:r>
            <a:endParaRPr lang="en-US" altLang="en-US" sz="2400" dirty="0">
              <a:latin typeface="Times" panose="02020603050405020304" pitchFamily="18" charset="0"/>
            </a:endParaRPr>
          </a:p>
        </p:txBody>
      </p:sp>
      <p:sp>
        <p:nvSpPr>
          <p:cNvPr id="32783" name="Rectangle 15">
            <a:extLst>
              <a:ext uri="{FF2B5EF4-FFF2-40B4-BE49-F238E27FC236}">
                <a16:creationId xmlns:a16="http://schemas.microsoft.com/office/drawing/2014/main" id="{DA904252-5AA2-4A61-99E4-BE97E8E85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1550" y="5721350"/>
            <a:ext cx="5768975" cy="5847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/>
              <a:t>x</a:t>
            </a:r>
            <a:r>
              <a:rPr lang="en-US" altLang="en-US" b="1" baseline="30000" dirty="0"/>
              <a:t>2</a:t>
            </a:r>
            <a:r>
              <a:rPr lang="en-US" altLang="en-US" b="1" dirty="0"/>
              <a:t> + 7x + 12 = ( x + 3)( x + 4)=0</a:t>
            </a:r>
          </a:p>
        </p:txBody>
      </p:sp>
      <p:grpSp>
        <p:nvGrpSpPr>
          <p:cNvPr id="12" name="Group 267">
            <a:extLst>
              <a:ext uri="{FF2B5EF4-FFF2-40B4-BE49-F238E27FC236}">
                <a16:creationId xmlns:a16="http://schemas.microsoft.com/office/drawing/2014/main" id="{5C543E58-C485-4172-A526-AAAC14902157}"/>
              </a:ext>
            </a:extLst>
          </p:cNvPr>
          <p:cNvGrpSpPr>
            <a:grpSpLocks/>
          </p:cNvGrpSpPr>
          <p:nvPr/>
        </p:nvGrpSpPr>
        <p:grpSpPr bwMode="auto">
          <a:xfrm>
            <a:off x="6580188" y="996467"/>
            <a:ext cx="2292350" cy="1627187"/>
            <a:chOff x="8679" y="1891"/>
            <a:chExt cx="787" cy="738"/>
          </a:xfrm>
        </p:grpSpPr>
        <p:sp>
          <p:nvSpPr>
            <p:cNvPr id="13" name="Line 269">
              <a:extLst>
                <a:ext uri="{FF2B5EF4-FFF2-40B4-BE49-F238E27FC236}">
                  <a16:creationId xmlns:a16="http://schemas.microsoft.com/office/drawing/2014/main" id="{B5736C0E-F468-4F64-B028-9E009C5448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4" name="Line 268">
              <a:extLst>
                <a:ext uri="{FF2B5EF4-FFF2-40B4-BE49-F238E27FC236}">
                  <a16:creationId xmlns:a16="http://schemas.microsoft.com/office/drawing/2014/main" id="{AD37502B-9624-428D-9642-D9782859C4F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5" name="Text Box 271">
            <a:extLst>
              <a:ext uri="{FF2B5EF4-FFF2-40B4-BE49-F238E27FC236}">
                <a16:creationId xmlns:a16="http://schemas.microsoft.com/office/drawing/2014/main" id="{5B8F44C6-AD18-44D4-9C73-E3D424CC3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7113" y="1996592"/>
            <a:ext cx="1582737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12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6" name="Text Box 273">
            <a:extLst>
              <a:ext uri="{FF2B5EF4-FFF2-40B4-BE49-F238E27FC236}">
                <a16:creationId xmlns:a16="http://schemas.microsoft.com/office/drawing/2014/main" id="{C855A04D-F444-4235-A252-BF51471F5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7200" y="1426679"/>
            <a:ext cx="1331913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</a:rPr>
              <a:t>3</a:t>
            </a:r>
            <a:endParaRPr lang="en-US" altLang="en-US" sz="4000">
              <a:solidFill>
                <a:srgbClr val="0070C0"/>
              </a:solidFill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7" name="Text Box 274">
            <a:extLst>
              <a:ext uri="{FF2B5EF4-FFF2-40B4-BE49-F238E27FC236}">
                <a16:creationId xmlns:a16="http://schemas.microsoft.com/office/drawing/2014/main" id="{C2D6EDDD-B6D7-4793-AC6C-3B5B4D16B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0525" y="1412392"/>
            <a:ext cx="1331913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</a:rPr>
              <a:t>4</a:t>
            </a:r>
            <a:endParaRPr lang="en-US" altLang="en-US" sz="4000">
              <a:solidFill>
                <a:srgbClr val="0070C0"/>
              </a:solidFill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8" name="Text Box 272">
            <a:extLst>
              <a:ext uri="{FF2B5EF4-FFF2-40B4-BE49-F238E27FC236}">
                <a16:creationId xmlns:a16="http://schemas.microsoft.com/office/drawing/2014/main" id="{4DE6007F-C6F2-4F97-B343-35AF0D388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6406" y="911224"/>
            <a:ext cx="16446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B050"/>
                </a:solidFill>
                <a:latin typeface="Arial" panose="020B0604020202020204" pitchFamily="34" charset="0"/>
                <a:ea typeface="ヒラギノ角ゴ Pro W3" charset="-128"/>
              </a:rPr>
              <a:t>7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autoUpdateAnimBg="0"/>
      <p:bldP spid="32777" grpId="0" animBg="1"/>
      <p:bldP spid="32778" grpId="0" autoUpdateAnimBg="0"/>
      <p:bldP spid="32780" grpId="0" autoUpdateAnimBg="0"/>
      <p:bldP spid="32781" grpId="0" autoUpdateAnimBg="0"/>
      <p:bldP spid="32782" grpId="0" autoUpdateAnimBg="0"/>
      <p:bldP spid="32783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747662E9-7E27-4303-BAFA-9BC6F61D1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3" y="1279525"/>
            <a:ext cx="5745162" cy="457200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Solving.    x</a:t>
            </a:r>
            <a:r>
              <a:rPr lang="en-US" altLang="en-US" sz="2400" b="1" baseline="30000" dirty="0"/>
              <a:t>2</a:t>
            </a:r>
            <a:r>
              <a:rPr lang="en-US" altLang="en-US" sz="2400" b="1" dirty="0"/>
              <a:t> + </a:t>
            </a:r>
            <a:r>
              <a:rPr lang="en-US" altLang="en-US" sz="2400" b="1" dirty="0">
                <a:solidFill>
                  <a:srgbClr val="00B050"/>
                </a:solidFill>
              </a:rPr>
              <a:t>2</a:t>
            </a:r>
            <a:r>
              <a:rPr lang="en-US" altLang="en-US" sz="2400" b="1" dirty="0"/>
              <a:t>x </a:t>
            </a:r>
            <a:r>
              <a:rPr lang="en-US" altLang="en-US" sz="2400" b="1" dirty="0">
                <a:solidFill>
                  <a:srgbClr val="C00000"/>
                </a:solidFill>
              </a:rPr>
              <a:t>– 24=0</a:t>
            </a: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803ED86B-7439-4070-949E-BCCB8A1CE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2550" y="1952625"/>
            <a:ext cx="50704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/>
              <a:t>This time, the constant is negative!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E3E812E6-AAED-4733-897E-6E81ED282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77825" y="171450"/>
            <a:ext cx="645953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Solving Equations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33798" name="Text Box 6">
            <a:extLst>
              <a:ext uri="{FF2B5EF4-FFF2-40B4-BE49-F238E27FC236}">
                <a16:creationId xmlns:a16="http://schemas.microsoft.com/office/drawing/2014/main" id="{E58D5BB4-95B1-46CD-A073-9A935B12F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2465388"/>
            <a:ext cx="43465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1</a:t>
            </a:r>
            <a:r>
              <a:rPr lang="en-US" altLang="en-US" sz="2400" b="1">
                <a:latin typeface="Times" panose="02020603050405020304" pitchFamily="18" charset="0"/>
              </a:rPr>
              <a:t>:   List all pairs of numbers that multiply to equal the constant, -24.  </a:t>
            </a:r>
            <a:r>
              <a:rPr lang="en-US" altLang="en-US" sz="2400" b="1" i="1">
                <a:latin typeface="Times" panose="02020603050405020304" pitchFamily="18" charset="0"/>
              </a:rPr>
              <a:t>(To get -24, one number must be positive and one negative.)</a:t>
            </a:r>
          </a:p>
        </p:txBody>
      </p:sp>
      <p:sp>
        <p:nvSpPr>
          <p:cNvPr id="33800" name="Text Box 8">
            <a:extLst>
              <a:ext uri="{FF2B5EF4-FFF2-40B4-BE49-F238E27FC236}">
                <a16:creationId xmlns:a16="http://schemas.microsoft.com/office/drawing/2014/main" id="{14CCC1ED-B80E-4D0B-8A91-F278E9F32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063" y="2541588"/>
            <a:ext cx="3559175" cy="210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-24 = 1 • -24,  -1 • 24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 = 2 • -12,  -2 • 12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 = 3 • -8,   -3 • 8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 = 4 • -6,   - 4 • 6</a:t>
            </a:r>
          </a:p>
        </p:txBody>
      </p:sp>
      <p:sp>
        <p:nvSpPr>
          <p:cNvPr id="33801" name="Text Box 9">
            <a:extLst>
              <a:ext uri="{FF2B5EF4-FFF2-40B4-BE49-F238E27FC236}">
                <a16:creationId xmlns:a16="http://schemas.microsoft.com/office/drawing/2014/main" id="{4735EDE9-3ADF-4D8C-B85F-5EFA15D0D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4625975"/>
            <a:ext cx="4632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2</a:t>
            </a:r>
            <a:r>
              <a:rPr lang="en-US" altLang="en-US" sz="2400" b="1">
                <a:latin typeface="Times" panose="02020603050405020304" pitchFamily="18" charset="0"/>
              </a:rPr>
              <a:t>:  Which pair adds up to 2?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3802" name="Oval 10">
            <a:extLst>
              <a:ext uri="{FF2B5EF4-FFF2-40B4-BE49-F238E27FC236}">
                <a16:creationId xmlns:a16="http://schemas.microsoft.com/office/drawing/2014/main" id="{0ED53285-7BB4-4215-8350-82C75FAD8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4525" y="4168775"/>
            <a:ext cx="1055688" cy="5175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3803" name="Text Box 11">
            <a:extLst>
              <a:ext uri="{FF2B5EF4-FFF2-40B4-BE49-F238E27FC236}">
                <a16:creationId xmlns:a16="http://schemas.microsoft.com/office/drawing/2014/main" id="{5B3625A7-BB00-432B-A938-29C0FA4EA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8" y="5319713"/>
            <a:ext cx="46497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3</a:t>
            </a:r>
            <a:r>
              <a:rPr lang="en-US" altLang="en-US" sz="2400" b="1">
                <a:latin typeface="Times" panose="02020603050405020304" pitchFamily="18" charset="0"/>
              </a:rPr>
              <a:t>:  Write the binomial factors.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804" name="Rectangle 12">
                <a:extLst>
                  <a:ext uri="{FF2B5EF4-FFF2-40B4-BE49-F238E27FC236}">
                    <a16:creationId xmlns:a16="http://schemas.microsoft.com/office/drawing/2014/main" id="{99BC2387-2F67-4994-A24D-07F9E1078E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3163" y="5470525"/>
                <a:ext cx="4063933" cy="830997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/>
                  <a:t>x</a:t>
                </a:r>
                <a:r>
                  <a:rPr lang="en-US" altLang="en-US" sz="2400" b="1" baseline="30000" dirty="0"/>
                  <a:t>2</a:t>
                </a:r>
                <a:r>
                  <a:rPr lang="en-US" altLang="en-US" sz="2400" b="1" dirty="0"/>
                  <a:t> + 2x - 24 = ( x - 4)( x + 6)=0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AU" sz="2400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4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0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400" dirty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n-US" sz="2400" dirty="0">
                          <a:latin typeface="Cambria Math" panose="02040503050406030204" pitchFamily="18" charset="0"/>
                        </a:rPr>
                        <m:t>or</m:t>
                      </m:r>
                      <m:sSub>
                        <m:sSubPr>
                          <m:ctrlPr>
                            <a:rPr lang="en-AU" sz="24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AU" sz="2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400" dirty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0" i="0" dirty="0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altLang="en-US" sz="2400" b="1" dirty="0"/>
              </a:p>
            </p:txBody>
          </p:sp>
        </mc:Choice>
        <mc:Fallback>
          <p:sp>
            <p:nvSpPr>
              <p:cNvPr id="33804" name="Rectangle 12">
                <a:extLst>
                  <a:ext uri="{FF2B5EF4-FFF2-40B4-BE49-F238E27FC236}">
                    <a16:creationId xmlns:a16="http://schemas.microsoft.com/office/drawing/2014/main" id="{99BC2387-2F67-4994-A24D-07F9E1078E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83163" y="5470525"/>
                <a:ext cx="4063933" cy="830997"/>
              </a:xfrm>
              <a:prstGeom prst="rect">
                <a:avLst/>
              </a:prstGeom>
              <a:blipFill>
                <a:blip r:embed="rId3"/>
                <a:stretch>
                  <a:fillRect l="-2249" t="-5839" r="-1349" b="-730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203" name="Group 267">
            <a:extLst>
              <a:ext uri="{FF2B5EF4-FFF2-40B4-BE49-F238E27FC236}">
                <a16:creationId xmlns:a16="http://schemas.microsoft.com/office/drawing/2014/main" id="{61BA34FE-488B-4F51-9F87-F04FDF05D8F1}"/>
              </a:ext>
            </a:extLst>
          </p:cNvPr>
          <p:cNvGrpSpPr>
            <a:grpSpLocks/>
          </p:cNvGrpSpPr>
          <p:nvPr/>
        </p:nvGrpSpPr>
        <p:grpSpPr bwMode="auto">
          <a:xfrm>
            <a:off x="6022975" y="619125"/>
            <a:ext cx="2293938" cy="1627188"/>
            <a:chOff x="8679" y="1891"/>
            <a:chExt cx="787" cy="738"/>
          </a:xfrm>
        </p:grpSpPr>
        <p:sp>
          <p:nvSpPr>
            <p:cNvPr id="8208" name="Line 269">
              <a:extLst>
                <a:ext uri="{FF2B5EF4-FFF2-40B4-BE49-F238E27FC236}">
                  <a16:creationId xmlns:a16="http://schemas.microsoft.com/office/drawing/2014/main" id="{67F5F984-C0DD-459E-808B-6DCE807B5F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8209" name="Line 268">
              <a:extLst>
                <a:ext uri="{FF2B5EF4-FFF2-40B4-BE49-F238E27FC236}">
                  <a16:creationId xmlns:a16="http://schemas.microsoft.com/office/drawing/2014/main" id="{0D91FBB2-69EE-41DE-897A-CC5AF17BD55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8204" name="Text Box 271">
            <a:extLst>
              <a:ext uri="{FF2B5EF4-FFF2-40B4-BE49-F238E27FC236}">
                <a16:creationId xmlns:a16="http://schemas.microsoft.com/office/drawing/2014/main" id="{FBAFF233-B1DE-4FBA-9295-203E6F8B5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9900" y="1617663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-24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8205" name="Text Box 272">
            <a:extLst>
              <a:ext uri="{FF2B5EF4-FFF2-40B4-BE49-F238E27FC236}">
                <a16:creationId xmlns:a16="http://schemas.microsoft.com/office/drawing/2014/main" id="{48DA1A81-2436-4257-8043-B860357E8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300" y="457200"/>
            <a:ext cx="16462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B050"/>
                </a:solidFill>
                <a:latin typeface="Arial" panose="020B0604020202020204" pitchFamily="34" charset="0"/>
                <a:ea typeface="ヒラギノ角ゴ Pro W3" charset="-128"/>
              </a:rPr>
              <a:t>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8206" name="Text Box 273">
            <a:extLst>
              <a:ext uri="{FF2B5EF4-FFF2-40B4-BE49-F238E27FC236}">
                <a16:creationId xmlns:a16="http://schemas.microsoft.com/office/drawing/2014/main" id="{0BF0288D-17C3-4CD9-B465-4E987EE40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989013"/>
            <a:ext cx="1331912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B050"/>
                </a:solidFill>
                <a:latin typeface="Arial" panose="020B0604020202020204" pitchFamily="34" charset="0"/>
                <a:ea typeface="ヒラギノ角ゴ Pro W3" charset="-128"/>
              </a:rPr>
              <a:t>– </a:t>
            </a: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8207" name="Text Box 274">
            <a:extLst>
              <a:ext uri="{FF2B5EF4-FFF2-40B4-BE49-F238E27FC236}">
                <a16:creationId xmlns:a16="http://schemas.microsoft.com/office/drawing/2014/main" id="{2FA09E44-D3F2-4F0C-A74B-4638D8EC1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5850" y="1060450"/>
            <a:ext cx="13335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</a:rPr>
              <a:t>6</a:t>
            </a:r>
            <a:endParaRPr lang="en-US" altLang="en-US" sz="4000">
              <a:solidFill>
                <a:srgbClr val="0070C0"/>
              </a:solidFill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utoUpdateAnimBg="0"/>
      <p:bldP spid="33798" grpId="0" autoUpdateAnimBg="0"/>
      <p:bldP spid="33800" grpId="0" autoUpdateAnimBg="0"/>
      <p:bldP spid="33801" grpId="0" autoUpdateAnimBg="0"/>
      <p:bldP spid="33802" grpId="0" animBg="1"/>
      <p:bldP spid="33803" grpId="0" autoUpdateAnimBg="0"/>
      <p:bldP spid="3380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F5A230D6-4F8F-470F-939E-B25BDB418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" y="1162050"/>
            <a:ext cx="4518025" cy="476250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Solving.    x</a:t>
            </a:r>
            <a:r>
              <a:rPr lang="en-US" altLang="en-US" sz="2400" b="1" baseline="30000" dirty="0"/>
              <a:t>2</a:t>
            </a:r>
            <a:r>
              <a:rPr lang="en-US" altLang="en-US" sz="2400" b="1" dirty="0"/>
              <a:t> </a:t>
            </a:r>
            <a:r>
              <a:rPr lang="en-US" altLang="en-US" sz="2400" b="1" dirty="0">
                <a:solidFill>
                  <a:srgbClr val="00B050"/>
                </a:solidFill>
              </a:rPr>
              <a:t>– 11</a:t>
            </a:r>
            <a:r>
              <a:rPr lang="en-US" altLang="en-US" sz="2400" b="1" dirty="0"/>
              <a:t>x</a:t>
            </a:r>
            <a:r>
              <a:rPr lang="en-US" altLang="en-US" sz="2400" b="1" dirty="0">
                <a:solidFill>
                  <a:srgbClr val="00B050"/>
                </a:solidFill>
              </a:rPr>
              <a:t> </a:t>
            </a:r>
            <a:r>
              <a:rPr lang="en-US" altLang="en-US" sz="2400" b="1" dirty="0">
                <a:solidFill>
                  <a:srgbClr val="C00000"/>
                </a:solidFill>
              </a:rPr>
              <a:t>+ 24=0</a:t>
            </a: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5592CBA8-B1B4-461F-B0BF-B028D3BE3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4613" y="1841500"/>
            <a:ext cx="5400676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/>
              <a:t>This time, the middle factor is negative!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A0843F1C-6176-42F8-BAD9-CFBB75B01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4613" y="217488"/>
            <a:ext cx="7477126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" panose="02020603050405020304" pitchFamily="18" charset="0"/>
              </a:rPr>
              <a:t>Solving Equations</a:t>
            </a:r>
            <a:endParaRPr lang="en-US" altLang="en-US" sz="18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33798" name="Text Box 6">
            <a:extLst>
              <a:ext uri="{FF2B5EF4-FFF2-40B4-BE49-F238E27FC236}">
                <a16:creationId xmlns:a16="http://schemas.microsoft.com/office/drawing/2014/main" id="{95FCA739-0B61-437A-9DAA-8D066DBE8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2311400"/>
            <a:ext cx="43465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1</a:t>
            </a:r>
            <a:r>
              <a:rPr lang="en-US" altLang="en-US" sz="2400" b="1">
                <a:latin typeface="Times" panose="02020603050405020304" pitchFamily="18" charset="0"/>
              </a:rPr>
              <a:t>:   List all pairs of numbers that multiply to equal the constant, 24.  </a:t>
            </a:r>
            <a:r>
              <a:rPr lang="en-US" altLang="en-US" sz="2400" b="1" i="1">
                <a:latin typeface="Times" panose="02020603050405020304" pitchFamily="18" charset="0"/>
              </a:rPr>
              <a:t>(Since the middle factor is negative, the numbers used to get 24 must also be negative.)</a:t>
            </a:r>
          </a:p>
        </p:txBody>
      </p:sp>
      <p:sp>
        <p:nvSpPr>
          <p:cNvPr id="33800" name="Text Box 8">
            <a:extLst>
              <a:ext uri="{FF2B5EF4-FFF2-40B4-BE49-F238E27FC236}">
                <a16:creationId xmlns:a16="http://schemas.microsoft.com/office/drawing/2014/main" id="{30337127-A0D6-4264-8879-C66DD15C2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925" y="3271838"/>
            <a:ext cx="355917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24 = -1 • -24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 = -2 • -12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 = -3 • -8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 = -4 • -6</a:t>
            </a:r>
          </a:p>
        </p:txBody>
      </p:sp>
      <p:sp>
        <p:nvSpPr>
          <p:cNvPr id="33801" name="Text Box 9">
            <a:extLst>
              <a:ext uri="{FF2B5EF4-FFF2-40B4-BE49-F238E27FC236}">
                <a16:creationId xmlns:a16="http://schemas.microsoft.com/office/drawing/2014/main" id="{62CD06E4-FB10-4176-959A-AD8AF4096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4625975"/>
            <a:ext cx="5040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2</a:t>
            </a:r>
            <a:r>
              <a:rPr lang="en-US" altLang="en-US" sz="2400" b="1">
                <a:latin typeface="Times" panose="02020603050405020304" pitchFamily="18" charset="0"/>
              </a:rPr>
              <a:t>:  Which pair adds up to -11?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3802" name="Oval 10">
            <a:extLst>
              <a:ext uri="{FF2B5EF4-FFF2-40B4-BE49-F238E27FC236}">
                <a16:creationId xmlns:a16="http://schemas.microsoft.com/office/drawing/2014/main" id="{B3A8DD68-E06C-49E9-B534-C9B1AD24C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1900" y="4319588"/>
            <a:ext cx="1055688" cy="5175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3803" name="Text Box 11">
            <a:extLst>
              <a:ext uri="{FF2B5EF4-FFF2-40B4-BE49-F238E27FC236}">
                <a16:creationId xmlns:a16="http://schemas.microsoft.com/office/drawing/2014/main" id="{E8A1DD4D-EB1C-457F-A468-2983AE9EF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8" y="5319713"/>
            <a:ext cx="46497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3</a:t>
            </a:r>
            <a:r>
              <a:rPr lang="en-US" altLang="en-US" sz="2400" b="1">
                <a:latin typeface="Times" panose="02020603050405020304" pitchFamily="18" charset="0"/>
              </a:rPr>
              <a:t>:  Write the binomial factors.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804" name="Rectangle 12">
                <a:extLst>
                  <a:ext uri="{FF2B5EF4-FFF2-40B4-BE49-F238E27FC236}">
                    <a16:creationId xmlns:a16="http://schemas.microsoft.com/office/drawing/2014/main" id="{0381A6A9-D99C-45EB-B856-FDA2C7B85E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3163" y="5470525"/>
                <a:ext cx="4051750" cy="830997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/>
                  <a:t>x</a:t>
                </a:r>
                <a:r>
                  <a:rPr lang="en-US" altLang="en-US" sz="2400" b="1" baseline="30000" dirty="0"/>
                  <a:t>2</a:t>
                </a:r>
                <a:r>
                  <a:rPr lang="en-US" altLang="en-US" sz="2400" b="1" dirty="0"/>
                  <a:t> – 11x + 24= (x – 3)(x – 8)=0</a:t>
                </a:r>
              </a:p>
              <a:p>
                <a:pPr eaLnBrk="1" hangingPunct="1">
                  <a:spcBef>
                    <a:spcPct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AU" sz="2400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4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0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dirty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n-US" sz="2400" dirty="0">
                          <a:latin typeface="Cambria Math" panose="02040503050406030204" pitchFamily="18" charset="0"/>
                        </a:rPr>
                        <m:t>or</m:t>
                      </m:r>
                      <m:sSub>
                        <m:sSubPr>
                          <m:ctrlPr>
                            <a:rPr lang="en-AU" sz="24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AU" sz="2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4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0" dirty="0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US" altLang="en-US" sz="2400" b="1" dirty="0"/>
              </a:p>
            </p:txBody>
          </p:sp>
        </mc:Choice>
        <mc:Fallback>
          <p:sp>
            <p:nvSpPr>
              <p:cNvPr id="33804" name="Rectangle 12">
                <a:extLst>
                  <a:ext uri="{FF2B5EF4-FFF2-40B4-BE49-F238E27FC236}">
                    <a16:creationId xmlns:a16="http://schemas.microsoft.com/office/drawing/2014/main" id="{0381A6A9-D99C-45EB-B856-FDA2C7B85E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83163" y="5470525"/>
                <a:ext cx="4051750" cy="830997"/>
              </a:xfrm>
              <a:prstGeom prst="rect">
                <a:avLst/>
              </a:prstGeom>
              <a:blipFill>
                <a:blip r:embed="rId3"/>
                <a:stretch>
                  <a:fillRect l="-2256" t="-5839" r="-1353" b="-730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227" name="Group 267">
            <a:extLst>
              <a:ext uri="{FF2B5EF4-FFF2-40B4-BE49-F238E27FC236}">
                <a16:creationId xmlns:a16="http://schemas.microsoft.com/office/drawing/2014/main" id="{CDA87F88-D4D2-4513-8148-7BD91DBE62C2}"/>
              </a:ext>
            </a:extLst>
          </p:cNvPr>
          <p:cNvGrpSpPr>
            <a:grpSpLocks/>
          </p:cNvGrpSpPr>
          <p:nvPr/>
        </p:nvGrpSpPr>
        <p:grpSpPr bwMode="auto">
          <a:xfrm>
            <a:off x="5665788" y="1374775"/>
            <a:ext cx="2292350" cy="1627188"/>
            <a:chOff x="8679" y="1891"/>
            <a:chExt cx="787" cy="738"/>
          </a:xfrm>
        </p:grpSpPr>
        <p:sp>
          <p:nvSpPr>
            <p:cNvPr id="9232" name="Line 269">
              <a:extLst>
                <a:ext uri="{FF2B5EF4-FFF2-40B4-BE49-F238E27FC236}">
                  <a16:creationId xmlns:a16="http://schemas.microsoft.com/office/drawing/2014/main" id="{C669A942-8BB6-4A47-8C96-2528D4BAE5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9233" name="Line 268">
              <a:extLst>
                <a:ext uri="{FF2B5EF4-FFF2-40B4-BE49-F238E27FC236}">
                  <a16:creationId xmlns:a16="http://schemas.microsoft.com/office/drawing/2014/main" id="{D9CFDACF-BD04-46BC-9203-BEBB2805416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9228" name="Text Box 271">
            <a:extLst>
              <a:ext uri="{FF2B5EF4-FFF2-40B4-BE49-F238E27FC236}">
                <a16:creationId xmlns:a16="http://schemas.microsoft.com/office/drawing/2014/main" id="{3D6A0EF8-3D28-49D9-B2F4-F8C4014C6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2713" y="2373313"/>
            <a:ext cx="158273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24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9229" name="Text Box 272">
            <a:extLst>
              <a:ext uri="{FF2B5EF4-FFF2-40B4-BE49-F238E27FC236}">
                <a16:creationId xmlns:a16="http://schemas.microsoft.com/office/drawing/2014/main" id="{7C94C524-9DDF-435C-9CC7-37DD0E0AA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5713" y="1071563"/>
            <a:ext cx="164623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B050"/>
                </a:solidFill>
                <a:latin typeface="Arial" panose="020B0604020202020204" pitchFamily="34" charset="0"/>
                <a:ea typeface="ヒラギノ角ゴ Pro W3" charset="-128"/>
              </a:rPr>
              <a:t>–</a:t>
            </a: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11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9230" name="Text Box 273">
            <a:extLst>
              <a:ext uri="{FF2B5EF4-FFF2-40B4-BE49-F238E27FC236}">
                <a16:creationId xmlns:a16="http://schemas.microsoft.com/office/drawing/2014/main" id="{15711D62-E1AA-402D-84AE-ED5CC31E5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3088" y="1744663"/>
            <a:ext cx="1331912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</a:rPr>
              <a:t>– 3</a:t>
            </a:r>
            <a:endParaRPr lang="en-US" altLang="en-US" sz="4000">
              <a:solidFill>
                <a:srgbClr val="0070C0"/>
              </a:solidFill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9231" name="Text Box 274">
            <a:extLst>
              <a:ext uri="{FF2B5EF4-FFF2-40B4-BE49-F238E27FC236}">
                <a16:creationId xmlns:a16="http://schemas.microsoft.com/office/drawing/2014/main" id="{DEFFE826-6541-44D6-9CA6-F20A82A01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6913" y="1747838"/>
            <a:ext cx="1331912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</a:rPr>
              <a:t>– 8</a:t>
            </a:r>
            <a:endParaRPr lang="en-US" altLang="en-US" sz="4000">
              <a:solidFill>
                <a:srgbClr val="0070C0"/>
              </a:solidFill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utoUpdateAnimBg="0"/>
      <p:bldP spid="33798" grpId="0" autoUpdateAnimBg="0"/>
      <p:bldP spid="33800" grpId="0" autoUpdateAnimBg="0"/>
      <p:bldP spid="33801" grpId="0" autoUpdateAnimBg="0"/>
      <p:bldP spid="33802" grpId="0" animBg="1"/>
      <p:bldP spid="33803" grpId="0" autoUpdateAnimBg="0"/>
      <p:bldP spid="33804" grpId="0" animBg="1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2354</Words>
  <Application>Microsoft Office PowerPoint</Application>
  <PresentationFormat>On-screen Show (4:3)</PresentationFormat>
  <Paragraphs>384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open_sansregular</vt:lpstr>
      <vt:lpstr>Arial</vt:lpstr>
      <vt:lpstr>Cambria Math</vt:lpstr>
      <vt:lpstr>Times</vt:lpstr>
      <vt:lpstr>Times New Roman</vt:lpstr>
      <vt:lpstr>Default Design</vt:lpstr>
      <vt:lpstr>Solving Quadratic Equations</vt:lpstr>
      <vt:lpstr>Quadratic graphs &amp; equations</vt:lpstr>
      <vt:lpstr>The Null Factor Law</vt:lpstr>
      <vt:lpstr>Factoring Trinomial Squares</vt:lpstr>
      <vt:lpstr>Factoring Monic Trinomials 1st Scenario:  a = 1 For example: x2 – 14x + 49 coefficient of x2 =1 x2 =1 • x2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green valley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Joyce DuVall</dc:creator>
  <cp:lastModifiedBy>Lyn ZHANG</cp:lastModifiedBy>
  <cp:revision>56</cp:revision>
  <dcterms:created xsi:type="dcterms:W3CDTF">2002-08-04T16:12:12Z</dcterms:created>
  <dcterms:modified xsi:type="dcterms:W3CDTF">2022-10-13T22:00:21Z</dcterms:modified>
</cp:coreProperties>
</file>