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5" r:id="rId2"/>
    <p:sldId id="306" r:id="rId3"/>
    <p:sldId id="530" r:id="rId4"/>
    <p:sldId id="498" r:id="rId5"/>
    <p:sldId id="499" r:id="rId6"/>
    <p:sldId id="531" r:id="rId7"/>
    <p:sldId id="532" r:id="rId8"/>
    <p:sldId id="257" r:id="rId9"/>
    <p:sldId id="324" r:id="rId10"/>
    <p:sldId id="323" r:id="rId11"/>
    <p:sldId id="325" r:id="rId12"/>
    <p:sldId id="326" r:id="rId13"/>
    <p:sldId id="307" r:id="rId14"/>
    <p:sldId id="315" r:id="rId15"/>
    <p:sldId id="316" r:id="rId16"/>
    <p:sldId id="317" r:id="rId17"/>
    <p:sldId id="318" r:id="rId18"/>
    <p:sldId id="32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62" d="100"/>
          <a:sy n="62" d="100"/>
        </p:scale>
        <p:origin x="14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62B81-7BEF-468D-969D-EAFA5AE9157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1D2F7-5E72-4FCE-B35E-302034361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46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7E890586-1137-89C0-128B-F98DC0DD50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3A8017F6-8A5C-A4A1-1059-0E298FECA2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A6DB29A0-1D4B-6FA8-2813-5066021CE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>
                <a:solidFill>
                  <a:srgbClr val="000000"/>
                </a:solidFill>
                <a:latin typeface="Times" panose="02020603050405020304" pitchFamily="18" charset="0"/>
              </a:defRPr>
            </a:lvl1pPr>
            <a:lvl2pPr marL="742950" indent="-285750">
              <a:defRPr sz="3400">
                <a:solidFill>
                  <a:srgbClr val="000000"/>
                </a:solidFill>
                <a:latin typeface="Times" panose="02020603050405020304" pitchFamily="18" charset="0"/>
              </a:defRPr>
            </a:lvl2pPr>
            <a:lvl3pPr marL="1143000" indent="-228600">
              <a:defRPr sz="3400">
                <a:solidFill>
                  <a:srgbClr val="000000"/>
                </a:solidFill>
                <a:latin typeface="Times" panose="02020603050405020304" pitchFamily="18" charset="0"/>
              </a:defRPr>
            </a:lvl3pPr>
            <a:lvl4pPr marL="1600200" indent="-228600">
              <a:defRPr sz="3400">
                <a:solidFill>
                  <a:srgbClr val="000000"/>
                </a:solidFill>
                <a:latin typeface="Times" panose="02020603050405020304" pitchFamily="18" charset="0"/>
              </a:defRPr>
            </a:lvl4pPr>
            <a:lvl5pPr marL="2057400" indent="-228600">
              <a:defRPr sz="3400">
                <a:solidFill>
                  <a:srgbClr val="000000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Times" panose="02020603050405020304" pitchFamily="18" charset="0"/>
              </a:defRPr>
            </a:lvl9pPr>
          </a:lstStyle>
          <a:p>
            <a:fld id="{43442646-BC1E-44EF-87B9-5F4FE882A2D9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graph functions? What are equations and </a:t>
            </a:r>
            <a:r>
              <a:rPr lang="en-US"/>
              <a:t>their solutions?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1D2F7-5E72-4FCE-B35E-302034361AD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6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26C-78BA-47AE-A2C6-6491582A5255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E96E-64B7-438A-AE2B-3038C522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88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26C-78BA-47AE-A2C6-6491582A5255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E96E-64B7-438A-AE2B-3038C522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39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26C-78BA-47AE-A2C6-6491582A5255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E96E-64B7-438A-AE2B-3038C522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84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26C-78BA-47AE-A2C6-6491582A5255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E96E-64B7-438A-AE2B-3038C522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12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26C-78BA-47AE-A2C6-6491582A5255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E96E-64B7-438A-AE2B-3038C522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26C-78BA-47AE-A2C6-6491582A5255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E96E-64B7-438A-AE2B-3038C522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34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26C-78BA-47AE-A2C6-6491582A5255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E96E-64B7-438A-AE2B-3038C522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3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26C-78BA-47AE-A2C6-6491582A5255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E96E-64B7-438A-AE2B-3038C522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05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26C-78BA-47AE-A2C6-6491582A5255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E96E-64B7-438A-AE2B-3038C522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53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26C-78BA-47AE-A2C6-6491582A5255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E96E-64B7-438A-AE2B-3038C522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58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A26C-78BA-47AE-A2C6-6491582A5255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E96E-64B7-438A-AE2B-3038C522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40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AA26C-78BA-47AE-A2C6-6491582A5255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5E96E-64B7-438A-AE2B-3038C522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45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93853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Starter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1268760"/>
                <a:ext cx="835292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On graph paper…draw a set of axes for x values -4 to 2; and y values -2 to 15.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Plot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+4</m:t>
                    </m:r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+3 </m:t>
                    </m:r>
                  </m:oMath>
                </a14:m>
                <a:r>
                  <a:rPr lang="en-GB" sz="2000" dirty="0"/>
                  <a:t>on the axes. </a:t>
                </a:r>
              </a:p>
              <a:p>
                <a:r>
                  <a:rPr lang="en-GB" sz="2000" dirty="0"/>
                  <a:t>You can use the table below to help if needed. 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68760"/>
                <a:ext cx="8352928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803" t="-2304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3453902"/>
                  </p:ext>
                </p:extLst>
              </p:nvPr>
            </p:nvGraphicFramePr>
            <p:xfrm>
              <a:off x="1619672" y="3068960"/>
              <a:ext cx="5418664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73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-16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3453902"/>
                  </p:ext>
                </p:extLst>
              </p:nvPr>
            </p:nvGraphicFramePr>
            <p:xfrm>
              <a:off x="1619672" y="3068960"/>
              <a:ext cx="5418664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" t="-8197" r="-70090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-2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" t="-108197" r="-7009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" t="-208197" r="-7009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-16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" t="-308197" r="-7009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" t="-408197" r="-7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89456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61424-9EE7-CF18-99C8-F158380F6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D56E30"/>
                </a:solidFill>
                <a:effectLst/>
                <a:latin typeface="open_sansregular"/>
              </a:rPr>
              <a:t>Quadratic equations with only one solution</a:t>
            </a:r>
            <a:br>
              <a:rPr lang="en-US" b="0" i="0" dirty="0">
                <a:solidFill>
                  <a:srgbClr val="D56E30"/>
                </a:solidFill>
                <a:effectLst/>
                <a:latin typeface="open_sansregular"/>
              </a:rPr>
            </a:b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331F85-1B52-B4C1-91B5-B8D419647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7773" y="1123776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For example, the graph of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−4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+4 has only one touch point 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=2. Therefore,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−4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+4 =0 </a:t>
                </a:r>
                <a:r>
                  <a:rPr lang="en-US" dirty="0"/>
                  <a:t>has one solution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=2</a:t>
                </a:r>
                <a:r>
                  <a:rPr lang="en-US" dirty="0"/>
                  <a:t>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331F85-1B52-B4C1-91B5-B8D419647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773" y="1123776"/>
                <a:ext cx="8229600" cy="4525963"/>
              </a:xfrm>
              <a:blipFill>
                <a:blip r:embed="rId2"/>
                <a:stretch>
                  <a:fillRect l="-1704" t="-16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>
            <a:extLst>
              <a:ext uri="{FF2B5EF4-FFF2-40B4-BE49-F238E27FC236}">
                <a16:creationId xmlns:a16="http://schemas.microsoft.com/office/drawing/2014/main" id="{E90E44C4-D62B-EC13-C004-C3C227D83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5636424" cy="34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245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61424-9EE7-CF18-99C8-F158380F6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D56E30"/>
                </a:solidFill>
                <a:effectLst/>
                <a:latin typeface="open_sansregular"/>
              </a:rPr>
              <a:t>Quadratic equations with no solutions</a:t>
            </a:r>
            <a:br>
              <a:rPr lang="en-US" b="0" i="0" dirty="0">
                <a:solidFill>
                  <a:srgbClr val="D56E30"/>
                </a:solidFill>
                <a:effectLst/>
                <a:latin typeface="open_sansregular"/>
              </a:rPr>
            </a:b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331F85-1B52-B4C1-91B5-B8D419647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13993"/>
                <a:ext cx="9144000" cy="4525963"/>
              </a:xfrm>
            </p:spPr>
            <p:txBody>
              <a:bodyPr/>
              <a:lstStyle/>
              <a:p>
                <a:r>
                  <a:rPr lang="en-US" dirty="0"/>
                  <a:t>For example, the graph of y =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−4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+4 does not intersect the x-axis and so </a:t>
                </a:r>
                <a:r>
                  <a:rPr lang="en-US" dirty="0">
                    <a:solidFill>
                      <a:srgbClr val="FF0000"/>
                    </a:solidFill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−4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+4=0 </a:t>
                </a:r>
                <a:r>
                  <a:rPr lang="en-US" dirty="0"/>
                  <a:t>has no real solutions.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331F85-1B52-B4C1-91B5-B8D419647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13993"/>
                <a:ext cx="9144000" cy="4525963"/>
              </a:xfrm>
              <a:blipFill>
                <a:blip r:embed="rId2"/>
                <a:stretch>
                  <a:fillRect l="-1533" t="-1617" r="-18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>
            <a:extLst>
              <a:ext uri="{FF2B5EF4-FFF2-40B4-BE49-F238E27FC236}">
                <a16:creationId xmlns:a16="http://schemas.microsoft.com/office/drawing/2014/main" id="{BB910C51-752F-43DF-0FB4-54D8E5473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22773"/>
            <a:ext cx="3803444" cy="426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46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61424-9EE7-CF18-99C8-F158380F6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D56E30"/>
                </a:solidFill>
                <a:effectLst/>
                <a:latin typeface="open_sansregular"/>
              </a:rPr>
              <a:t>Quadratic equations with two solutions</a:t>
            </a:r>
            <a:br>
              <a:rPr lang="en-US" b="0" i="0" dirty="0">
                <a:solidFill>
                  <a:srgbClr val="D56E30"/>
                </a:solidFill>
                <a:effectLst/>
                <a:latin typeface="open_sansregular"/>
              </a:rPr>
            </a:b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331F85-1B52-B4C1-91B5-B8D419647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13993"/>
                <a:ext cx="9144000" cy="4525963"/>
              </a:xfrm>
            </p:spPr>
            <p:txBody>
              <a:bodyPr/>
              <a:lstStyle/>
              <a:p>
                <a:r>
                  <a:rPr lang="en-US" dirty="0"/>
                  <a:t>For example, the graph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−180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intersects the x-axis at 2 points and so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−180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=0 </a:t>
                </a:r>
                <a:r>
                  <a:rPr lang="en-US" dirty="0"/>
                  <a:t>has 2 solutions (that </a:t>
                </a:r>
                <a:r>
                  <a:rPr lang="en-US" dirty="0">
                    <a:solidFill>
                      <a:schemeClr val="tx1"/>
                    </a:solidFill>
                  </a:rPr>
                  <a:t>is,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=180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).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331F85-1B52-B4C1-91B5-B8D419647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13993"/>
                <a:ext cx="9144000" cy="4525963"/>
              </a:xfrm>
              <a:blipFill>
                <a:blip r:embed="rId2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27B5667F-A887-178A-4479-07593E820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5200"/>
            <a:ext cx="4902562" cy="315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81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5" y="188639"/>
            <a:ext cx="4925861" cy="654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76056" y="404664"/>
                <a:ext cx="299287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The graph is 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r>
                        <a:rPr lang="en-GB" b="0" i="0" smtClean="0">
                          <a:latin typeface="Cambria Math"/>
                        </a:rPr>
                        <m:t>4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0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04664"/>
                <a:ext cx="2992871" cy="1200329"/>
              </a:xfrm>
              <a:prstGeom prst="rect">
                <a:avLst/>
              </a:prstGeom>
              <a:blipFill>
                <a:blip r:embed="rId3"/>
                <a:stretch>
                  <a:fillRect l="-1833" t="-25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99932" y="2564904"/>
                <a:ext cx="41485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What do we call this shape of graph?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What is the solution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0" smtClean="0">
                        <a:latin typeface="Cambria Math"/>
                      </a:rPr>
                      <m:t>4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0" smtClean="0">
                        <a:latin typeface="Cambria Math"/>
                      </a:rPr>
                      <m:t>+3</m:t>
                    </m:r>
                  </m:oMath>
                </a14:m>
                <a:r>
                  <a:rPr lang="en-GB" dirty="0"/>
                  <a:t>=0?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932" y="2564904"/>
                <a:ext cx="4148532" cy="1200329"/>
              </a:xfrm>
              <a:prstGeom prst="rect">
                <a:avLst/>
              </a:prstGeom>
              <a:blipFill>
                <a:blip r:embed="rId4"/>
                <a:stretch>
                  <a:fillRect l="-1324" t="-3046" b="-71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167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1"/>
            <a:ext cx="8352928" cy="617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188640"/>
                <a:ext cx="3456384" cy="26776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tx1"/>
                    </a:solidFill>
                  </a:rPr>
                  <a:t>According to the graph, what are the Solutions of:</a:t>
                </a:r>
              </a:p>
              <a:p>
                <a:endParaRPr lang="en-GB" sz="2800" b="1" dirty="0">
                  <a:solidFill>
                    <a:schemeClr val="tx1"/>
                  </a:solidFill>
                </a:endParaRPr>
              </a:p>
              <a:p>
                <a:endParaRPr lang="en-GB" sz="2800" b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𝟖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8640"/>
                <a:ext cx="3456384" cy="2677656"/>
              </a:xfrm>
              <a:prstGeom prst="rect">
                <a:avLst/>
              </a:prstGeom>
              <a:blipFill>
                <a:blip r:embed="rId3"/>
                <a:stretch>
                  <a:fillRect l="-3704" t="-22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143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0" y="116631"/>
            <a:ext cx="8755627" cy="664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96" y="331204"/>
                <a:ext cx="3456384" cy="35491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tx1"/>
                    </a:solidFill>
                  </a:rPr>
                  <a:t>According to the graph, what are the approximate solutions to the equation:</a:t>
                </a:r>
              </a:p>
              <a:p>
                <a:endParaRPr lang="en-GB" sz="2800" b="1" dirty="0">
                  <a:solidFill>
                    <a:schemeClr val="tx1"/>
                  </a:solidFill>
                </a:endParaRPr>
              </a:p>
              <a:p>
                <a:endParaRPr lang="en-GB" sz="2800" b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𝟗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31204"/>
                <a:ext cx="3456384" cy="3549177"/>
              </a:xfrm>
              <a:prstGeom prst="rect">
                <a:avLst/>
              </a:prstGeom>
              <a:blipFill rotWithShape="1">
                <a:blip r:embed="rId3"/>
                <a:stretch>
                  <a:fillRect l="-3704" t="-15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116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5" y="160910"/>
            <a:ext cx="8865600" cy="656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3" y="340561"/>
                <a:ext cx="3456384" cy="35491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tx1"/>
                    </a:solidFill>
                  </a:rPr>
                  <a:t>According to the graph, what are the approximate solutions to the equation:</a:t>
                </a:r>
              </a:p>
              <a:p>
                <a:endParaRPr lang="en-GB" sz="2800" b="1" dirty="0">
                  <a:solidFill>
                    <a:schemeClr val="tx1"/>
                  </a:solidFill>
                </a:endParaRPr>
              </a:p>
              <a:p>
                <a:endParaRPr lang="en-GB" sz="2800" b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𝟖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𝟏𝟐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3" y="340561"/>
                <a:ext cx="3456384" cy="3549177"/>
              </a:xfrm>
              <a:prstGeom prst="rect">
                <a:avLst/>
              </a:prstGeom>
              <a:blipFill rotWithShape="1">
                <a:blip r:embed="rId3"/>
                <a:stretch>
                  <a:fillRect l="-3527" t="-15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59632" y="5373216"/>
                <a:ext cx="2088233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373216"/>
                <a:ext cx="2088233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59632" y="4074513"/>
                <a:ext cx="2253473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2400" b="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074513"/>
                <a:ext cx="2253473" cy="12003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08104" y="5403638"/>
                <a:ext cx="2088233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0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=−7</m:t>
                      </m:r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403638"/>
                <a:ext cx="2088233" cy="12003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05309" y="4082605"/>
                <a:ext cx="2088233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0" smtClean="0">
                          <a:latin typeface="Cambria Math"/>
                        </a:rPr>
                        <m:t>−0.75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=−7.25</m:t>
                      </m:r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309" y="4082605"/>
                <a:ext cx="2088233" cy="12003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482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Tasks</a:t>
            </a:r>
          </a:p>
        </p:txBody>
      </p:sp>
      <p:sp>
        <p:nvSpPr>
          <p:cNvPr id="4" name="Oval 3"/>
          <p:cNvSpPr/>
          <p:nvPr/>
        </p:nvSpPr>
        <p:spPr>
          <a:xfrm>
            <a:off x="468313" y="1719125"/>
            <a:ext cx="547687" cy="504825"/>
          </a:xfrm>
          <a:prstGeom prst="ellipse">
            <a:avLst/>
          </a:prstGeom>
          <a:solidFill>
            <a:srgbClr val="CC66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68313" y="3003460"/>
            <a:ext cx="547687" cy="503238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1016000" y="1700808"/>
                <a:ext cx="7682039" cy="3108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800" dirty="0">
                    <a:latin typeface="+mn-lt"/>
                  </a:rPr>
                  <a:t>Identify roots of a quadratic function from a graph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2800" dirty="0">
                  <a:latin typeface="+mn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2800" dirty="0">
                  <a:latin typeface="+mn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800" dirty="0">
                    <a:latin typeface="+mn-lt"/>
                  </a:rPr>
                  <a:t>Solve quadratic equations graphically when </a:t>
                </a:r>
                <a14:m>
                  <m:oMath xmlns:m="http://schemas.openxmlformats.org/officeDocument/2006/math">
                    <m:r>
                      <a:rPr lang="en-GB" altLang="en-US" sz="2800" i="1" dirty="0" smtClean="0">
                        <a:latin typeface="Cambria Math"/>
                      </a:rPr>
                      <m:t>𝑦</m:t>
                    </m:r>
                    <m:r>
                      <a:rPr lang="en-GB" altLang="en-US" sz="2800" i="1" dirty="0" smtClean="0">
                        <a:latin typeface="Cambria Math"/>
                      </a:rPr>
                      <m:t>=0</m:t>
                    </m:r>
                  </m:oMath>
                </a14:m>
                <a:endParaRPr lang="en-GB" altLang="en-US" sz="2800" dirty="0">
                  <a:latin typeface="+mn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2800" dirty="0">
                  <a:latin typeface="+mn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2800" dirty="0">
                  <a:latin typeface="+mn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6000" y="1700808"/>
                <a:ext cx="7682039" cy="3108543"/>
              </a:xfrm>
              <a:prstGeom prst="rect">
                <a:avLst/>
              </a:prstGeom>
              <a:blipFill>
                <a:blip r:embed="rId2"/>
                <a:stretch>
                  <a:fillRect l="-1667" t="-17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626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47" y="188640"/>
            <a:ext cx="6780807" cy="650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59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/>
          <p:cNvSpPr>
            <a:spLocks noGrp="1"/>
          </p:cNvSpPr>
          <p:nvPr>
            <p:ph idx="1"/>
          </p:nvPr>
        </p:nvSpPr>
        <p:spPr>
          <a:xfrm>
            <a:off x="0" y="260350"/>
            <a:ext cx="9175278" cy="6481018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en-GB" altLang="en-US" b="1" u="sng" dirty="0"/>
              <a:t>Quadratic Equations</a:t>
            </a:r>
          </a:p>
          <a:p>
            <a:pPr marL="0" indent="0">
              <a:buFontTx/>
              <a:buNone/>
            </a:pPr>
            <a:r>
              <a:rPr lang="en-GB" altLang="en-US" b="1" dirty="0"/>
              <a:t>LO: to identify solutions of a quadratic equation and solve quadratic equations graphically</a:t>
            </a:r>
            <a:endParaRPr lang="en-GB" altLang="en-US" dirty="0"/>
          </a:p>
          <a:p>
            <a:pPr marL="0" indent="0">
              <a:buFontTx/>
              <a:buNone/>
            </a:pPr>
            <a:endParaRPr lang="en-GB" altLang="en-US" dirty="0"/>
          </a:p>
          <a:p>
            <a:pPr marL="0" indent="0">
              <a:buFontTx/>
              <a:buNone/>
            </a:pPr>
            <a:endParaRPr lang="en-GB" altLang="en-US" dirty="0"/>
          </a:p>
          <a:p>
            <a:pPr marL="0" indent="0">
              <a:buFontTx/>
              <a:buNone/>
            </a:pPr>
            <a:endParaRPr lang="en-GB" altLang="en-US" dirty="0"/>
          </a:p>
          <a:p>
            <a:pPr marL="0" indent="0">
              <a:buFontTx/>
              <a:buNone/>
            </a:pPr>
            <a:endParaRPr lang="en-GB" altLang="en-US" dirty="0"/>
          </a:p>
          <a:p>
            <a:pPr marL="0" indent="0">
              <a:buFontTx/>
              <a:buNone/>
            </a:pPr>
            <a:endParaRPr lang="en-GB" altLang="en-US" dirty="0"/>
          </a:p>
          <a:p>
            <a:pPr marL="0" indent="0">
              <a:buFontTx/>
              <a:buNone/>
            </a:pPr>
            <a:endParaRPr lang="en-GB" altLang="en-US" dirty="0"/>
          </a:p>
        </p:txBody>
      </p:sp>
      <p:sp>
        <p:nvSpPr>
          <p:cNvPr id="5" name="Oval 4"/>
          <p:cNvSpPr/>
          <p:nvPr/>
        </p:nvSpPr>
        <p:spPr>
          <a:xfrm>
            <a:off x="468313" y="2276475"/>
            <a:ext cx="547687" cy="504825"/>
          </a:xfrm>
          <a:prstGeom prst="ellipse">
            <a:avLst/>
          </a:prstGeom>
          <a:solidFill>
            <a:srgbClr val="CC66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68313" y="3560810"/>
            <a:ext cx="547687" cy="503238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7950" y="2133600"/>
            <a:ext cx="8928100" cy="4607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>
                <a:spLocks noChangeArrowheads="1"/>
              </p:cNvSpPr>
              <p:nvPr/>
            </p:nvSpPr>
            <p:spPr bwMode="auto">
              <a:xfrm>
                <a:off x="1016000" y="2258158"/>
                <a:ext cx="8143640" cy="2677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800" dirty="0">
                    <a:latin typeface="+mn-lt"/>
                  </a:rPr>
                  <a:t>Identify solutions of a quadratic equation from a graph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2800" dirty="0">
                  <a:latin typeface="+mn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2800" dirty="0">
                  <a:latin typeface="+mn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800" dirty="0">
                    <a:latin typeface="+mn-lt"/>
                  </a:rPr>
                  <a:t>Solve quadratic equations graphically when </a:t>
                </a:r>
                <a14:m>
                  <m:oMath xmlns:m="http://schemas.openxmlformats.org/officeDocument/2006/math">
                    <m:r>
                      <a:rPr lang="en-GB" altLang="en-US" sz="2800" i="1" dirty="0" smtClean="0">
                        <a:latin typeface="Cambria Math"/>
                      </a:rPr>
                      <m:t>𝑦</m:t>
                    </m:r>
                    <m:r>
                      <a:rPr lang="en-GB" altLang="en-US" sz="2800" i="1" dirty="0" smtClean="0">
                        <a:latin typeface="Cambria Math"/>
                      </a:rPr>
                      <m:t>=0</m:t>
                    </m:r>
                  </m:oMath>
                </a14:m>
                <a:endParaRPr lang="en-GB" altLang="en-US" sz="2800" dirty="0">
                  <a:latin typeface="+mn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2800" dirty="0">
                  <a:latin typeface="+mn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6000" y="2258158"/>
                <a:ext cx="8143640" cy="2677656"/>
              </a:xfrm>
              <a:prstGeom prst="rect">
                <a:avLst/>
              </a:prstGeom>
              <a:blipFill>
                <a:blip r:embed="rId2"/>
                <a:stretch>
                  <a:fillRect l="-1572" t="-2045" r="-3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20514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939247A8-DB90-BC2D-99E4-8BC4CB15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r>
              <a:rPr lang="en-US" altLang="en-US"/>
              <a:t>Quadratic Functions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84F3899E-149E-79CB-72D0-0DE5D2F38FDE}"/>
              </a:ext>
            </a:extLst>
          </p:cNvPr>
          <p:cNvSpPr>
            <a:spLocks noGrp="1"/>
          </p:cNvSpPr>
          <p:nvPr/>
        </p:nvSpPr>
        <p:spPr bwMode="auto">
          <a:xfrm>
            <a:off x="457200" y="2041525"/>
            <a:ext cx="8229600" cy="609600"/>
          </a:xfrm>
          <a:prstGeom prst="rect">
            <a:avLst/>
          </a:prstGeom>
          <a:solidFill>
            <a:srgbClr val="9DB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600">
                <a:solidFill>
                  <a:srgbClr val="000000"/>
                </a:solidFill>
              </a:rPr>
              <a:t>Quadratic Function</a:t>
            </a:r>
          </a:p>
        </p:txBody>
      </p:sp>
      <p:sp>
        <p:nvSpPr>
          <p:cNvPr id="19459" name="TextBox 4">
            <a:extLst>
              <a:ext uri="{FF2B5EF4-FFF2-40B4-BE49-F238E27FC236}">
                <a16:creationId xmlns:a16="http://schemas.microsoft.com/office/drawing/2014/main" id="{809ACECB-5E3C-1761-A0CE-B3F113ACA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98725"/>
            <a:ext cx="8229600" cy="1692275"/>
          </a:xfrm>
          <a:prstGeom prst="rect">
            <a:avLst/>
          </a:prstGeom>
          <a:solidFill>
            <a:srgbClr val="CADA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r>
              <a:rPr lang="en-US" altLang="en-US" sz="2600" b="0"/>
              <a:t>A </a:t>
            </a:r>
            <a:r>
              <a:rPr lang="en-US" altLang="en-US" sz="2600"/>
              <a:t>quadratic function </a:t>
            </a:r>
            <a:r>
              <a:rPr lang="en-US" altLang="en-US" sz="2600" b="0"/>
              <a:t>is a function that can be written in the form</a:t>
            </a:r>
          </a:p>
          <a:p>
            <a:pPr algn="ctr"/>
            <a:r>
              <a:rPr lang="en-US" altLang="en-US" sz="2600" b="0"/>
              <a:t>f(x) = ax</a:t>
            </a:r>
            <a:r>
              <a:rPr lang="en-US" altLang="en-US" sz="2600" b="0" baseline="30000"/>
              <a:t>2</a:t>
            </a:r>
            <a:r>
              <a:rPr lang="en-US" altLang="en-US" sz="2600" b="0"/>
              <a:t> + bx + c  </a:t>
            </a:r>
          </a:p>
          <a:p>
            <a:r>
              <a:rPr lang="en-US" altLang="en-US" sz="2600" b="0"/>
              <a:t>For real numbers a, b, and c, with a ≠ 0.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70DB2126-D825-2831-778C-54853B069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815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000" b="0">
                <a:solidFill>
                  <a:srgbClr val="000000"/>
                </a:solidFill>
              </a:rPr>
              <a:t>The graph of every quadratic function is a </a:t>
            </a:r>
            <a:r>
              <a:rPr lang="en-US" altLang="en-US" sz="3000">
                <a:solidFill>
                  <a:schemeClr val="folHlink"/>
                </a:solidFill>
              </a:rPr>
              <a:t>parabola</a:t>
            </a:r>
            <a:r>
              <a:rPr lang="en-US" altLang="en-US" sz="3000" b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81AFEF54-F384-591A-F30F-189CBEC22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/>
              <a:t>Definitions</a:t>
            </a:r>
          </a:p>
        </p:txBody>
      </p:sp>
      <p:sp>
        <p:nvSpPr>
          <p:cNvPr id="1110020" name="Rectangle 4">
            <a:extLst>
              <a:ext uri="{FF2B5EF4-FFF2-40B4-BE49-F238E27FC236}">
                <a16:creationId xmlns:a16="http://schemas.microsoft.com/office/drawing/2014/main" id="{37F03152-710B-A54F-F59F-1963A642D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0292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65000"/>
              <a:buFont typeface="Wingdings" pitchFamily="2" charset="2"/>
              <a:buNone/>
              <a:defRPr/>
            </a:pPr>
            <a:r>
              <a:rPr lang="en-US" sz="3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3000" b="0">
                <a:solidFill>
                  <a:srgbClr val="000000"/>
                </a:solidFill>
              </a:rPr>
              <a:t>The </a:t>
            </a:r>
            <a:r>
              <a:rPr lang="en-US" sz="3000">
                <a:solidFill>
                  <a:schemeClr val="folHlink"/>
                </a:solidFill>
              </a:rPr>
              <a:t>vertex</a:t>
            </a:r>
            <a:r>
              <a:rPr lang="en-US" sz="3000" b="0">
                <a:solidFill>
                  <a:srgbClr val="000000"/>
                </a:solidFill>
              </a:rPr>
              <a:t> is the lowest point on a parabola that opens upward, or the highest point on a parabola that opens downward.</a:t>
            </a:r>
            <a:endParaRPr lang="en-US" sz="3000" b="0" i="1">
              <a:solidFill>
                <a:srgbClr val="000000"/>
              </a:solidFill>
            </a:endParaRPr>
          </a:p>
        </p:txBody>
      </p:sp>
      <p:pic>
        <p:nvPicPr>
          <p:cNvPr id="1110021" name="Picture 5" descr="parabola up">
            <a:extLst>
              <a:ext uri="{FF2B5EF4-FFF2-40B4-BE49-F238E27FC236}">
                <a16:creationId xmlns:a16="http://schemas.microsoft.com/office/drawing/2014/main" id="{36942B99-1313-6FE3-B5EE-AE2C228F6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2438400" cy="18240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022" name="Picture 6" descr="parabola down">
            <a:extLst>
              <a:ext uri="{FF2B5EF4-FFF2-40B4-BE49-F238E27FC236}">
                <a16:creationId xmlns:a16="http://schemas.microsoft.com/office/drawing/2014/main" id="{2269C69D-BC42-6D0A-475B-35A849120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2438400" cy="18240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0023" name="Oval 7">
            <a:extLst>
              <a:ext uri="{FF2B5EF4-FFF2-40B4-BE49-F238E27FC236}">
                <a16:creationId xmlns:a16="http://schemas.microsoft.com/office/drawing/2014/main" id="{B164BFD2-67A7-5659-1389-A329E62BCB45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2844800" y="4078288"/>
            <a:ext cx="46038" cy="46037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10024" name="Oval 8">
            <a:extLst>
              <a:ext uri="{FF2B5EF4-FFF2-40B4-BE49-F238E27FC236}">
                <a16:creationId xmlns:a16="http://schemas.microsoft.com/office/drawing/2014/main" id="{0FA3DA80-B22D-D850-3151-2504BD3C90A9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6297613" y="3035300"/>
            <a:ext cx="46037" cy="46038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8" name="Rectangle 9">
            <a:extLst>
              <a:ext uri="{FF2B5EF4-FFF2-40B4-BE49-F238E27FC236}">
                <a16:creationId xmlns:a16="http://schemas.microsoft.com/office/drawing/2014/main" id="{54553926-2C86-BDEE-E1A3-DD54C7569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5626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9" name="Rectangle 12">
            <a:extLst>
              <a:ext uri="{FF2B5EF4-FFF2-40B4-BE49-F238E27FC236}">
                <a16:creationId xmlns:a16="http://schemas.microsoft.com/office/drawing/2014/main" id="{F77C1C8B-11B3-D124-6DA1-959C1D3F2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943600"/>
            <a:ext cx="167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10029" name="Line 13">
            <a:extLst>
              <a:ext uri="{FF2B5EF4-FFF2-40B4-BE49-F238E27FC236}">
                <a16:creationId xmlns:a16="http://schemas.microsoft.com/office/drawing/2014/main" id="{10039D4F-C600-6374-6BE8-8B6E196CEF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157663"/>
            <a:ext cx="566738" cy="947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AU"/>
          </a:p>
        </p:txBody>
      </p:sp>
      <p:sp>
        <p:nvSpPr>
          <p:cNvPr id="1110030" name="Line 14">
            <a:extLst>
              <a:ext uri="{FF2B5EF4-FFF2-40B4-BE49-F238E27FC236}">
                <a16:creationId xmlns:a16="http://schemas.microsoft.com/office/drawing/2014/main" id="{9C8C9CEA-D5F7-0A94-9127-7C46C9E2E6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3081338"/>
            <a:ext cx="3933825" cy="20240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1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1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10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020" grpId="0" autoUpdateAnimBg="0"/>
      <p:bldP spid="1110023" grpId="0" animBg="1"/>
      <p:bldP spid="11100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>
            <a:extLst>
              <a:ext uri="{FF2B5EF4-FFF2-40B4-BE49-F238E27FC236}">
                <a16:creationId xmlns:a16="http://schemas.microsoft.com/office/drawing/2014/main" id="{6B69F2EE-C898-F0C1-296C-113CA74F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65000"/>
              <a:buFont typeface="Wingdings" pitchFamily="2" charset="2"/>
              <a:buNone/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b="0">
                <a:solidFill>
                  <a:srgbClr val="000000"/>
                </a:solidFill>
              </a:rPr>
              <a:t>Graphs of quadratic equations have </a:t>
            </a:r>
            <a:r>
              <a:rPr lang="en-US">
                <a:solidFill>
                  <a:schemeClr val="folHlink"/>
                </a:solidFill>
              </a:rPr>
              <a:t>symmetry</a:t>
            </a:r>
            <a:r>
              <a:rPr lang="en-US" b="0">
                <a:solidFill>
                  <a:srgbClr val="000000"/>
                </a:solidFill>
              </a:rPr>
              <a:t> about a line through the vertex. This line is called the </a:t>
            </a:r>
            <a:r>
              <a:rPr lang="en-US">
                <a:solidFill>
                  <a:schemeClr val="folHlink"/>
                </a:solidFill>
              </a:rPr>
              <a:t>axis of symmetry</a:t>
            </a:r>
            <a:r>
              <a:rPr lang="en-US" b="0">
                <a:solidFill>
                  <a:srgbClr val="000000"/>
                </a:solidFill>
              </a:rPr>
              <a:t>.</a:t>
            </a:r>
            <a:endParaRPr lang="en-US" b="0" i="1">
              <a:solidFill>
                <a:srgbClr val="000000"/>
              </a:solidFill>
            </a:endParaRPr>
          </a:p>
        </p:txBody>
      </p:sp>
      <p:pic>
        <p:nvPicPr>
          <p:cNvPr id="1111044" name="Picture 4" descr="parabola up axis">
            <a:extLst>
              <a:ext uri="{FF2B5EF4-FFF2-40B4-BE49-F238E27FC236}">
                <a16:creationId xmlns:a16="http://schemas.microsoft.com/office/drawing/2014/main" id="{8DE00BBD-03FF-7B17-217B-DA59B713C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71775"/>
            <a:ext cx="2711450" cy="2028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5">
            <a:extLst>
              <a:ext uri="{FF2B5EF4-FFF2-40B4-BE49-F238E27FC236}">
                <a16:creationId xmlns:a16="http://schemas.microsoft.com/office/drawing/2014/main" id="{0D5C284E-1572-3E96-C0A3-D08E02EB8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924175"/>
            <a:ext cx="15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08" name="Rectangle 6">
            <a:extLst>
              <a:ext uri="{FF2B5EF4-FFF2-40B4-BE49-F238E27FC236}">
                <a16:creationId xmlns:a16="http://schemas.microsoft.com/office/drawing/2014/main" id="{8E33098A-53A4-F508-D177-025651953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3145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1111047" name="AutoShape 7">
            <a:extLst>
              <a:ext uri="{FF2B5EF4-FFF2-40B4-BE49-F238E27FC236}">
                <a16:creationId xmlns:a16="http://schemas.microsoft.com/office/drawing/2014/main" id="{354C8B95-1C15-CC82-6654-1996E610E8E8}"/>
              </a:ext>
            </a:extLst>
          </p:cNvPr>
          <p:cNvCxnSpPr>
            <a:cxnSpLocks noChangeShapeType="1"/>
            <a:stCxn id="21508" idx="3"/>
            <a:endCxn id="21507" idx="2"/>
          </p:cNvCxnSpPr>
          <p:nvPr/>
        </p:nvCxnSpPr>
        <p:spPr bwMode="auto">
          <a:xfrm>
            <a:off x="3733800" y="2466975"/>
            <a:ext cx="1600200" cy="114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dash"/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1048" name="Rectangle 8">
            <a:extLst>
              <a:ext uri="{FF2B5EF4-FFF2-40B4-BE49-F238E27FC236}">
                <a16:creationId xmlns:a16="http://schemas.microsoft.com/office/drawing/2014/main" id="{75E3C1BA-F9D0-C6E5-8F80-9587A3808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876800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r>
              <a:rPr lang="en-US" altLang="en-US" sz="3000" b="0">
                <a:latin typeface="Times New Roman" panose="02020603050405020304" pitchFamily="18" charset="0"/>
              </a:rPr>
              <a:t>The sign of </a:t>
            </a:r>
            <a:r>
              <a:rPr lang="en-US" altLang="en-US" sz="3000" b="0" i="1">
                <a:latin typeface="Times New Roman" panose="02020603050405020304" pitchFamily="18" charset="0"/>
              </a:rPr>
              <a:t>a, </a:t>
            </a:r>
            <a:r>
              <a:rPr lang="en-US" altLang="en-US" sz="3000" b="0">
                <a:latin typeface="Times New Roman" panose="02020603050405020304" pitchFamily="18" charset="0"/>
              </a:rPr>
              <a:t>the numerical coefficient of the squared term, determines whether the parabola will open upward or downward.  </a:t>
            </a:r>
          </a:p>
        </p:txBody>
      </p:sp>
      <p:sp>
        <p:nvSpPr>
          <p:cNvPr id="21511" name="Rectangle 10">
            <a:extLst>
              <a:ext uri="{FF2B5EF4-FFF2-40B4-BE49-F238E27FC236}">
                <a16:creationId xmlns:a16="http://schemas.microsoft.com/office/drawing/2014/main" id="{1A1D4C44-201F-28E4-9FAE-39B4B3183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/>
              <a:t>Definitions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1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042" grpId="0" autoUpdateAnimBg="0"/>
      <p:bldP spid="111104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itle 1">
            <a:extLst>
              <a:ext uri="{FF2B5EF4-FFF2-40B4-BE49-F238E27FC236}">
                <a16:creationId xmlns:a16="http://schemas.microsoft.com/office/drawing/2014/main" id="{BD8F6A5C-85D6-A5C9-1C68-87E2BA4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r>
              <a:rPr lang="en-US" altLang="en-US"/>
              <a:t>Vertex of a Parabola</a:t>
            </a:r>
          </a:p>
        </p:txBody>
      </p:sp>
      <p:sp>
        <p:nvSpPr>
          <p:cNvPr id="34821" name="Content Placeholder 2">
            <a:extLst>
              <a:ext uri="{FF2B5EF4-FFF2-40B4-BE49-F238E27FC236}">
                <a16:creationId xmlns:a16="http://schemas.microsoft.com/office/drawing/2014/main" id="{D96EF711-22E1-F76B-20A4-AAF8736477A0}"/>
              </a:ext>
            </a:extLst>
          </p:cNvPr>
          <p:cNvSpPr>
            <a:spLocks noGrp="1"/>
          </p:cNvSpPr>
          <p:nvPr/>
        </p:nvSpPr>
        <p:spPr bwMode="auto">
          <a:xfrm>
            <a:off x="457200" y="1219200"/>
            <a:ext cx="8229600" cy="609600"/>
          </a:xfrm>
          <a:prstGeom prst="rect">
            <a:avLst/>
          </a:prstGeom>
          <a:solidFill>
            <a:srgbClr val="9DB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600">
                <a:solidFill>
                  <a:srgbClr val="000000"/>
                </a:solidFill>
              </a:rPr>
              <a:t>Vertex of a Parabola</a:t>
            </a:r>
          </a:p>
        </p:txBody>
      </p:sp>
      <p:sp>
        <p:nvSpPr>
          <p:cNvPr id="34822" name="TextBox 4">
            <a:extLst>
              <a:ext uri="{FF2B5EF4-FFF2-40B4-BE49-F238E27FC236}">
                <a16:creationId xmlns:a16="http://schemas.microsoft.com/office/drawing/2014/main" id="{04C24FD4-2D56-900E-45FB-0421A96E7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8229600" cy="2492990"/>
          </a:xfrm>
          <a:prstGeom prst="rect">
            <a:avLst/>
          </a:prstGeom>
          <a:solidFill>
            <a:srgbClr val="CADA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r>
              <a:rPr lang="en-US" altLang="en-US" sz="2600" b="0" dirty="0"/>
              <a:t>The parabola represented by the function f(x) = ax</a:t>
            </a:r>
            <a:r>
              <a:rPr lang="en-US" altLang="en-US" sz="2600" b="0" baseline="30000" dirty="0"/>
              <a:t>2</a:t>
            </a:r>
            <a:r>
              <a:rPr lang="en-US" altLang="en-US" sz="2600" b="0" dirty="0"/>
              <a:t> + bx + c will have vertex</a:t>
            </a:r>
          </a:p>
          <a:p>
            <a:endParaRPr lang="en-US" altLang="en-US" sz="2600" b="0" dirty="0"/>
          </a:p>
          <a:p>
            <a:endParaRPr lang="en-US" altLang="en-US" sz="2600" b="0" dirty="0"/>
          </a:p>
          <a:p>
            <a:endParaRPr lang="en-US" altLang="en-US" sz="2600" b="0" dirty="0"/>
          </a:p>
          <a:p>
            <a:endParaRPr lang="en-US" altLang="en-US" sz="2600" b="0" dirty="0"/>
          </a:p>
        </p:txBody>
      </p:sp>
      <p:graphicFrame>
        <p:nvGraphicFramePr>
          <p:cNvPr id="34818" name="Object 2">
            <a:extLst>
              <a:ext uri="{FF2B5EF4-FFF2-40B4-BE49-F238E27FC236}">
                <a16:creationId xmlns:a16="http://schemas.microsoft.com/office/drawing/2014/main" id="{5E001434-AEAB-828F-9456-CEB1DF1E6E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2774950"/>
          <a:ext cx="22796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840" imgH="787320" progId="Equation.3">
                  <p:embed/>
                </p:oleObj>
              </mc:Choice>
              <mc:Fallback>
                <p:oleObj name="Equation" r:id="rId2" imgW="2031840" imgH="787320" progId="Equation.3">
                  <p:embed/>
                  <p:pic>
                    <p:nvPicPr>
                      <p:cNvPr id="34818" name="Object 2">
                        <a:extLst>
                          <a:ext uri="{FF2B5EF4-FFF2-40B4-BE49-F238E27FC236}">
                            <a16:creationId xmlns:a16="http://schemas.microsoft.com/office/drawing/2014/main" id="{5E001434-AEAB-828F-9456-CEB1DF1E6E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774950"/>
                        <a:ext cx="2279650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>
            <a:extLst>
              <a:ext uri="{FF2B5EF4-FFF2-40B4-BE49-F238E27FC236}">
                <a16:creationId xmlns:a16="http://schemas.microsoft.com/office/drawing/2014/main" id="{8518633E-4B98-42FC-4A6F-216B207BA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r>
              <a:rPr lang="en-US" altLang="en-US"/>
              <a:t>Axis of Symmetry of a Parabola</a:t>
            </a:r>
          </a:p>
        </p:txBody>
      </p:sp>
      <p:sp>
        <p:nvSpPr>
          <p:cNvPr id="35844" name="Content Placeholder 2">
            <a:extLst>
              <a:ext uri="{FF2B5EF4-FFF2-40B4-BE49-F238E27FC236}">
                <a16:creationId xmlns:a16="http://schemas.microsoft.com/office/drawing/2014/main" id="{D16AA4F0-CF2D-096A-C64C-C636C21E951A}"/>
              </a:ext>
            </a:extLst>
          </p:cNvPr>
          <p:cNvSpPr>
            <a:spLocks noGrp="1"/>
          </p:cNvSpPr>
          <p:nvPr/>
        </p:nvSpPr>
        <p:spPr bwMode="auto">
          <a:xfrm>
            <a:off x="457200" y="2022475"/>
            <a:ext cx="8229600" cy="609600"/>
          </a:xfrm>
          <a:prstGeom prst="rect">
            <a:avLst/>
          </a:prstGeom>
          <a:solidFill>
            <a:srgbClr val="9DB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600">
                <a:solidFill>
                  <a:srgbClr val="000000"/>
                </a:solidFill>
              </a:rPr>
              <a:t>Axis of Symmetry</a:t>
            </a:r>
          </a:p>
        </p:txBody>
      </p:sp>
      <p:sp>
        <p:nvSpPr>
          <p:cNvPr id="35845" name="TextBox 4">
            <a:extLst>
              <a:ext uri="{FF2B5EF4-FFF2-40B4-BE49-F238E27FC236}">
                <a16:creationId xmlns:a16="http://schemas.microsoft.com/office/drawing/2014/main" id="{A63891F6-5558-8743-9AD4-661B7967A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79675"/>
            <a:ext cx="8229600" cy="2092325"/>
          </a:xfrm>
          <a:prstGeom prst="rect">
            <a:avLst/>
          </a:prstGeom>
          <a:solidFill>
            <a:srgbClr val="CADA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r>
              <a:rPr lang="en-US" altLang="en-US" sz="2600" b="0"/>
              <a:t>For a quadratic function of the form f(x) = ax</a:t>
            </a:r>
            <a:r>
              <a:rPr lang="en-US" altLang="en-US" sz="2600" b="0" baseline="30000"/>
              <a:t>2</a:t>
            </a:r>
            <a:r>
              <a:rPr lang="en-US" altLang="en-US" sz="2600" b="0"/>
              <a:t> + bx + c, the equation of the axis of symmetry of the parabola is</a:t>
            </a:r>
          </a:p>
          <a:p>
            <a:endParaRPr lang="en-US" altLang="en-US" sz="2600" b="0"/>
          </a:p>
          <a:p>
            <a:endParaRPr lang="en-US" altLang="en-US" sz="2600" b="0"/>
          </a:p>
          <a:p>
            <a:endParaRPr lang="en-US" altLang="en-US" sz="2600" b="0"/>
          </a:p>
        </p:txBody>
      </p:sp>
      <p:graphicFrame>
        <p:nvGraphicFramePr>
          <p:cNvPr id="35842" name="Object 2">
            <a:extLst>
              <a:ext uri="{FF2B5EF4-FFF2-40B4-BE49-F238E27FC236}">
                <a16:creationId xmlns:a16="http://schemas.microsoft.com/office/drawing/2014/main" id="{BC480191-B6DC-8117-655B-5492E47283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3429000"/>
          <a:ext cx="11811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723600" progId="Equation.3">
                  <p:embed/>
                </p:oleObj>
              </mc:Choice>
              <mc:Fallback>
                <p:oleObj name="Equation" r:id="rId2" imgW="1054080" imgH="723600" progId="Equation.3">
                  <p:embed/>
                  <p:pic>
                    <p:nvPicPr>
                      <p:cNvPr id="35842" name="Object 2">
                        <a:extLst>
                          <a:ext uri="{FF2B5EF4-FFF2-40B4-BE49-F238E27FC236}">
                            <a16:creationId xmlns:a16="http://schemas.microsoft.com/office/drawing/2014/main" id="{BC480191-B6DC-8117-655B-5492E47283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429000"/>
                        <a:ext cx="11811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EE11087C-C890-F66C-C864-C0B6E66EE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026400" cy="1236663"/>
          </a:xfrm>
          <a:noFill/>
        </p:spPr>
        <p:txBody>
          <a:bodyPr/>
          <a:lstStyle/>
          <a:p>
            <a:pPr marL="342900" indent="-342900">
              <a:lnSpc>
                <a:spcPts val="6625"/>
              </a:lnSpc>
              <a:spcAft>
                <a:spcPts val="13"/>
              </a:spcAft>
            </a:pPr>
            <a:r>
              <a:rPr kumimoji="0" lang="en-US" altLang="en-US" sz="4900" b="1">
                <a:solidFill>
                  <a:schemeClr val="tx1"/>
                </a:solidFill>
              </a:rPr>
              <a:t>Quadratic Equation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040956EE-6F7E-3483-B87E-84706E15AE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848600" cy="3962400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ts val="1313"/>
              </a:spcAft>
              <a:buClrTx/>
              <a:buSzTx/>
              <a:buFontTx/>
              <a:buNone/>
              <a:tabLst>
                <a:tab pos="25400" algn="l"/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  <a:tab pos="7912100" algn="l"/>
              </a:tabLst>
            </a:pPr>
            <a:r>
              <a:rPr kumimoji="0" lang="en-US" altLang="en-US" sz="3400" b="1" dirty="0"/>
              <a:t>0 = ax</a:t>
            </a:r>
            <a:r>
              <a:rPr kumimoji="0" lang="en-US" altLang="en-US" sz="5100" b="1" baseline="15000" dirty="0"/>
              <a:t>2</a:t>
            </a:r>
            <a:r>
              <a:rPr kumimoji="0" lang="en-US" altLang="en-US" sz="3400" b="1" dirty="0"/>
              <a:t> + bx + c</a:t>
            </a:r>
          </a:p>
          <a:p>
            <a:pPr>
              <a:spcBef>
                <a:spcPct val="0"/>
              </a:spcBef>
              <a:spcAft>
                <a:spcPts val="13"/>
              </a:spcAft>
              <a:buClrTx/>
              <a:buSzTx/>
              <a:buFontTx/>
              <a:buNone/>
              <a:tabLst>
                <a:tab pos="25400" algn="l"/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  <a:tab pos="7912100" algn="l"/>
              </a:tabLst>
            </a:pPr>
            <a:r>
              <a:rPr kumimoji="0" lang="en-US" altLang="en-US" sz="3400" b="1" dirty="0"/>
              <a:t>ax</a:t>
            </a:r>
            <a:r>
              <a:rPr kumimoji="0" lang="en-US" altLang="en-US" sz="5100" b="1" baseline="33000" dirty="0"/>
              <a:t>2</a:t>
            </a:r>
            <a:r>
              <a:rPr kumimoji="0" lang="en-US" altLang="en-US" sz="3400" b="1" dirty="0"/>
              <a:t> is the quadratic term.</a:t>
            </a:r>
          </a:p>
          <a:p>
            <a:pPr>
              <a:spcBef>
                <a:spcPct val="0"/>
              </a:spcBef>
              <a:spcAft>
                <a:spcPts val="13"/>
              </a:spcAft>
              <a:buClrTx/>
              <a:buSzTx/>
              <a:buFontTx/>
              <a:buNone/>
              <a:tabLst>
                <a:tab pos="25400" algn="l"/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  <a:tab pos="7912100" algn="l"/>
              </a:tabLst>
            </a:pPr>
            <a:r>
              <a:rPr kumimoji="0" lang="en-US" altLang="en-US" sz="3400" b="1" dirty="0"/>
              <a:t>bx is the linear term.</a:t>
            </a:r>
          </a:p>
          <a:p>
            <a:pPr>
              <a:spcBef>
                <a:spcPct val="0"/>
              </a:spcBef>
              <a:spcAft>
                <a:spcPts val="13"/>
              </a:spcAft>
              <a:buClrTx/>
              <a:buSzTx/>
              <a:buFontTx/>
              <a:buNone/>
              <a:tabLst>
                <a:tab pos="25400" algn="l"/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  <a:tab pos="7912100" algn="l"/>
              </a:tabLst>
            </a:pPr>
            <a:r>
              <a:rPr kumimoji="0" lang="en-US" altLang="en-US" sz="3400" b="1" dirty="0"/>
              <a:t>c is the constant term.</a:t>
            </a:r>
          </a:p>
          <a:p>
            <a:pPr>
              <a:spcBef>
                <a:spcPct val="0"/>
              </a:spcBef>
              <a:spcAft>
                <a:spcPts val="13"/>
              </a:spcAft>
              <a:buClrTx/>
              <a:buSzTx/>
              <a:buFontTx/>
              <a:buNone/>
              <a:tabLst>
                <a:tab pos="25400" algn="l"/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  <a:tab pos="7912100" algn="l"/>
              </a:tabLst>
            </a:pPr>
            <a:r>
              <a:rPr kumimoji="0" lang="en-US" altLang="en-US" sz="3400" b="1" dirty="0"/>
              <a:t>The highest exponent is two; therefore, it is a quadratic equation.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F6D7B-B9BB-5313-4284-C19E1B02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693"/>
            <a:ext cx="8229600" cy="801019"/>
          </a:xfrm>
        </p:spPr>
        <p:txBody>
          <a:bodyPr/>
          <a:lstStyle/>
          <a:p>
            <a:r>
              <a:rPr lang="en-US" dirty="0"/>
              <a:t>Parabola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146655-36C5-9D0F-88CE-B15D5E55DC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28370" y="877986"/>
                <a:ext cx="9144000" cy="4525963"/>
              </a:xfrm>
            </p:spPr>
            <p:txBody>
              <a:bodyPr/>
              <a:lstStyle/>
              <a:p>
                <a:r>
                  <a:rPr lang="en-US" dirty="0"/>
                  <a:t>The graph of y=a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+b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+c is in the shape of a parabola.</a:t>
                </a:r>
              </a:p>
              <a:p>
                <a:r>
                  <a:rPr lang="en-US" dirty="0"/>
                  <a:t>The graph can be used to locate the solutions to quadratic equations such as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+b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+c =0.</a:t>
                </a:r>
              </a:p>
              <a:p>
                <a:endParaRPr lang="en-US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146655-36C5-9D0F-88CE-B15D5E55DC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8370" y="877986"/>
                <a:ext cx="9144000" cy="4525963"/>
              </a:xfrm>
              <a:blipFill>
                <a:blip r:embed="rId2"/>
                <a:stretch>
                  <a:fillRect l="-1533" t="-16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>
            <a:extLst>
              <a:ext uri="{FF2B5EF4-FFF2-40B4-BE49-F238E27FC236}">
                <a16:creationId xmlns:a16="http://schemas.microsoft.com/office/drawing/2014/main" id="{B5142BB3-8A16-D556-A536-7B0FC5E72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361629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623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672</Words>
  <Application>Microsoft Office PowerPoint</Application>
  <PresentationFormat>On-screen Show (4:3)</PresentationFormat>
  <Paragraphs>106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open_sansregular</vt:lpstr>
      <vt:lpstr>Arial</vt:lpstr>
      <vt:lpstr>Calibri</vt:lpstr>
      <vt:lpstr>Cambria Math</vt:lpstr>
      <vt:lpstr>Palatino Linotype</vt:lpstr>
      <vt:lpstr>Times</vt:lpstr>
      <vt:lpstr>Times New Roman</vt:lpstr>
      <vt:lpstr>Wingdings</vt:lpstr>
      <vt:lpstr>Office Theme</vt:lpstr>
      <vt:lpstr>Equation</vt:lpstr>
      <vt:lpstr>Starter</vt:lpstr>
      <vt:lpstr>PowerPoint Presentation</vt:lpstr>
      <vt:lpstr>Quadratic Functions</vt:lpstr>
      <vt:lpstr>Definitions</vt:lpstr>
      <vt:lpstr>Definitions</vt:lpstr>
      <vt:lpstr>Vertex of a Parabola</vt:lpstr>
      <vt:lpstr>Axis of Symmetry of a Parabola</vt:lpstr>
      <vt:lpstr>Quadratic Equation</vt:lpstr>
      <vt:lpstr>Parabola</vt:lpstr>
      <vt:lpstr>Quadratic equations with only one solution </vt:lpstr>
      <vt:lpstr>Quadratic equations with no solutions </vt:lpstr>
      <vt:lpstr>Quadratic equations with two solutions </vt:lpstr>
      <vt:lpstr>PowerPoint Presentation</vt:lpstr>
      <vt:lpstr>PowerPoint Presentation</vt:lpstr>
      <vt:lpstr>PowerPoint Presentation</vt:lpstr>
      <vt:lpstr>PowerPoint Presentation</vt:lpstr>
      <vt:lpstr>Tasks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Factorising Quadratics</dc:title>
  <dc:creator>Daniel Burke</dc:creator>
  <cp:lastModifiedBy>Lyn ZHANG</cp:lastModifiedBy>
  <cp:revision>61</cp:revision>
  <dcterms:created xsi:type="dcterms:W3CDTF">2012-09-30T20:49:29Z</dcterms:created>
  <dcterms:modified xsi:type="dcterms:W3CDTF">2022-10-13T21:35:23Z</dcterms:modified>
</cp:coreProperties>
</file>