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533" r:id="rId3"/>
    <p:sldId id="498" r:id="rId4"/>
    <p:sldId id="499" r:id="rId5"/>
    <p:sldId id="531" r:id="rId6"/>
    <p:sldId id="532" r:id="rId7"/>
    <p:sldId id="315" r:id="rId8"/>
    <p:sldId id="321" r:id="rId9"/>
    <p:sldId id="270" r:id="rId10"/>
    <p:sldId id="310" r:id="rId11"/>
    <p:sldId id="300" r:id="rId12"/>
    <p:sldId id="307" r:id="rId13"/>
    <p:sldId id="285" r:id="rId14"/>
    <p:sldId id="286" r:id="rId15"/>
    <p:sldId id="299" r:id="rId16"/>
    <p:sldId id="288" r:id="rId17"/>
    <p:sldId id="289" r:id="rId18"/>
    <p:sldId id="290" r:id="rId19"/>
    <p:sldId id="296" r:id="rId20"/>
    <p:sldId id="283" r:id="rId21"/>
    <p:sldId id="305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CC"/>
    <a:srgbClr val="FF66FF"/>
    <a:srgbClr val="FF9933"/>
    <a:srgbClr val="6767D9"/>
    <a:srgbClr val="00CC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4" autoAdjust="0"/>
    <p:restoredTop sz="88081" autoAdjust="0"/>
  </p:normalViewPr>
  <p:slideViewPr>
    <p:cSldViewPr snapToGrid="0">
      <p:cViewPr varScale="1">
        <p:scale>
          <a:sx n="58" d="100"/>
          <a:sy n="58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9025-A0BB-43F8-A4E8-26101503C03D}" type="datetimeFigureOut">
              <a:rPr lang="en-AU" smtClean="0"/>
              <a:t>19/10/2022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DE8F4-0CC7-44B5-8B9E-B65262845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454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https://create.kahoot.it/details/8b5ebe1c-a3a0-4bd0-b7f0-b4ed887ae806</a:t>
            </a:r>
          </a:p>
          <a:p>
            <a:r>
              <a:rPr lang="en-AU" dirty="0"/>
              <a:t>https://quizizz.com/admin/quiz/634e172d2d6a2b001e8a33c3?source=quiz_share</a:t>
            </a:r>
          </a:p>
          <a:p>
            <a:r>
              <a:rPr lang="en-AU" dirty="0"/>
              <a:t>Factorising Expanding https://quizizz.com/admin/quiz/634f09ac36d72a001de82056?source=quiz_share</a:t>
            </a:r>
          </a:p>
          <a:p>
            <a:r>
              <a:rPr lang="en-AU" dirty="0"/>
              <a:t>https://quizizz.com/admin/quiz/582f883a39225944669c54ac?source=quiz_share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DE8F4-0CC7-44B5-8B9E-B652628451A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70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https://create.kahoot.it/details/bef55d5e-0c56-4477-a21a-94d63998174c</a:t>
            </a:r>
          </a:p>
          <a:p>
            <a:r>
              <a:rPr lang="en-AU" dirty="0"/>
              <a:t>https://quizizz.com/admin/quiz/626190dc627182001dbe31ff?source=quiz_share</a:t>
            </a:r>
          </a:p>
          <a:p>
            <a:r>
              <a:rPr lang="en-AU"/>
              <a:t>https://create.kahoot.it/details/cb0f9bcd-16d0-468c-ae95-314ab603eb47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1D2F7-5E72-4FCE-B35E-302034361A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9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graph functions? What are equations and </a:t>
            </a:r>
            <a:r>
              <a:rPr lang="en-US"/>
              <a:t>their solutions?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1D2F7-5E72-4FCE-B35E-302034361AD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5461D-1838-4A91-946A-6EBDD585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9D726-A5FF-46B6-A201-D9B522805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825C54-8DC6-47A5-9EC6-0C47263BC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0C0E-827F-4435-B5CA-0F600008C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606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C14E0B-8404-430B-970D-939688042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72BF7-F867-4F4E-A34D-A34320A5D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9DD90-FFBC-469A-BD69-743322EED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1461-FF06-4285-9E7C-69B3F9FF8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92981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AEFD61-FB3E-4E1B-9468-8333BD994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738936-006B-416E-B06D-F96DCB86F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3775B-E293-449D-91FE-CDBF2838F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5CAEF-95BE-4B0F-8A52-DF2E1CECC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9975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AB238C-F842-4DF8-AA64-8D96F269C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1243B4-8BA7-4B3C-8A62-90FC1175F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4DF5D-A668-4F91-8A05-16DB3642B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7861-1732-4D25-91D5-46EDD2F3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7618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FCC82-3CD5-40D2-ADCD-5DF3AD768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4804F4-FD38-4556-9091-2D46E062D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5145A-C40D-4D78-91D5-B5C075F7D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58D97-7BD4-44A9-90A3-DB50DE443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5945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1F26B-8AE9-4EEC-976F-7F86644D1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D3FCA-3CF2-4BC9-8E9F-8669EAA82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299CF-401D-47F9-8E56-7FC48D6AA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E8BC-1EC0-4FA1-A2B0-EA38D1861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76711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568EC4-7DE1-44F3-B128-54664B39F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43B345-95D7-4F0B-A1F7-C1E8BBCE7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87F6C2-9E20-4BFE-AE16-AD16350CF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EBC0-6D93-41A6-B7C0-D37F06C44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8086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336BAE-75C9-402F-AAE3-49CF030A2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69050-68F6-401F-B654-BAE8B5951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4838CC-3003-4DB9-A60F-75EF2D75F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1174-EA2F-4ACB-9592-DE0055090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70129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C69EA4-CA5C-4600-B43D-59EBF5E36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8F593-E1EB-4EA4-ADF5-6C3B1AB0E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410AAE-5D57-4F43-A7AD-A70DB5E09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D3BB-DD34-4F78-9D92-A77393BCC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366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C7385-F7A1-4A1A-AEDB-8EEA5712A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8066C-F455-44C4-B8ED-5958BC8C1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D6A10-475C-4C14-BC23-5670A899E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A9CC-E188-44AA-BDE1-ABA886D1D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0234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5C32D-74A1-49F8-A3AE-49BBB77F4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8C455-7609-4210-8262-116AE4D27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E88A1-6A7B-46C3-AB06-55DEF5AA0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F586-B4B5-42CF-B60B-122493E77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335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D2233-F771-4F40-9D3C-3D46FDA41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977D60-EEF6-49B0-B24D-CA5305790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0F486F-F083-49A0-A843-56A6106C22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50BD98-8B31-47AA-8D31-2CFAB3C25F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3AE8C3-E8A8-44F9-8296-113F879A67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EFC3D7-120A-4A1E-925B-BC7A51B13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tags" Target="../tags/tag3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7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tags" Target="../tags/tag1.xml"/><Relationship Id="rId6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513C727-32CC-4290-8E46-3F96337CF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295" y="1266825"/>
            <a:ext cx="8855242" cy="1143000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Solving Quadratic Equations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6A2E-636E-A0B9-88F8-02C56C3C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i="0" dirty="0">
                <a:solidFill>
                  <a:srgbClr val="D56E30"/>
                </a:solidFill>
                <a:effectLst/>
                <a:latin typeface="open_sansregular"/>
              </a:rPr>
              <a:t>The Null Factor Law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97E28-4CA1-2FC3-DB9C-19AA5F0D3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Null Factor Law states that if the product of two numbers is zero then one or both of the numbers must equal zero.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7D14B0-FEB9-1FA4-ADBD-3DCA892DE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7705"/>
            <a:ext cx="9144000" cy="11335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7EAF9A-7C4C-F197-53B0-4721EEB29AA2}"/>
                  </a:ext>
                </a:extLst>
              </p:cNvPr>
              <p:cNvSpPr txBox="1"/>
              <p:nvPr/>
            </p:nvSpPr>
            <p:spPr>
              <a:xfrm>
                <a:off x="1307431" y="505985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b="1" dirty="0"/>
                  <a:t>( x + 3)( x + 4)=0</a:t>
                </a:r>
              </a:p>
              <a:p>
                <a:r>
                  <a:rPr lang="en-US" b="1" dirty="0"/>
                  <a:t>x+3=0   or x+4=0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i="0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3,  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7EAF9A-7C4C-F197-53B0-4721EEB29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31" y="505985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5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44205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E710E1-5948-48BB-AE7C-CD15142C8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Factoring Trinomial Squares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D2C75B7-E6FD-4234-9D04-A58C67682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25" y="1736725"/>
            <a:ext cx="7772400" cy="4114800"/>
          </a:xfrm>
        </p:spPr>
        <p:txBody>
          <a:bodyPr/>
          <a:lstStyle/>
          <a:p>
            <a:r>
              <a:rPr lang="en-US" altLang="en-US" dirty="0"/>
              <a:t>Put everything into two sets of brackets.  </a:t>
            </a:r>
          </a:p>
          <a:p>
            <a:endParaRPr lang="en-US" altLang="en-US" dirty="0"/>
          </a:p>
          <a:p>
            <a:r>
              <a:rPr lang="en-US" altLang="en-US" dirty="0"/>
              <a:t>Ex.  x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B050"/>
                </a:solidFill>
              </a:rPr>
              <a:t>– 14</a:t>
            </a:r>
            <a:r>
              <a:rPr lang="en-US" altLang="en-US" dirty="0"/>
              <a:t>x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+ </a:t>
            </a:r>
            <a:r>
              <a:rPr lang="en-US" altLang="en-US" dirty="0">
                <a:solidFill>
                  <a:srgbClr val="FF0000"/>
                </a:solidFill>
              </a:rPr>
              <a:t>49 =0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(x -7)(x -7) =</a:t>
            </a:r>
            <a:r>
              <a:rPr lang="en-US" altLang="en-US" dirty="0"/>
              <a:t> 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x=7</a:t>
            </a:r>
          </a:p>
        </p:txBody>
      </p:sp>
      <p:grpSp>
        <p:nvGrpSpPr>
          <p:cNvPr id="5124" name="Group 267">
            <a:extLst>
              <a:ext uri="{FF2B5EF4-FFF2-40B4-BE49-F238E27FC236}">
                <a16:creationId xmlns:a16="http://schemas.microsoft.com/office/drawing/2014/main" id="{19FC11BD-1434-4D52-860A-4597AC872F2B}"/>
              </a:ext>
            </a:extLst>
          </p:cNvPr>
          <p:cNvGrpSpPr>
            <a:grpSpLocks/>
          </p:cNvGrpSpPr>
          <p:nvPr/>
        </p:nvGrpSpPr>
        <p:grpSpPr bwMode="auto">
          <a:xfrm>
            <a:off x="5426075" y="4456113"/>
            <a:ext cx="2293938" cy="1627187"/>
            <a:chOff x="8679" y="1891"/>
            <a:chExt cx="787" cy="738"/>
          </a:xfrm>
        </p:grpSpPr>
        <p:sp>
          <p:nvSpPr>
            <p:cNvPr id="5129" name="Line 269">
              <a:extLst>
                <a:ext uri="{FF2B5EF4-FFF2-40B4-BE49-F238E27FC236}">
                  <a16:creationId xmlns:a16="http://schemas.microsoft.com/office/drawing/2014/main" id="{0E80899A-63B7-451D-B6AD-B0C3E2ED5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0" name="Line 268">
              <a:extLst>
                <a:ext uri="{FF2B5EF4-FFF2-40B4-BE49-F238E27FC236}">
                  <a16:creationId xmlns:a16="http://schemas.microsoft.com/office/drawing/2014/main" id="{7BC074C7-B1C5-422B-A737-CB7098EB97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25" name="Text Box 271">
            <a:extLst>
              <a:ext uri="{FF2B5EF4-FFF2-40B4-BE49-F238E27FC236}">
                <a16:creationId xmlns:a16="http://schemas.microsoft.com/office/drawing/2014/main" id="{3A8135DE-EB2A-46D1-8824-7F95C45C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5454650"/>
            <a:ext cx="1582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49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6" name="Text Box 272">
            <a:extLst>
              <a:ext uri="{FF2B5EF4-FFF2-40B4-BE49-F238E27FC236}">
                <a16:creationId xmlns:a16="http://schemas.microsoft.com/office/drawing/2014/main" id="{56B8C18A-CBE8-4E1F-9C7F-83051B852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4151313"/>
            <a:ext cx="164623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</a:t>
            </a: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7" name="Text Box 273">
            <a:extLst>
              <a:ext uri="{FF2B5EF4-FFF2-40B4-BE49-F238E27FC236}">
                <a16:creationId xmlns:a16="http://schemas.microsoft.com/office/drawing/2014/main" id="{08E1DE0A-B8E2-4F9D-B171-A60EFACFC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963" y="4826000"/>
            <a:ext cx="13319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8" name="Text Box 274">
            <a:extLst>
              <a:ext uri="{FF2B5EF4-FFF2-40B4-BE49-F238E27FC236}">
                <a16:creationId xmlns:a16="http://schemas.microsoft.com/office/drawing/2014/main" id="{3556E999-9E62-447A-9A39-24715D78A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88" y="4829175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BC7DA6-9E9F-123A-394A-6CBBCD5A0671}"/>
                  </a:ext>
                </a:extLst>
              </p:cNvPr>
              <p:cNvSpPr txBox="1"/>
              <p:nvPr/>
            </p:nvSpPr>
            <p:spPr>
              <a:xfrm>
                <a:off x="192244" y="5120641"/>
                <a:ext cx="3997372" cy="107721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AU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3200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AU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3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32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3200" dirty="0"/>
              </a:p>
              <a:p>
                <a14:m>
                  <m:oMath xmlns:m="http://schemas.openxmlformats.org/officeDocument/2006/math">
                    <m:r>
                      <a:rPr lang="en-AU" sz="32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3200" dirty="0"/>
                  <a:t>= </a:t>
                </a:r>
                <a:r>
                  <a:rPr lang="en-AU" sz="3200" dirty="0">
                    <a:solidFill>
                      <a:srgbClr val="FF0000"/>
                    </a:solidFill>
                  </a:rPr>
                  <a:t>1</a:t>
                </a:r>
                <a:r>
                  <a:rPr lang="en-AU" sz="3200" dirty="0"/>
                  <a:t>,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3200" dirty="0"/>
                  <a:t> = </a:t>
                </a:r>
                <a:r>
                  <a:rPr lang="en-US" altLang="en-US" sz="3200" dirty="0">
                    <a:solidFill>
                      <a:srgbClr val="00B050"/>
                    </a:solidFill>
                  </a:rPr>
                  <a:t>– 14</a:t>
                </a:r>
                <a:r>
                  <a:rPr lang="en-US" altLang="en-US" sz="3200" dirty="0"/>
                  <a:t>,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AU" sz="3200" dirty="0"/>
                  <a:t>= </a:t>
                </a:r>
                <a:r>
                  <a:rPr lang="en-US" altLang="en-US" sz="3200" dirty="0">
                    <a:solidFill>
                      <a:srgbClr val="FF0000"/>
                    </a:solidFill>
                  </a:rPr>
                  <a:t>49</a:t>
                </a:r>
                <a:endParaRPr lang="en-AU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BC7DA6-9E9F-123A-394A-6CBBCD5A0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44" y="5120641"/>
                <a:ext cx="3997372" cy="1077218"/>
              </a:xfrm>
              <a:prstGeom prst="rect">
                <a:avLst/>
              </a:prstGeom>
              <a:blipFill>
                <a:blip r:embed="rId2"/>
                <a:stretch>
                  <a:fillRect b="-154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E68C5EF-A1F6-4DDC-87A8-0C51AF84A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652" y="312088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Factoring </a:t>
            </a:r>
            <a:r>
              <a:rPr lang="en-US" altLang="en-US" sz="6000" b="1" dirty="0">
                <a:solidFill>
                  <a:srgbClr val="FF0000"/>
                </a:solidFill>
              </a:rPr>
              <a:t>Monic</a:t>
            </a:r>
            <a:r>
              <a:rPr lang="en-US" altLang="en-US" sz="6000" b="1" dirty="0"/>
              <a:t> Trinomials 1</a:t>
            </a:r>
            <a:r>
              <a:rPr lang="en-US" altLang="en-US" sz="6000" b="1" baseline="30000" dirty="0"/>
              <a:t>st</a:t>
            </a:r>
            <a:r>
              <a:rPr lang="en-US" altLang="en-US" sz="6000" b="1" dirty="0"/>
              <a:t> Scenario: </a:t>
            </a:r>
            <a:br>
              <a:rPr lang="en-US" altLang="en-US" sz="6000" b="1" dirty="0"/>
            </a:br>
            <a:r>
              <a:rPr lang="en-US" altLang="en-US" sz="6000" b="1" dirty="0"/>
              <a:t>a = 1</a:t>
            </a:r>
            <a:br>
              <a:rPr lang="en-US" altLang="en-US" sz="6000" b="1" dirty="0"/>
            </a:br>
            <a:r>
              <a:rPr lang="en-US" altLang="en-US" sz="6000" b="1" dirty="0"/>
              <a:t>For example:</a:t>
            </a:r>
            <a:br>
              <a:rPr lang="en-US" altLang="en-US" sz="6000" b="1" dirty="0"/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</a:t>
            </a:r>
            <a:r>
              <a:rPr lang="en-US" altLang="en-US" sz="4400" dirty="0"/>
              <a:t> </a:t>
            </a:r>
            <a:r>
              <a:rPr lang="en-US" altLang="en-US" sz="4400" dirty="0">
                <a:solidFill>
                  <a:srgbClr val="00B050"/>
                </a:solidFill>
              </a:rPr>
              <a:t>– 14</a:t>
            </a:r>
            <a:r>
              <a:rPr lang="en-US" altLang="en-US" sz="4400" dirty="0"/>
              <a:t>x</a:t>
            </a:r>
            <a:r>
              <a:rPr lang="en-US" altLang="en-US" sz="4400" dirty="0">
                <a:solidFill>
                  <a:srgbClr val="00B050"/>
                </a:solidFill>
              </a:rPr>
              <a:t> </a:t>
            </a:r>
            <a:r>
              <a:rPr lang="en-US" altLang="en-US" sz="4400" dirty="0"/>
              <a:t>+ </a:t>
            </a:r>
            <a:r>
              <a:rPr lang="en-US" altLang="en-US" sz="4400" dirty="0">
                <a:solidFill>
                  <a:srgbClr val="FF0000"/>
                </a:solidFill>
              </a:rPr>
              <a:t>49</a:t>
            </a:r>
            <a:br>
              <a:rPr lang="en-US" altLang="en-US" sz="4400" dirty="0">
                <a:solidFill>
                  <a:srgbClr val="FF0000"/>
                </a:solidFill>
              </a:rPr>
            </a:br>
            <a:r>
              <a:rPr lang="en-US" altLang="en-US" sz="4400" dirty="0">
                <a:solidFill>
                  <a:srgbClr val="FF0000"/>
                </a:solidFill>
              </a:rPr>
              <a:t>coefficient of </a:t>
            </a: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rgbClr val="FF0000"/>
                </a:solidFill>
              </a:rPr>
              <a:t>=1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chemeClr val="tx1"/>
                </a:solidFill>
              </a:rPr>
              <a:t>=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sz="4400" dirty="0"/>
              <a:t> • x</a:t>
            </a:r>
            <a:r>
              <a:rPr lang="en-US" altLang="en-US" sz="4400" baseline="30000" dirty="0"/>
              <a:t>2</a:t>
            </a:r>
            <a:br>
              <a:rPr lang="en-US" altLang="en-US" sz="4400" dirty="0">
                <a:solidFill>
                  <a:srgbClr val="FF0000"/>
                </a:solidFill>
              </a:rPr>
            </a:br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3020492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A6B112E-E849-4638-91CE-56FCD488E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1244600"/>
            <a:ext cx="5745162" cy="12001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We will </a:t>
            </a:r>
            <a:r>
              <a:rPr lang="en-US" altLang="en-US" sz="2400" b="1" i="1" dirty="0"/>
              <a:t>factor</a:t>
            </a:r>
            <a:r>
              <a:rPr lang="en-US" altLang="en-US" sz="2400" b="1" dirty="0"/>
              <a:t> trinomials such 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+ 7x + 12 back into binomials.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*reverse of FOIL/table</a:t>
            </a:r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id="{788B4C4E-B446-4225-B131-F9DABC6D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31775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1819" name="Text Box 75">
            <a:extLst>
              <a:ext uri="{FF2B5EF4-FFF2-40B4-BE49-F238E27FC236}">
                <a16:creationId xmlns:a16="http://schemas.microsoft.com/office/drawing/2014/main" id="{72E8340C-51CD-43EF-8B9C-ABF49755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3516313"/>
            <a:ext cx="663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If the x</a:t>
            </a:r>
            <a:r>
              <a:rPr lang="en-US" altLang="en-US" sz="2400" b="1" baseline="30000">
                <a:latin typeface="Times" panose="02020603050405020304" pitchFamily="18" charset="0"/>
              </a:rPr>
              <a:t>2</a:t>
            </a:r>
            <a:r>
              <a:rPr lang="en-US" altLang="en-US" sz="2400" b="1">
                <a:latin typeface="Times" panose="02020603050405020304" pitchFamily="18" charset="0"/>
              </a:rPr>
              <a:t> term has no coefficient (other than 1)...</a:t>
            </a:r>
          </a:p>
        </p:txBody>
      </p:sp>
      <p:sp>
        <p:nvSpPr>
          <p:cNvPr id="31820" name="Text Box 76">
            <a:extLst>
              <a:ext uri="{FF2B5EF4-FFF2-40B4-BE49-F238E27FC236}">
                <a16:creationId xmlns:a16="http://schemas.microsoft.com/office/drawing/2014/main" id="{3F042E3A-6266-4B54-A463-9D163F80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50053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12.</a:t>
            </a:r>
          </a:p>
        </p:txBody>
      </p:sp>
      <p:sp>
        <p:nvSpPr>
          <p:cNvPr id="31821" name="Rectangle 77">
            <a:extLst>
              <a:ext uri="{FF2B5EF4-FFF2-40B4-BE49-F238E27FC236}">
                <a16:creationId xmlns:a16="http://schemas.microsoft.com/office/drawing/2014/main" id="{D67514BB-9604-4A78-B3BC-93470B7A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79875"/>
            <a:ext cx="22256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</a:t>
            </a:r>
            <a:r>
              <a:rPr lang="en-US" altLang="en-US" b="1">
                <a:solidFill>
                  <a:srgbClr val="00B050"/>
                </a:solidFill>
              </a:rPr>
              <a:t>7</a:t>
            </a:r>
            <a:r>
              <a:rPr lang="en-US" altLang="en-US" b="1"/>
              <a:t>x + </a:t>
            </a:r>
            <a:r>
              <a:rPr lang="en-US" altLang="en-US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31822" name="Text Box 78">
            <a:extLst>
              <a:ext uri="{FF2B5EF4-FFF2-40B4-BE49-F238E27FC236}">
                <a16:creationId xmlns:a16="http://schemas.microsoft.com/office/drawing/2014/main" id="{5AA47918-3B46-4449-94DD-F79FB1EA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5008563"/>
            <a:ext cx="1698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4</a:t>
            </a:r>
          </a:p>
        </p:txBody>
      </p:sp>
      <p:grpSp>
        <p:nvGrpSpPr>
          <p:cNvPr id="6152" name="Group 267">
            <a:extLst>
              <a:ext uri="{FF2B5EF4-FFF2-40B4-BE49-F238E27FC236}">
                <a16:creationId xmlns:a16="http://schemas.microsoft.com/office/drawing/2014/main" id="{F629E01C-7E52-44FC-B871-647DB58628AF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2646363"/>
            <a:ext cx="2292350" cy="1627187"/>
            <a:chOff x="8679" y="1891"/>
            <a:chExt cx="787" cy="738"/>
          </a:xfrm>
        </p:grpSpPr>
        <p:sp>
          <p:nvSpPr>
            <p:cNvPr id="6157" name="Line 269">
              <a:extLst>
                <a:ext uri="{FF2B5EF4-FFF2-40B4-BE49-F238E27FC236}">
                  <a16:creationId xmlns:a16="http://schemas.microsoft.com/office/drawing/2014/main" id="{D3BF377A-E692-46BA-ACE5-1C193B1C8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58" name="Line 268">
              <a:extLst>
                <a:ext uri="{FF2B5EF4-FFF2-40B4-BE49-F238E27FC236}">
                  <a16:creationId xmlns:a16="http://schemas.microsoft.com/office/drawing/2014/main" id="{AB6F28EF-A2FA-47E0-B764-6ED14FF905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53" name="Text Box 271">
            <a:extLst>
              <a:ext uri="{FF2B5EF4-FFF2-40B4-BE49-F238E27FC236}">
                <a16:creationId xmlns:a16="http://schemas.microsoft.com/office/drawing/2014/main" id="{2E6E5821-0CCD-4F6C-9E6C-8C881844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646488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4" name="Text Box 272">
            <a:extLst>
              <a:ext uri="{FF2B5EF4-FFF2-40B4-BE49-F238E27FC236}">
                <a16:creationId xmlns:a16="http://schemas.microsoft.com/office/drawing/2014/main" id="{7AE375D1-4B08-4C99-8409-E159A6608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254000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5" name="Text Box 273">
            <a:extLst>
              <a:ext uri="{FF2B5EF4-FFF2-40B4-BE49-F238E27FC236}">
                <a16:creationId xmlns:a16="http://schemas.microsoft.com/office/drawing/2014/main" id="{BDE161E8-8E4C-43B2-8014-0FC2D8AF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3076575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6" name="Text Box 274">
            <a:extLst>
              <a:ext uri="{FF2B5EF4-FFF2-40B4-BE49-F238E27FC236}">
                <a16:creationId xmlns:a16="http://schemas.microsoft.com/office/drawing/2014/main" id="{6D877E58-CBB4-4AB9-A8C0-4AC3DA63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3062288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  <p:bldP spid="31819" grpId="0" autoUpdateAnimBg="0"/>
      <p:bldP spid="31820" grpId="0" autoUpdateAnimBg="0"/>
      <p:bldP spid="31821" grpId="0" animBg="1" autoUpdateAnimBg="0"/>
      <p:bldP spid="318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416FA79-EEE6-4194-9E4F-3E877A53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796" y="152710"/>
            <a:ext cx="86756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6AA5E1AB-3687-4C57-980B-CFA628A6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3764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Choose the pair that adds up to the middle coefficient.</a:t>
            </a:r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5C8E701B-8156-46E8-A84B-6AF195C8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538" y="1311275"/>
            <a:ext cx="2664512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</a:t>
            </a:r>
            <a:r>
              <a:rPr lang="en-US" altLang="en-US" b="1" dirty="0">
                <a:solidFill>
                  <a:srgbClr val="00B050"/>
                </a:solidFill>
              </a:rPr>
              <a:t>7</a:t>
            </a:r>
            <a:r>
              <a:rPr lang="en-US" altLang="en-US" b="1" dirty="0"/>
              <a:t>x + </a:t>
            </a:r>
            <a:r>
              <a:rPr lang="en-US" altLang="en-US" b="1" dirty="0">
                <a:solidFill>
                  <a:srgbClr val="C00000"/>
                </a:solidFill>
              </a:rPr>
              <a:t>12=0</a:t>
            </a:r>
          </a:p>
        </p:txBody>
      </p:sp>
      <p:sp>
        <p:nvSpPr>
          <p:cNvPr id="7173" name="Text Box 8">
            <a:extLst>
              <a:ext uri="{FF2B5EF4-FFF2-40B4-BE49-F238E27FC236}">
                <a16:creationId xmlns:a16="http://schemas.microsoft.com/office/drawing/2014/main" id="{0A9739F1-208C-4080-92DE-0DE3E746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213" y="2894131"/>
            <a:ext cx="1698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3 • 4</a:t>
            </a:r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B4E37B41-FFEB-4BB9-A394-6010E1520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991" y="3912394"/>
            <a:ext cx="912813" cy="6080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731173B-6401-422F-B558-971E1E77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413543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 Fill those numbers into the blanks in the binomials: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80" name="Rectangle 12">
                <a:extLst>
                  <a:ext uri="{FF2B5EF4-FFF2-40B4-BE49-F238E27FC236}">
                    <a16:creationId xmlns:a16="http://schemas.microsoft.com/office/drawing/2014/main" id="{4AD5EAD4-5335-44F7-9F0D-A00E119ED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821" y="4669654"/>
                <a:ext cx="5040034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dirty="0"/>
                  <a:t>( x +     )( x +     )=0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3,  </m:t>
                      </m:r>
                      <m:r>
                        <m:rPr>
                          <m:sty m:val="p"/>
                        </m:rP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 xmlns="">
          <p:sp>
            <p:nvSpPr>
              <p:cNvPr id="32780" name="Rectangle 12">
                <a:extLst>
                  <a:ext uri="{FF2B5EF4-FFF2-40B4-BE49-F238E27FC236}">
                    <a16:creationId xmlns:a16="http://schemas.microsoft.com/office/drawing/2014/main" id="{4AD5EAD4-5335-44F7-9F0D-A00E119ED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9821" y="4669654"/>
                <a:ext cx="5040034" cy="1077218"/>
              </a:xfrm>
              <a:prstGeom prst="rect">
                <a:avLst/>
              </a:prstGeom>
              <a:blipFill>
                <a:blip r:embed="rId3"/>
                <a:stretch>
                  <a:fillRect l="-3023" t="-79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81" name="Text Box 13">
            <a:extLst>
              <a:ext uri="{FF2B5EF4-FFF2-40B4-BE49-F238E27FC236}">
                <a16:creationId xmlns:a16="http://schemas.microsoft.com/office/drawing/2014/main" id="{A9F667B8-9B3A-4432-B2B8-451A1642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197" y="4708665"/>
            <a:ext cx="35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D4EE0E75-4037-4ABC-8E3E-FF0531CA2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817" y="4717393"/>
            <a:ext cx="35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DA904252-5AA2-4A61-99E4-BE97E8E8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5721350"/>
            <a:ext cx="5768975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+ 7x + 12 = ( x + 3)( x + 4)=0</a:t>
            </a:r>
          </a:p>
        </p:txBody>
      </p:sp>
      <p:grpSp>
        <p:nvGrpSpPr>
          <p:cNvPr id="12" name="Group 267">
            <a:extLst>
              <a:ext uri="{FF2B5EF4-FFF2-40B4-BE49-F238E27FC236}">
                <a16:creationId xmlns:a16="http://schemas.microsoft.com/office/drawing/2014/main" id="{5C543E58-C485-4172-A526-AAAC14902157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996467"/>
            <a:ext cx="2292350" cy="1627187"/>
            <a:chOff x="8679" y="1891"/>
            <a:chExt cx="787" cy="738"/>
          </a:xfrm>
        </p:grpSpPr>
        <p:sp>
          <p:nvSpPr>
            <p:cNvPr id="13" name="Line 269">
              <a:extLst>
                <a:ext uri="{FF2B5EF4-FFF2-40B4-BE49-F238E27FC236}">
                  <a16:creationId xmlns:a16="http://schemas.microsoft.com/office/drawing/2014/main" id="{B5736C0E-F468-4F64-B028-9E009C544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" name="Line 268">
              <a:extLst>
                <a:ext uri="{FF2B5EF4-FFF2-40B4-BE49-F238E27FC236}">
                  <a16:creationId xmlns:a16="http://schemas.microsoft.com/office/drawing/2014/main" id="{AD37502B-9624-428D-9642-D9782859C4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" name="Text Box 271">
            <a:extLst>
              <a:ext uri="{FF2B5EF4-FFF2-40B4-BE49-F238E27FC236}">
                <a16:creationId xmlns:a16="http://schemas.microsoft.com/office/drawing/2014/main" id="{5B8F44C6-AD18-44D4-9C73-E3D424CC3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1996592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73">
            <a:extLst>
              <a:ext uri="{FF2B5EF4-FFF2-40B4-BE49-F238E27FC236}">
                <a16:creationId xmlns:a16="http://schemas.microsoft.com/office/drawing/2014/main" id="{C855A04D-F444-4235-A252-BF51471F5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1426679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274">
            <a:extLst>
              <a:ext uri="{FF2B5EF4-FFF2-40B4-BE49-F238E27FC236}">
                <a16:creationId xmlns:a16="http://schemas.microsoft.com/office/drawing/2014/main" id="{C2D6EDDD-B6D7-4793-AC6C-3B5B4D16B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1412392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" name="Text Box 272">
            <a:extLst>
              <a:ext uri="{FF2B5EF4-FFF2-40B4-BE49-F238E27FC236}">
                <a16:creationId xmlns:a16="http://schemas.microsoft.com/office/drawing/2014/main" id="{4DE6007F-C6F2-4F97-B343-35AF0D38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406" y="911224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  <p:bldP spid="32777" grpId="0" animBg="1"/>
      <p:bldP spid="32778" grpId="0" autoUpdateAnimBg="0"/>
      <p:bldP spid="32780" grpId="0" autoUpdateAnimBg="0"/>
      <p:bldP spid="32781" grpId="0" autoUpdateAnimBg="0"/>
      <p:bldP spid="32782" grpId="0" autoUpdateAnimBg="0"/>
      <p:bldP spid="3278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6000" b="1" kern="0" dirty="0"/>
                  <a:t>Factoring </a:t>
                </a:r>
                <a:r>
                  <a:rPr lang="en-US" altLang="en-US" sz="6000" b="1" kern="0" dirty="0">
                    <a:solidFill>
                      <a:srgbClr val="FF0000"/>
                    </a:solidFill>
                  </a:rPr>
                  <a:t>Non-Monic</a:t>
                </a:r>
                <a:r>
                  <a:rPr lang="en-US" altLang="en-US" sz="6000" b="1" kern="0" dirty="0"/>
                  <a:t> Trinomials 2</a:t>
                </a:r>
                <a:r>
                  <a:rPr lang="en-US" altLang="en-US" sz="6000" b="1" kern="0" baseline="30000" dirty="0"/>
                  <a:t>nd</a:t>
                </a:r>
                <a:r>
                  <a:rPr lang="en-US" altLang="en-US" sz="6000" b="1" kern="0" dirty="0"/>
                  <a:t> Scenario: 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a </a:t>
                </a:r>
                <a14:m>
                  <m:oMath xmlns:m="http://schemas.openxmlformats.org/officeDocument/2006/math">
                    <m:r>
                      <a:rPr lang="en-US" altLang="en-US" sz="6000" b="1" kern="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6000" b="1" kern="0" dirty="0"/>
                  <a:t> 1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For example:</a:t>
                </a:r>
                <a:br>
                  <a:rPr lang="en-US" altLang="en-US" sz="6000" b="1" kern="0" dirty="0"/>
                </a:br>
                <a:r>
                  <a:rPr lang="en-US" altLang="en-US" sz="6000" b="1" dirty="0">
                    <a:solidFill>
                      <a:srgbClr val="C00000"/>
                    </a:solidFill>
                  </a:rPr>
                  <a:t>3</a:t>
                </a:r>
                <a:r>
                  <a:rPr lang="en-US" altLang="en-US" sz="6000" b="1" dirty="0"/>
                  <a:t>x</a:t>
                </a:r>
                <a:r>
                  <a:rPr lang="en-US" altLang="en-US" sz="6000" b="1" baseline="30000" dirty="0"/>
                  <a:t>2</a:t>
                </a:r>
                <a:r>
                  <a:rPr lang="en-US" altLang="en-US" sz="6000" b="1" dirty="0"/>
                  <a:t> + </a:t>
                </a:r>
                <a:r>
                  <a:rPr lang="en-US" altLang="en-US" sz="6000" b="1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6000" b="1" dirty="0"/>
                  <a:t>x + </a:t>
                </a:r>
                <a:r>
                  <a:rPr lang="en-US" altLang="en-US" sz="6000" b="1" dirty="0">
                    <a:solidFill>
                      <a:srgbClr val="C00000"/>
                    </a:solidFill>
                  </a:rPr>
                  <a:t>8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coefficient of 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=3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chemeClr val="tx1"/>
                    </a:solidFill>
                  </a:rPr>
                  <a:t>=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 • x</a:t>
                </a:r>
                <a:r>
                  <a:rPr lang="en-US" altLang="en-US" kern="0" baseline="30000" dirty="0"/>
                  <a:t>2</a:t>
                </a:r>
              </a:p>
              <a:p>
                <a:pPr eaLnBrk="1" hangingPunct="1"/>
                <a:r>
                  <a:rPr lang="en-US" altLang="en-US" kern="0" baseline="30000" dirty="0">
                    <a:solidFill>
                      <a:srgbClr val="FF0000"/>
                    </a:solidFill>
                  </a:rPr>
                  <a:t>Half or no full reduction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endParaRPr lang="en-US" altLang="en-US" sz="6000" b="1" kern="0" dirty="0"/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blipFill>
                <a:blip r:embed="rId2"/>
                <a:stretch>
                  <a:fillRect t="-299465" r="-933" b="-1994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53B5D8F-3BCA-431E-BC12-0190C80D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1208088"/>
            <a:ext cx="48593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Factor.    </a:t>
            </a:r>
            <a:r>
              <a:rPr lang="en-US" altLang="en-US" sz="2800" b="1" dirty="0">
                <a:solidFill>
                  <a:srgbClr val="C00000"/>
                </a:solidFill>
              </a:rPr>
              <a:t>3</a:t>
            </a:r>
            <a:r>
              <a:rPr lang="en-US" altLang="en-US" sz="2800" b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+ </a:t>
            </a:r>
            <a:r>
              <a:rPr lang="en-US" altLang="en-US" sz="2800" b="1" dirty="0">
                <a:solidFill>
                  <a:srgbClr val="00B050"/>
                </a:solidFill>
              </a:rPr>
              <a:t>14</a:t>
            </a:r>
            <a:r>
              <a:rPr lang="en-US" altLang="en-US" sz="2800" b="1" dirty="0"/>
              <a:t>x + </a:t>
            </a:r>
            <a:r>
              <a:rPr lang="en-US" altLang="en-US" sz="28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F2BBD7B-A527-43F8-A4E2-9689A4FC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6713" y="6169025"/>
            <a:ext cx="84232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x</a:t>
            </a:r>
            <a:r>
              <a:rPr lang="en-US" altLang="en-US" sz="2400" i="1" baseline="30000"/>
              <a:t>2</a:t>
            </a:r>
            <a:r>
              <a:rPr lang="en-US" altLang="en-US" sz="2400" i="1"/>
              <a:t> term DOES have a coefficient (other than 1)!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4CCA0C9-64F4-4CC7-885D-74E400B13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89122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2002DA40-02CF-4C69-9A8E-C99B1B422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390525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that product, 24.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0C42C8EB-03FE-43B1-AA23-F854656B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4194175"/>
            <a:ext cx="1676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24 = 1 • 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4 • 6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8564B4E0-9C8D-43F4-9F5D-4DB8CA022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5349875"/>
            <a:ext cx="481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14?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4" name="Oval 8">
            <a:extLst>
              <a:ext uri="{FF2B5EF4-FFF2-40B4-BE49-F238E27FC236}">
                <a16:creationId xmlns:a16="http://schemas.microsoft.com/office/drawing/2014/main" id="{C245FDCF-5C6D-4A90-8704-10750B66C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4727575"/>
            <a:ext cx="1055687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599FE17A-497B-4569-B81D-8749DD39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835275"/>
            <a:ext cx="434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Multiply 3 • 8 = 24   </a:t>
            </a:r>
            <a:r>
              <a:rPr lang="en-US" altLang="en-US" sz="2000" b="1">
                <a:latin typeface="Times" panose="02020603050405020304" pitchFamily="18" charset="0"/>
              </a:rPr>
              <a:t>(the leading coefficient &amp; constant).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grpSp>
        <p:nvGrpSpPr>
          <p:cNvPr id="11274" name="Group 267">
            <a:extLst>
              <a:ext uri="{FF2B5EF4-FFF2-40B4-BE49-F238E27FC236}">
                <a16:creationId xmlns:a16="http://schemas.microsoft.com/office/drawing/2014/main" id="{06CBD2BD-7883-46B1-B691-5BA871F3F3C6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1831975"/>
            <a:ext cx="2293937" cy="1627188"/>
            <a:chOff x="8679" y="1891"/>
            <a:chExt cx="787" cy="738"/>
          </a:xfrm>
        </p:grpSpPr>
        <p:sp>
          <p:nvSpPr>
            <p:cNvPr id="11279" name="Line 269">
              <a:extLst>
                <a:ext uri="{FF2B5EF4-FFF2-40B4-BE49-F238E27FC236}">
                  <a16:creationId xmlns:a16="http://schemas.microsoft.com/office/drawing/2014/main" id="{F2E049A3-B688-43E6-AEA4-FA8FEC548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0" name="Line 268">
              <a:extLst>
                <a:ext uri="{FF2B5EF4-FFF2-40B4-BE49-F238E27FC236}">
                  <a16:creationId xmlns:a16="http://schemas.microsoft.com/office/drawing/2014/main" id="{1FFF94FC-7B91-4877-81B3-6F28B7D7C1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275" name="Text Box 271">
            <a:extLst>
              <a:ext uri="{FF2B5EF4-FFF2-40B4-BE49-F238E27FC236}">
                <a16:creationId xmlns:a16="http://schemas.microsoft.com/office/drawing/2014/main" id="{0251C8B1-DFEE-40B3-AC3F-EF93C250C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6" name="Text Box 272">
            <a:extLst>
              <a:ext uri="{FF2B5EF4-FFF2-40B4-BE49-F238E27FC236}">
                <a16:creationId xmlns:a16="http://schemas.microsoft.com/office/drawing/2014/main" id="{447D3DBA-A599-4D61-8447-E20706CB6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608138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7" name="Text Box 273">
            <a:extLst>
              <a:ext uri="{FF2B5EF4-FFF2-40B4-BE49-F238E27FC236}">
                <a16:creationId xmlns:a16="http://schemas.microsoft.com/office/drawing/2014/main" id="{BAC6458C-EA65-47BC-BE65-1A18F122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8" name="Text Box 274">
            <a:extLst>
              <a:ext uri="{FF2B5EF4-FFF2-40B4-BE49-F238E27FC236}">
                <a16:creationId xmlns:a16="http://schemas.microsoft.com/office/drawing/2014/main" id="{0B205EC2-24F5-4CB0-8E39-A98E2468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F08497-16C9-7508-2844-3765E0C68944}"/>
                  </a:ext>
                </a:extLst>
              </p:cNvPr>
              <p:cNvSpPr txBox="1"/>
              <p:nvPr/>
            </p:nvSpPr>
            <p:spPr>
              <a:xfrm>
                <a:off x="445904" y="1790732"/>
                <a:ext cx="3892197" cy="107721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AU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3200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AU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3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32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3200" dirty="0"/>
              </a:p>
              <a:p>
                <a14:m>
                  <m:oMath xmlns:m="http://schemas.openxmlformats.org/officeDocument/2006/math">
                    <m:r>
                      <a:rPr lang="en-AU" sz="32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3200" dirty="0"/>
                  <a:t>= </a:t>
                </a:r>
                <a:r>
                  <a:rPr lang="en-AU" sz="3200" dirty="0">
                    <a:solidFill>
                      <a:srgbClr val="FF0000"/>
                    </a:solidFill>
                  </a:rPr>
                  <a:t>3</a:t>
                </a:r>
                <a:r>
                  <a:rPr lang="en-AU" sz="3200" dirty="0"/>
                  <a:t>,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3200" dirty="0"/>
                  <a:t> = </a:t>
                </a:r>
                <a:r>
                  <a:rPr lang="en-US" sz="3200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3200" dirty="0"/>
                  <a:t>,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AU" sz="3200" dirty="0"/>
                  <a:t>= </a:t>
                </a:r>
                <a:r>
                  <a:rPr lang="en-US" altLang="en-US" sz="3200" dirty="0">
                    <a:solidFill>
                      <a:srgbClr val="FF0000"/>
                    </a:solidFill>
                  </a:rPr>
                  <a:t>8</a:t>
                </a:r>
                <a:endParaRPr lang="en-AU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F08497-16C9-7508-2844-3765E0C68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4" y="1790732"/>
                <a:ext cx="3892197" cy="1077218"/>
              </a:xfrm>
              <a:prstGeom prst="rect">
                <a:avLst/>
              </a:prstGeom>
              <a:blipFill>
                <a:blip r:embed="rId3"/>
                <a:stretch>
                  <a:fillRect b="-161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utoUpdateAnimBg="0"/>
      <p:bldP spid="34821" grpId="0" autoUpdateAnimBg="0"/>
      <p:bldP spid="34822" grpId="0" autoUpdateAnimBg="0"/>
      <p:bldP spid="34823" grpId="0" autoUpdateAnimBg="0"/>
      <p:bldP spid="34824" grpId="0" animBg="1"/>
      <p:bldP spid="348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7" name="Text Box 47">
            <a:extLst>
              <a:ext uri="{FF2B5EF4-FFF2-40B4-BE49-F238E27FC236}">
                <a16:creationId xmlns:a16="http://schemas.microsoft.com/office/drawing/2014/main" id="{0719F78A-F60C-4659-9736-870348F2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730875"/>
            <a:ext cx="32146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</a:t>
            </a:r>
            <a:r>
              <a:rPr lang="en-US" altLang="en-US" sz="2600" b="1">
                <a:solidFill>
                  <a:schemeClr val="accent2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600" b="1">
                <a:latin typeface="Times" panose="02020603050405020304" pitchFamily="18" charset="0"/>
              </a:rPr>
              <a:t>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600" b="1">
                <a:latin typeface="Times" panose="02020603050405020304" pitchFamily="18" charset="0"/>
              </a:rPr>
              <a:t> )( 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r>
              <a:rPr lang="en-US" altLang="en-US" sz="2600" b="1">
                <a:latin typeface="Times" panose="02020603050405020304" pitchFamily="18" charset="0"/>
              </a:rPr>
              <a:t> )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6920741C-829C-4DC9-858C-DBAD8B214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2390775"/>
            <a:ext cx="441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1B60E19F-BEBF-4000-9E39-48601CCA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1319213"/>
            <a:ext cx="4346575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Factor.    </a:t>
            </a:r>
            <a:r>
              <a:rPr lang="en-US" altLang="en-US" sz="2800" b="1">
                <a:solidFill>
                  <a:srgbClr val="FF0000"/>
                </a:solidFill>
              </a:rPr>
              <a:t>3</a:t>
            </a:r>
            <a:r>
              <a:rPr lang="en-US" altLang="en-US" sz="2800" b="1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</a:t>
            </a:r>
            <a:r>
              <a:rPr lang="en-US" altLang="en-US" sz="2800" b="1">
                <a:solidFill>
                  <a:srgbClr val="00B050"/>
                </a:solidFill>
              </a:rPr>
              <a:t>14</a:t>
            </a:r>
            <a:r>
              <a:rPr lang="en-US" altLang="en-US" sz="2800" b="1"/>
              <a:t>x + </a:t>
            </a:r>
            <a:r>
              <a:rPr lang="en-US" alt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1B1E2459-E1BA-4CEB-A626-7770DD9A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7451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 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9CC93BD-DBD3-4CC9-908C-10EB65830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39090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5</a:t>
            </a:r>
            <a:r>
              <a:rPr lang="en-US" altLang="en-US" sz="2400" b="1">
                <a:latin typeface="Times" panose="02020603050405020304" pitchFamily="18" charset="0"/>
              </a:rPr>
              <a:t>:   Put the original leading coefficient (3) under both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CBE4C0A0-7299-4BFB-BEDD-2971BCFF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2398713"/>
            <a:ext cx="294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x +       )( x +       )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0B298F72-63A0-48EE-BAB2-F6FE79AC2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800600"/>
            <a:ext cx="4811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6</a:t>
            </a:r>
            <a:r>
              <a:rPr lang="en-US" altLang="en-US" sz="2400" b="1">
                <a:latin typeface="Times" panose="02020603050405020304" pitchFamily="18" charset="0"/>
              </a:rPr>
              <a:t>:  Reduce the fractions, if possible.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82DBF006-4CEC-4661-98DD-009EB5068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5791200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7</a:t>
            </a:r>
            <a:r>
              <a:rPr lang="en-US" altLang="en-US" sz="2400" b="1">
                <a:latin typeface="Times" panose="02020603050405020304" pitchFamily="18" charset="0"/>
              </a:rPr>
              <a:t>:  Move denominators in front of x.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381FB0D9-4521-449D-805A-2B8B525CA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2333625"/>
            <a:ext cx="434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4</a:t>
            </a:r>
            <a:r>
              <a:rPr lang="en-US" altLang="en-US" sz="2400" b="1">
                <a:latin typeface="Times" panose="02020603050405020304" pitchFamily="18" charset="0"/>
              </a:rPr>
              <a:t>:   Write temporary factors with the two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7C93A12A-0350-4279-A23D-A7CB97D3D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2403475"/>
            <a:ext cx="603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12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D423B1BA-8E36-423D-AD2A-C81F51F47F1F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2752725"/>
            <a:ext cx="441325" cy="488950"/>
            <a:chOff x="3977" y="1734"/>
            <a:chExt cx="278" cy="308"/>
          </a:xfrm>
        </p:grpSpPr>
        <p:sp>
          <p:nvSpPr>
            <p:cNvPr id="12331" name="Text Box 15">
              <a:extLst>
                <a:ext uri="{FF2B5EF4-FFF2-40B4-BE49-F238E27FC236}">
                  <a16:creationId xmlns:a16="http://schemas.microsoft.com/office/drawing/2014/main" id="{C51C2B13-9C4D-4CC0-8185-F9785B98E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2" name="Line 14">
              <a:extLst>
                <a:ext uri="{FF2B5EF4-FFF2-40B4-BE49-F238E27FC236}">
                  <a16:creationId xmlns:a16="http://schemas.microsoft.com/office/drawing/2014/main" id="{92FE5149-B182-4521-91AB-2EEB448D2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479327FD-EA44-4847-BBF6-E25FBBB58567}"/>
              </a:ext>
            </a:extLst>
          </p:cNvPr>
          <p:cNvGrpSpPr>
            <a:grpSpLocks/>
          </p:cNvGrpSpPr>
          <p:nvPr/>
        </p:nvGrpSpPr>
        <p:grpSpPr bwMode="auto">
          <a:xfrm>
            <a:off x="7635875" y="2747963"/>
            <a:ext cx="441325" cy="488950"/>
            <a:chOff x="3977" y="1734"/>
            <a:chExt cx="278" cy="308"/>
          </a:xfrm>
        </p:grpSpPr>
        <p:sp>
          <p:nvSpPr>
            <p:cNvPr id="12329" name="Text Box 18">
              <a:extLst>
                <a:ext uri="{FF2B5EF4-FFF2-40B4-BE49-F238E27FC236}">
                  <a16:creationId xmlns:a16="http://schemas.microsoft.com/office/drawing/2014/main" id="{C579544D-04A4-4625-9551-7006BA77A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0" name="Line 19">
              <a:extLst>
                <a:ext uri="{FF2B5EF4-FFF2-40B4-BE49-F238E27FC236}">
                  <a16:creationId xmlns:a16="http://schemas.microsoft.com/office/drawing/2014/main" id="{30A97E6F-8872-45F7-B770-D4CCE8128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4" name="Group 29">
            <a:extLst>
              <a:ext uri="{FF2B5EF4-FFF2-40B4-BE49-F238E27FC236}">
                <a16:creationId xmlns:a16="http://schemas.microsoft.com/office/drawing/2014/main" id="{570CA358-44E4-4E4F-9E02-CC712479A3A5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3789363"/>
            <a:ext cx="2946400" cy="850900"/>
            <a:chOff x="3541" y="2255"/>
            <a:chExt cx="1856" cy="536"/>
          </a:xfrm>
        </p:grpSpPr>
        <p:sp>
          <p:nvSpPr>
            <p:cNvPr id="12320" name="Text Box 20">
              <a:extLst>
                <a:ext uri="{FF2B5EF4-FFF2-40B4-BE49-F238E27FC236}">
                  <a16:creationId xmlns:a16="http://schemas.microsoft.com/office/drawing/2014/main" id="{06F682C6-2019-4003-80F2-5B53B868A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2255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21" name="Text Box 21">
              <a:extLst>
                <a:ext uri="{FF2B5EF4-FFF2-40B4-BE49-F238E27FC236}">
                  <a16:creationId xmlns:a16="http://schemas.microsoft.com/office/drawing/2014/main" id="{1E8D1D96-C036-4392-9670-464F5CEB8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260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22" name="Text Box 22">
              <a:extLst>
                <a:ext uri="{FF2B5EF4-FFF2-40B4-BE49-F238E27FC236}">
                  <a16:creationId xmlns:a16="http://schemas.microsoft.com/office/drawing/2014/main" id="{51FE5CF7-4E63-4B16-ADAE-79AF8E987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1" y="2263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12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23" name="Group 23">
              <a:extLst>
                <a:ext uri="{FF2B5EF4-FFF2-40B4-BE49-F238E27FC236}">
                  <a16:creationId xmlns:a16="http://schemas.microsoft.com/office/drawing/2014/main" id="{3C4D30D9-FE77-4669-BE93-2AB668BF49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" y="2483"/>
              <a:ext cx="278" cy="308"/>
              <a:chOff x="3977" y="1734"/>
              <a:chExt cx="278" cy="308"/>
            </a:xfrm>
          </p:grpSpPr>
          <p:sp>
            <p:nvSpPr>
              <p:cNvPr id="12327" name="Text Box 24">
                <a:extLst>
                  <a:ext uri="{FF2B5EF4-FFF2-40B4-BE49-F238E27FC236}">
                    <a16:creationId xmlns:a16="http://schemas.microsoft.com/office/drawing/2014/main" id="{BC29BCAA-6885-43C5-B220-FFDDFFFB68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8" name="Line 25">
                <a:extLst>
                  <a:ext uri="{FF2B5EF4-FFF2-40B4-BE49-F238E27FC236}">
                    <a16:creationId xmlns:a16="http://schemas.microsoft.com/office/drawing/2014/main" id="{7C9A1F37-D771-4E7A-8D77-405859451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12324" name="Group 26">
              <a:extLst>
                <a:ext uri="{FF2B5EF4-FFF2-40B4-BE49-F238E27FC236}">
                  <a16:creationId xmlns:a16="http://schemas.microsoft.com/office/drawing/2014/main" id="{8411C671-4E9A-4C3F-B6C7-B112B092F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3" y="2480"/>
              <a:ext cx="278" cy="308"/>
              <a:chOff x="3977" y="1734"/>
              <a:chExt cx="278" cy="308"/>
            </a:xfrm>
          </p:grpSpPr>
          <p:sp>
            <p:nvSpPr>
              <p:cNvPr id="12325" name="Text Box 27">
                <a:extLst>
                  <a:ext uri="{FF2B5EF4-FFF2-40B4-BE49-F238E27FC236}">
                    <a16:creationId xmlns:a16="http://schemas.microsoft.com/office/drawing/2014/main" id="{80B5F3FE-B51D-4A4E-8AE0-E6226E375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6" name="Line 28">
                <a:extLst>
                  <a:ext uri="{FF2B5EF4-FFF2-40B4-BE49-F238E27FC236}">
                    <a16:creationId xmlns:a16="http://schemas.microsoft.com/office/drawing/2014/main" id="{ACEC631C-2A59-40CB-B2C7-8698A8630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35870" name="Line 30">
            <a:extLst>
              <a:ext uri="{FF2B5EF4-FFF2-40B4-BE49-F238E27FC236}">
                <a16:creationId xmlns:a16="http://schemas.microsoft.com/office/drawing/2014/main" id="{11EDC9DE-C317-493B-A2ED-AD00480E3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0950" y="382746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1" name="Line 31">
            <a:extLst>
              <a:ext uri="{FF2B5EF4-FFF2-40B4-BE49-F238E27FC236}">
                <a16:creationId xmlns:a16="http://schemas.microsoft.com/office/drawing/2014/main" id="{5EDE0076-B41F-4454-8529-796E756A6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3650" y="418941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4FC94E99-4F2C-471C-93ED-2271689C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345440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4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7" name="Group 44">
            <a:extLst>
              <a:ext uri="{FF2B5EF4-FFF2-40B4-BE49-F238E27FC236}">
                <a16:creationId xmlns:a16="http://schemas.microsoft.com/office/drawing/2014/main" id="{4ECBCF2F-1DB0-4874-A212-A7B74DC78BEB}"/>
              </a:ext>
            </a:extLst>
          </p:cNvPr>
          <p:cNvGrpSpPr>
            <a:grpSpLocks/>
          </p:cNvGrpSpPr>
          <p:nvPr/>
        </p:nvGrpSpPr>
        <p:grpSpPr bwMode="auto">
          <a:xfrm>
            <a:off x="5480050" y="4756150"/>
            <a:ext cx="2946400" cy="850900"/>
            <a:chOff x="3452" y="2930"/>
            <a:chExt cx="1856" cy="536"/>
          </a:xfrm>
        </p:grpSpPr>
        <p:sp>
          <p:nvSpPr>
            <p:cNvPr id="12314" name="Text Box 33">
              <a:extLst>
                <a:ext uri="{FF2B5EF4-FFF2-40B4-BE49-F238E27FC236}">
                  <a16:creationId xmlns:a16="http://schemas.microsoft.com/office/drawing/2014/main" id="{437875D3-B887-4296-B15F-FF36735C0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2930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15" name="Text Box 34">
              <a:extLst>
                <a:ext uri="{FF2B5EF4-FFF2-40B4-BE49-F238E27FC236}">
                  <a16:creationId xmlns:a16="http://schemas.microsoft.com/office/drawing/2014/main" id="{B83D4C11-AC4F-47DA-A328-8D61C1BCB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2935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16" name="Text Box 35">
              <a:extLst>
                <a:ext uri="{FF2B5EF4-FFF2-40B4-BE49-F238E27FC236}">
                  <a16:creationId xmlns:a16="http://schemas.microsoft.com/office/drawing/2014/main" id="{35B5A275-F5DA-4A5B-8BE8-0C35DE663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2" y="2938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4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17" name="Group 36">
              <a:extLst>
                <a:ext uri="{FF2B5EF4-FFF2-40B4-BE49-F238E27FC236}">
                  <a16:creationId xmlns:a16="http://schemas.microsoft.com/office/drawing/2014/main" id="{9367B4E1-EA76-4E29-9D28-2F25625B53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1" y="3158"/>
              <a:ext cx="278" cy="308"/>
              <a:chOff x="3977" y="1734"/>
              <a:chExt cx="278" cy="308"/>
            </a:xfrm>
          </p:grpSpPr>
          <p:sp>
            <p:nvSpPr>
              <p:cNvPr id="12318" name="Text Box 37">
                <a:extLst>
                  <a:ext uri="{FF2B5EF4-FFF2-40B4-BE49-F238E27FC236}">
                    <a16:creationId xmlns:a16="http://schemas.microsoft.com/office/drawing/2014/main" id="{7DF1F09D-F32A-4D10-BE96-F6F1B8DF15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19" name="Line 38">
                <a:extLst>
                  <a:ext uri="{FF2B5EF4-FFF2-40B4-BE49-F238E27FC236}">
                    <a16:creationId xmlns:a16="http://schemas.microsoft.com/office/drawing/2014/main" id="{2B7923D2-A102-4F25-A1AA-4BB872E79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grpSp>
        <p:nvGrpSpPr>
          <p:cNvPr id="12307" name="Group 267">
            <a:extLst>
              <a:ext uri="{FF2B5EF4-FFF2-40B4-BE49-F238E27FC236}">
                <a16:creationId xmlns:a16="http://schemas.microsoft.com/office/drawing/2014/main" id="{033B9321-98A3-46EB-957C-162DB49AE841}"/>
              </a:ext>
            </a:extLst>
          </p:cNvPr>
          <p:cNvGrpSpPr>
            <a:grpSpLocks/>
          </p:cNvGrpSpPr>
          <p:nvPr/>
        </p:nvGrpSpPr>
        <p:grpSpPr bwMode="auto">
          <a:xfrm>
            <a:off x="6003925" y="420688"/>
            <a:ext cx="2292350" cy="1627187"/>
            <a:chOff x="8679" y="1891"/>
            <a:chExt cx="787" cy="738"/>
          </a:xfrm>
        </p:grpSpPr>
        <p:sp>
          <p:nvSpPr>
            <p:cNvPr id="12312" name="Line 269">
              <a:extLst>
                <a:ext uri="{FF2B5EF4-FFF2-40B4-BE49-F238E27FC236}">
                  <a16:creationId xmlns:a16="http://schemas.microsoft.com/office/drawing/2014/main" id="{0D02C590-8A07-46AF-ABCA-2334FF0AA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13" name="Line 268">
              <a:extLst>
                <a:ext uri="{FF2B5EF4-FFF2-40B4-BE49-F238E27FC236}">
                  <a16:creationId xmlns:a16="http://schemas.microsoft.com/office/drawing/2014/main" id="{BF20CB2C-DB7C-4402-BC66-90C92DD7D9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08" name="Text Box 271">
            <a:extLst>
              <a:ext uri="{FF2B5EF4-FFF2-40B4-BE49-F238E27FC236}">
                <a16:creationId xmlns:a16="http://schemas.microsoft.com/office/drawing/2014/main" id="{F15AC7D3-DF5A-4757-BDC2-68E38F605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09" name="Text Box 272">
            <a:extLst>
              <a:ext uri="{FF2B5EF4-FFF2-40B4-BE49-F238E27FC236}">
                <a16:creationId xmlns:a16="http://schemas.microsoft.com/office/drawing/2014/main" id="{78CC2566-23DD-4F9B-BB01-96F98CF8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3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0" name="Text Box 273">
            <a:extLst>
              <a:ext uri="{FF2B5EF4-FFF2-40B4-BE49-F238E27FC236}">
                <a16:creationId xmlns:a16="http://schemas.microsoft.com/office/drawing/2014/main" id="{5B1F3768-FF30-474D-A367-FBA02C03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1" name="Text Box 274">
            <a:extLst>
              <a:ext uri="{FF2B5EF4-FFF2-40B4-BE49-F238E27FC236}">
                <a16:creationId xmlns:a16="http://schemas.microsoft.com/office/drawing/2014/main" id="{B4D6CAAC-0077-4548-9533-7B99EB9DD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7" grpId="0" autoUpdateAnimBg="0"/>
      <p:bldP spid="35852" grpId="0" autoUpdateAnimBg="0"/>
      <p:bldP spid="35845" grpId="0" autoUpdateAnimBg="0"/>
      <p:bldP spid="35846" grpId="0" autoUpdateAnimBg="0"/>
      <p:bldP spid="35847" grpId="0" autoUpdateAnimBg="0"/>
      <p:bldP spid="35849" grpId="0" autoUpdateAnimBg="0"/>
      <p:bldP spid="35851" grpId="0" autoUpdateAnimBg="0"/>
      <p:bldP spid="35853" grpId="0" autoUpdateAnimBg="0"/>
      <p:bldP spid="3587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969111B8-6894-4467-9FFF-F4AF3A2F7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3741738"/>
            <a:ext cx="2695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( 3x +  2 )( x +  4 )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FE42427C-8D87-4DEF-885D-1A7C89F7F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697038"/>
            <a:ext cx="45926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Solving.    </a:t>
            </a:r>
            <a:r>
              <a:rPr lang="en-US" altLang="en-US" sz="2800" b="1" dirty="0">
                <a:solidFill>
                  <a:srgbClr val="FF0000"/>
                </a:solidFill>
              </a:rPr>
              <a:t>3</a:t>
            </a:r>
            <a:r>
              <a:rPr lang="en-US" altLang="en-US" sz="2800" b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+</a:t>
            </a:r>
            <a:r>
              <a:rPr lang="en-US" altLang="en-US" sz="2800" b="1" dirty="0">
                <a:solidFill>
                  <a:srgbClr val="00B050"/>
                </a:solidFill>
              </a:rPr>
              <a:t> 14</a:t>
            </a:r>
            <a:r>
              <a:rPr lang="en-US" altLang="en-US" sz="2800" b="1" dirty="0"/>
              <a:t>x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/>
              <a:t>+ </a:t>
            </a:r>
            <a:r>
              <a:rPr lang="en-US" altLang="en-US" sz="2800" b="1" dirty="0">
                <a:solidFill>
                  <a:srgbClr val="FF0000"/>
                </a:solidFill>
              </a:rPr>
              <a:t>8=0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B3C0E6DE-3713-4208-8C66-BDB1F635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8435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9BFE4A67-1AF1-460D-B98A-7C21C3D19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2476500"/>
            <a:ext cx="815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You should always check the factors by distributing, especially since this process has more than a couple of steps.</a:t>
            </a: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92D99DB9-DD43-4A6E-81CD-C282E7A4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322763"/>
            <a:ext cx="2498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</a:t>
            </a:r>
            <a:r>
              <a:rPr lang="en-US" altLang="en-US" sz="2600" b="1" baseline="30000">
                <a:latin typeface="Times" panose="02020603050405020304" pitchFamily="18" charset="0"/>
              </a:rPr>
              <a:t>2 </a:t>
            </a:r>
            <a:r>
              <a:rPr lang="en-US" altLang="en-US" sz="2600" b="1">
                <a:latin typeface="Times" panose="02020603050405020304" pitchFamily="18" charset="0"/>
              </a:rPr>
              <a:t>+ 14 x + 8</a:t>
            </a: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F4D1B03B-87E1-433F-864A-9149E3D5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743325"/>
            <a:ext cx="4292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 • x + 3x • 4 + 2 • x + 2 • 4</a:t>
            </a:r>
          </a:p>
        </p:txBody>
      </p:sp>
      <p:sp>
        <p:nvSpPr>
          <p:cNvPr id="36904" name="Text Box 40">
            <a:extLst>
              <a:ext uri="{FF2B5EF4-FFF2-40B4-BE49-F238E27FC236}">
                <a16:creationId xmlns:a16="http://schemas.microsoft.com/office/drawing/2014/main" id="{723152D1-D5CE-44C3-B8DD-4BC9167E0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4344988"/>
            <a:ext cx="4651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905" name="Rectangle 41">
                <a:extLst>
                  <a:ext uri="{FF2B5EF4-FFF2-40B4-BE49-F238E27FC236}">
                    <a16:creationId xmlns:a16="http://schemas.microsoft.com/office/drawing/2014/main" id="{AC2C7A02-B605-4183-8B6F-CA74835EE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2800" y="5364163"/>
                <a:ext cx="5722938" cy="132985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/>
                  <a:t>3x</a:t>
                </a:r>
                <a:r>
                  <a:rPr lang="en-US" altLang="en-US" sz="2800" b="1" baseline="30000" dirty="0"/>
                  <a:t>2</a:t>
                </a:r>
                <a:r>
                  <a:rPr lang="en-US" altLang="en-US" sz="2800" b="1" dirty="0"/>
                  <a:t> + 14x + 8 = (3x + 2)(x + 4)=0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 xmlns="">
          <p:sp>
            <p:nvSpPr>
              <p:cNvPr id="36905" name="Rectangle 41">
                <a:extLst>
                  <a:ext uri="{FF2B5EF4-FFF2-40B4-BE49-F238E27FC236}">
                    <a16:creationId xmlns:a16="http://schemas.microsoft.com/office/drawing/2014/main" id="{AC2C7A02-B605-4183-8B6F-CA74835EE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2800" y="5364163"/>
                <a:ext cx="5722938" cy="1329851"/>
              </a:xfrm>
              <a:prstGeom prst="rect">
                <a:avLst/>
              </a:prstGeom>
              <a:blipFill>
                <a:blip r:embed="rId3"/>
                <a:stretch>
                  <a:fillRect t="-504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22" name="Group 267">
            <a:extLst>
              <a:ext uri="{FF2B5EF4-FFF2-40B4-BE49-F238E27FC236}">
                <a16:creationId xmlns:a16="http://schemas.microsoft.com/office/drawing/2014/main" id="{18D0A81C-8616-42CF-925F-B9E8F299D44D}"/>
              </a:ext>
            </a:extLst>
          </p:cNvPr>
          <p:cNvGrpSpPr>
            <a:grpSpLocks/>
          </p:cNvGrpSpPr>
          <p:nvPr/>
        </p:nvGrpSpPr>
        <p:grpSpPr bwMode="auto">
          <a:xfrm>
            <a:off x="6083300" y="420688"/>
            <a:ext cx="2292350" cy="1627187"/>
            <a:chOff x="8679" y="1891"/>
            <a:chExt cx="787" cy="738"/>
          </a:xfrm>
        </p:grpSpPr>
        <p:sp>
          <p:nvSpPr>
            <p:cNvPr id="13327" name="Line 269">
              <a:extLst>
                <a:ext uri="{FF2B5EF4-FFF2-40B4-BE49-F238E27FC236}">
                  <a16:creationId xmlns:a16="http://schemas.microsoft.com/office/drawing/2014/main" id="{1F36DEF3-B2A9-4B81-AE4A-77E5E7BD8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328" name="Line 268">
              <a:extLst>
                <a:ext uri="{FF2B5EF4-FFF2-40B4-BE49-F238E27FC236}">
                  <a16:creationId xmlns:a16="http://schemas.microsoft.com/office/drawing/2014/main" id="{45C88C59-543D-4500-B83D-F1E71A1FB5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3323" name="Text Box 271">
            <a:extLst>
              <a:ext uri="{FF2B5EF4-FFF2-40B4-BE49-F238E27FC236}">
                <a16:creationId xmlns:a16="http://schemas.microsoft.com/office/drawing/2014/main" id="{9731BF15-6FFE-48E4-A4D4-0CAD5201B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4" name="Text Box 272">
            <a:extLst>
              <a:ext uri="{FF2B5EF4-FFF2-40B4-BE49-F238E27FC236}">
                <a16:creationId xmlns:a16="http://schemas.microsoft.com/office/drawing/2014/main" id="{C28469CC-ED7E-46D3-9C1C-A3E97B3D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5" name="Text Box 273">
            <a:extLst>
              <a:ext uri="{FF2B5EF4-FFF2-40B4-BE49-F238E27FC236}">
                <a16:creationId xmlns:a16="http://schemas.microsoft.com/office/drawing/2014/main" id="{8ED00087-AD27-4C5D-9BBA-4005D6E6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6" name="Text Box 274">
            <a:extLst>
              <a:ext uri="{FF2B5EF4-FFF2-40B4-BE49-F238E27FC236}">
                <a16:creationId xmlns:a16="http://schemas.microsoft.com/office/drawing/2014/main" id="{7B366C75-C142-4DDB-A1C5-F5396C12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338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4" grpId="0" autoUpdateAnimBg="0"/>
      <p:bldP spid="36902" grpId="0" autoUpdateAnimBg="0"/>
      <p:bldP spid="36903" grpId="0" autoUpdateAnimBg="0"/>
      <p:bldP spid="36904" grpId="0" animBg="1" autoUpdateAnimBg="0"/>
      <p:bldP spid="3690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046E1C8-4097-4ED6-8A3A-5CA6052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#5: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5D2FE1D-351C-4E8A-A6B4-7F46671E6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2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x </a:t>
            </a:r>
            <a:r>
              <a:rPr lang="en-US" altLang="en-US" sz="3600" b="1" dirty="0">
                <a:solidFill>
                  <a:srgbClr val="FF0000"/>
                </a:solidFill>
              </a:rPr>
              <a:t>– 21=0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FD69D7C6-D668-417E-A6A2-E993EF8C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Multiply 2 • (-21) = - 42;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     list factors of - 42.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9BB93337-6C67-4664-9386-4FB64BFB8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377950"/>
            <a:ext cx="21796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-42, -1 • 42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-21,  -2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-14, -3 •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6 • -7, -6 • 7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8EE42D1E-804F-48E8-8489-9E2AEB66D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 ?</a:t>
            </a: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B1CF4892-9FA1-4E8E-9EF3-BE7FA593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487A58CF-719F-428A-B277-FC1423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7" name="Rectangle 9">
                <a:extLst>
                  <a:ext uri="{FF2B5EF4-FFF2-40B4-BE49-F238E27FC236}">
                    <a16:creationId xmlns:a16="http://schemas.microsoft.com/office/drawing/2014/main" id="{D62A6A66-DC96-4847-9FD8-7978DE399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0487" y="5375191"/>
                <a:ext cx="5434013" cy="14403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2x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x - 21 = (x - 3)(2x + 7)=0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sz="28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3,  </m:t>
                    </m:r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</a:rPr>
                      <m:t>or</m:t>
                    </m:r>
                    <m:sSub>
                      <m:sSubPr>
                        <m:ctrlPr>
                          <a:rPr lang="en-AU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43017" name="Rectangle 9">
                <a:extLst>
                  <a:ext uri="{FF2B5EF4-FFF2-40B4-BE49-F238E27FC236}">
                    <a16:creationId xmlns:a16="http://schemas.microsoft.com/office/drawing/2014/main" id="{D62A6A66-DC96-4847-9FD8-7978DE399D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0487" y="5375191"/>
                <a:ext cx="5434013" cy="1440394"/>
              </a:xfrm>
              <a:prstGeom prst="rect">
                <a:avLst/>
              </a:prstGeom>
              <a:blipFill>
                <a:blip r:embed="rId3"/>
                <a:stretch>
                  <a:fillRect t="-466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8" name="Text Box 10">
            <a:extLst>
              <a:ext uri="{FF2B5EF4-FFF2-40B4-BE49-F238E27FC236}">
                <a16:creationId xmlns:a16="http://schemas.microsoft.com/office/drawing/2014/main" id="{B943650D-E214-44C6-8CB7-9AC6BC8D2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- 6)( x + 7)</a:t>
            </a:r>
          </a:p>
        </p:txBody>
      </p:sp>
      <p:sp>
        <p:nvSpPr>
          <p:cNvPr id="43019" name="Text Box 11">
            <a:extLst>
              <a:ext uri="{FF2B5EF4-FFF2-40B4-BE49-F238E27FC236}">
                <a16:creationId xmlns:a16="http://schemas.microsoft.com/office/drawing/2014/main" id="{6204CF0E-CAA7-4A16-BD5A-AB87147EA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“2” underneath.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A0018A7-80D7-4B95-A92B-B73A0CFABE84}"/>
              </a:ext>
            </a:extLst>
          </p:cNvPr>
          <p:cNvGrpSpPr>
            <a:grpSpLocks/>
          </p:cNvGrpSpPr>
          <p:nvPr/>
        </p:nvGrpSpPr>
        <p:grpSpPr bwMode="auto">
          <a:xfrm>
            <a:off x="5222875" y="3508375"/>
            <a:ext cx="411163" cy="457200"/>
            <a:chOff x="3301" y="2604"/>
            <a:chExt cx="259" cy="288"/>
          </a:xfrm>
        </p:grpSpPr>
        <p:sp>
          <p:nvSpPr>
            <p:cNvPr id="20517" name="Text Box 13">
              <a:extLst>
                <a:ext uri="{FF2B5EF4-FFF2-40B4-BE49-F238E27FC236}">
                  <a16:creationId xmlns:a16="http://schemas.microsoft.com/office/drawing/2014/main" id="{10A7B3DA-C892-4D32-A716-3D253CDEE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8" name="Line 12">
              <a:extLst>
                <a:ext uri="{FF2B5EF4-FFF2-40B4-BE49-F238E27FC236}">
                  <a16:creationId xmlns:a16="http://schemas.microsoft.com/office/drawing/2014/main" id="{F7673BA7-F824-467C-BF2A-823E47B01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7D233C-6F93-4ACD-8755-9C797D5BF4BF}"/>
              </a:ext>
            </a:extLst>
          </p:cNvPr>
          <p:cNvGrpSpPr>
            <a:grpSpLocks/>
          </p:cNvGrpSpPr>
          <p:nvPr/>
        </p:nvGrpSpPr>
        <p:grpSpPr bwMode="auto">
          <a:xfrm>
            <a:off x="6143625" y="3503613"/>
            <a:ext cx="411163" cy="457200"/>
            <a:chOff x="3301" y="2604"/>
            <a:chExt cx="259" cy="288"/>
          </a:xfrm>
        </p:grpSpPr>
        <p:sp>
          <p:nvSpPr>
            <p:cNvPr id="20515" name="Text Box 16">
              <a:extLst>
                <a:ext uri="{FF2B5EF4-FFF2-40B4-BE49-F238E27FC236}">
                  <a16:creationId xmlns:a16="http://schemas.microsoft.com/office/drawing/2014/main" id="{91C9EF7B-5F94-409D-BD15-9BA461753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6" name="Line 17">
              <a:extLst>
                <a:ext uri="{FF2B5EF4-FFF2-40B4-BE49-F238E27FC236}">
                  <a16:creationId xmlns:a16="http://schemas.microsoft.com/office/drawing/2014/main" id="{E95AE29E-CFDB-40D8-95DC-C2280C04B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3026" name="Text Box 18">
            <a:extLst>
              <a:ext uri="{FF2B5EF4-FFF2-40B4-BE49-F238E27FC236}">
                <a16:creationId xmlns:a16="http://schemas.microsoft.com/office/drawing/2014/main" id="{ECA3A1A0-ACBD-45B7-BDFA-F0197506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559B2437-1DC4-4297-B628-E0911FEE0F3F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0508" name="Text Box 19">
              <a:extLst>
                <a:ext uri="{FF2B5EF4-FFF2-40B4-BE49-F238E27FC236}">
                  <a16:creationId xmlns:a16="http://schemas.microsoft.com/office/drawing/2014/main" id="{ED8DC665-0FEE-43E1-8B53-61867CE04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" panose="02020603050405020304" pitchFamily="18" charset="0"/>
                </a:rPr>
                <a:t>( x - 6)( x + 7)</a:t>
              </a:r>
            </a:p>
          </p:txBody>
        </p:sp>
        <p:grpSp>
          <p:nvGrpSpPr>
            <p:cNvPr id="20509" name="Group 20">
              <a:extLst>
                <a:ext uri="{FF2B5EF4-FFF2-40B4-BE49-F238E27FC236}">
                  <a16:creationId xmlns:a16="http://schemas.microsoft.com/office/drawing/2014/main" id="{DC601E6D-8DDC-416A-ACA7-2DF3581D1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0513" name="Text Box 21">
                <a:extLst>
                  <a:ext uri="{FF2B5EF4-FFF2-40B4-BE49-F238E27FC236}">
                    <a16:creationId xmlns:a16="http://schemas.microsoft.com/office/drawing/2014/main" id="{CD624A5E-1C5D-4E91-A627-30ED53FA6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4" name="Line 22">
                <a:extLst>
                  <a:ext uri="{FF2B5EF4-FFF2-40B4-BE49-F238E27FC236}">
                    <a16:creationId xmlns:a16="http://schemas.microsoft.com/office/drawing/2014/main" id="{A87C7522-BDED-41B4-804D-F305D04B6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0510" name="Group 23">
              <a:extLst>
                <a:ext uri="{FF2B5EF4-FFF2-40B4-BE49-F238E27FC236}">
                  <a16:creationId xmlns:a16="http://schemas.microsoft.com/office/drawing/2014/main" id="{DC61E73B-D72A-4413-A938-6644753817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0511" name="Text Box 24">
                <a:extLst>
                  <a:ext uri="{FF2B5EF4-FFF2-40B4-BE49-F238E27FC236}">
                    <a16:creationId xmlns:a16="http://schemas.microsoft.com/office/drawing/2014/main" id="{864C1BBB-F27E-48C9-92D8-4AEB798DA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2" name="Line 25">
                <a:extLst>
                  <a:ext uri="{FF2B5EF4-FFF2-40B4-BE49-F238E27FC236}">
                    <a16:creationId xmlns:a16="http://schemas.microsoft.com/office/drawing/2014/main" id="{506B31D4-C9B5-4D20-A62F-C71D4C138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3035" name="Line 27">
            <a:extLst>
              <a:ext uri="{FF2B5EF4-FFF2-40B4-BE49-F238E27FC236}">
                <a16:creationId xmlns:a16="http://schemas.microsoft.com/office/drawing/2014/main" id="{0BE8A631-2F21-4E2C-8FF5-841AF07C3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0338" y="4525963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6" name="Line 28">
            <a:extLst>
              <a:ext uri="{FF2B5EF4-FFF2-40B4-BE49-F238E27FC236}">
                <a16:creationId xmlns:a16="http://schemas.microsoft.com/office/drawing/2014/main" id="{B6F03CA7-D255-4604-8D00-F21071A0F5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3038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7" name="Text Box 29">
            <a:extLst>
              <a:ext uri="{FF2B5EF4-FFF2-40B4-BE49-F238E27FC236}">
                <a16:creationId xmlns:a16="http://schemas.microsoft.com/office/drawing/2014/main" id="{47268A79-26E4-4753-B44B-54E659FAF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3881438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" panose="02020603050405020304" pitchFamily="18" charset="0"/>
              </a:rPr>
              <a:t>3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3038" name="Text Box 30">
            <a:extLst>
              <a:ext uri="{FF2B5EF4-FFF2-40B4-BE49-F238E27FC236}">
                <a16:creationId xmlns:a16="http://schemas.microsoft.com/office/drawing/2014/main" id="{54369B3C-29EA-4A56-9658-E7A7C65F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6)  Move denominator(s)in 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3039" name="Text Box 31">
            <a:extLst>
              <a:ext uri="{FF2B5EF4-FFF2-40B4-BE49-F238E27FC236}">
                <a16:creationId xmlns:a16="http://schemas.microsoft.com/office/drawing/2014/main" id="{EDC2F2DC-62AC-4B39-9A33-721F506E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675" y="488628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- 3)(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400" b="1" dirty="0">
                <a:latin typeface="Times" panose="02020603050405020304" pitchFamily="18" charset="0"/>
              </a:rPr>
              <a:t>x + 7)</a:t>
            </a:r>
          </a:p>
        </p:txBody>
      </p:sp>
      <p:grpSp>
        <p:nvGrpSpPr>
          <p:cNvPr id="20501" name="Group 267">
            <a:extLst>
              <a:ext uri="{FF2B5EF4-FFF2-40B4-BE49-F238E27FC236}">
                <a16:creationId xmlns:a16="http://schemas.microsoft.com/office/drawing/2014/main" id="{F106089A-DBDA-4C23-93C5-BB1CF9AB12C3}"/>
              </a:ext>
            </a:extLst>
          </p:cNvPr>
          <p:cNvGrpSpPr>
            <a:grpSpLocks/>
          </p:cNvGrpSpPr>
          <p:nvPr/>
        </p:nvGrpSpPr>
        <p:grpSpPr bwMode="auto">
          <a:xfrm>
            <a:off x="6540500" y="1831975"/>
            <a:ext cx="2292350" cy="1627188"/>
            <a:chOff x="8679" y="1891"/>
            <a:chExt cx="787" cy="738"/>
          </a:xfrm>
        </p:grpSpPr>
        <p:sp>
          <p:nvSpPr>
            <p:cNvPr id="20506" name="Line 269">
              <a:extLst>
                <a:ext uri="{FF2B5EF4-FFF2-40B4-BE49-F238E27FC236}">
                  <a16:creationId xmlns:a16="http://schemas.microsoft.com/office/drawing/2014/main" id="{F768BEC4-2317-40DB-B18F-13DDE0FD1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Line 268">
              <a:extLst>
                <a:ext uri="{FF2B5EF4-FFF2-40B4-BE49-F238E27FC236}">
                  <a16:creationId xmlns:a16="http://schemas.microsoft.com/office/drawing/2014/main" id="{63411390-DC1D-4417-A05A-934215F4B0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502" name="Text Box 271">
            <a:extLst>
              <a:ext uri="{FF2B5EF4-FFF2-40B4-BE49-F238E27FC236}">
                <a16:creationId xmlns:a16="http://schemas.microsoft.com/office/drawing/2014/main" id="{85A342BD-2956-4B6D-B783-03B798333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-42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3" name="Text Box 272">
            <a:extLst>
              <a:ext uri="{FF2B5EF4-FFF2-40B4-BE49-F238E27FC236}">
                <a16:creationId xmlns:a16="http://schemas.microsoft.com/office/drawing/2014/main" id="{7BA82431-3350-4F48-978C-3A9905EB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3" y="1651000"/>
            <a:ext cx="16462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4" name="Text Box 273">
            <a:extLst>
              <a:ext uri="{FF2B5EF4-FFF2-40B4-BE49-F238E27FC236}">
                <a16:creationId xmlns:a16="http://schemas.microsoft.com/office/drawing/2014/main" id="{9FE97440-119A-4FD1-A76D-63931C34B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2262188"/>
            <a:ext cx="1331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5" name="Text Box 274">
            <a:extLst>
              <a:ext uri="{FF2B5EF4-FFF2-40B4-BE49-F238E27FC236}">
                <a16:creationId xmlns:a16="http://schemas.microsoft.com/office/drawing/2014/main" id="{95A705E7-932E-48B3-A40D-B474C0535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nimBg="1"/>
      <p:bldP spid="43016" grpId="0" autoUpdateAnimBg="0"/>
      <p:bldP spid="43017" grpId="0" animBg="1" autoUpdateAnimBg="0"/>
      <p:bldP spid="43018" grpId="0" autoUpdateAnimBg="0"/>
      <p:bldP spid="43019" grpId="0" autoUpdateAnimBg="0"/>
      <p:bldP spid="43026" grpId="0" autoUpdateAnimBg="0"/>
      <p:bldP spid="43037" grpId="0" autoUpdateAnimBg="0"/>
      <p:bldP spid="43038" grpId="0" autoUpdateAnimBg="0"/>
      <p:bldP spid="430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66"/>
            <a:ext cx="7772400" cy="93853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Starter --match 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70284" y="1195849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1. 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dirty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284" y="1195849"/>
                <a:ext cx="1512168" cy="400110"/>
              </a:xfrm>
              <a:prstGeom prst="rect">
                <a:avLst/>
              </a:prstGeom>
              <a:blipFill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EFDDFC-945F-28EC-3EA3-F101E9E88A28}"/>
                  </a:ext>
                </a:extLst>
              </p:cNvPr>
              <p:cNvSpPr txBox="1"/>
              <p:nvPr/>
            </p:nvSpPr>
            <p:spPr>
              <a:xfrm>
                <a:off x="1624721" y="1218033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2. 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EFDDFC-945F-28EC-3EA3-F101E9E88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721" y="1218033"/>
                <a:ext cx="1512168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37ECBD-B12B-E2BA-E7AD-7BD85E7FDEE7}"/>
                  </a:ext>
                </a:extLst>
              </p:cNvPr>
              <p:cNvSpPr txBox="1"/>
              <p:nvPr/>
            </p:nvSpPr>
            <p:spPr>
              <a:xfrm>
                <a:off x="3620418" y="1218033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3. 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0" dirty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37ECBD-B12B-E2BA-E7AD-7BD85E7FD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418" y="1218033"/>
                <a:ext cx="1512168" cy="400110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70B4DE-A5CB-1C37-4072-5A1A57DB814B}"/>
                  </a:ext>
                </a:extLst>
              </p:cNvPr>
              <p:cNvSpPr txBox="1"/>
              <p:nvPr/>
            </p:nvSpPr>
            <p:spPr>
              <a:xfrm>
                <a:off x="5616116" y="1203769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0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70B4DE-A5CB-1C37-4072-5A1A57DB8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1203769"/>
                <a:ext cx="1512168" cy="400110"/>
              </a:xfrm>
              <a:prstGeom prst="rect">
                <a:avLst/>
              </a:prstGeom>
              <a:blipFill>
                <a:blip r:embed="rId6"/>
                <a:stretch>
                  <a:fillRect l="-4032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D9CEF3-61DA-C994-205B-D3AE613111A0}"/>
                  </a:ext>
                </a:extLst>
              </p:cNvPr>
              <p:cNvSpPr txBox="1"/>
              <p:nvPr/>
            </p:nvSpPr>
            <p:spPr>
              <a:xfrm>
                <a:off x="2778000" y="1651287"/>
                <a:ext cx="151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D9CEF3-61DA-C994-205B-D3AE61311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000" y="1651287"/>
                <a:ext cx="1512168" cy="400110"/>
              </a:xfrm>
              <a:prstGeom prst="rect">
                <a:avLst/>
              </a:prstGeom>
              <a:blipFill>
                <a:blip r:embed="rId7"/>
                <a:stretch>
                  <a:fillRect l="-4435" t="-9091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3D174BEF-EAC3-C1BA-891F-A7124817E0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5481" y="2499972"/>
            <a:ext cx="2382983" cy="11773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E2A9F3-61DE-FF1E-6644-892BC7B19E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772" y="5157192"/>
            <a:ext cx="2640098" cy="986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537FEC-1340-4640-9312-6F5D838AAC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28327" y="4957137"/>
            <a:ext cx="2308945" cy="15999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8FD73EC-EAB2-447D-A0BC-5F2FACE737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9512" y="2499972"/>
            <a:ext cx="1919414" cy="13977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F8A8453-3361-6EC8-B776-42E7D3A0B5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86365" y="2527683"/>
            <a:ext cx="1313546" cy="15956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7A21DB-3565-24C6-29D5-2C41F92896F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98192" y="2708920"/>
            <a:ext cx="289832" cy="51278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AFEC37F-502C-C881-52C4-B525C59EE7C3}"/>
              </a:ext>
            </a:extLst>
          </p:cNvPr>
          <p:cNvSpPr txBox="1"/>
          <p:nvPr/>
        </p:nvSpPr>
        <p:spPr>
          <a:xfrm>
            <a:off x="35496" y="2308810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1BD9D8-5C33-737A-2F13-0000986F8FD2}"/>
              </a:ext>
            </a:extLst>
          </p:cNvPr>
          <p:cNvSpPr txBox="1"/>
          <p:nvPr/>
        </p:nvSpPr>
        <p:spPr>
          <a:xfrm>
            <a:off x="3347864" y="2308810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20E531-6775-63E7-501E-6D4E3D6FDF2E}"/>
              </a:ext>
            </a:extLst>
          </p:cNvPr>
          <p:cNvSpPr txBox="1"/>
          <p:nvPr/>
        </p:nvSpPr>
        <p:spPr>
          <a:xfrm>
            <a:off x="5999759" y="2308810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7AE157-2911-D94E-A7B9-CCCD6AB0F011}"/>
              </a:ext>
            </a:extLst>
          </p:cNvPr>
          <p:cNvSpPr txBox="1"/>
          <p:nvPr/>
        </p:nvSpPr>
        <p:spPr>
          <a:xfrm>
            <a:off x="187896" y="4757082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D74774-0B5C-5B5B-25A5-2BEC06BD6563}"/>
              </a:ext>
            </a:extLst>
          </p:cNvPr>
          <p:cNvSpPr txBox="1"/>
          <p:nvPr/>
        </p:nvSpPr>
        <p:spPr>
          <a:xfrm>
            <a:off x="3275856" y="4725144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5C2398B-18D6-2678-D421-E33FB48269D1}"/>
                  </a:ext>
                </a:extLst>
              </p:cNvPr>
              <p:cNvSpPr txBox="1"/>
              <p:nvPr/>
            </p:nvSpPr>
            <p:spPr>
              <a:xfrm>
                <a:off x="6745638" y="1677066"/>
                <a:ext cx="19612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+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- 6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5C2398B-18D6-2678-D421-E33FB4826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638" y="1677066"/>
                <a:ext cx="1961203" cy="400110"/>
              </a:xfrm>
              <a:prstGeom prst="rect">
                <a:avLst/>
              </a:prstGeom>
              <a:blipFill>
                <a:blip r:embed="rId14"/>
                <a:stretch>
                  <a:fillRect l="-3427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A8F7DF0E-4B40-F17B-838C-B8FB76AC7FB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45915" y="5024056"/>
            <a:ext cx="1665289" cy="132533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AE63D51-C63A-0D57-E253-0D865C83A72F}"/>
              </a:ext>
            </a:extLst>
          </p:cNvPr>
          <p:cNvSpPr txBox="1"/>
          <p:nvPr/>
        </p:nvSpPr>
        <p:spPr>
          <a:xfrm>
            <a:off x="6791847" y="4877544"/>
            <a:ext cx="3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9834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716"/>
            <a:ext cx="7772400" cy="1143000"/>
          </a:xfrm>
        </p:spPr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GB" dirty="0"/>
                  <a:t>Another alternative to solving quadratic equations which don’t factorise easily is to use the quadratic formula.</a:t>
                </a:r>
              </a:p>
              <a:p>
                <a:endParaRPr lang="en-GB" dirty="0"/>
              </a:p>
              <a:p>
                <a:r>
                  <a:rPr lang="en-GB" dirty="0"/>
                  <a:t>For equations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𝑏𝑥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𝑐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Discriminant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𝑎𝑐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r>
                  <a:rPr lang="en-GB" dirty="0"/>
                  <a:t>This formula is given to you in the formula book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  <a:blipFill>
                <a:blip r:embed="rId3"/>
                <a:stretch>
                  <a:fillRect l="-1259" t="-25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568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Discriminant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/>
              <a:t>Match the quadratic equation to the sketch of its graph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75656" y="3530503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4826648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07504" y="3386488"/>
            <a:ext cx="2856385" cy="2232248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95936" y="3405055"/>
            <a:ext cx="1800200" cy="1406845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064516" y="3155716"/>
            <a:ext cx="1584176" cy="1238024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4008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63888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812360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&gt;0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265512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=0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512" y="2420888"/>
                <a:ext cx="3096344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&lt;0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788024" y="4739892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38476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54072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5024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+15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+5=0</m:t>
                    </m:r>
                  </m:oMath>
                </a14:m>
                <a:r>
                  <a:rPr lang="en-GB" b="0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=9,  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=15,  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Discriminant=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𝑎𝑐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4×9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5=45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15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(9)(5)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(9)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−15±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=−0.46  </m:t>
                      </m:r>
                      <m:r>
                        <a:rPr lang="en-GB" b="0" i="1" smtClean="0">
                          <a:latin typeface="Cambria Math"/>
                        </a:rPr>
                        <m:t>𝑜𝑟</m:t>
                      </m:r>
                      <m:r>
                        <a:rPr lang="en-GB" b="0" i="1" smtClean="0">
                          <a:latin typeface="Cambria Math"/>
                        </a:rPr>
                        <m:t>  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=−1.21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3"/>
                <a:stretch>
                  <a:fillRect l="-795" t="-2291" r="-8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6" y="242088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1. Identify a, b and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36918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2. Substitute into the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rgbClr val="008000"/>
                    </a:solidFill>
                  </a:rPr>
                  <a:t>3. Use your calculator to solve for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3216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78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70DB2126-D825-2831-778C-54853B069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3000" b="0">
                <a:solidFill>
                  <a:srgbClr val="000000"/>
                </a:solidFill>
              </a:rPr>
              <a:t>The graph of every quadratic function is a </a:t>
            </a:r>
            <a:r>
              <a:rPr lang="en-US" altLang="en-US" sz="3000">
                <a:solidFill>
                  <a:schemeClr val="folHlink"/>
                </a:solidFill>
              </a:rPr>
              <a:t>parabola</a:t>
            </a:r>
            <a:r>
              <a:rPr lang="en-US" altLang="en-US" sz="3000" b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1AFEF54-F384-591A-F30F-189CBEC22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altLang="en-US"/>
              <a:t>Definitions</a:t>
            </a:r>
          </a:p>
        </p:txBody>
      </p:sp>
      <p:sp>
        <p:nvSpPr>
          <p:cNvPr id="1110020" name="Rectangle 4">
            <a:extLst>
              <a:ext uri="{FF2B5EF4-FFF2-40B4-BE49-F238E27FC236}">
                <a16:creationId xmlns:a16="http://schemas.microsoft.com/office/drawing/2014/main" id="{37F03152-710B-A54F-F59F-1963A642D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3000" b="0">
                <a:solidFill>
                  <a:srgbClr val="000000"/>
                </a:solidFill>
              </a:rPr>
              <a:t>The </a:t>
            </a:r>
            <a:r>
              <a:rPr lang="en-US" sz="3000">
                <a:solidFill>
                  <a:schemeClr val="folHlink"/>
                </a:solidFill>
              </a:rPr>
              <a:t>vertex</a:t>
            </a:r>
            <a:r>
              <a:rPr lang="en-US" sz="3000" b="0">
                <a:solidFill>
                  <a:srgbClr val="000000"/>
                </a:solidFill>
              </a:rPr>
              <a:t> is the lowest point on a parabola that opens upward, or the highest point on a parabola that opens downward.</a:t>
            </a:r>
            <a:endParaRPr lang="en-US" sz="3000" b="0" i="1">
              <a:solidFill>
                <a:srgbClr val="000000"/>
              </a:solidFill>
            </a:endParaRPr>
          </a:p>
        </p:txBody>
      </p:sp>
      <p:pic>
        <p:nvPicPr>
          <p:cNvPr id="1110021" name="Picture 5" descr="parabola up">
            <a:extLst>
              <a:ext uri="{FF2B5EF4-FFF2-40B4-BE49-F238E27FC236}">
                <a16:creationId xmlns:a16="http://schemas.microsoft.com/office/drawing/2014/main" id="{36942B99-1313-6FE3-B5EE-AE2C228F6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2438400" cy="1824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022" name="Picture 6" descr="parabola down">
            <a:extLst>
              <a:ext uri="{FF2B5EF4-FFF2-40B4-BE49-F238E27FC236}">
                <a16:creationId xmlns:a16="http://schemas.microsoft.com/office/drawing/2014/main" id="{2269C69D-BC42-6D0A-475B-35A849120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2438400" cy="1824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0023" name="Oval 7">
            <a:extLst>
              <a:ext uri="{FF2B5EF4-FFF2-40B4-BE49-F238E27FC236}">
                <a16:creationId xmlns:a16="http://schemas.microsoft.com/office/drawing/2014/main" id="{B164BFD2-67A7-5659-1389-A329E62BCB45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2844800" y="4078288"/>
            <a:ext cx="46038" cy="46037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0024" name="Oval 8">
            <a:extLst>
              <a:ext uri="{FF2B5EF4-FFF2-40B4-BE49-F238E27FC236}">
                <a16:creationId xmlns:a16="http://schemas.microsoft.com/office/drawing/2014/main" id="{0FA3DA80-B22D-D850-3151-2504BD3C90A9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6297613" y="3035300"/>
            <a:ext cx="46037" cy="4603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8" name="Rectangle 9">
            <a:extLst>
              <a:ext uri="{FF2B5EF4-FFF2-40B4-BE49-F238E27FC236}">
                <a16:creationId xmlns:a16="http://schemas.microsoft.com/office/drawing/2014/main" id="{54553926-2C86-BDEE-E1A3-DD54C7569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5626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9" name="Rectangle 12">
            <a:extLst>
              <a:ext uri="{FF2B5EF4-FFF2-40B4-BE49-F238E27FC236}">
                <a16:creationId xmlns:a16="http://schemas.microsoft.com/office/drawing/2014/main" id="{F77C1C8B-11B3-D124-6DA1-959C1D3F2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9436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10029" name="Line 13">
            <a:extLst>
              <a:ext uri="{FF2B5EF4-FFF2-40B4-BE49-F238E27FC236}">
                <a16:creationId xmlns:a16="http://schemas.microsoft.com/office/drawing/2014/main" id="{10039D4F-C600-6374-6BE8-8B6E196CEF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157663"/>
            <a:ext cx="566738" cy="947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  <p:sp>
        <p:nvSpPr>
          <p:cNvPr id="1110030" name="Line 14">
            <a:extLst>
              <a:ext uri="{FF2B5EF4-FFF2-40B4-BE49-F238E27FC236}">
                <a16:creationId xmlns:a16="http://schemas.microsoft.com/office/drawing/2014/main" id="{9C8C9CEA-D5F7-0A94-9127-7C46C9E2E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081338"/>
            <a:ext cx="3933825" cy="20240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1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1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1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20" grpId="0" autoUpdateAnimBg="0"/>
      <p:bldP spid="1110023" grpId="0" animBg="1"/>
      <p:bldP spid="11100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>
            <a:extLst>
              <a:ext uri="{FF2B5EF4-FFF2-40B4-BE49-F238E27FC236}">
                <a16:creationId xmlns:a16="http://schemas.microsoft.com/office/drawing/2014/main" id="{6B69F2EE-C898-F0C1-296C-113CA74FA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b="0">
                <a:solidFill>
                  <a:srgbClr val="000000"/>
                </a:solidFill>
              </a:rPr>
              <a:t>Graphs of quadratic equations have </a:t>
            </a:r>
            <a:r>
              <a:rPr lang="en-US">
                <a:solidFill>
                  <a:schemeClr val="folHlink"/>
                </a:solidFill>
              </a:rPr>
              <a:t>symmetry</a:t>
            </a:r>
            <a:r>
              <a:rPr lang="en-US" b="0">
                <a:solidFill>
                  <a:srgbClr val="000000"/>
                </a:solidFill>
              </a:rPr>
              <a:t> about a line through the vertex. This line is called the </a:t>
            </a:r>
            <a:r>
              <a:rPr lang="en-US">
                <a:solidFill>
                  <a:schemeClr val="folHlink"/>
                </a:solidFill>
              </a:rPr>
              <a:t>axis of symmetry</a:t>
            </a:r>
            <a:r>
              <a:rPr lang="en-US" b="0">
                <a:solidFill>
                  <a:srgbClr val="000000"/>
                </a:solidFill>
              </a:rPr>
              <a:t>.</a:t>
            </a:r>
            <a:endParaRPr lang="en-US" b="0" i="1">
              <a:solidFill>
                <a:srgbClr val="000000"/>
              </a:solidFill>
            </a:endParaRPr>
          </a:p>
        </p:txBody>
      </p:sp>
      <p:pic>
        <p:nvPicPr>
          <p:cNvPr id="1111044" name="Picture 4" descr="parabola up axis">
            <a:extLst>
              <a:ext uri="{FF2B5EF4-FFF2-40B4-BE49-F238E27FC236}">
                <a16:creationId xmlns:a16="http://schemas.microsoft.com/office/drawing/2014/main" id="{8DE00BBD-03FF-7B17-217B-DA59B713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71775"/>
            <a:ext cx="2711450" cy="2028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5">
            <a:extLst>
              <a:ext uri="{FF2B5EF4-FFF2-40B4-BE49-F238E27FC236}">
                <a16:creationId xmlns:a16="http://schemas.microsoft.com/office/drawing/2014/main" id="{0D5C284E-1572-3E96-C0A3-D08E02EB8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24175"/>
            <a:ext cx="15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6">
            <a:extLst>
              <a:ext uri="{FF2B5EF4-FFF2-40B4-BE49-F238E27FC236}">
                <a16:creationId xmlns:a16="http://schemas.microsoft.com/office/drawing/2014/main" id="{8E33098A-53A4-F508-D177-025651953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1457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1111047" name="AutoShape 7">
            <a:extLst>
              <a:ext uri="{FF2B5EF4-FFF2-40B4-BE49-F238E27FC236}">
                <a16:creationId xmlns:a16="http://schemas.microsoft.com/office/drawing/2014/main" id="{354C8B95-1C15-CC82-6654-1996E610E8E8}"/>
              </a:ext>
            </a:extLst>
          </p:cNvPr>
          <p:cNvCxnSpPr>
            <a:cxnSpLocks noChangeShapeType="1"/>
            <a:stCxn id="21508" idx="3"/>
            <a:endCxn id="21507" idx="2"/>
          </p:cNvCxnSpPr>
          <p:nvPr/>
        </p:nvCxnSpPr>
        <p:spPr bwMode="auto">
          <a:xfrm>
            <a:off x="3733800" y="2466975"/>
            <a:ext cx="1600200" cy="1143000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1048" name="Rectangle 8">
            <a:extLst>
              <a:ext uri="{FF2B5EF4-FFF2-40B4-BE49-F238E27FC236}">
                <a16:creationId xmlns:a16="http://schemas.microsoft.com/office/drawing/2014/main" id="{75E3C1BA-F9D0-C6E5-8F80-9587A3808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3000" b="0">
                <a:latin typeface="Times New Roman" panose="02020603050405020304" pitchFamily="18" charset="0"/>
              </a:rPr>
              <a:t>The sign of </a:t>
            </a:r>
            <a:r>
              <a:rPr lang="en-US" altLang="en-US" sz="3000" b="0" i="1">
                <a:latin typeface="Times New Roman" panose="02020603050405020304" pitchFamily="18" charset="0"/>
              </a:rPr>
              <a:t>a, </a:t>
            </a:r>
            <a:r>
              <a:rPr lang="en-US" altLang="en-US" sz="3000" b="0">
                <a:latin typeface="Times New Roman" panose="02020603050405020304" pitchFamily="18" charset="0"/>
              </a:rPr>
              <a:t>the numerical coefficient of the squared term, determines whether the parabola will open upward or downward.  </a:t>
            </a:r>
          </a:p>
        </p:txBody>
      </p:sp>
      <p:sp>
        <p:nvSpPr>
          <p:cNvPr id="21511" name="Rectangle 10">
            <a:extLst>
              <a:ext uri="{FF2B5EF4-FFF2-40B4-BE49-F238E27FC236}">
                <a16:creationId xmlns:a16="http://schemas.microsoft.com/office/drawing/2014/main" id="{1A1D4C44-201F-28E4-9FAE-39B4B3183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Definitions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2" grpId="0" autoUpdateAnimBg="0"/>
      <p:bldP spid="11110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itle 1">
            <a:extLst>
              <a:ext uri="{FF2B5EF4-FFF2-40B4-BE49-F238E27FC236}">
                <a16:creationId xmlns:a16="http://schemas.microsoft.com/office/drawing/2014/main" id="{BD8F6A5C-85D6-A5C9-1C68-87E2BA44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</p:spPr>
        <p:txBody>
          <a:bodyPr/>
          <a:lstStyle/>
          <a:p>
            <a:r>
              <a:rPr lang="en-US" altLang="en-US"/>
              <a:t>Vertex of a Parabola</a:t>
            </a:r>
          </a:p>
        </p:txBody>
      </p:sp>
      <p:sp>
        <p:nvSpPr>
          <p:cNvPr id="34821" name="Content Placeholder 2">
            <a:extLst>
              <a:ext uri="{FF2B5EF4-FFF2-40B4-BE49-F238E27FC236}">
                <a16:creationId xmlns:a16="http://schemas.microsoft.com/office/drawing/2014/main" id="{D96EF711-22E1-F76B-20A4-AAF8736477A0}"/>
              </a:ext>
            </a:extLst>
          </p:cNvPr>
          <p:cNvSpPr>
            <a:spLocks noGrp="1"/>
          </p:cNvSpPr>
          <p:nvPr/>
        </p:nvSpPr>
        <p:spPr bwMode="auto">
          <a:xfrm>
            <a:off x="457200" y="1219200"/>
            <a:ext cx="8229600" cy="609600"/>
          </a:xfrm>
          <a:prstGeom prst="rect">
            <a:avLst/>
          </a:prstGeom>
          <a:solidFill>
            <a:srgbClr val="9DB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000000"/>
                </a:solidFill>
              </a:rPr>
              <a:t>Vertex of a Parabola</a:t>
            </a:r>
          </a:p>
        </p:txBody>
      </p:sp>
      <p:sp>
        <p:nvSpPr>
          <p:cNvPr id="34822" name="TextBox 4">
            <a:extLst>
              <a:ext uri="{FF2B5EF4-FFF2-40B4-BE49-F238E27FC236}">
                <a16:creationId xmlns:a16="http://schemas.microsoft.com/office/drawing/2014/main" id="{04C24FD4-2D56-900E-45FB-0421A96E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2492990"/>
          </a:xfrm>
          <a:prstGeom prst="rect">
            <a:avLst/>
          </a:prstGeom>
          <a:solidFill>
            <a:srgbClr val="CADA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600" b="0" dirty="0"/>
              <a:t>The parabola represented by the function f(x) = ax</a:t>
            </a:r>
            <a:r>
              <a:rPr lang="en-US" altLang="en-US" sz="2600" b="0" baseline="30000" dirty="0"/>
              <a:t>2</a:t>
            </a:r>
            <a:r>
              <a:rPr lang="en-US" altLang="en-US" sz="2600" b="0" dirty="0"/>
              <a:t> + bx + c will have vertex</a:t>
            </a:r>
          </a:p>
          <a:p>
            <a:endParaRPr lang="en-US" altLang="en-US" sz="2600" b="0" dirty="0"/>
          </a:p>
          <a:p>
            <a:endParaRPr lang="en-US" altLang="en-US" sz="2600" b="0" dirty="0"/>
          </a:p>
          <a:p>
            <a:endParaRPr lang="en-US" altLang="en-US" sz="2600" b="0" dirty="0"/>
          </a:p>
          <a:p>
            <a:endParaRPr lang="en-US" altLang="en-US" sz="2600" b="0" dirty="0"/>
          </a:p>
        </p:txBody>
      </p:sp>
      <p:graphicFrame>
        <p:nvGraphicFramePr>
          <p:cNvPr id="34818" name="Object 2">
            <a:extLst>
              <a:ext uri="{FF2B5EF4-FFF2-40B4-BE49-F238E27FC236}">
                <a16:creationId xmlns:a16="http://schemas.microsoft.com/office/drawing/2014/main" id="{5E001434-AEAB-828F-9456-CEB1DF1E6E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774950"/>
          <a:ext cx="22796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787320" progId="Equation.3">
                  <p:embed/>
                </p:oleObj>
              </mc:Choice>
              <mc:Fallback>
                <p:oleObj name="Equation" r:id="rId2" imgW="2031840" imgH="787320" progId="Equation.3">
                  <p:embed/>
                  <p:pic>
                    <p:nvPicPr>
                      <p:cNvPr id="34818" name="Object 2">
                        <a:extLst>
                          <a:ext uri="{FF2B5EF4-FFF2-40B4-BE49-F238E27FC236}">
                            <a16:creationId xmlns:a16="http://schemas.microsoft.com/office/drawing/2014/main" id="{5E001434-AEAB-828F-9456-CEB1DF1E6E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74950"/>
                        <a:ext cx="22796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>
            <a:extLst>
              <a:ext uri="{FF2B5EF4-FFF2-40B4-BE49-F238E27FC236}">
                <a16:creationId xmlns:a16="http://schemas.microsoft.com/office/drawing/2014/main" id="{8518633E-4B98-42FC-4A6F-216B207B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</p:spPr>
        <p:txBody>
          <a:bodyPr/>
          <a:lstStyle/>
          <a:p>
            <a:r>
              <a:rPr lang="en-US" altLang="en-US"/>
              <a:t>Axis of Symmetry of a Parabola</a:t>
            </a:r>
          </a:p>
        </p:txBody>
      </p:sp>
      <p:sp>
        <p:nvSpPr>
          <p:cNvPr id="35844" name="Content Placeholder 2">
            <a:extLst>
              <a:ext uri="{FF2B5EF4-FFF2-40B4-BE49-F238E27FC236}">
                <a16:creationId xmlns:a16="http://schemas.microsoft.com/office/drawing/2014/main" id="{D16AA4F0-CF2D-096A-C64C-C636C21E951A}"/>
              </a:ext>
            </a:extLst>
          </p:cNvPr>
          <p:cNvSpPr>
            <a:spLocks noGrp="1"/>
          </p:cNvSpPr>
          <p:nvPr/>
        </p:nvSpPr>
        <p:spPr bwMode="auto">
          <a:xfrm>
            <a:off x="457200" y="2022475"/>
            <a:ext cx="8229600" cy="609600"/>
          </a:xfrm>
          <a:prstGeom prst="rect">
            <a:avLst/>
          </a:prstGeom>
          <a:solidFill>
            <a:srgbClr val="9DB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000000"/>
                </a:solidFill>
              </a:rPr>
              <a:t>Axis of Symmetry</a:t>
            </a:r>
          </a:p>
        </p:txBody>
      </p:sp>
      <p:sp>
        <p:nvSpPr>
          <p:cNvPr id="35845" name="TextBox 4">
            <a:extLst>
              <a:ext uri="{FF2B5EF4-FFF2-40B4-BE49-F238E27FC236}">
                <a16:creationId xmlns:a16="http://schemas.microsoft.com/office/drawing/2014/main" id="{A63891F6-5558-8743-9AD4-661B7967A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79675"/>
            <a:ext cx="8229600" cy="2092325"/>
          </a:xfrm>
          <a:prstGeom prst="rect">
            <a:avLst/>
          </a:prstGeom>
          <a:solidFill>
            <a:srgbClr val="CADA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en-US" altLang="en-US" sz="2600" b="0"/>
              <a:t>For a quadratic function of the form f(x) = ax</a:t>
            </a:r>
            <a:r>
              <a:rPr lang="en-US" altLang="en-US" sz="2600" b="0" baseline="30000"/>
              <a:t>2</a:t>
            </a:r>
            <a:r>
              <a:rPr lang="en-US" altLang="en-US" sz="2600" b="0"/>
              <a:t> + bx + c, the equation of the axis of symmetry of the parabola is</a:t>
            </a:r>
          </a:p>
          <a:p>
            <a:endParaRPr lang="en-US" altLang="en-US" sz="2600" b="0"/>
          </a:p>
          <a:p>
            <a:endParaRPr lang="en-US" altLang="en-US" sz="2600" b="0"/>
          </a:p>
          <a:p>
            <a:endParaRPr lang="en-US" altLang="en-US" sz="2600" b="0"/>
          </a:p>
        </p:txBody>
      </p:sp>
      <p:graphicFrame>
        <p:nvGraphicFramePr>
          <p:cNvPr id="35842" name="Object 2">
            <a:extLst>
              <a:ext uri="{FF2B5EF4-FFF2-40B4-BE49-F238E27FC236}">
                <a16:creationId xmlns:a16="http://schemas.microsoft.com/office/drawing/2014/main" id="{BC480191-B6DC-8117-655B-5492E47283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429000"/>
          <a:ext cx="1181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723600" progId="Equation.3">
                  <p:embed/>
                </p:oleObj>
              </mc:Choice>
              <mc:Fallback>
                <p:oleObj name="Equation" r:id="rId2" imgW="1054080" imgH="723600" progId="Equation.3">
                  <p:embed/>
                  <p:pic>
                    <p:nvPicPr>
                      <p:cNvPr id="35842" name="Object 2">
                        <a:extLst>
                          <a:ext uri="{FF2B5EF4-FFF2-40B4-BE49-F238E27FC236}">
                            <a16:creationId xmlns:a16="http://schemas.microsoft.com/office/drawing/2014/main" id="{BC480191-B6DC-8117-655B-5492E47283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1181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1"/>
            <a:ext cx="8352928" cy="617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88640"/>
                <a:ext cx="3456384" cy="26776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>
                    <a:solidFill>
                      <a:schemeClr val="tx1"/>
                    </a:solidFill>
                  </a:rPr>
                  <a:t>According to the graph, what are the Solutions of:</a:t>
                </a:r>
              </a:p>
              <a:p>
                <a:endParaRPr lang="en-GB" sz="2800" b="1" dirty="0">
                  <a:solidFill>
                    <a:schemeClr val="tx1"/>
                  </a:solidFill>
                </a:endParaRPr>
              </a:p>
              <a:p>
                <a:endParaRPr lang="en-GB" sz="2800" b="1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𝟖</m:t>
                      </m:r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88640"/>
                <a:ext cx="3456384" cy="2677656"/>
              </a:xfrm>
              <a:prstGeom prst="rect">
                <a:avLst/>
              </a:prstGeom>
              <a:blipFill>
                <a:blip r:embed="rId3"/>
                <a:stretch>
                  <a:fillRect l="-3704" t="-22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14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47" y="188640"/>
            <a:ext cx="6780807" cy="650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59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"/>
            <a:ext cx="7772400" cy="1143000"/>
          </a:xfrm>
        </p:spPr>
        <p:txBody>
          <a:bodyPr/>
          <a:lstStyle/>
          <a:p>
            <a:r>
              <a:rPr lang="en-GB" dirty="0"/>
              <a:t>Quadratic graphs &amp;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70052"/>
                <a:ext cx="9144000" cy="1992400"/>
              </a:xfrm>
            </p:spPr>
            <p:txBody>
              <a:bodyPr/>
              <a:lstStyle/>
              <a:p>
                <a:r>
                  <a:rPr lang="en-US" dirty="0"/>
                  <a:t> Any equation containing one term in which the unknown is squared and no term in which it is raised to a higher power solve for x in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0" i="1" smtClean="0">
                        <a:latin typeface="Cambria Math"/>
                      </a:rPr>
                      <m:t>4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+4=0</m:t>
                    </m:r>
                  </m:oMath>
                </a14:m>
                <a:r>
                  <a:rPr lang="en-US" dirty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70052"/>
                <a:ext cx="9144000" cy="1992400"/>
              </a:xfrm>
              <a:blipFill>
                <a:blip r:embed="rId3"/>
                <a:stretch>
                  <a:fillRect l="-1467" t="-4294" r="-2333" b="-12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475656" y="3530503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4826648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07504" y="3386488"/>
            <a:ext cx="2856385" cy="2232248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95936" y="3405055"/>
            <a:ext cx="1800200" cy="1406845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064516" y="3155716"/>
            <a:ext cx="1584176" cy="1238024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4008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63888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812360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788024" y="4739892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38476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54072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411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1417</Words>
  <Application>Microsoft Office PowerPoint</Application>
  <PresentationFormat>On-screen Show (4:3)</PresentationFormat>
  <Paragraphs>230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open_sansregular</vt:lpstr>
      <vt:lpstr>Arial</vt:lpstr>
      <vt:lpstr>Calibri</vt:lpstr>
      <vt:lpstr>Cambria Math</vt:lpstr>
      <vt:lpstr>Palatino Linotype</vt:lpstr>
      <vt:lpstr>Times</vt:lpstr>
      <vt:lpstr>Times New Roman</vt:lpstr>
      <vt:lpstr>Wingdings</vt:lpstr>
      <vt:lpstr>Default Design</vt:lpstr>
      <vt:lpstr>Equation</vt:lpstr>
      <vt:lpstr>Solving Quadratic Equations</vt:lpstr>
      <vt:lpstr>Starter --match up</vt:lpstr>
      <vt:lpstr>Definitions</vt:lpstr>
      <vt:lpstr>Definitions</vt:lpstr>
      <vt:lpstr>Vertex of a Parabola</vt:lpstr>
      <vt:lpstr>Axis of Symmetry of a Parabola</vt:lpstr>
      <vt:lpstr>PowerPoint Presentation</vt:lpstr>
      <vt:lpstr>PowerPoint Presentation</vt:lpstr>
      <vt:lpstr>Quadratic graphs &amp; equations</vt:lpstr>
      <vt:lpstr>The Null Factor Law</vt:lpstr>
      <vt:lpstr>Factoring Trinomial Squares</vt:lpstr>
      <vt:lpstr>Factoring Monic Trinomials 1st Scenario:  a = 1 For example: x2 – 14x + 49 coefficient of x2 =1 x2 =1 • x2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Quadratic Formula</vt:lpstr>
      <vt:lpstr>Discriminant</vt:lpstr>
      <vt:lpstr>The Quadratic Formula</vt:lpstr>
    </vt:vector>
  </TitlesOfParts>
  <Company>green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DuVall</dc:creator>
  <cp:lastModifiedBy>Lyn ZHANG</cp:lastModifiedBy>
  <cp:revision>68</cp:revision>
  <dcterms:created xsi:type="dcterms:W3CDTF">2002-08-04T16:12:12Z</dcterms:created>
  <dcterms:modified xsi:type="dcterms:W3CDTF">2022-10-19T05:12:02Z</dcterms:modified>
</cp:coreProperties>
</file>