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533" r:id="rId3"/>
    <p:sldId id="498" r:id="rId4"/>
    <p:sldId id="499" r:id="rId5"/>
    <p:sldId id="531" r:id="rId6"/>
    <p:sldId id="532" r:id="rId7"/>
    <p:sldId id="315" r:id="rId8"/>
    <p:sldId id="321" r:id="rId9"/>
    <p:sldId id="270" r:id="rId10"/>
    <p:sldId id="310" r:id="rId11"/>
    <p:sldId id="300" r:id="rId12"/>
    <p:sldId id="307" r:id="rId13"/>
    <p:sldId id="285" r:id="rId14"/>
    <p:sldId id="286" r:id="rId15"/>
    <p:sldId id="299" r:id="rId16"/>
    <p:sldId id="288" r:id="rId17"/>
    <p:sldId id="289" r:id="rId18"/>
    <p:sldId id="290" r:id="rId19"/>
    <p:sldId id="296" r:id="rId20"/>
    <p:sldId id="283" r:id="rId21"/>
    <p:sldId id="305" r:id="rId22"/>
    <p:sldId id="284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FFCC"/>
    <a:srgbClr val="FF66FF"/>
    <a:srgbClr val="FF9933"/>
    <a:srgbClr val="6767D9"/>
    <a:srgbClr val="00CC00"/>
    <a:srgbClr val="FFFF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4" autoAdjust="0"/>
    <p:restoredTop sz="88081" autoAdjust="0"/>
  </p:normalViewPr>
  <p:slideViewPr>
    <p:cSldViewPr snapToGrid="0">
      <p:cViewPr varScale="1">
        <p:scale>
          <a:sx n="58" d="100"/>
          <a:sy n="58" d="100"/>
        </p:scale>
        <p:origin x="13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39025-A0BB-43F8-A4E8-26101503C03D}" type="datetimeFigureOut">
              <a:rPr lang="en-AU" smtClean="0"/>
              <a:t>19/10/2022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DE8F4-0CC7-44B5-8B9E-B652628451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454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https://create.kahoot.it/details/8b5ebe1c-a3a0-4bd0-b7f0-b4ed887ae806</a:t>
            </a:r>
          </a:p>
          <a:p>
            <a:r>
              <a:rPr lang="en-AU" dirty="0"/>
              <a:t>https://quizizz.com/admin/quiz/634e172d2d6a2b001e8a33c3?source=quiz_share</a:t>
            </a:r>
          </a:p>
          <a:p>
            <a:r>
              <a:rPr lang="en-AU" dirty="0"/>
              <a:t>Factorising Expanding https://quizizz.com/admin/quiz/634f09ac36d72a001de82056?source=quiz_share</a:t>
            </a:r>
          </a:p>
          <a:p>
            <a:r>
              <a:rPr lang="en-AU" dirty="0"/>
              <a:t>https://quizizz.com/admin/quiz/582f883a39225944669c54ac?source=quiz_share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DDE8F4-0CC7-44B5-8B9E-B652628451A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9703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https://create.kahoot.it/details/bef55d5e-0c56-4477-a21a-94d63998174c</a:t>
            </a:r>
          </a:p>
          <a:p>
            <a:r>
              <a:rPr lang="en-AU" dirty="0"/>
              <a:t>https://quizizz.com/admin/quiz/626190dc627182001dbe31ff?source=quiz_share</a:t>
            </a:r>
          </a:p>
          <a:p>
            <a:r>
              <a:rPr lang="en-AU"/>
              <a:t>https://create.kahoot.it/details/cb0f9bcd-16d0-468c-ae95-314ab603eb47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71D2F7-5E72-4FCE-B35E-302034361AD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893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 graph functions? What are equations and </a:t>
            </a:r>
            <a:r>
              <a:rPr lang="en-US"/>
              <a:t>their solutions?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71D2F7-5E72-4FCE-B35E-302034361AD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64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A5461D-1838-4A91-946A-6EBDD5858F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29D726-A5FF-46B6-A201-D9B522805B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825C54-8DC6-47A5-9EC6-0C47263BC9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10C0E-827F-4435-B5CA-0F600008C3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5606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C14E0B-8404-430B-970D-939688042F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D72BF7-F867-4F4E-A34D-A34320A5D2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39DD90-FFBC-469A-BD69-743322EEDA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D1461-FF06-4285-9E7C-69B3F9FF80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92981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AEFD61-FB3E-4E1B-9468-8333BD9945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738936-006B-416E-B06D-F96DCB86F7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C3775B-E293-449D-91FE-CDBF2838F1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5CAEF-95BE-4B0F-8A52-DF2E1CECC7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9975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AB238C-F842-4DF8-AA64-8D96F269C3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1243B4-8BA7-4B3C-8A62-90FC1175F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D4DF5D-A668-4F91-8A05-16DB3642B9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C7861-1732-4D25-91D5-46EDD2F375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7618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2FCC82-3CD5-40D2-ADCD-5DF3AD7689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4804F4-FD38-4556-9091-2D46E062D9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A5145A-C40D-4D78-91D5-B5C075F7D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58D97-7BD4-44A9-90A3-DB50DE4436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3559458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F1F26B-8AE9-4EEC-976F-7F86644D1C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AD3FCA-3CF2-4BC9-8E9F-8669EAA823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F299CF-401D-47F9-8E56-7FC48D6AA6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AE8BC-1EC0-4FA1-A2B0-EA38D18612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4767112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1568EC4-7DE1-44F3-B128-54664B39F4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543B345-95D7-4F0B-A1F7-C1E8BBCE7F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087F6C2-9E20-4BFE-AE16-AD16350CFF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AEBC0-6D93-41A6-B7C0-D37F06C44C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980867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0336BAE-75C9-402F-AAE3-49CF030A2E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0769050-68F6-401F-B654-BAE8B5951F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E4838CC-3003-4DB9-A60F-75EF2D75F5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A1174-EA2F-4ACB-9592-DE00550905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470129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9C69EA4-CA5C-4600-B43D-59EBF5E367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848F593-E1EB-4EA4-ADF5-6C3B1AB0E9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410AAE-5D57-4F43-A7AD-A70DB5E099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4D3BB-DD34-4F78-9D92-A77393BCC3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36672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DC7385-F7A1-4A1A-AEDB-8EEA5712AE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88066C-F455-44C4-B8ED-5958BC8C15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4D6A10-475C-4C14-BC23-5670A899E9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FA9CC-E188-44AA-BDE1-ABA886D1D2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802342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B5C32D-74A1-49F8-A3AE-49BBB77F4D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C8C455-7609-4210-8262-116AE4D277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3E88A1-6A7B-46C3-AB06-55DEF5AA06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CF586-B4B5-42CF-B60B-122493E77E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53352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8CD2233-F771-4F40-9D3C-3D46FDA41F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1977D60-EEF6-49B0-B24D-CA53057902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F0F486F-F083-49A0-A843-56A6106C226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A50BD98-8B31-47AA-8D31-2CFAB3C25F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D3AE8C3-E8A8-44F9-8296-113F879A67A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9EFC3D7-120A-4A1E-925B-BC7A51B13C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NULL"/><Relationship Id="rId17" Type="http://schemas.openxmlformats.org/officeDocument/2006/relationships/image" Target="NULL"/><Relationship Id="rId2" Type="http://schemas.openxmlformats.org/officeDocument/2006/relationships/slideLayout" Target="../slideLayouts/slideLayout2.xml"/><Relationship Id="rId16" Type="http://schemas.openxmlformats.org/officeDocument/2006/relationships/image" Target="NULL"/><Relationship Id="rId1" Type="http://schemas.openxmlformats.org/officeDocument/2006/relationships/tags" Target="../tags/tag3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Relationship Id="rId14" Type="http://schemas.openxmlformats.org/officeDocument/2006/relationships/image" Target="NUL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3" Type="http://schemas.openxmlformats.org/officeDocument/2006/relationships/image" Target="../media/image17.png"/><Relationship Id="rId7" Type="http://schemas.openxmlformats.org/officeDocument/2006/relationships/image" Target="NULL"/><Relationship Id="rId12" Type="http://schemas.openxmlformats.org/officeDocument/2006/relationships/image" Target="NULL"/><Relationship Id="rId17" Type="http://schemas.openxmlformats.org/officeDocument/2006/relationships/image" Target="NULL"/><Relationship Id="rId2" Type="http://schemas.openxmlformats.org/officeDocument/2006/relationships/slideLayout" Target="../slideLayouts/slideLayout2.xml"/><Relationship Id="rId16" Type="http://schemas.openxmlformats.org/officeDocument/2006/relationships/image" Target="NULL"/><Relationship Id="rId1" Type="http://schemas.openxmlformats.org/officeDocument/2006/relationships/tags" Target="../tags/tag1.xml"/><Relationship Id="rId6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Relationship Id="rId1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hlink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E513C727-32CC-4290-8E46-3F96337CF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295" y="1266825"/>
            <a:ext cx="8855242" cy="1143000"/>
          </a:xfrm>
        </p:spPr>
        <p:txBody>
          <a:bodyPr/>
          <a:lstStyle/>
          <a:p>
            <a:pPr eaLnBrk="1" hangingPunct="1"/>
            <a:r>
              <a:rPr lang="en-US" altLang="en-US" sz="6000" b="1" dirty="0"/>
              <a:t>Solving Quadratic Equations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76A2E-636E-A0B9-88F8-02C56C3C7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0" i="0" dirty="0">
                <a:solidFill>
                  <a:srgbClr val="D56E30"/>
                </a:solidFill>
                <a:effectLst/>
                <a:latin typeface="open_sansregular"/>
              </a:rPr>
              <a:t>The Null Factor Law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97E28-4CA1-2FC3-DB9C-19AA5F0D3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Null Factor Law states that if the product of two numbers is zero then one or both of the numbers must equal zero.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7D14B0-FEB9-1FA4-ADBD-3DCA892DE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97705"/>
            <a:ext cx="9144000" cy="113355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D7EAF9A-7C4C-F197-53B0-4721EEB29AA2}"/>
                  </a:ext>
                </a:extLst>
              </p:cNvPr>
              <p:cNvSpPr txBox="1"/>
              <p:nvPr/>
            </p:nvSpPr>
            <p:spPr>
              <a:xfrm>
                <a:off x="1307431" y="5059859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en-US" b="1" dirty="0"/>
                  <a:t>( x + 3)( x + 4)=0</a:t>
                </a:r>
              </a:p>
              <a:p>
                <a:r>
                  <a:rPr lang="en-US" b="1" dirty="0"/>
                  <a:t>x+3=0   or x+4=0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AU" i="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i="0" dirty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3,  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or</m:t>
                      </m:r>
                      <m:sSub>
                        <m:sSubPr>
                          <m:ctrlPr>
                            <a:rPr lang="en-A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dirty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D7EAF9A-7C4C-F197-53B0-4721EEB29A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431" y="5059859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50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9442054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95E710E1-5948-48BB-AE7C-CD15142C83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Factoring Trinomial Squares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AD2C75B7-E6FD-4234-9D04-A58C67682F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4325" y="1736725"/>
            <a:ext cx="7772400" cy="4114800"/>
          </a:xfrm>
        </p:spPr>
        <p:txBody>
          <a:bodyPr/>
          <a:lstStyle/>
          <a:p>
            <a:r>
              <a:rPr lang="en-US" altLang="en-US" dirty="0"/>
              <a:t>Put everything into two sets of brackets.  </a:t>
            </a:r>
          </a:p>
          <a:p>
            <a:endParaRPr lang="en-US" altLang="en-US" dirty="0"/>
          </a:p>
          <a:p>
            <a:r>
              <a:rPr lang="en-US" altLang="en-US" dirty="0"/>
              <a:t>Ex.  x</a:t>
            </a:r>
            <a:r>
              <a:rPr lang="en-US" altLang="en-US" baseline="30000" dirty="0"/>
              <a:t>2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00B050"/>
                </a:solidFill>
              </a:rPr>
              <a:t>– 14</a:t>
            </a:r>
            <a:r>
              <a:rPr lang="en-US" altLang="en-US" dirty="0"/>
              <a:t>x</a:t>
            </a:r>
            <a:r>
              <a:rPr lang="en-US" altLang="en-US" dirty="0">
                <a:solidFill>
                  <a:srgbClr val="00B050"/>
                </a:solidFill>
              </a:rPr>
              <a:t> </a:t>
            </a:r>
            <a:r>
              <a:rPr lang="en-US" altLang="en-US" dirty="0"/>
              <a:t>+ </a:t>
            </a:r>
            <a:r>
              <a:rPr lang="en-US" altLang="en-US" dirty="0">
                <a:solidFill>
                  <a:srgbClr val="FF0000"/>
                </a:solidFill>
              </a:rPr>
              <a:t>49 =0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(x -7)(x -7) =</a:t>
            </a:r>
            <a:r>
              <a:rPr lang="en-US" altLang="en-US" dirty="0"/>
              <a:t> 0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x=7</a:t>
            </a:r>
          </a:p>
        </p:txBody>
      </p:sp>
      <p:grpSp>
        <p:nvGrpSpPr>
          <p:cNvPr id="5124" name="Group 267">
            <a:extLst>
              <a:ext uri="{FF2B5EF4-FFF2-40B4-BE49-F238E27FC236}">
                <a16:creationId xmlns:a16="http://schemas.microsoft.com/office/drawing/2014/main" id="{19FC11BD-1434-4D52-860A-4597AC872F2B}"/>
              </a:ext>
            </a:extLst>
          </p:cNvPr>
          <p:cNvGrpSpPr>
            <a:grpSpLocks/>
          </p:cNvGrpSpPr>
          <p:nvPr/>
        </p:nvGrpSpPr>
        <p:grpSpPr bwMode="auto">
          <a:xfrm>
            <a:off x="5426075" y="4456113"/>
            <a:ext cx="2293938" cy="1627187"/>
            <a:chOff x="8679" y="1891"/>
            <a:chExt cx="787" cy="738"/>
          </a:xfrm>
        </p:grpSpPr>
        <p:sp>
          <p:nvSpPr>
            <p:cNvPr id="5129" name="Line 269">
              <a:extLst>
                <a:ext uri="{FF2B5EF4-FFF2-40B4-BE49-F238E27FC236}">
                  <a16:creationId xmlns:a16="http://schemas.microsoft.com/office/drawing/2014/main" id="{0E80899A-63B7-451D-B6AD-B0C3E2ED59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30" name="Line 268">
              <a:extLst>
                <a:ext uri="{FF2B5EF4-FFF2-40B4-BE49-F238E27FC236}">
                  <a16:creationId xmlns:a16="http://schemas.microsoft.com/office/drawing/2014/main" id="{7BC074C7-B1C5-422B-A737-CB7098EB973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5125" name="Text Box 271">
            <a:extLst>
              <a:ext uri="{FF2B5EF4-FFF2-40B4-BE49-F238E27FC236}">
                <a16:creationId xmlns:a16="http://schemas.microsoft.com/office/drawing/2014/main" id="{3A8135DE-EB2A-46D1-8824-7F95C45C4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4588" y="5454650"/>
            <a:ext cx="158273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49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5126" name="Text Box 272">
            <a:extLst>
              <a:ext uri="{FF2B5EF4-FFF2-40B4-BE49-F238E27FC236}">
                <a16:creationId xmlns:a16="http://schemas.microsoft.com/office/drawing/2014/main" id="{56B8C18A-CBE8-4E1F-9C7F-83051B852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588" y="4151313"/>
            <a:ext cx="1646237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–</a:t>
            </a: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5127" name="Text Box 273">
            <a:extLst>
              <a:ext uri="{FF2B5EF4-FFF2-40B4-BE49-F238E27FC236}">
                <a16:creationId xmlns:a16="http://schemas.microsoft.com/office/drawing/2014/main" id="{08E1DE0A-B8E2-4F9D-B171-A60EFACFC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4963" y="4826000"/>
            <a:ext cx="1331912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– </a:t>
            </a: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7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5128" name="Text Box 274">
            <a:extLst>
              <a:ext uri="{FF2B5EF4-FFF2-40B4-BE49-F238E27FC236}">
                <a16:creationId xmlns:a16="http://schemas.microsoft.com/office/drawing/2014/main" id="{3556E999-9E62-447A-9A39-24715D78A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8788" y="4829175"/>
            <a:ext cx="1331912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– </a:t>
            </a: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7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FBC7DA6-9E9F-123A-394A-6CBBCD5A0671}"/>
                  </a:ext>
                </a:extLst>
              </p:cNvPr>
              <p:cNvSpPr txBox="1"/>
              <p:nvPr/>
            </p:nvSpPr>
            <p:spPr>
              <a:xfrm>
                <a:off x="192244" y="5120641"/>
                <a:ext cx="3997372" cy="107721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AU" sz="32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32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32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3200" i="1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AU" sz="32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32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AU" sz="32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3200" dirty="0"/>
              </a:p>
              <a:p>
                <a14:m>
                  <m:oMath xmlns:m="http://schemas.openxmlformats.org/officeDocument/2006/math">
                    <m:r>
                      <a:rPr lang="en-AU" sz="320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32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3200" dirty="0"/>
                  <a:t>= </a:t>
                </a:r>
                <a:r>
                  <a:rPr lang="en-AU" sz="3200" dirty="0">
                    <a:solidFill>
                      <a:srgbClr val="FF0000"/>
                    </a:solidFill>
                  </a:rPr>
                  <a:t>1</a:t>
                </a:r>
                <a:r>
                  <a:rPr lang="en-AU" sz="3200" dirty="0"/>
                  <a:t>, </a:t>
                </a:r>
                <a14:m>
                  <m:oMath xmlns:m="http://schemas.openxmlformats.org/officeDocument/2006/math">
                    <m:r>
                      <a:rPr lang="en-AU" sz="32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AU" sz="3200" dirty="0"/>
                  <a:t> = </a:t>
                </a:r>
                <a:r>
                  <a:rPr lang="en-US" altLang="en-US" sz="3200" dirty="0">
                    <a:solidFill>
                      <a:srgbClr val="00B050"/>
                    </a:solidFill>
                  </a:rPr>
                  <a:t>– 14</a:t>
                </a:r>
                <a:r>
                  <a:rPr lang="en-US" altLang="en-US" sz="3200" dirty="0"/>
                  <a:t>, </a:t>
                </a:r>
                <a14:m>
                  <m:oMath xmlns:m="http://schemas.openxmlformats.org/officeDocument/2006/math">
                    <m:r>
                      <a:rPr lang="en-AU" sz="32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AU" sz="3200" dirty="0"/>
                  <a:t>= </a:t>
                </a:r>
                <a:r>
                  <a:rPr lang="en-US" altLang="en-US" sz="3200" dirty="0">
                    <a:solidFill>
                      <a:srgbClr val="FF0000"/>
                    </a:solidFill>
                  </a:rPr>
                  <a:t>49</a:t>
                </a:r>
                <a:endParaRPr lang="en-AU" sz="32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FBC7DA6-9E9F-123A-394A-6CBBCD5A06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244" y="5120641"/>
                <a:ext cx="3997372" cy="1077218"/>
              </a:xfrm>
              <a:prstGeom prst="rect">
                <a:avLst/>
              </a:prstGeom>
              <a:blipFill>
                <a:blip r:embed="rId2"/>
                <a:stretch>
                  <a:fillRect b="-154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hlink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7E68C5EF-A1F6-4DDC-87A8-0C51AF84AA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6652" y="3120887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6000" b="1" dirty="0"/>
              <a:t>Factoring </a:t>
            </a:r>
            <a:r>
              <a:rPr lang="en-US" altLang="en-US" sz="6000" b="1" dirty="0">
                <a:solidFill>
                  <a:srgbClr val="FF0000"/>
                </a:solidFill>
              </a:rPr>
              <a:t>Monic</a:t>
            </a:r>
            <a:r>
              <a:rPr lang="en-US" altLang="en-US" sz="6000" b="1" dirty="0"/>
              <a:t> Trinomials 1</a:t>
            </a:r>
            <a:r>
              <a:rPr lang="en-US" altLang="en-US" sz="6000" b="1" baseline="30000" dirty="0"/>
              <a:t>st</a:t>
            </a:r>
            <a:r>
              <a:rPr lang="en-US" altLang="en-US" sz="6000" b="1" dirty="0"/>
              <a:t> Scenario: </a:t>
            </a:r>
            <a:br>
              <a:rPr lang="en-US" altLang="en-US" sz="6000" b="1" dirty="0"/>
            </a:br>
            <a:r>
              <a:rPr lang="en-US" altLang="en-US" sz="6000" b="1" dirty="0"/>
              <a:t>a = 1</a:t>
            </a:r>
            <a:br>
              <a:rPr lang="en-US" altLang="en-US" sz="6000" b="1" dirty="0"/>
            </a:br>
            <a:r>
              <a:rPr lang="en-US" altLang="en-US" sz="6000" b="1" dirty="0"/>
              <a:t>For example:</a:t>
            </a:r>
            <a:br>
              <a:rPr lang="en-US" altLang="en-US" sz="6000" b="1" dirty="0"/>
            </a:br>
            <a:r>
              <a:rPr lang="en-US" altLang="en-US" sz="4400" dirty="0"/>
              <a:t>x</a:t>
            </a:r>
            <a:r>
              <a:rPr lang="en-US" altLang="en-US" sz="4400" baseline="30000" dirty="0"/>
              <a:t>2</a:t>
            </a:r>
            <a:r>
              <a:rPr lang="en-US" altLang="en-US" sz="4400" dirty="0"/>
              <a:t> </a:t>
            </a:r>
            <a:r>
              <a:rPr lang="en-US" altLang="en-US" sz="4400" dirty="0">
                <a:solidFill>
                  <a:srgbClr val="00B050"/>
                </a:solidFill>
              </a:rPr>
              <a:t>– 14</a:t>
            </a:r>
            <a:r>
              <a:rPr lang="en-US" altLang="en-US" sz="4400" dirty="0"/>
              <a:t>x</a:t>
            </a:r>
            <a:r>
              <a:rPr lang="en-US" altLang="en-US" sz="4400" dirty="0">
                <a:solidFill>
                  <a:srgbClr val="00B050"/>
                </a:solidFill>
              </a:rPr>
              <a:t> </a:t>
            </a:r>
            <a:r>
              <a:rPr lang="en-US" altLang="en-US" sz="4400" dirty="0"/>
              <a:t>+ </a:t>
            </a:r>
            <a:r>
              <a:rPr lang="en-US" altLang="en-US" sz="4400" dirty="0">
                <a:solidFill>
                  <a:srgbClr val="FF0000"/>
                </a:solidFill>
              </a:rPr>
              <a:t>49</a:t>
            </a:r>
            <a:br>
              <a:rPr lang="en-US" altLang="en-US" sz="4400" dirty="0">
                <a:solidFill>
                  <a:srgbClr val="FF0000"/>
                </a:solidFill>
              </a:rPr>
            </a:br>
            <a:r>
              <a:rPr lang="en-US" altLang="en-US" sz="4400" dirty="0">
                <a:solidFill>
                  <a:srgbClr val="FF0000"/>
                </a:solidFill>
              </a:rPr>
              <a:t>coefficient of </a:t>
            </a:r>
            <a:r>
              <a:rPr lang="en-US" altLang="en-US" sz="4400" dirty="0"/>
              <a:t>x</a:t>
            </a:r>
            <a:r>
              <a:rPr lang="en-US" altLang="en-US" sz="4400" baseline="30000" dirty="0"/>
              <a:t>2 </a:t>
            </a:r>
            <a:r>
              <a:rPr lang="en-US" altLang="en-US" dirty="0">
                <a:solidFill>
                  <a:srgbClr val="FF0000"/>
                </a:solidFill>
              </a:rPr>
              <a:t>=1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sz="4400" dirty="0"/>
              <a:t>x</a:t>
            </a:r>
            <a:r>
              <a:rPr lang="en-US" altLang="en-US" sz="4400" baseline="30000" dirty="0"/>
              <a:t>2 </a:t>
            </a:r>
            <a:r>
              <a:rPr lang="en-US" altLang="en-US" dirty="0">
                <a:solidFill>
                  <a:schemeClr val="tx1"/>
                </a:solidFill>
              </a:rPr>
              <a:t>=</a:t>
            </a:r>
            <a:r>
              <a:rPr lang="en-US" altLang="en-US" dirty="0">
                <a:solidFill>
                  <a:srgbClr val="FF0000"/>
                </a:solidFill>
              </a:rPr>
              <a:t>1</a:t>
            </a:r>
            <a:r>
              <a:rPr lang="en-US" altLang="en-US" sz="4400" dirty="0"/>
              <a:t> • x</a:t>
            </a:r>
            <a:r>
              <a:rPr lang="en-US" altLang="en-US" sz="4400" baseline="30000" dirty="0"/>
              <a:t>2</a:t>
            </a:r>
            <a:br>
              <a:rPr lang="en-US" altLang="en-US" sz="4400" dirty="0">
                <a:solidFill>
                  <a:srgbClr val="FF0000"/>
                </a:solidFill>
              </a:rPr>
            </a:br>
            <a:endParaRPr lang="en-US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130204927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DA6B112E-E849-4638-91CE-56FCD488E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0363" y="1244600"/>
            <a:ext cx="5745162" cy="1200150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We will </a:t>
            </a:r>
            <a:r>
              <a:rPr lang="en-US" altLang="en-US" sz="2400" b="1" i="1" dirty="0"/>
              <a:t>factor</a:t>
            </a:r>
            <a:r>
              <a:rPr lang="en-US" altLang="en-US" sz="2400" b="1" dirty="0"/>
              <a:t> trinomials such as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x</a:t>
            </a:r>
            <a:r>
              <a:rPr lang="en-US" altLang="en-US" sz="2400" b="1" baseline="30000" dirty="0"/>
              <a:t>2</a:t>
            </a:r>
            <a:r>
              <a:rPr lang="en-US" altLang="en-US" sz="2400" b="1" dirty="0"/>
              <a:t> + 7x + 12 back into binomials.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*reverse of FOIL/table</a:t>
            </a:r>
          </a:p>
        </p:txBody>
      </p:sp>
      <p:sp>
        <p:nvSpPr>
          <p:cNvPr id="6147" name="Text Box 8">
            <a:extLst>
              <a:ext uri="{FF2B5EF4-FFF2-40B4-BE49-F238E27FC236}">
                <a16:creationId xmlns:a16="http://schemas.microsoft.com/office/drawing/2014/main" id="{788B4C4E-B446-4225-B131-F9DABC6DC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231775"/>
            <a:ext cx="89296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Factoring Trinomials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1819" name="Text Box 75">
            <a:extLst>
              <a:ext uri="{FF2B5EF4-FFF2-40B4-BE49-F238E27FC236}">
                <a16:creationId xmlns:a16="http://schemas.microsoft.com/office/drawing/2014/main" id="{72E8340C-51CD-43EF-8B9C-ABF49755C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" y="3516313"/>
            <a:ext cx="6634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If the x</a:t>
            </a:r>
            <a:r>
              <a:rPr lang="en-US" altLang="en-US" sz="2400" b="1" baseline="30000">
                <a:latin typeface="Times" panose="02020603050405020304" pitchFamily="18" charset="0"/>
              </a:rPr>
              <a:t>2</a:t>
            </a:r>
            <a:r>
              <a:rPr lang="en-US" altLang="en-US" sz="2400" b="1">
                <a:latin typeface="Times" panose="02020603050405020304" pitchFamily="18" charset="0"/>
              </a:rPr>
              <a:t> term has no coefficient (other than 1)...</a:t>
            </a:r>
          </a:p>
        </p:txBody>
      </p:sp>
      <p:sp>
        <p:nvSpPr>
          <p:cNvPr id="31820" name="Text Box 76">
            <a:extLst>
              <a:ext uri="{FF2B5EF4-FFF2-40B4-BE49-F238E27FC236}">
                <a16:creationId xmlns:a16="http://schemas.microsoft.com/office/drawing/2014/main" id="{3F042E3A-6266-4B54-A463-9D163F80D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5005388"/>
            <a:ext cx="40957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1</a:t>
            </a:r>
            <a:r>
              <a:rPr lang="en-US" altLang="en-US" sz="2400" b="1">
                <a:latin typeface="Times" panose="02020603050405020304" pitchFamily="18" charset="0"/>
              </a:rPr>
              <a:t>:   List all pairs of numbers that multiply to equal the constant, 12.</a:t>
            </a:r>
          </a:p>
        </p:txBody>
      </p:sp>
      <p:sp>
        <p:nvSpPr>
          <p:cNvPr id="31821" name="Rectangle 77">
            <a:extLst>
              <a:ext uri="{FF2B5EF4-FFF2-40B4-BE49-F238E27FC236}">
                <a16:creationId xmlns:a16="http://schemas.microsoft.com/office/drawing/2014/main" id="{D67514BB-9604-4A78-B3BC-93470B7A3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079875"/>
            <a:ext cx="2225675" cy="584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/>
              <a:t>x</a:t>
            </a:r>
            <a:r>
              <a:rPr lang="en-US" altLang="en-US" b="1" baseline="30000"/>
              <a:t>2</a:t>
            </a:r>
            <a:r>
              <a:rPr lang="en-US" altLang="en-US" b="1"/>
              <a:t> + </a:t>
            </a:r>
            <a:r>
              <a:rPr lang="en-US" altLang="en-US" b="1">
                <a:solidFill>
                  <a:srgbClr val="00B050"/>
                </a:solidFill>
              </a:rPr>
              <a:t>7</a:t>
            </a:r>
            <a:r>
              <a:rPr lang="en-US" altLang="en-US" b="1"/>
              <a:t>x + </a:t>
            </a:r>
            <a:r>
              <a:rPr lang="en-US" altLang="en-US" b="1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31822" name="Text Box 78">
            <a:extLst>
              <a:ext uri="{FF2B5EF4-FFF2-40B4-BE49-F238E27FC236}">
                <a16:creationId xmlns:a16="http://schemas.microsoft.com/office/drawing/2014/main" id="{5AA47918-3B46-4449-94DD-F79FB1EAF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1163" y="5008563"/>
            <a:ext cx="16986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12 = 1 • 12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= 2 • 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= 3 • 4</a:t>
            </a:r>
          </a:p>
        </p:txBody>
      </p:sp>
      <p:grpSp>
        <p:nvGrpSpPr>
          <p:cNvPr id="6152" name="Group 267">
            <a:extLst>
              <a:ext uri="{FF2B5EF4-FFF2-40B4-BE49-F238E27FC236}">
                <a16:creationId xmlns:a16="http://schemas.microsoft.com/office/drawing/2014/main" id="{F629E01C-7E52-44FC-B871-647DB58628AF}"/>
              </a:ext>
            </a:extLst>
          </p:cNvPr>
          <p:cNvGrpSpPr>
            <a:grpSpLocks/>
          </p:cNvGrpSpPr>
          <p:nvPr/>
        </p:nvGrpSpPr>
        <p:grpSpPr bwMode="auto">
          <a:xfrm>
            <a:off x="6580188" y="2646363"/>
            <a:ext cx="2292350" cy="1627187"/>
            <a:chOff x="8679" y="1891"/>
            <a:chExt cx="787" cy="738"/>
          </a:xfrm>
        </p:grpSpPr>
        <p:sp>
          <p:nvSpPr>
            <p:cNvPr id="6157" name="Line 269">
              <a:extLst>
                <a:ext uri="{FF2B5EF4-FFF2-40B4-BE49-F238E27FC236}">
                  <a16:creationId xmlns:a16="http://schemas.microsoft.com/office/drawing/2014/main" id="{D3BF377A-E692-46BA-ACE5-1C193B1C83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58" name="Line 268">
              <a:extLst>
                <a:ext uri="{FF2B5EF4-FFF2-40B4-BE49-F238E27FC236}">
                  <a16:creationId xmlns:a16="http://schemas.microsoft.com/office/drawing/2014/main" id="{AB6F28EF-A2FA-47E0-B764-6ED14FF9057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6153" name="Text Box 271">
            <a:extLst>
              <a:ext uri="{FF2B5EF4-FFF2-40B4-BE49-F238E27FC236}">
                <a16:creationId xmlns:a16="http://schemas.microsoft.com/office/drawing/2014/main" id="{2E6E5821-0CCD-4F6C-9E6C-8C8818449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7113" y="3646488"/>
            <a:ext cx="1582737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12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6154" name="Text Box 272">
            <a:extLst>
              <a:ext uri="{FF2B5EF4-FFF2-40B4-BE49-F238E27FC236}">
                <a16:creationId xmlns:a16="http://schemas.microsoft.com/office/drawing/2014/main" id="{7AE375D1-4B08-4C99-8409-E159A6608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8400" y="2540000"/>
            <a:ext cx="16446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7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6155" name="Text Box 273">
            <a:extLst>
              <a:ext uri="{FF2B5EF4-FFF2-40B4-BE49-F238E27FC236}">
                <a16:creationId xmlns:a16="http://schemas.microsoft.com/office/drawing/2014/main" id="{BDE161E8-8E4C-43B2-8014-0FC2D8AFE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7200" y="3076575"/>
            <a:ext cx="1331913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</a:rPr>
              <a:t>3</a:t>
            </a:r>
            <a:endParaRPr lang="en-US" altLang="en-US" sz="4000">
              <a:solidFill>
                <a:srgbClr val="0070C0"/>
              </a:solidFill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6156" name="Text Box 274">
            <a:extLst>
              <a:ext uri="{FF2B5EF4-FFF2-40B4-BE49-F238E27FC236}">
                <a16:creationId xmlns:a16="http://schemas.microsoft.com/office/drawing/2014/main" id="{6D877E58-CBB4-4AB9-A8C0-4AC3DA63F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0525" y="3062288"/>
            <a:ext cx="1331913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</a:rPr>
              <a:t>4</a:t>
            </a:r>
            <a:endParaRPr lang="en-US" altLang="en-US" sz="4000">
              <a:solidFill>
                <a:srgbClr val="0070C0"/>
              </a:solidFill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 autoUpdateAnimBg="0"/>
      <p:bldP spid="31819" grpId="0" autoUpdateAnimBg="0"/>
      <p:bldP spid="31820" grpId="0" autoUpdateAnimBg="0"/>
      <p:bldP spid="31821" grpId="0" animBg="1" autoUpdateAnimBg="0"/>
      <p:bldP spid="3182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C416FA79-EEE6-4194-9E4F-3E877A539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8796" y="152710"/>
            <a:ext cx="8675687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Solving Equations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2774" name="Text Box 6">
            <a:extLst>
              <a:ext uri="{FF2B5EF4-FFF2-40B4-BE49-F238E27FC236}">
                <a16:creationId xmlns:a16="http://schemas.microsoft.com/office/drawing/2014/main" id="{6AA5E1AB-3687-4C57-980B-CFA628A6D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550" y="2376488"/>
            <a:ext cx="40957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2</a:t>
            </a:r>
            <a:r>
              <a:rPr lang="en-US" altLang="en-US" sz="2400" b="1">
                <a:latin typeface="Times" panose="02020603050405020304" pitchFamily="18" charset="0"/>
              </a:rPr>
              <a:t>:   Choose the pair that adds up to the middle coefficient.</a:t>
            </a:r>
          </a:p>
        </p:txBody>
      </p:sp>
      <p:sp>
        <p:nvSpPr>
          <p:cNvPr id="7172" name="Rectangle 7">
            <a:extLst>
              <a:ext uri="{FF2B5EF4-FFF2-40B4-BE49-F238E27FC236}">
                <a16:creationId xmlns:a16="http://schemas.microsoft.com/office/drawing/2014/main" id="{5C8E701B-8156-46E8-A84B-6AF195C89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1538" y="1311275"/>
            <a:ext cx="2664512" cy="5847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/>
              <a:t>x</a:t>
            </a:r>
            <a:r>
              <a:rPr lang="en-US" altLang="en-US" b="1" baseline="30000" dirty="0"/>
              <a:t>2</a:t>
            </a:r>
            <a:r>
              <a:rPr lang="en-US" altLang="en-US" b="1" dirty="0"/>
              <a:t> + </a:t>
            </a:r>
            <a:r>
              <a:rPr lang="en-US" altLang="en-US" b="1" dirty="0">
                <a:solidFill>
                  <a:srgbClr val="00B050"/>
                </a:solidFill>
              </a:rPr>
              <a:t>7</a:t>
            </a:r>
            <a:r>
              <a:rPr lang="en-US" altLang="en-US" b="1" dirty="0"/>
              <a:t>x + </a:t>
            </a:r>
            <a:r>
              <a:rPr lang="en-US" altLang="en-US" b="1" dirty="0">
                <a:solidFill>
                  <a:srgbClr val="C00000"/>
                </a:solidFill>
              </a:rPr>
              <a:t>12=0</a:t>
            </a:r>
          </a:p>
        </p:txBody>
      </p:sp>
      <p:sp>
        <p:nvSpPr>
          <p:cNvPr id="7173" name="Text Box 8">
            <a:extLst>
              <a:ext uri="{FF2B5EF4-FFF2-40B4-BE49-F238E27FC236}">
                <a16:creationId xmlns:a16="http://schemas.microsoft.com/office/drawing/2014/main" id="{0A9739F1-208C-4080-92DE-0DE3E7467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1213" y="2894131"/>
            <a:ext cx="16986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 dirty="0">
                <a:solidFill>
                  <a:srgbClr val="C00000"/>
                </a:solidFill>
                <a:latin typeface="Times" panose="02020603050405020304" pitchFamily="18" charset="0"/>
              </a:rPr>
              <a:t>12 = 1 • 12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 dirty="0">
                <a:solidFill>
                  <a:srgbClr val="C00000"/>
                </a:solidFill>
                <a:latin typeface="Times" panose="02020603050405020304" pitchFamily="18" charset="0"/>
              </a:rPr>
              <a:t>     = 2 • 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 dirty="0">
                <a:solidFill>
                  <a:srgbClr val="C00000"/>
                </a:solidFill>
                <a:latin typeface="Times" panose="02020603050405020304" pitchFamily="18" charset="0"/>
              </a:rPr>
              <a:t>     = 3 • 4</a:t>
            </a:r>
          </a:p>
        </p:txBody>
      </p:sp>
      <p:sp>
        <p:nvSpPr>
          <p:cNvPr id="32777" name="Oval 9">
            <a:extLst>
              <a:ext uri="{FF2B5EF4-FFF2-40B4-BE49-F238E27FC236}">
                <a16:creationId xmlns:a16="http://schemas.microsoft.com/office/drawing/2014/main" id="{B4E37B41-FFEB-4BB9-A394-6010E1520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991" y="3912394"/>
            <a:ext cx="912813" cy="6080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2778" name="Text Box 10">
            <a:extLst>
              <a:ext uri="{FF2B5EF4-FFF2-40B4-BE49-F238E27FC236}">
                <a16:creationId xmlns:a16="http://schemas.microsoft.com/office/drawing/2014/main" id="{7731173B-6401-422F-B558-971E1E772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4135438"/>
            <a:ext cx="40957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3</a:t>
            </a:r>
            <a:r>
              <a:rPr lang="en-US" altLang="en-US" sz="2400" b="1">
                <a:latin typeface="Times" panose="02020603050405020304" pitchFamily="18" charset="0"/>
              </a:rPr>
              <a:t>:   Fill those numbers into the blanks in the binomials: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780" name="Rectangle 12">
                <a:extLst>
                  <a:ext uri="{FF2B5EF4-FFF2-40B4-BE49-F238E27FC236}">
                    <a16:creationId xmlns:a16="http://schemas.microsoft.com/office/drawing/2014/main" id="{4AD5EAD4-5335-44F7-9F0D-A00E119ED1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9821" y="4669654"/>
                <a:ext cx="5040034" cy="1077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b="1" dirty="0"/>
                  <a:t>( x +     )( x +     )=0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AU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3,  </m:t>
                      </m:r>
                      <m:r>
                        <m:rPr>
                          <m:sty m:val="p"/>
                        </m:rPr>
                        <a:rPr lang="en-US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or</m:t>
                      </m:r>
                      <m:sSub>
                        <m:sSubPr>
                          <m:ctrlPr>
                            <a:rPr lang="en-AU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AU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altLang="en-US" b="1" dirty="0"/>
              </a:p>
            </p:txBody>
          </p:sp>
        </mc:Choice>
        <mc:Fallback xmlns="">
          <p:sp>
            <p:nvSpPr>
              <p:cNvPr id="32780" name="Rectangle 12">
                <a:extLst>
                  <a:ext uri="{FF2B5EF4-FFF2-40B4-BE49-F238E27FC236}">
                    <a16:creationId xmlns:a16="http://schemas.microsoft.com/office/drawing/2014/main" id="{4AD5EAD4-5335-44F7-9F0D-A00E119ED1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89821" y="4669654"/>
                <a:ext cx="5040034" cy="1077218"/>
              </a:xfrm>
              <a:prstGeom prst="rect">
                <a:avLst/>
              </a:prstGeom>
              <a:blipFill>
                <a:blip r:embed="rId3"/>
                <a:stretch>
                  <a:fillRect l="-3023" t="-791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781" name="Text Box 13">
            <a:extLst>
              <a:ext uri="{FF2B5EF4-FFF2-40B4-BE49-F238E27FC236}">
                <a16:creationId xmlns:a16="http://schemas.microsoft.com/office/drawing/2014/main" id="{A9F667B8-9B3A-4432-B2B8-451A16426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0197" y="4708665"/>
            <a:ext cx="358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" panose="02020603050405020304" pitchFamily="18" charset="0"/>
              </a:rPr>
              <a:t>3</a:t>
            </a: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32782" name="Text Box 14">
            <a:extLst>
              <a:ext uri="{FF2B5EF4-FFF2-40B4-BE49-F238E27FC236}">
                <a16:creationId xmlns:a16="http://schemas.microsoft.com/office/drawing/2014/main" id="{D4EE0E75-4037-4ABC-8E3E-FF0531CA2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2817" y="4717393"/>
            <a:ext cx="3587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" panose="02020603050405020304" pitchFamily="18" charset="0"/>
              </a:rPr>
              <a:t>4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32783" name="Rectangle 15">
            <a:extLst>
              <a:ext uri="{FF2B5EF4-FFF2-40B4-BE49-F238E27FC236}">
                <a16:creationId xmlns:a16="http://schemas.microsoft.com/office/drawing/2014/main" id="{DA904252-5AA2-4A61-99E4-BE97E8E85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550" y="5721350"/>
            <a:ext cx="5768975" cy="5847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/>
              <a:t>x</a:t>
            </a:r>
            <a:r>
              <a:rPr lang="en-US" altLang="en-US" b="1" baseline="30000" dirty="0"/>
              <a:t>2</a:t>
            </a:r>
            <a:r>
              <a:rPr lang="en-US" altLang="en-US" b="1" dirty="0"/>
              <a:t> + 7x + 12 = ( x + 3)( x + 4)=0</a:t>
            </a:r>
          </a:p>
        </p:txBody>
      </p:sp>
      <p:grpSp>
        <p:nvGrpSpPr>
          <p:cNvPr id="12" name="Group 267">
            <a:extLst>
              <a:ext uri="{FF2B5EF4-FFF2-40B4-BE49-F238E27FC236}">
                <a16:creationId xmlns:a16="http://schemas.microsoft.com/office/drawing/2014/main" id="{5C543E58-C485-4172-A526-AAAC14902157}"/>
              </a:ext>
            </a:extLst>
          </p:cNvPr>
          <p:cNvGrpSpPr>
            <a:grpSpLocks/>
          </p:cNvGrpSpPr>
          <p:nvPr/>
        </p:nvGrpSpPr>
        <p:grpSpPr bwMode="auto">
          <a:xfrm>
            <a:off x="6580188" y="996467"/>
            <a:ext cx="2292350" cy="1627187"/>
            <a:chOff x="8679" y="1891"/>
            <a:chExt cx="787" cy="738"/>
          </a:xfrm>
        </p:grpSpPr>
        <p:sp>
          <p:nvSpPr>
            <p:cNvPr id="13" name="Line 269">
              <a:extLst>
                <a:ext uri="{FF2B5EF4-FFF2-40B4-BE49-F238E27FC236}">
                  <a16:creationId xmlns:a16="http://schemas.microsoft.com/office/drawing/2014/main" id="{B5736C0E-F468-4F64-B028-9E009C5448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4" name="Line 268">
              <a:extLst>
                <a:ext uri="{FF2B5EF4-FFF2-40B4-BE49-F238E27FC236}">
                  <a16:creationId xmlns:a16="http://schemas.microsoft.com/office/drawing/2014/main" id="{AD37502B-9624-428D-9642-D9782859C4F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5" name="Text Box 271">
            <a:extLst>
              <a:ext uri="{FF2B5EF4-FFF2-40B4-BE49-F238E27FC236}">
                <a16:creationId xmlns:a16="http://schemas.microsoft.com/office/drawing/2014/main" id="{5B8F44C6-AD18-44D4-9C73-E3D424CC3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7113" y="1996592"/>
            <a:ext cx="1582737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12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6" name="Text Box 273">
            <a:extLst>
              <a:ext uri="{FF2B5EF4-FFF2-40B4-BE49-F238E27FC236}">
                <a16:creationId xmlns:a16="http://schemas.microsoft.com/office/drawing/2014/main" id="{C855A04D-F444-4235-A252-BF51471F5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7200" y="1426679"/>
            <a:ext cx="1331913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</a:rPr>
              <a:t>3</a:t>
            </a:r>
            <a:endParaRPr lang="en-US" altLang="en-US" sz="4000">
              <a:solidFill>
                <a:srgbClr val="0070C0"/>
              </a:solidFill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7" name="Text Box 274">
            <a:extLst>
              <a:ext uri="{FF2B5EF4-FFF2-40B4-BE49-F238E27FC236}">
                <a16:creationId xmlns:a16="http://schemas.microsoft.com/office/drawing/2014/main" id="{C2D6EDDD-B6D7-4793-AC6C-3B5B4D16B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0525" y="1412392"/>
            <a:ext cx="1331913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</a:rPr>
              <a:t>4</a:t>
            </a:r>
            <a:endParaRPr lang="en-US" altLang="en-US" sz="4000">
              <a:solidFill>
                <a:srgbClr val="0070C0"/>
              </a:solidFill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8" name="Text Box 272">
            <a:extLst>
              <a:ext uri="{FF2B5EF4-FFF2-40B4-BE49-F238E27FC236}">
                <a16:creationId xmlns:a16="http://schemas.microsoft.com/office/drawing/2014/main" id="{4DE6007F-C6F2-4F97-B343-35AF0D388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6406" y="911224"/>
            <a:ext cx="16446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7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autoUpdateAnimBg="0"/>
      <p:bldP spid="32777" grpId="0" animBg="1"/>
      <p:bldP spid="32778" grpId="0" autoUpdateAnimBg="0"/>
      <p:bldP spid="32780" grpId="0" autoUpdateAnimBg="0"/>
      <p:bldP spid="32781" grpId="0" autoUpdateAnimBg="0"/>
      <p:bldP spid="32782" grpId="0" autoUpdateAnimBg="0"/>
      <p:bldP spid="32783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hlink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12368888-0055-4985-987C-AB632745F1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155674"/>
                <a:ext cx="9144000" cy="1143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r>
                  <a:rPr lang="en-US" altLang="en-US" sz="6000" b="1" kern="0" dirty="0"/>
                  <a:t>Factoring </a:t>
                </a:r>
                <a:r>
                  <a:rPr lang="en-US" altLang="en-US" sz="6000" b="1" kern="0" dirty="0">
                    <a:solidFill>
                      <a:srgbClr val="FF0000"/>
                    </a:solidFill>
                  </a:rPr>
                  <a:t>Non-Monic</a:t>
                </a:r>
                <a:r>
                  <a:rPr lang="en-US" altLang="en-US" sz="6000" b="1" kern="0" dirty="0"/>
                  <a:t> Trinomials 2</a:t>
                </a:r>
                <a:r>
                  <a:rPr lang="en-US" altLang="en-US" sz="6000" b="1" kern="0" baseline="30000" dirty="0"/>
                  <a:t>nd</a:t>
                </a:r>
                <a:r>
                  <a:rPr lang="en-US" altLang="en-US" sz="6000" b="1" kern="0" dirty="0"/>
                  <a:t> Scenario: </a:t>
                </a:r>
                <a:br>
                  <a:rPr lang="en-US" altLang="en-US" sz="6000" b="1" kern="0" dirty="0"/>
                </a:br>
                <a:r>
                  <a:rPr lang="en-US" altLang="en-US" sz="6000" b="1" kern="0" dirty="0"/>
                  <a:t>a </a:t>
                </a:r>
                <a14:m>
                  <m:oMath xmlns:m="http://schemas.openxmlformats.org/officeDocument/2006/math">
                    <m:r>
                      <a:rPr lang="en-US" altLang="en-US" sz="6000" b="1" kern="0" dirty="0" smtClean="0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altLang="en-US" sz="6000" b="1" kern="0" dirty="0"/>
                  <a:t> 1</a:t>
                </a:r>
                <a:br>
                  <a:rPr lang="en-US" altLang="en-US" sz="6000" b="1" kern="0" dirty="0"/>
                </a:br>
                <a:r>
                  <a:rPr lang="en-US" altLang="en-US" sz="6000" b="1" kern="0" dirty="0"/>
                  <a:t>For example:</a:t>
                </a:r>
                <a:br>
                  <a:rPr lang="en-US" altLang="en-US" sz="6000" b="1" kern="0" dirty="0"/>
                </a:br>
                <a:r>
                  <a:rPr lang="en-US" altLang="en-US" sz="6000" b="1" dirty="0">
                    <a:solidFill>
                      <a:srgbClr val="C00000"/>
                    </a:solidFill>
                  </a:rPr>
                  <a:t>3</a:t>
                </a:r>
                <a:r>
                  <a:rPr lang="en-US" altLang="en-US" sz="6000" b="1" dirty="0"/>
                  <a:t>x</a:t>
                </a:r>
                <a:r>
                  <a:rPr lang="en-US" altLang="en-US" sz="6000" b="1" baseline="30000" dirty="0"/>
                  <a:t>2</a:t>
                </a:r>
                <a:r>
                  <a:rPr lang="en-US" altLang="en-US" sz="6000" b="1" dirty="0"/>
                  <a:t> + </a:t>
                </a:r>
                <a:r>
                  <a:rPr lang="en-US" altLang="en-US" sz="6000" b="1" dirty="0">
                    <a:solidFill>
                      <a:srgbClr val="00B050"/>
                    </a:solidFill>
                  </a:rPr>
                  <a:t>14</a:t>
                </a:r>
                <a:r>
                  <a:rPr lang="en-US" altLang="en-US" sz="6000" b="1" dirty="0"/>
                  <a:t>x + </a:t>
                </a:r>
                <a:r>
                  <a:rPr lang="en-US" altLang="en-US" sz="6000" b="1" dirty="0">
                    <a:solidFill>
                      <a:srgbClr val="C00000"/>
                    </a:solidFill>
                  </a:rPr>
                  <a:t>8</a:t>
                </a:r>
                <a:br>
                  <a:rPr lang="en-US" altLang="en-US" kern="0" dirty="0">
                    <a:solidFill>
                      <a:srgbClr val="FF0000"/>
                    </a:solidFill>
                  </a:rPr>
                </a:br>
                <a:r>
                  <a:rPr lang="en-US" altLang="en-US" kern="0" dirty="0">
                    <a:solidFill>
                      <a:srgbClr val="FF0000"/>
                    </a:solidFill>
                  </a:rPr>
                  <a:t>coefficient of </a:t>
                </a:r>
                <a:r>
                  <a:rPr lang="en-US" altLang="en-US" kern="0" dirty="0"/>
                  <a:t>x</a:t>
                </a:r>
                <a:r>
                  <a:rPr lang="en-US" altLang="en-US" kern="0" baseline="30000" dirty="0"/>
                  <a:t>2 </a:t>
                </a:r>
                <a:r>
                  <a:rPr lang="en-US" altLang="en-US" kern="0" dirty="0">
                    <a:solidFill>
                      <a:srgbClr val="FF0000"/>
                    </a:solidFill>
                  </a:rPr>
                  <a:t>=3</a:t>
                </a:r>
                <a:br>
                  <a:rPr lang="en-US" altLang="en-US" kern="0" dirty="0">
                    <a:solidFill>
                      <a:srgbClr val="FF0000"/>
                    </a:solidFill>
                  </a:rPr>
                </a:br>
                <a:r>
                  <a:rPr lang="en-US" altLang="en-US" kern="0" dirty="0">
                    <a:solidFill>
                      <a:srgbClr val="FF0000"/>
                    </a:solidFill>
                  </a:rPr>
                  <a:t>3</a:t>
                </a:r>
                <a:r>
                  <a:rPr lang="en-US" altLang="en-US" kern="0" dirty="0"/>
                  <a:t>x</a:t>
                </a:r>
                <a:r>
                  <a:rPr lang="en-US" altLang="en-US" kern="0" baseline="30000" dirty="0"/>
                  <a:t>2 </a:t>
                </a:r>
                <a:r>
                  <a:rPr lang="en-US" altLang="en-US" kern="0" dirty="0">
                    <a:solidFill>
                      <a:schemeClr val="tx1"/>
                    </a:solidFill>
                  </a:rPr>
                  <a:t>=</a:t>
                </a:r>
                <a:r>
                  <a:rPr lang="en-US" altLang="en-US" kern="0" dirty="0">
                    <a:solidFill>
                      <a:srgbClr val="FF0000"/>
                    </a:solidFill>
                  </a:rPr>
                  <a:t>3</a:t>
                </a:r>
                <a:r>
                  <a:rPr lang="en-US" altLang="en-US" kern="0" dirty="0"/>
                  <a:t> • x</a:t>
                </a:r>
                <a:r>
                  <a:rPr lang="en-US" altLang="en-US" kern="0" baseline="30000" dirty="0"/>
                  <a:t>2</a:t>
                </a:r>
              </a:p>
              <a:p>
                <a:pPr eaLnBrk="1" hangingPunct="1"/>
                <a:r>
                  <a:rPr lang="en-US" altLang="en-US" kern="0" baseline="30000" dirty="0">
                    <a:solidFill>
                      <a:srgbClr val="FF0000"/>
                    </a:solidFill>
                  </a:rPr>
                  <a:t>Half or no full reduction</a:t>
                </a:r>
                <a:br>
                  <a:rPr lang="en-US" altLang="en-US" kern="0" dirty="0">
                    <a:solidFill>
                      <a:srgbClr val="FF0000"/>
                    </a:solidFill>
                  </a:rPr>
                </a:br>
                <a:endParaRPr lang="en-US" altLang="en-US" sz="6000" b="1" kern="0" dirty="0"/>
              </a:p>
            </p:txBody>
          </p:sp>
        </mc:Choice>
        <mc:Fallback xmlns=""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12368888-0055-4985-987C-AB632745F1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155674"/>
                <a:ext cx="9144000" cy="1143000"/>
              </a:xfrm>
              <a:prstGeom prst="rect">
                <a:avLst/>
              </a:prstGeom>
              <a:blipFill>
                <a:blip r:embed="rId2"/>
                <a:stretch>
                  <a:fillRect t="-299465" r="-933" b="-19946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053B5D8F-3BCA-431E-BC12-0190C80D7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8" y="1208088"/>
            <a:ext cx="4859337" cy="519112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Factor.    </a:t>
            </a:r>
            <a:r>
              <a:rPr lang="en-US" altLang="en-US" sz="2800" b="1" dirty="0">
                <a:solidFill>
                  <a:srgbClr val="C00000"/>
                </a:solidFill>
              </a:rPr>
              <a:t>3</a:t>
            </a:r>
            <a:r>
              <a:rPr lang="en-US" altLang="en-US" sz="2800" b="1" dirty="0"/>
              <a:t>x</a:t>
            </a:r>
            <a:r>
              <a:rPr lang="en-US" altLang="en-US" sz="2800" b="1" baseline="30000" dirty="0"/>
              <a:t>2</a:t>
            </a:r>
            <a:r>
              <a:rPr lang="en-US" altLang="en-US" sz="2800" b="1" dirty="0"/>
              <a:t> + </a:t>
            </a:r>
            <a:r>
              <a:rPr lang="en-US" altLang="en-US" sz="2800" b="1" dirty="0">
                <a:solidFill>
                  <a:srgbClr val="00B050"/>
                </a:solidFill>
              </a:rPr>
              <a:t>14</a:t>
            </a:r>
            <a:r>
              <a:rPr lang="en-US" altLang="en-US" sz="2800" b="1" dirty="0"/>
              <a:t>x + </a:t>
            </a:r>
            <a:r>
              <a:rPr lang="en-US" altLang="en-US" sz="2800" b="1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EF2BBD7B-A527-43F8-A4E2-9689A4FC4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6713" y="6169025"/>
            <a:ext cx="842327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/>
              <a:t>This time, the x</a:t>
            </a:r>
            <a:r>
              <a:rPr lang="en-US" altLang="en-US" sz="2400" i="1" baseline="30000"/>
              <a:t>2</a:t>
            </a:r>
            <a:r>
              <a:rPr lang="en-US" altLang="en-US" sz="2400" i="1"/>
              <a:t> term DOES have a coefficient (other than 1)!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D4CCA0C9-64F4-4CC7-885D-74E400B13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231775"/>
            <a:ext cx="8912225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" panose="02020603050405020304" pitchFamily="18" charset="0"/>
              </a:rPr>
              <a:t>Factoring Trinomials</a:t>
            </a:r>
            <a:endParaRPr lang="en-US" altLang="en-US" sz="240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4821" name="Text Box 5">
            <a:extLst>
              <a:ext uri="{FF2B5EF4-FFF2-40B4-BE49-F238E27FC236}">
                <a16:creationId xmlns:a16="http://schemas.microsoft.com/office/drawing/2014/main" id="{2002DA40-02CF-4C69-9A8E-C99B1B422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" y="3905250"/>
            <a:ext cx="43465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2</a:t>
            </a:r>
            <a:r>
              <a:rPr lang="en-US" altLang="en-US" sz="2400" b="1">
                <a:latin typeface="Times" panose="02020603050405020304" pitchFamily="18" charset="0"/>
              </a:rPr>
              <a:t>:   List all pairs of numbers that multiply to equal that product, 24.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4822" name="Text Box 6">
            <a:extLst>
              <a:ext uri="{FF2B5EF4-FFF2-40B4-BE49-F238E27FC236}">
                <a16:creationId xmlns:a16="http://schemas.microsoft.com/office/drawing/2014/main" id="{0C42C8EB-03FE-43B1-AA23-F854656B8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0" y="4194175"/>
            <a:ext cx="16764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24 = 1 • 24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= 2 • 12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= 3 • 8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= 4 • 6</a:t>
            </a:r>
          </a:p>
        </p:txBody>
      </p:sp>
      <p:sp>
        <p:nvSpPr>
          <p:cNvPr id="34823" name="Text Box 7">
            <a:extLst>
              <a:ext uri="{FF2B5EF4-FFF2-40B4-BE49-F238E27FC236}">
                <a16:creationId xmlns:a16="http://schemas.microsoft.com/office/drawing/2014/main" id="{8564B4E0-9C8D-43F4-9F5D-4DB8CA022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8" y="5349875"/>
            <a:ext cx="4811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3</a:t>
            </a:r>
            <a:r>
              <a:rPr lang="en-US" altLang="en-US" sz="2400" b="1">
                <a:latin typeface="Times" panose="02020603050405020304" pitchFamily="18" charset="0"/>
              </a:rPr>
              <a:t>:  Which pair adds up to 14?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4824" name="Oval 8">
            <a:extLst>
              <a:ext uri="{FF2B5EF4-FFF2-40B4-BE49-F238E27FC236}">
                <a16:creationId xmlns:a16="http://schemas.microsoft.com/office/drawing/2014/main" id="{C245FDCF-5C6D-4A90-8704-10750B66C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7463" y="4727575"/>
            <a:ext cx="1055687" cy="5175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4827" name="Text Box 11">
            <a:extLst>
              <a:ext uri="{FF2B5EF4-FFF2-40B4-BE49-F238E27FC236}">
                <a16:creationId xmlns:a16="http://schemas.microsoft.com/office/drawing/2014/main" id="{599FE17A-497B-4569-B81D-8749DD39B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8" y="2835275"/>
            <a:ext cx="43465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1</a:t>
            </a:r>
            <a:r>
              <a:rPr lang="en-US" altLang="en-US" sz="2400" b="1">
                <a:latin typeface="Times" panose="02020603050405020304" pitchFamily="18" charset="0"/>
              </a:rPr>
              <a:t>:   Multiply 3 • 8 = 24   </a:t>
            </a:r>
            <a:r>
              <a:rPr lang="en-US" altLang="en-US" sz="2000" b="1">
                <a:latin typeface="Times" panose="02020603050405020304" pitchFamily="18" charset="0"/>
              </a:rPr>
              <a:t>(the leading coefficient &amp; constant).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grpSp>
        <p:nvGrpSpPr>
          <p:cNvPr id="11274" name="Group 267">
            <a:extLst>
              <a:ext uri="{FF2B5EF4-FFF2-40B4-BE49-F238E27FC236}">
                <a16:creationId xmlns:a16="http://schemas.microsoft.com/office/drawing/2014/main" id="{06CBD2BD-7883-46B1-B691-5BA871F3F3C6}"/>
              </a:ext>
            </a:extLst>
          </p:cNvPr>
          <p:cNvGrpSpPr>
            <a:grpSpLocks/>
          </p:cNvGrpSpPr>
          <p:nvPr/>
        </p:nvGrpSpPr>
        <p:grpSpPr bwMode="auto">
          <a:xfrm>
            <a:off x="5684838" y="1831975"/>
            <a:ext cx="2293937" cy="1627188"/>
            <a:chOff x="8679" y="1891"/>
            <a:chExt cx="787" cy="738"/>
          </a:xfrm>
        </p:grpSpPr>
        <p:sp>
          <p:nvSpPr>
            <p:cNvPr id="11279" name="Line 269">
              <a:extLst>
                <a:ext uri="{FF2B5EF4-FFF2-40B4-BE49-F238E27FC236}">
                  <a16:creationId xmlns:a16="http://schemas.microsoft.com/office/drawing/2014/main" id="{F2E049A3-B688-43E6-AEA4-FA8FEC548B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280" name="Line 268">
              <a:extLst>
                <a:ext uri="{FF2B5EF4-FFF2-40B4-BE49-F238E27FC236}">
                  <a16:creationId xmlns:a16="http://schemas.microsoft.com/office/drawing/2014/main" id="{1FFF94FC-7B91-4877-81B3-6F28B7D7C18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1275" name="Text Box 271">
            <a:extLst>
              <a:ext uri="{FF2B5EF4-FFF2-40B4-BE49-F238E27FC236}">
                <a16:creationId xmlns:a16="http://schemas.microsoft.com/office/drawing/2014/main" id="{0251C8B1-DFEE-40B3-AC3F-EF93C250C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1763" y="2830513"/>
            <a:ext cx="15843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24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1276" name="Text Box 272">
            <a:extLst>
              <a:ext uri="{FF2B5EF4-FFF2-40B4-BE49-F238E27FC236}">
                <a16:creationId xmlns:a16="http://schemas.microsoft.com/office/drawing/2014/main" id="{447D3DBA-A599-4D61-8447-E20706CB6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5725" y="1608138"/>
            <a:ext cx="164623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1277" name="Text Box 273">
            <a:extLst>
              <a:ext uri="{FF2B5EF4-FFF2-40B4-BE49-F238E27FC236}">
                <a16:creationId xmlns:a16="http://schemas.microsoft.com/office/drawing/2014/main" id="{BAC6458C-EA65-47BC-BE65-1A18F122C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388" y="2262188"/>
            <a:ext cx="13319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1278" name="Text Box 274">
            <a:extLst>
              <a:ext uri="{FF2B5EF4-FFF2-40B4-BE49-F238E27FC236}">
                <a16:creationId xmlns:a16="http://schemas.microsoft.com/office/drawing/2014/main" id="{0B205EC2-24F5-4CB0-8E39-A98E24689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9463" y="2262188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12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7F08497-16C9-7508-2844-3765E0C68944}"/>
                  </a:ext>
                </a:extLst>
              </p:cNvPr>
              <p:cNvSpPr txBox="1"/>
              <p:nvPr/>
            </p:nvSpPr>
            <p:spPr>
              <a:xfrm>
                <a:off x="445904" y="1790732"/>
                <a:ext cx="3892197" cy="107721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AU" sz="32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32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32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3200" i="1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AU" sz="32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32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AU" sz="32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3200" dirty="0"/>
              </a:p>
              <a:p>
                <a14:m>
                  <m:oMath xmlns:m="http://schemas.openxmlformats.org/officeDocument/2006/math">
                    <m:r>
                      <a:rPr lang="en-AU" sz="320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32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3200" dirty="0"/>
                  <a:t>= </a:t>
                </a:r>
                <a:r>
                  <a:rPr lang="en-AU" sz="3200" dirty="0">
                    <a:solidFill>
                      <a:srgbClr val="FF0000"/>
                    </a:solidFill>
                  </a:rPr>
                  <a:t>3</a:t>
                </a:r>
                <a:r>
                  <a:rPr lang="en-AU" sz="3200" dirty="0"/>
                  <a:t>, </a:t>
                </a:r>
                <a14:m>
                  <m:oMath xmlns:m="http://schemas.openxmlformats.org/officeDocument/2006/math">
                    <m:r>
                      <a:rPr lang="en-AU" sz="32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AU" sz="3200" dirty="0"/>
                  <a:t> = </a:t>
                </a:r>
                <a:r>
                  <a:rPr lang="en-US" sz="3200" dirty="0">
                    <a:solidFill>
                      <a:srgbClr val="00B050"/>
                    </a:solidFill>
                  </a:rPr>
                  <a:t>14</a:t>
                </a:r>
                <a:r>
                  <a:rPr lang="en-US" altLang="en-US" sz="3200" dirty="0"/>
                  <a:t>, </a:t>
                </a:r>
                <a14:m>
                  <m:oMath xmlns:m="http://schemas.openxmlformats.org/officeDocument/2006/math">
                    <m:r>
                      <a:rPr lang="en-AU" sz="32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AU" sz="3200" dirty="0"/>
                  <a:t>= </a:t>
                </a:r>
                <a:r>
                  <a:rPr lang="en-US" altLang="en-US" sz="3200" dirty="0">
                    <a:solidFill>
                      <a:srgbClr val="FF0000"/>
                    </a:solidFill>
                  </a:rPr>
                  <a:t>8</a:t>
                </a:r>
                <a:endParaRPr lang="en-AU" sz="3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7F08497-16C9-7508-2844-3765E0C689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04" y="1790732"/>
                <a:ext cx="3892197" cy="1077218"/>
              </a:xfrm>
              <a:prstGeom prst="rect">
                <a:avLst/>
              </a:prstGeom>
              <a:blipFill>
                <a:blip r:embed="rId3"/>
                <a:stretch>
                  <a:fillRect b="-161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 autoUpdateAnimBg="0"/>
      <p:bldP spid="34819" grpId="0" autoUpdateAnimBg="0"/>
      <p:bldP spid="34821" grpId="0" autoUpdateAnimBg="0"/>
      <p:bldP spid="34822" grpId="0" autoUpdateAnimBg="0"/>
      <p:bldP spid="34823" grpId="0" autoUpdateAnimBg="0"/>
      <p:bldP spid="34824" grpId="0" animBg="1"/>
      <p:bldP spid="3482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87" name="Text Box 47">
            <a:extLst>
              <a:ext uri="{FF2B5EF4-FFF2-40B4-BE49-F238E27FC236}">
                <a16:creationId xmlns:a16="http://schemas.microsoft.com/office/drawing/2014/main" id="{0719F78A-F60C-4659-9736-870348F27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2113" y="5730875"/>
            <a:ext cx="321468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latin typeface="Times" panose="02020603050405020304" pitchFamily="18" charset="0"/>
              </a:rPr>
              <a:t>( </a:t>
            </a:r>
            <a:r>
              <a:rPr lang="en-US" altLang="en-US" sz="2600" b="1">
                <a:solidFill>
                  <a:schemeClr val="accent2"/>
                </a:solidFill>
                <a:latin typeface="Times" panose="02020603050405020304" pitchFamily="18" charset="0"/>
              </a:rPr>
              <a:t>3</a:t>
            </a:r>
            <a:r>
              <a:rPr lang="en-US" altLang="en-US" sz="2600" b="1">
                <a:latin typeface="Times" panose="02020603050405020304" pitchFamily="18" charset="0"/>
              </a:rPr>
              <a:t>x +  </a:t>
            </a:r>
            <a:r>
              <a:rPr lang="en-US" altLang="en-US" sz="2600" b="1">
                <a:solidFill>
                  <a:srgbClr val="FF0000"/>
                </a:solidFill>
                <a:latin typeface="Times" panose="02020603050405020304" pitchFamily="18" charset="0"/>
              </a:rPr>
              <a:t>2</a:t>
            </a:r>
            <a:r>
              <a:rPr lang="en-US" altLang="en-US" sz="2600" b="1">
                <a:latin typeface="Times" panose="02020603050405020304" pitchFamily="18" charset="0"/>
              </a:rPr>
              <a:t> )( x +  </a:t>
            </a:r>
            <a:r>
              <a:rPr lang="en-US" altLang="en-US" sz="2600" b="1">
                <a:solidFill>
                  <a:srgbClr val="FF0000"/>
                </a:solidFill>
                <a:latin typeface="Times" panose="02020603050405020304" pitchFamily="18" charset="0"/>
              </a:rPr>
              <a:t>4</a:t>
            </a:r>
            <a:r>
              <a:rPr lang="en-US" altLang="en-US" sz="2600" b="1">
                <a:latin typeface="Times" panose="02020603050405020304" pitchFamily="18" charset="0"/>
              </a:rPr>
              <a:t> )</a:t>
            </a:r>
          </a:p>
        </p:txBody>
      </p:sp>
      <p:sp>
        <p:nvSpPr>
          <p:cNvPr id="35852" name="Text Box 12">
            <a:extLst>
              <a:ext uri="{FF2B5EF4-FFF2-40B4-BE49-F238E27FC236}">
                <a16:creationId xmlns:a16="http://schemas.microsoft.com/office/drawing/2014/main" id="{6920741C-829C-4DC9-858C-DBAD8B214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0" y="2390775"/>
            <a:ext cx="4413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0000"/>
                </a:solidFill>
                <a:latin typeface="Times" panose="02020603050405020304" pitchFamily="18" charset="0"/>
              </a:rPr>
              <a:t>2</a:t>
            </a:r>
            <a:endParaRPr lang="en-US" altLang="en-US" sz="2600" b="1">
              <a:latin typeface="Times" panose="02020603050405020304" pitchFamily="18" charset="0"/>
            </a:endParaRPr>
          </a:p>
        </p:txBody>
      </p:sp>
      <p:sp>
        <p:nvSpPr>
          <p:cNvPr id="12292" name="Text Box 2">
            <a:extLst>
              <a:ext uri="{FF2B5EF4-FFF2-40B4-BE49-F238E27FC236}">
                <a16:creationId xmlns:a16="http://schemas.microsoft.com/office/drawing/2014/main" id="{1B60E19F-BEBF-4000-9E39-48601CCAD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1319213"/>
            <a:ext cx="4346575" cy="519112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Factor.    </a:t>
            </a:r>
            <a:r>
              <a:rPr lang="en-US" altLang="en-US" sz="2800" b="1">
                <a:solidFill>
                  <a:srgbClr val="FF0000"/>
                </a:solidFill>
              </a:rPr>
              <a:t>3</a:t>
            </a:r>
            <a:r>
              <a:rPr lang="en-US" altLang="en-US" sz="2800" b="1"/>
              <a:t>x</a:t>
            </a:r>
            <a:r>
              <a:rPr lang="en-US" altLang="en-US" sz="2800" b="1" baseline="30000"/>
              <a:t>2</a:t>
            </a:r>
            <a:r>
              <a:rPr lang="en-US" altLang="en-US" sz="2800" b="1"/>
              <a:t> + </a:t>
            </a:r>
            <a:r>
              <a:rPr lang="en-US" altLang="en-US" sz="2800" b="1">
                <a:solidFill>
                  <a:srgbClr val="00B050"/>
                </a:solidFill>
              </a:rPr>
              <a:t>14</a:t>
            </a:r>
            <a:r>
              <a:rPr lang="en-US" altLang="en-US" sz="2800" b="1"/>
              <a:t>x + </a:t>
            </a:r>
            <a:r>
              <a:rPr lang="en-US" altLang="en-US" sz="28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1B1E2459-E1BA-4CEB-A626-7770DD9AE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231775"/>
            <a:ext cx="5745163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" panose="02020603050405020304" pitchFamily="18" charset="0"/>
              </a:rPr>
              <a:t>Factoring Trinomials </a:t>
            </a:r>
            <a:endParaRPr lang="en-US" altLang="en-US" sz="240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5845" name="Text Box 5">
            <a:extLst>
              <a:ext uri="{FF2B5EF4-FFF2-40B4-BE49-F238E27FC236}">
                <a16:creationId xmlns:a16="http://schemas.microsoft.com/office/drawing/2014/main" id="{B9CC93BD-DBD3-4CC9-908C-10EB65830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" y="3390900"/>
            <a:ext cx="43465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5</a:t>
            </a:r>
            <a:r>
              <a:rPr lang="en-US" altLang="en-US" sz="2400" b="1">
                <a:latin typeface="Times" panose="02020603050405020304" pitchFamily="18" charset="0"/>
              </a:rPr>
              <a:t>:   Put the original leading coefficient (3) under both numbers.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5846" name="Text Box 6">
            <a:extLst>
              <a:ext uri="{FF2B5EF4-FFF2-40B4-BE49-F238E27FC236}">
                <a16:creationId xmlns:a16="http://schemas.microsoft.com/office/drawing/2014/main" id="{CBE4C0A0-7299-4BFB-BEDD-2971BCFF7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5450" y="2398713"/>
            <a:ext cx="29464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latin typeface="Times" panose="02020603050405020304" pitchFamily="18" charset="0"/>
              </a:rPr>
              <a:t>( x +       )( x +       )</a:t>
            </a:r>
          </a:p>
        </p:txBody>
      </p:sp>
      <p:sp>
        <p:nvSpPr>
          <p:cNvPr id="35847" name="Text Box 7">
            <a:extLst>
              <a:ext uri="{FF2B5EF4-FFF2-40B4-BE49-F238E27FC236}">
                <a16:creationId xmlns:a16="http://schemas.microsoft.com/office/drawing/2014/main" id="{0B298F72-63A0-48EE-BAB2-F6FE79AC2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8" y="4800600"/>
            <a:ext cx="48117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6</a:t>
            </a:r>
            <a:r>
              <a:rPr lang="en-US" altLang="en-US" sz="2400" b="1">
                <a:latin typeface="Times" panose="02020603050405020304" pitchFamily="18" charset="0"/>
              </a:rPr>
              <a:t>:  Reduce the fractions, if possible.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5849" name="Text Box 9">
            <a:extLst>
              <a:ext uri="{FF2B5EF4-FFF2-40B4-BE49-F238E27FC236}">
                <a16:creationId xmlns:a16="http://schemas.microsoft.com/office/drawing/2014/main" id="{82DBF006-4CEC-4661-98DD-009EB5068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3" y="5791200"/>
            <a:ext cx="46497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7</a:t>
            </a:r>
            <a:r>
              <a:rPr lang="en-US" altLang="en-US" sz="2400" b="1">
                <a:latin typeface="Times" panose="02020603050405020304" pitchFamily="18" charset="0"/>
              </a:rPr>
              <a:t>:  Move denominators in front of x.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5851" name="Text Box 11">
            <a:extLst>
              <a:ext uri="{FF2B5EF4-FFF2-40B4-BE49-F238E27FC236}">
                <a16:creationId xmlns:a16="http://schemas.microsoft.com/office/drawing/2014/main" id="{381FB0D9-4521-449D-805A-2B8B525CA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2333625"/>
            <a:ext cx="43465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4</a:t>
            </a:r>
            <a:r>
              <a:rPr lang="en-US" altLang="en-US" sz="2400" b="1">
                <a:latin typeface="Times" panose="02020603050405020304" pitchFamily="18" charset="0"/>
              </a:rPr>
              <a:t>:   Write temporary factors with the two numbers.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5853" name="Text Box 13">
            <a:extLst>
              <a:ext uri="{FF2B5EF4-FFF2-40B4-BE49-F238E27FC236}">
                <a16:creationId xmlns:a16="http://schemas.microsoft.com/office/drawing/2014/main" id="{7C93A12A-0350-4279-A23D-A7CB97D3D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3325" y="2403475"/>
            <a:ext cx="6032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0000"/>
                </a:solidFill>
                <a:latin typeface="Times" panose="02020603050405020304" pitchFamily="18" charset="0"/>
              </a:rPr>
              <a:t>12</a:t>
            </a:r>
            <a:endParaRPr lang="en-US" altLang="en-US" sz="2600" b="1">
              <a:latin typeface="Times" panose="02020603050405020304" pitchFamily="18" charset="0"/>
            </a:endParaRPr>
          </a:p>
        </p:txBody>
      </p:sp>
      <p:grpSp>
        <p:nvGrpSpPr>
          <p:cNvPr id="2" name="Group 16">
            <a:extLst>
              <a:ext uri="{FF2B5EF4-FFF2-40B4-BE49-F238E27FC236}">
                <a16:creationId xmlns:a16="http://schemas.microsoft.com/office/drawing/2014/main" id="{D423B1BA-8E36-423D-AD2A-C81F51F47F1F}"/>
              </a:ext>
            </a:extLst>
          </p:cNvPr>
          <p:cNvGrpSpPr>
            <a:grpSpLocks/>
          </p:cNvGrpSpPr>
          <p:nvPr/>
        </p:nvGrpSpPr>
        <p:grpSpPr bwMode="auto">
          <a:xfrm>
            <a:off x="6313488" y="2752725"/>
            <a:ext cx="441325" cy="488950"/>
            <a:chOff x="3977" y="1734"/>
            <a:chExt cx="278" cy="308"/>
          </a:xfrm>
        </p:grpSpPr>
        <p:sp>
          <p:nvSpPr>
            <p:cNvPr id="12331" name="Text Box 15">
              <a:extLst>
                <a:ext uri="{FF2B5EF4-FFF2-40B4-BE49-F238E27FC236}">
                  <a16:creationId xmlns:a16="http://schemas.microsoft.com/office/drawing/2014/main" id="{C51C2B13-9C4D-4CC0-8185-F9785B98E8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7" y="1734"/>
              <a:ext cx="278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solidFill>
                    <a:schemeClr val="accent2"/>
                  </a:solidFill>
                  <a:latin typeface="Times" panose="02020603050405020304" pitchFamily="18" charset="0"/>
                </a:rPr>
                <a:t>3</a:t>
              </a:r>
              <a:endParaRPr lang="en-US" altLang="en-US" sz="2600" b="1">
                <a:latin typeface="Times" panose="02020603050405020304" pitchFamily="18" charset="0"/>
              </a:endParaRPr>
            </a:p>
          </p:txBody>
        </p:sp>
        <p:sp>
          <p:nvSpPr>
            <p:cNvPr id="12332" name="Line 14">
              <a:extLst>
                <a:ext uri="{FF2B5EF4-FFF2-40B4-BE49-F238E27FC236}">
                  <a16:creationId xmlns:a16="http://schemas.microsoft.com/office/drawing/2014/main" id="{92FE5149-B182-4521-91AB-2EEB448D25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1758"/>
              <a:ext cx="18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" name="Group 17">
            <a:extLst>
              <a:ext uri="{FF2B5EF4-FFF2-40B4-BE49-F238E27FC236}">
                <a16:creationId xmlns:a16="http://schemas.microsoft.com/office/drawing/2014/main" id="{479327FD-EA44-4847-BBF6-E25FBBB58567}"/>
              </a:ext>
            </a:extLst>
          </p:cNvPr>
          <p:cNvGrpSpPr>
            <a:grpSpLocks/>
          </p:cNvGrpSpPr>
          <p:nvPr/>
        </p:nvGrpSpPr>
        <p:grpSpPr bwMode="auto">
          <a:xfrm>
            <a:off x="7635875" y="2747963"/>
            <a:ext cx="441325" cy="488950"/>
            <a:chOff x="3977" y="1734"/>
            <a:chExt cx="278" cy="308"/>
          </a:xfrm>
        </p:grpSpPr>
        <p:sp>
          <p:nvSpPr>
            <p:cNvPr id="12329" name="Text Box 18">
              <a:extLst>
                <a:ext uri="{FF2B5EF4-FFF2-40B4-BE49-F238E27FC236}">
                  <a16:creationId xmlns:a16="http://schemas.microsoft.com/office/drawing/2014/main" id="{C579544D-04A4-4625-9551-7006BA77A3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7" y="1734"/>
              <a:ext cx="278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solidFill>
                    <a:schemeClr val="accent2"/>
                  </a:solidFill>
                  <a:latin typeface="Times" panose="02020603050405020304" pitchFamily="18" charset="0"/>
                </a:rPr>
                <a:t>3</a:t>
              </a:r>
              <a:endParaRPr lang="en-US" altLang="en-US" sz="2600" b="1">
                <a:latin typeface="Times" panose="02020603050405020304" pitchFamily="18" charset="0"/>
              </a:endParaRPr>
            </a:p>
          </p:txBody>
        </p:sp>
        <p:sp>
          <p:nvSpPr>
            <p:cNvPr id="12330" name="Line 19">
              <a:extLst>
                <a:ext uri="{FF2B5EF4-FFF2-40B4-BE49-F238E27FC236}">
                  <a16:creationId xmlns:a16="http://schemas.microsoft.com/office/drawing/2014/main" id="{30A97E6F-8872-45F7-B770-D4CCE8128D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1758"/>
              <a:ext cx="18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4" name="Group 29">
            <a:extLst>
              <a:ext uri="{FF2B5EF4-FFF2-40B4-BE49-F238E27FC236}">
                <a16:creationId xmlns:a16="http://schemas.microsoft.com/office/drawing/2014/main" id="{570CA358-44E4-4E4F-9E02-CC712479A3A5}"/>
              </a:ext>
            </a:extLst>
          </p:cNvPr>
          <p:cNvGrpSpPr>
            <a:grpSpLocks/>
          </p:cNvGrpSpPr>
          <p:nvPr/>
        </p:nvGrpSpPr>
        <p:grpSpPr bwMode="auto">
          <a:xfrm>
            <a:off x="5499100" y="3789363"/>
            <a:ext cx="2946400" cy="850900"/>
            <a:chOff x="3541" y="2255"/>
            <a:chExt cx="1856" cy="536"/>
          </a:xfrm>
        </p:grpSpPr>
        <p:sp>
          <p:nvSpPr>
            <p:cNvPr id="12320" name="Text Box 20">
              <a:extLst>
                <a:ext uri="{FF2B5EF4-FFF2-40B4-BE49-F238E27FC236}">
                  <a16:creationId xmlns:a16="http://schemas.microsoft.com/office/drawing/2014/main" id="{06F682C6-2019-4003-80F2-5B53B868A5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3" y="2255"/>
              <a:ext cx="278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solidFill>
                    <a:srgbClr val="FF0000"/>
                  </a:solidFill>
                  <a:latin typeface="Times" panose="02020603050405020304" pitchFamily="18" charset="0"/>
                </a:rPr>
                <a:t>2</a:t>
              </a:r>
              <a:endParaRPr lang="en-US" altLang="en-US" sz="2600" b="1">
                <a:latin typeface="Times" panose="02020603050405020304" pitchFamily="18" charset="0"/>
              </a:endParaRPr>
            </a:p>
          </p:txBody>
        </p:sp>
        <p:sp>
          <p:nvSpPr>
            <p:cNvPr id="12321" name="Text Box 21">
              <a:extLst>
                <a:ext uri="{FF2B5EF4-FFF2-40B4-BE49-F238E27FC236}">
                  <a16:creationId xmlns:a16="http://schemas.microsoft.com/office/drawing/2014/main" id="{1E8D1D96-C036-4392-9670-464F5CEB8D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1" y="2260"/>
              <a:ext cx="185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latin typeface="Times" panose="02020603050405020304" pitchFamily="18" charset="0"/>
                </a:rPr>
                <a:t>( x +       )( x +       )</a:t>
              </a:r>
            </a:p>
          </p:txBody>
        </p:sp>
        <p:sp>
          <p:nvSpPr>
            <p:cNvPr id="12322" name="Text Box 22">
              <a:extLst>
                <a:ext uri="{FF2B5EF4-FFF2-40B4-BE49-F238E27FC236}">
                  <a16:creationId xmlns:a16="http://schemas.microsoft.com/office/drawing/2014/main" id="{51FE5CF7-4E63-4B16-ADAE-79AF8E9876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1" y="2263"/>
              <a:ext cx="38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solidFill>
                    <a:srgbClr val="FF0000"/>
                  </a:solidFill>
                  <a:latin typeface="Times" panose="02020603050405020304" pitchFamily="18" charset="0"/>
                </a:rPr>
                <a:t>12</a:t>
              </a:r>
              <a:endParaRPr lang="en-US" altLang="en-US" sz="2600" b="1">
                <a:latin typeface="Times" panose="02020603050405020304" pitchFamily="18" charset="0"/>
              </a:endParaRPr>
            </a:p>
          </p:txBody>
        </p:sp>
        <p:grpSp>
          <p:nvGrpSpPr>
            <p:cNvPr id="12323" name="Group 23">
              <a:extLst>
                <a:ext uri="{FF2B5EF4-FFF2-40B4-BE49-F238E27FC236}">
                  <a16:creationId xmlns:a16="http://schemas.microsoft.com/office/drawing/2014/main" id="{3C4D30D9-FE77-4669-BE93-2AB668BF49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50" y="2483"/>
              <a:ext cx="278" cy="308"/>
              <a:chOff x="3977" y="1734"/>
              <a:chExt cx="278" cy="308"/>
            </a:xfrm>
          </p:grpSpPr>
          <p:sp>
            <p:nvSpPr>
              <p:cNvPr id="12327" name="Text Box 24">
                <a:extLst>
                  <a:ext uri="{FF2B5EF4-FFF2-40B4-BE49-F238E27FC236}">
                    <a16:creationId xmlns:a16="http://schemas.microsoft.com/office/drawing/2014/main" id="{BC29BCAA-6885-43C5-B220-FFDDFFFB68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77" y="1734"/>
                <a:ext cx="278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600" b="1">
                    <a:solidFill>
                      <a:schemeClr val="accent2"/>
                    </a:solidFill>
                    <a:latin typeface="Times" panose="02020603050405020304" pitchFamily="18" charset="0"/>
                  </a:rPr>
                  <a:t>3</a:t>
                </a:r>
                <a:endParaRPr lang="en-US" altLang="en-US" sz="2600" b="1">
                  <a:latin typeface="Times" panose="02020603050405020304" pitchFamily="18" charset="0"/>
                </a:endParaRPr>
              </a:p>
            </p:txBody>
          </p:sp>
          <p:sp>
            <p:nvSpPr>
              <p:cNvPr id="12328" name="Line 25">
                <a:extLst>
                  <a:ext uri="{FF2B5EF4-FFF2-40B4-BE49-F238E27FC236}">
                    <a16:creationId xmlns:a16="http://schemas.microsoft.com/office/drawing/2014/main" id="{7C9A1F37-D771-4E7A-8D77-405859451C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9" y="1758"/>
                <a:ext cx="180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12324" name="Group 26">
              <a:extLst>
                <a:ext uri="{FF2B5EF4-FFF2-40B4-BE49-F238E27FC236}">
                  <a16:creationId xmlns:a16="http://schemas.microsoft.com/office/drawing/2014/main" id="{8411C671-4E9A-4C3F-B6C7-B112B092F3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83" y="2480"/>
              <a:ext cx="278" cy="308"/>
              <a:chOff x="3977" y="1734"/>
              <a:chExt cx="278" cy="308"/>
            </a:xfrm>
          </p:grpSpPr>
          <p:sp>
            <p:nvSpPr>
              <p:cNvPr id="12325" name="Text Box 27">
                <a:extLst>
                  <a:ext uri="{FF2B5EF4-FFF2-40B4-BE49-F238E27FC236}">
                    <a16:creationId xmlns:a16="http://schemas.microsoft.com/office/drawing/2014/main" id="{80B5F3FE-B51D-4A4E-8AE0-E6226E375D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77" y="1734"/>
                <a:ext cx="278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600" b="1">
                    <a:solidFill>
                      <a:schemeClr val="accent2"/>
                    </a:solidFill>
                    <a:latin typeface="Times" panose="02020603050405020304" pitchFamily="18" charset="0"/>
                  </a:rPr>
                  <a:t>3</a:t>
                </a:r>
                <a:endParaRPr lang="en-US" altLang="en-US" sz="2600" b="1">
                  <a:latin typeface="Times" panose="02020603050405020304" pitchFamily="18" charset="0"/>
                </a:endParaRPr>
              </a:p>
            </p:txBody>
          </p:sp>
          <p:sp>
            <p:nvSpPr>
              <p:cNvPr id="12326" name="Line 28">
                <a:extLst>
                  <a:ext uri="{FF2B5EF4-FFF2-40B4-BE49-F238E27FC236}">
                    <a16:creationId xmlns:a16="http://schemas.microsoft.com/office/drawing/2014/main" id="{ACEC631C-2A59-40CB-B2C7-8698A8630B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9" y="1758"/>
                <a:ext cx="180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sp>
        <p:nvSpPr>
          <p:cNvPr id="35870" name="Line 30">
            <a:extLst>
              <a:ext uri="{FF2B5EF4-FFF2-40B4-BE49-F238E27FC236}">
                <a16:creationId xmlns:a16="http://schemas.microsoft.com/office/drawing/2014/main" id="{11EDC9DE-C317-493B-A2ED-AD00480E33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00950" y="3827463"/>
            <a:ext cx="339725" cy="341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5871" name="Line 31">
            <a:extLst>
              <a:ext uri="{FF2B5EF4-FFF2-40B4-BE49-F238E27FC236}">
                <a16:creationId xmlns:a16="http://schemas.microsoft.com/office/drawing/2014/main" id="{5EDE0076-B41F-4454-8529-796E756A6D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13650" y="4189413"/>
            <a:ext cx="339725" cy="341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5872" name="Text Box 32">
            <a:extLst>
              <a:ext uri="{FF2B5EF4-FFF2-40B4-BE49-F238E27FC236}">
                <a16:creationId xmlns:a16="http://schemas.microsoft.com/office/drawing/2014/main" id="{4FC94E99-4F2C-471C-93ED-2271689C5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8413" y="3454400"/>
            <a:ext cx="500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4</a:t>
            </a:r>
            <a:endParaRPr lang="en-US" altLang="en-US" sz="2400">
              <a:latin typeface="Times" panose="02020603050405020304" pitchFamily="18" charset="0"/>
            </a:endParaRPr>
          </a:p>
        </p:txBody>
      </p:sp>
      <p:grpSp>
        <p:nvGrpSpPr>
          <p:cNvPr id="7" name="Group 44">
            <a:extLst>
              <a:ext uri="{FF2B5EF4-FFF2-40B4-BE49-F238E27FC236}">
                <a16:creationId xmlns:a16="http://schemas.microsoft.com/office/drawing/2014/main" id="{4ECBCF2F-1DB0-4874-A212-A7B74DC78BEB}"/>
              </a:ext>
            </a:extLst>
          </p:cNvPr>
          <p:cNvGrpSpPr>
            <a:grpSpLocks/>
          </p:cNvGrpSpPr>
          <p:nvPr/>
        </p:nvGrpSpPr>
        <p:grpSpPr bwMode="auto">
          <a:xfrm>
            <a:off x="5480050" y="4756150"/>
            <a:ext cx="2946400" cy="850900"/>
            <a:chOff x="3452" y="2930"/>
            <a:chExt cx="1856" cy="536"/>
          </a:xfrm>
        </p:grpSpPr>
        <p:sp>
          <p:nvSpPr>
            <p:cNvPr id="12314" name="Text Box 33">
              <a:extLst>
                <a:ext uri="{FF2B5EF4-FFF2-40B4-BE49-F238E27FC236}">
                  <a16:creationId xmlns:a16="http://schemas.microsoft.com/office/drawing/2014/main" id="{437875D3-B887-4296-B15F-FF36735C0D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4" y="2930"/>
              <a:ext cx="278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solidFill>
                    <a:srgbClr val="FF0000"/>
                  </a:solidFill>
                  <a:latin typeface="Times" panose="02020603050405020304" pitchFamily="18" charset="0"/>
                </a:rPr>
                <a:t>2</a:t>
              </a:r>
              <a:endParaRPr lang="en-US" altLang="en-US" sz="2600" b="1">
                <a:latin typeface="Times" panose="02020603050405020304" pitchFamily="18" charset="0"/>
              </a:endParaRPr>
            </a:p>
          </p:txBody>
        </p:sp>
        <p:sp>
          <p:nvSpPr>
            <p:cNvPr id="12315" name="Text Box 34">
              <a:extLst>
                <a:ext uri="{FF2B5EF4-FFF2-40B4-BE49-F238E27FC236}">
                  <a16:creationId xmlns:a16="http://schemas.microsoft.com/office/drawing/2014/main" id="{B83D4C11-AC4F-47DA-A328-8D61C1BCB8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2" y="2935"/>
              <a:ext cx="185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latin typeface="Times" panose="02020603050405020304" pitchFamily="18" charset="0"/>
                </a:rPr>
                <a:t>( x +       )( x +       )</a:t>
              </a:r>
            </a:p>
          </p:txBody>
        </p:sp>
        <p:sp>
          <p:nvSpPr>
            <p:cNvPr id="12316" name="Text Box 35">
              <a:extLst>
                <a:ext uri="{FF2B5EF4-FFF2-40B4-BE49-F238E27FC236}">
                  <a16:creationId xmlns:a16="http://schemas.microsoft.com/office/drawing/2014/main" id="{35B5A275-F5DA-4A5B-8BE8-0C35DE663A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2" y="2938"/>
              <a:ext cx="38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solidFill>
                    <a:srgbClr val="FF0000"/>
                  </a:solidFill>
                  <a:latin typeface="Times" panose="02020603050405020304" pitchFamily="18" charset="0"/>
                </a:rPr>
                <a:t>4</a:t>
              </a:r>
              <a:endParaRPr lang="en-US" altLang="en-US" sz="2600" b="1">
                <a:latin typeface="Times" panose="02020603050405020304" pitchFamily="18" charset="0"/>
              </a:endParaRPr>
            </a:p>
          </p:txBody>
        </p:sp>
        <p:grpSp>
          <p:nvGrpSpPr>
            <p:cNvPr id="12317" name="Group 36">
              <a:extLst>
                <a:ext uri="{FF2B5EF4-FFF2-40B4-BE49-F238E27FC236}">
                  <a16:creationId xmlns:a16="http://schemas.microsoft.com/office/drawing/2014/main" id="{9367B4E1-EA76-4E29-9D28-2F25625B53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1" y="3158"/>
              <a:ext cx="278" cy="308"/>
              <a:chOff x="3977" y="1734"/>
              <a:chExt cx="278" cy="308"/>
            </a:xfrm>
          </p:grpSpPr>
          <p:sp>
            <p:nvSpPr>
              <p:cNvPr id="12318" name="Text Box 37">
                <a:extLst>
                  <a:ext uri="{FF2B5EF4-FFF2-40B4-BE49-F238E27FC236}">
                    <a16:creationId xmlns:a16="http://schemas.microsoft.com/office/drawing/2014/main" id="{7DF1F09D-F32A-4D10-BE96-F6F1B8DF15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77" y="1734"/>
                <a:ext cx="278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600" b="1">
                    <a:solidFill>
                      <a:schemeClr val="accent2"/>
                    </a:solidFill>
                    <a:latin typeface="Times" panose="02020603050405020304" pitchFamily="18" charset="0"/>
                  </a:rPr>
                  <a:t>3</a:t>
                </a:r>
                <a:endParaRPr lang="en-US" altLang="en-US" sz="2600" b="1">
                  <a:latin typeface="Times" panose="02020603050405020304" pitchFamily="18" charset="0"/>
                </a:endParaRPr>
              </a:p>
            </p:txBody>
          </p:sp>
          <p:sp>
            <p:nvSpPr>
              <p:cNvPr id="12319" name="Line 38">
                <a:extLst>
                  <a:ext uri="{FF2B5EF4-FFF2-40B4-BE49-F238E27FC236}">
                    <a16:creationId xmlns:a16="http://schemas.microsoft.com/office/drawing/2014/main" id="{2B7923D2-A102-4F25-A1AA-4BB872E79D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9" y="1758"/>
                <a:ext cx="180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grpSp>
        <p:nvGrpSpPr>
          <p:cNvPr id="12307" name="Group 267">
            <a:extLst>
              <a:ext uri="{FF2B5EF4-FFF2-40B4-BE49-F238E27FC236}">
                <a16:creationId xmlns:a16="http://schemas.microsoft.com/office/drawing/2014/main" id="{033B9321-98A3-46EB-957C-162DB49AE841}"/>
              </a:ext>
            </a:extLst>
          </p:cNvPr>
          <p:cNvGrpSpPr>
            <a:grpSpLocks/>
          </p:cNvGrpSpPr>
          <p:nvPr/>
        </p:nvGrpSpPr>
        <p:grpSpPr bwMode="auto">
          <a:xfrm>
            <a:off x="6003925" y="420688"/>
            <a:ext cx="2292350" cy="1627187"/>
            <a:chOff x="8679" y="1891"/>
            <a:chExt cx="787" cy="738"/>
          </a:xfrm>
        </p:grpSpPr>
        <p:sp>
          <p:nvSpPr>
            <p:cNvPr id="12312" name="Line 269">
              <a:extLst>
                <a:ext uri="{FF2B5EF4-FFF2-40B4-BE49-F238E27FC236}">
                  <a16:creationId xmlns:a16="http://schemas.microsoft.com/office/drawing/2014/main" id="{0D02C590-8A07-46AF-ABCA-2334FF0AA3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313" name="Line 268">
              <a:extLst>
                <a:ext uri="{FF2B5EF4-FFF2-40B4-BE49-F238E27FC236}">
                  <a16:creationId xmlns:a16="http://schemas.microsoft.com/office/drawing/2014/main" id="{BF20CB2C-DB7C-4402-BC66-90C92DD7D90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2308" name="Text Box 271">
            <a:extLst>
              <a:ext uri="{FF2B5EF4-FFF2-40B4-BE49-F238E27FC236}">
                <a16:creationId xmlns:a16="http://schemas.microsoft.com/office/drawing/2014/main" id="{F15AC7D3-DF5A-4757-BDC2-68E38F605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0850" y="1419225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24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2309" name="Text Box 272">
            <a:extLst>
              <a:ext uri="{FF2B5EF4-FFF2-40B4-BE49-F238E27FC236}">
                <a16:creationId xmlns:a16="http://schemas.microsoft.com/office/drawing/2014/main" id="{78CC2566-23DD-4F9B-BB01-96F98CF8E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4813" y="196850"/>
            <a:ext cx="16446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2310" name="Text Box 273">
            <a:extLst>
              <a:ext uri="{FF2B5EF4-FFF2-40B4-BE49-F238E27FC236}">
                <a16:creationId xmlns:a16="http://schemas.microsoft.com/office/drawing/2014/main" id="{5B1F3768-FF30-474D-A367-FBA02C03F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3475" y="849313"/>
            <a:ext cx="1331913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2311" name="Text Box 274">
            <a:extLst>
              <a:ext uri="{FF2B5EF4-FFF2-40B4-BE49-F238E27FC236}">
                <a16:creationId xmlns:a16="http://schemas.microsoft.com/office/drawing/2014/main" id="{B4D6CAAC-0077-4548-9533-7B99EB9DD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6963" y="849313"/>
            <a:ext cx="1331912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12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87" grpId="0" autoUpdateAnimBg="0"/>
      <p:bldP spid="35852" grpId="0" autoUpdateAnimBg="0"/>
      <p:bldP spid="35845" grpId="0" autoUpdateAnimBg="0"/>
      <p:bldP spid="35846" grpId="0" autoUpdateAnimBg="0"/>
      <p:bldP spid="35847" grpId="0" autoUpdateAnimBg="0"/>
      <p:bldP spid="35849" grpId="0" autoUpdateAnimBg="0"/>
      <p:bldP spid="35851" grpId="0" autoUpdateAnimBg="0"/>
      <p:bldP spid="35853" grpId="0" autoUpdateAnimBg="0"/>
      <p:bldP spid="3587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969111B8-6894-4467-9FFF-F4AF3A2F7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13" y="3741738"/>
            <a:ext cx="26955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latin typeface="Times" panose="02020603050405020304" pitchFamily="18" charset="0"/>
              </a:rPr>
              <a:t>( 3x +  2 )( x +  4 )</a:t>
            </a:r>
          </a:p>
        </p:txBody>
      </p:sp>
      <p:sp>
        <p:nvSpPr>
          <p:cNvPr id="13315" name="Text Box 4">
            <a:extLst>
              <a:ext uri="{FF2B5EF4-FFF2-40B4-BE49-F238E27FC236}">
                <a16:creationId xmlns:a16="http://schemas.microsoft.com/office/drawing/2014/main" id="{FE42427C-8D87-4DEF-885D-1A7C89F7F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1697038"/>
            <a:ext cx="4592637" cy="519112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Solving.    </a:t>
            </a:r>
            <a:r>
              <a:rPr lang="en-US" altLang="en-US" sz="2800" b="1" dirty="0">
                <a:solidFill>
                  <a:srgbClr val="FF0000"/>
                </a:solidFill>
              </a:rPr>
              <a:t>3</a:t>
            </a:r>
            <a:r>
              <a:rPr lang="en-US" altLang="en-US" sz="2800" b="1" dirty="0"/>
              <a:t>x</a:t>
            </a:r>
            <a:r>
              <a:rPr lang="en-US" altLang="en-US" sz="2800" b="1" baseline="30000" dirty="0"/>
              <a:t>2</a:t>
            </a:r>
            <a:r>
              <a:rPr lang="en-US" altLang="en-US" sz="2800" b="1" dirty="0"/>
              <a:t> +</a:t>
            </a:r>
            <a:r>
              <a:rPr lang="en-US" altLang="en-US" sz="2800" b="1" dirty="0">
                <a:solidFill>
                  <a:srgbClr val="00B050"/>
                </a:solidFill>
              </a:rPr>
              <a:t> 14</a:t>
            </a:r>
            <a:r>
              <a:rPr lang="en-US" altLang="en-US" sz="2800" b="1" dirty="0"/>
              <a:t>x</a:t>
            </a:r>
            <a:r>
              <a:rPr lang="en-US" altLang="en-US" sz="2800" b="1" dirty="0">
                <a:solidFill>
                  <a:srgbClr val="00B050"/>
                </a:solidFill>
              </a:rPr>
              <a:t> </a:t>
            </a:r>
            <a:r>
              <a:rPr lang="en-US" altLang="en-US" sz="2800" b="1" dirty="0"/>
              <a:t>+ </a:t>
            </a:r>
            <a:r>
              <a:rPr lang="en-US" altLang="en-US" sz="2800" b="1" dirty="0">
                <a:solidFill>
                  <a:srgbClr val="FF0000"/>
                </a:solidFill>
              </a:rPr>
              <a:t>8=0</a:t>
            </a:r>
          </a:p>
        </p:txBody>
      </p:sp>
      <p:sp>
        <p:nvSpPr>
          <p:cNvPr id="13316" name="Text Box 5">
            <a:extLst>
              <a:ext uri="{FF2B5EF4-FFF2-40B4-BE49-F238E27FC236}">
                <a16:creationId xmlns:a16="http://schemas.microsoft.com/office/drawing/2014/main" id="{B3C0E6DE-3713-4208-8C66-BDB1F6350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231775"/>
            <a:ext cx="584358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Solving Equations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6874" name="Text Box 10">
            <a:extLst>
              <a:ext uri="{FF2B5EF4-FFF2-40B4-BE49-F238E27FC236}">
                <a16:creationId xmlns:a16="http://schemas.microsoft.com/office/drawing/2014/main" id="{9BFE4A67-1AF1-460D-B98A-7C21C3D19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325" y="2476500"/>
            <a:ext cx="81565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You should always check the factors by distributing, especially since this process has more than a couple of steps.</a:t>
            </a:r>
          </a:p>
        </p:txBody>
      </p:sp>
      <p:sp>
        <p:nvSpPr>
          <p:cNvPr id="36902" name="Text Box 38">
            <a:extLst>
              <a:ext uri="{FF2B5EF4-FFF2-40B4-BE49-F238E27FC236}">
                <a16:creationId xmlns:a16="http://schemas.microsoft.com/office/drawing/2014/main" id="{92D99DB9-DD43-4A6E-81CD-C282E7A42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9963" y="4322763"/>
            <a:ext cx="24987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latin typeface="Times" panose="02020603050405020304" pitchFamily="18" charset="0"/>
              </a:rPr>
              <a:t>= 3x</a:t>
            </a:r>
            <a:r>
              <a:rPr lang="en-US" altLang="en-US" sz="2600" b="1" baseline="30000">
                <a:latin typeface="Times" panose="02020603050405020304" pitchFamily="18" charset="0"/>
              </a:rPr>
              <a:t>2 </a:t>
            </a:r>
            <a:r>
              <a:rPr lang="en-US" altLang="en-US" sz="2600" b="1">
                <a:latin typeface="Times" panose="02020603050405020304" pitchFamily="18" charset="0"/>
              </a:rPr>
              <a:t>+ 14 x + 8</a:t>
            </a:r>
          </a:p>
        </p:txBody>
      </p:sp>
      <p:sp>
        <p:nvSpPr>
          <p:cNvPr id="36903" name="Rectangle 39">
            <a:extLst>
              <a:ext uri="{FF2B5EF4-FFF2-40B4-BE49-F238E27FC236}">
                <a16:creationId xmlns:a16="http://schemas.microsoft.com/office/drawing/2014/main" id="{F4D1B03B-87E1-433F-864A-9149E3D5B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3138" y="3743325"/>
            <a:ext cx="42926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latin typeface="Times" panose="02020603050405020304" pitchFamily="18" charset="0"/>
              </a:rPr>
              <a:t>= 3x • x + 3x • 4 + 2 • x + 2 • 4</a:t>
            </a:r>
          </a:p>
        </p:txBody>
      </p:sp>
      <p:sp>
        <p:nvSpPr>
          <p:cNvPr id="36904" name="Text Box 40">
            <a:extLst>
              <a:ext uri="{FF2B5EF4-FFF2-40B4-BE49-F238E27FC236}">
                <a16:creationId xmlns:a16="http://schemas.microsoft.com/office/drawing/2014/main" id="{723152D1-D5CE-44C3-B8DD-4BC9167E0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5663" y="4344988"/>
            <a:ext cx="465137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" panose="02020603050405020304" pitchFamily="18" charset="0"/>
              </a:rPr>
              <a:t>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905" name="Rectangle 41">
                <a:extLst>
                  <a:ext uri="{FF2B5EF4-FFF2-40B4-BE49-F238E27FC236}">
                    <a16:creationId xmlns:a16="http://schemas.microsoft.com/office/drawing/2014/main" id="{AC2C7A02-B605-4183-8B6F-CA74835EED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2800" y="5364163"/>
                <a:ext cx="5722938" cy="1329851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/>
                  <a:t>3x</a:t>
                </a:r>
                <a:r>
                  <a:rPr lang="en-US" altLang="en-US" sz="2800" b="1" baseline="30000" dirty="0"/>
                  <a:t>2</a:t>
                </a:r>
                <a:r>
                  <a:rPr lang="en-US" altLang="en-US" sz="2800" b="1" dirty="0"/>
                  <a:t> + 14x + 8 = (3x + 2)(x + 4)=0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AU" sz="280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0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800" dirty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sz="2800" dirty="0">
                          <a:latin typeface="Cambria Math" panose="02040503050406030204" pitchFamily="18" charset="0"/>
                        </a:rPr>
                        <m:t>or</m:t>
                      </m:r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0" dirty="0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altLang="en-US" sz="2800" b="1" dirty="0"/>
              </a:p>
            </p:txBody>
          </p:sp>
        </mc:Choice>
        <mc:Fallback xmlns="">
          <p:sp>
            <p:nvSpPr>
              <p:cNvPr id="36905" name="Rectangle 41">
                <a:extLst>
                  <a:ext uri="{FF2B5EF4-FFF2-40B4-BE49-F238E27FC236}">
                    <a16:creationId xmlns:a16="http://schemas.microsoft.com/office/drawing/2014/main" id="{AC2C7A02-B605-4183-8B6F-CA74835EED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82800" y="5364163"/>
                <a:ext cx="5722938" cy="1329851"/>
              </a:xfrm>
              <a:prstGeom prst="rect">
                <a:avLst/>
              </a:prstGeom>
              <a:blipFill>
                <a:blip r:embed="rId3"/>
                <a:stretch>
                  <a:fillRect t="-5046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322" name="Group 267">
            <a:extLst>
              <a:ext uri="{FF2B5EF4-FFF2-40B4-BE49-F238E27FC236}">
                <a16:creationId xmlns:a16="http://schemas.microsoft.com/office/drawing/2014/main" id="{18D0A81C-8616-42CF-925F-B9E8F299D44D}"/>
              </a:ext>
            </a:extLst>
          </p:cNvPr>
          <p:cNvGrpSpPr>
            <a:grpSpLocks/>
          </p:cNvGrpSpPr>
          <p:nvPr/>
        </p:nvGrpSpPr>
        <p:grpSpPr bwMode="auto">
          <a:xfrm>
            <a:off x="6083300" y="420688"/>
            <a:ext cx="2292350" cy="1627187"/>
            <a:chOff x="8679" y="1891"/>
            <a:chExt cx="787" cy="738"/>
          </a:xfrm>
        </p:grpSpPr>
        <p:sp>
          <p:nvSpPr>
            <p:cNvPr id="13327" name="Line 269">
              <a:extLst>
                <a:ext uri="{FF2B5EF4-FFF2-40B4-BE49-F238E27FC236}">
                  <a16:creationId xmlns:a16="http://schemas.microsoft.com/office/drawing/2014/main" id="{1F36DEF3-B2A9-4B81-AE4A-77E5E7BD8D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328" name="Line 268">
              <a:extLst>
                <a:ext uri="{FF2B5EF4-FFF2-40B4-BE49-F238E27FC236}">
                  <a16:creationId xmlns:a16="http://schemas.microsoft.com/office/drawing/2014/main" id="{45C88C59-543D-4500-B83D-F1E71A1FB53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3323" name="Text Box 271">
            <a:extLst>
              <a:ext uri="{FF2B5EF4-FFF2-40B4-BE49-F238E27FC236}">
                <a16:creationId xmlns:a16="http://schemas.microsoft.com/office/drawing/2014/main" id="{9731BF15-6FFE-48E4-A4D4-0CAD5201B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0225" y="1419225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24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3324" name="Text Box 272">
            <a:extLst>
              <a:ext uri="{FF2B5EF4-FFF2-40B4-BE49-F238E27FC236}">
                <a16:creationId xmlns:a16="http://schemas.microsoft.com/office/drawing/2014/main" id="{C28469CC-ED7E-46D3-9C1C-A3E97B3D0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188" y="196850"/>
            <a:ext cx="16446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3325" name="Text Box 273">
            <a:extLst>
              <a:ext uri="{FF2B5EF4-FFF2-40B4-BE49-F238E27FC236}">
                <a16:creationId xmlns:a16="http://schemas.microsoft.com/office/drawing/2014/main" id="{8ED00087-AD27-4C5D-9BBA-4005D6E67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2850" y="849313"/>
            <a:ext cx="1331913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3326" name="Text Box 274">
            <a:extLst>
              <a:ext uri="{FF2B5EF4-FFF2-40B4-BE49-F238E27FC236}">
                <a16:creationId xmlns:a16="http://schemas.microsoft.com/office/drawing/2014/main" id="{7B366C75-C142-4DDB-A1C5-F5396C12D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6338" y="849313"/>
            <a:ext cx="1331912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12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  <p:bldP spid="36874" grpId="0" autoUpdateAnimBg="0"/>
      <p:bldP spid="36902" grpId="0" autoUpdateAnimBg="0"/>
      <p:bldP spid="36903" grpId="0" autoUpdateAnimBg="0"/>
      <p:bldP spid="36904" grpId="0" animBg="1" autoUpdateAnimBg="0"/>
      <p:bldP spid="36905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D046E1C8-4097-4ED6-8A3A-5CA6052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Equation #5: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5D2FE1D-351C-4E8A-A6B4-7F46671E6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700" y="301625"/>
            <a:ext cx="2935288" cy="64611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</a:rPr>
              <a:t>2</a:t>
            </a:r>
            <a:r>
              <a:rPr lang="en-US" altLang="en-US" sz="3600" b="1" dirty="0"/>
              <a:t>x</a:t>
            </a:r>
            <a:r>
              <a:rPr lang="en-US" altLang="en-US" sz="3600" b="1" baseline="30000" dirty="0"/>
              <a:t>2</a:t>
            </a:r>
            <a:r>
              <a:rPr lang="en-US" altLang="en-US" sz="3600" b="1" dirty="0"/>
              <a:t> + x </a:t>
            </a:r>
            <a:r>
              <a:rPr lang="en-US" altLang="en-US" sz="3600" b="1" dirty="0">
                <a:solidFill>
                  <a:srgbClr val="FF0000"/>
                </a:solidFill>
              </a:rPr>
              <a:t>– 21=0</a:t>
            </a:r>
          </a:p>
        </p:txBody>
      </p:sp>
      <p:sp>
        <p:nvSpPr>
          <p:cNvPr id="43012" name="Text Box 4">
            <a:extLst>
              <a:ext uri="{FF2B5EF4-FFF2-40B4-BE49-F238E27FC236}">
                <a16:creationId xmlns:a16="http://schemas.microsoft.com/office/drawing/2014/main" id="{FD69D7C6-D668-417E-A6A2-E993EF8CF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1343025"/>
            <a:ext cx="3740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1)  Multiply 2 • (-21) = - 42;</a:t>
            </a:r>
            <a:br>
              <a:rPr lang="en-US" altLang="en-US" sz="2400">
                <a:latin typeface="Times" panose="02020603050405020304" pitchFamily="18" charset="0"/>
              </a:rPr>
            </a:br>
            <a:r>
              <a:rPr lang="en-US" altLang="en-US" sz="2400">
                <a:latin typeface="Times" panose="02020603050405020304" pitchFamily="18" charset="0"/>
              </a:rPr>
              <a:t>     list factors of - 42.</a:t>
            </a:r>
          </a:p>
        </p:txBody>
      </p:sp>
      <p:sp>
        <p:nvSpPr>
          <p:cNvPr id="43013" name="Text Box 5">
            <a:extLst>
              <a:ext uri="{FF2B5EF4-FFF2-40B4-BE49-F238E27FC236}">
                <a16:creationId xmlns:a16="http://schemas.microsoft.com/office/drawing/2014/main" id="{9BB93337-6C67-4664-9386-4FB64BFB8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425" y="1377950"/>
            <a:ext cx="21796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1 • -42, -1 • 42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2 • -21,  -2 • 21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3 • -14, -3 • 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6 • -7, -6 • 7</a:t>
            </a:r>
          </a:p>
        </p:txBody>
      </p:sp>
      <p:sp>
        <p:nvSpPr>
          <p:cNvPr id="43014" name="Text Box 6">
            <a:extLst>
              <a:ext uri="{FF2B5EF4-FFF2-40B4-BE49-F238E27FC236}">
                <a16:creationId xmlns:a16="http://schemas.microsoft.com/office/drawing/2014/main" id="{8EE42D1E-804F-48E8-8489-9E2AEB66D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2386013"/>
            <a:ext cx="3668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2)  Which pair adds to 1 ?</a:t>
            </a:r>
          </a:p>
        </p:txBody>
      </p:sp>
      <p:sp>
        <p:nvSpPr>
          <p:cNvPr id="43015" name="Oval 7">
            <a:extLst>
              <a:ext uri="{FF2B5EF4-FFF2-40B4-BE49-F238E27FC236}">
                <a16:creationId xmlns:a16="http://schemas.microsoft.com/office/drawing/2014/main" id="{B1CF4892-9FA1-4E8E-9EF3-BE7FA593F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2413" y="2443163"/>
            <a:ext cx="984250" cy="5000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3016" name="Text Box 8">
            <a:extLst>
              <a:ext uri="{FF2B5EF4-FFF2-40B4-BE49-F238E27FC236}">
                <a16:creationId xmlns:a16="http://schemas.microsoft.com/office/drawing/2014/main" id="{487A58CF-719F-428A-B277-FC1423FCF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133725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</a:t>
            </a:r>
            <a:r>
              <a:rPr lang="en-US" altLang="en-US" sz="2400" u="sng">
                <a:latin typeface="Times" panose="02020603050405020304" pitchFamily="18" charset="0"/>
              </a:rPr>
              <a:t>temporary</a:t>
            </a:r>
            <a:r>
              <a:rPr lang="en-US" altLang="en-US" sz="2400">
                <a:latin typeface="Times" panose="02020603050405020304" pitchFamily="18" charset="0"/>
              </a:rPr>
              <a:t> factors.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017" name="Rectangle 9">
                <a:extLst>
                  <a:ext uri="{FF2B5EF4-FFF2-40B4-BE49-F238E27FC236}">
                    <a16:creationId xmlns:a16="http://schemas.microsoft.com/office/drawing/2014/main" id="{D62A6A66-DC96-4847-9FD8-7978DE399D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0487" y="5375191"/>
                <a:ext cx="5434013" cy="144039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/>
                  <a:t>2x</a:t>
                </a:r>
                <a:r>
                  <a:rPr lang="en-US" altLang="en-US" sz="2800" baseline="30000" dirty="0"/>
                  <a:t>2</a:t>
                </a:r>
                <a:r>
                  <a:rPr lang="en-US" altLang="en-US" sz="2800" dirty="0"/>
                  <a:t> + x - 21 = (x - 3)(2x + 7)=0</a:t>
                </a:r>
              </a:p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AU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8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AU" sz="2800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800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dirty="0">
                        <a:latin typeface="Cambria Math" panose="02040503050406030204" pitchFamily="18" charset="0"/>
                      </a:rPr>
                      <m:t>3,  </m:t>
                    </m:r>
                    <m:r>
                      <m:rPr>
                        <m:sty m:val="p"/>
                      </m:rPr>
                      <a:rPr lang="en-US" sz="2800" dirty="0">
                        <a:latin typeface="Cambria Math" panose="02040503050406030204" pitchFamily="18" charset="0"/>
                      </a:rPr>
                      <m:t>or</m:t>
                    </m:r>
                    <m:sSub>
                      <m:sSubPr>
                        <m:ctrlPr>
                          <a:rPr lang="en-AU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en-AU" sz="28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sz="2800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0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altLang="en-US" sz="2800" dirty="0"/>
              </a:p>
            </p:txBody>
          </p:sp>
        </mc:Choice>
        <mc:Fallback xmlns="">
          <p:sp>
            <p:nvSpPr>
              <p:cNvPr id="43017" name="Rectangle 9">
                <a:extLst>
                  <a:ext uri="{FF2B5EF4-FFF2-40B4-BE49-F238E27FC236}">
                    <a16:creationId xmlns:a16="http://schemas.microsoft.com/office/drawing/2014/main" id="{D62A6A66-DC96-4847-9FD8-7978DE399D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30487" y="5375191"/>
                <a:ext cx="5434013" cy="1440394"/>
              </a:xfrm>
              <a:prstGeom prst="rect">
                <a:avLst/>
              </a:prstGeom>
              <a:blipFill>
                <a:blip r:embed="rId3"/>
                <a:stretch>
                  <a:fillRect t="-4661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018" name="Text Box 10">
            <a:extLst>
              <a:ext uri="{FF2B5EF4-FFF2-40B4-BE49-F238E27FC236}">
                <a16:creationId xmlns:a16="http://schemas.microsoft.com/office/drawing/2014/main" id="{B943650D-E214-44C6-8CB7-9AC6BC8D2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75" y="3167063"/>
            <a:ext cx="2252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( x - 6)( x + 7)</a:t>
            </a:r>
          </a:p>
        </p:txBody>
      </p:sp>
      <p:sp>
        <p:nvSpPr>
          <p:cNvPr id="43019" name="Text Box 11">
            <a:extLst>
              <a:ext uri="{FF2B5EF4-FFF2-40B4-BE49-F238E27FC236}">
                <a16:creationId xmlns:a16="http://schemas.microsoft.com/office/drawing/2014/main" id="{6204CF0E-CAA7-4A16-BD5A-AB87147EA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22688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4)  Put “2” underneath.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EA0018A7-80D7-4B95-A92B-B73A0CFABE84}"/>
              </a:ext>
            </a:extLst>
          </p:cNvPr>
          <p:cNvGrpSpPr>
            <a:grpSpLocks/>
          </p:cNvGrpSpPr>
          <p:nvPr/>
        </p:nvGrpSpPr>
        <p:grpSpPr bwMode="auto">
          <a:xfrm>
            <a:off x="5222875" y="3508375"/>
            <a:ext cx="411163" cy="457200"/>
            <a:chOff x="3301" y="2604"/>
            <a:chExt cx="259" cy="288"/>
          </a:xfrm>
        </p:grpSpPr>
        <p:sp>
          <p:nvSpPr>
            <p:cNvPr id="20517" name="Text Box 13">
              <a:extLst>
                <a:ext uri="{FF2B5EF4-FFF2-40B4-BE49-F238E27FC236}">
                  <a16:creationId xmlns:a16="http://schemas.microsoft.com/office/drawing/2014/main" id="{10A7B3DA-C892-4D32-A716-3D253CDEE1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604"/>
              <a:ext cx="2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  <a:latin typeface="Times" panose="02020603050405020304" pitchFamily="18" charset="0"/>
                </a:rPr>
                <a:t>2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20518" name="Line 12">
              <a:extLst>
                <a:ext uri="{FF2B5EF4-FFF2-40B4-BE49-F238E27FC236}">
                  <a16:creationId xmlns:a16="http://schemas.microsoft.com/office/drawing/2014/main" id="{F7673BA7-F824-467C-BF2A-823E47B01D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" name="Group 15">
            <a:extLst>
              <a:ext uri="{FF2B5EF4-FFF2-40B4-BE49-F238E27FC236}">
                <a16:creationId xmlns:a16="http://schemas.microsoft.com/office/drawing/2014/main" id="{387D233C-6F93-4ACD-8755-9C797D5BF4BF}"/>
              </a:ext>
            </a:extLst>
          </p:cNvPr>
          <p:cNvGrpSpPr>
            <a:grpSpLocks/>
          </p:cNvGrpSpPr>
          <p:nvPr/>
        </p:nvGrpSpPr>
        <p:grpSpPr bwMode="auto">
          <a:xfrm>
            <a:off x="6143625" y="3503613"/>
            <a:ext cx="411163" cy="457200"/>
            <a:chOff x="3301" y="2604"/>
            <a:chExt cx="259" cy="288"/>
          </a:xfrm>
        </p:grpSpPr>
        <p:sp>
          <p:nvSpPr>
            <p:cNvPr id="20515" name="Text Box 16">
              <a:extLst>
                <a:ext uri="{FF2B5EF4-FFF2-40B4-BE49-F238E27FC236}">
                  <a16:creationId xmlns:a16="http://schemas.microsoft.com/office/drawing/2014/main" id="{91C9EF7B-5F94-409D-BD15-9BA4617535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604"/>
              <a:ext cx="2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  <a:latin typeface="Times" panose="02020603050405020304" pitchFamily="18" charset="0"/>
                </a:rPr>
                <a:t>2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20516" name="Line 17">
              <a:extLst>
                <a:ext uri="{FF2B5EF4-FFF2-40B4-BE49-F238E27FC236}">
                  <a16:creationId xmlns:a16="http://schemas.microsoft.com/office/drawing/2014/main" id="{E95AE29E-CFDB-40D8-95DC-C2280C04B6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43026" name="Text Box 18">
            <a:extLst>
              <a:ext uri="{FF2B5EF4-FFF2-40B4-BE49-F238E27FC236}">
                <a16:creationId xmlns:a16="http://schemas.microsoft.com/office/drawing/2014/main" id="{ECA3A1A0-ACBD-45B7-BDFA-F01975063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" y="4259263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5)  Reduce (if possible).</a:t>
            </a:r>
          </a:p>
        </p:txBody>
      </p:sp>
      <p:grpSp>
        <p:nvGrpSpPr>
          <p:cNvPr id="4" name="Group 26">
            <a:extLst>
              <a:ext uri="{FF2B5EF4-FFF2-40B4-BE49-F238E27FC236}">
                <a16:creationId xmlns:a16="http://schemas.microsoft.com/office/drawing/2014/main" id="{559B2437-1DC4-4297-B628-E0911FEE0F3F}"/>
              </a:ext>
            </a:extLst>
          </p:cNvPr>
          <p:cNvGrpSpPr>
            <a:grpSpLocks/>
          </p:cNvGrpSpPr>
          <p:nvPr/>
        </p:nvGrpSpPr>
        <p:grpSpPr bwMode="auto">
          <a:xfrm>
            <a:off x="4622800" y="4105275"/>
            <a:ext cx="2252663" cy="798513"/>
            <a:chOff x="2835" y="2981"/>
            <a:chExt cx="1419" cy="503"/>
          </a:xfrm>
        </p:grpSpPr>
        <p:sp>
          <p:nvSpPr>
            <p:cNvPr id="20508" name="Text Box 19">
              <a:extLst>
                <a:ext uri="{FF2B5EF4-FFF2-40B4-BE49-F238E27FC236}">
                  <a16:creationId xmlns:a16="http://schemas.microsoft.com/office/drawing/2014/main" id="{ED8DC665-0FEE-43E1-8B53-61867CE041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5" y="2981"/>
              <a:ext cx="14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Times" panose="02020603050405020304" pitchFamily="18" charset="0"/>
                </a:rPr>
                <a:t>( x - 6)( x + 7)</a:t>
              </a:r>
            </a:p>
          </p:txBody>
        </p:sp>
        <p:grpSp>
          <p:nvGrpSpPr>
            <p:cNvPr id="20509" name="Group 20">
              <a:extLst>
                <a:ext uri="{FF2B5EF4-FFF2-40B4-BE49-F238E27FC236}">
                  <a16:creationId xmlns:a16="http://schemas.microsoft.com/office/drawing/2014/main" id="{DC601E6D-8DDC-416A-ACA7-2DF3581D1B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95" y="3196"/>
              <a:ext cx="259" cy="288"/>
              <a:chOff x="3301" y="2604"/>
              <a:chExt cx="259" cy="288"/>
            </a:xfrm>
          </p:grpSpPr>
          <p:sp>
            <p:nvSpPr>
              <p:cNvPr id="20513" name="Text Box 21">
                <a:extLst>
                  <a:ext uri="{FF2B5EF4-FFF2-40B4-BE49-F238E27FC236}">
                    <a16:creationId xmlns:a16="http://schemas.microsoft.com/office/drawing/2014/main" id="{CD624A5E-1C5D-4E91-A627-30ED53FA6D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1" y="2604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FF0000"/>
                    </a:solidFill>
                    <a:latin typeface="Times" panose="02020603050405020304" pitchFamily="18" charset="0"/>
                  </a:rPr>
                  <a:t>2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20514" name="Line 22">
                <a:extLst>
                  <a:ext uri="{FF2B5EF4-FFF2-40B4-BE49-F238E27FC236}">
                    <a16:creationId xmlns:a16="http://schemas.microsoft.com/office/drawing/2014/main" id="{A87C7522-BDED-41B4-804D-F305D04B6C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4" y="2614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20510" name="Group 23">
              <a:extLst>
                <a:ext uri="{FF2B5EF4-FFF2-40B4-BE49-F238E27FC236}">
                  <a16:creationId xmlns:a16="http://schemas.microsoft.com/office/drawing/2014/main" id="{DC61E73B-D72A-4413-A938-6644753817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75" y="3193"/>
              <a:ext cx="259" cy="288"/>
              <a:chOff x="3301" y="2604"/>
              <a:chExt cx="259" cy="288"/>
            </a:xfrm>
          </p:grpSpPr>
          <p:sp>
            <p:nvSpPr>
              <p:cNvPr id="20511" name="Text Box 24">
                <a:extLst>
                  <a:ext uri="{FF2B5EF4-FFF2-40B4-BE49-F238E27FC236}">
                    <a16:creationId xmlns:a16="http://schemas.microsoft.com/office/drawing/2014/main" id="{864C1BBB-F27E-48C9-92D8-4AEB798DA4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1" y="2604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FF0000"/>
                    </a:solidFill>
                    <a:latin typeface="Times" panose="02020603050405020304" pitchFamily="18" charset="0"/>
                  </a:rPr>
                  <a:t>2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20512" name="Line 25">
                <a:extLst>
                  <a:ext uri="{FF2B5EF4-FFF2-40B4-BE49-F238E27FC236}">
                    <a16:creationId xmlns:a16="http://schemas.microsoft.com/office/drawing/2014/main" id="{506B31D4-C9B5-4D20-A62F-C71D4C1381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4" y="2614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sp>
        <p:nvSpPr>
          <p:cNvPr id="43035" name="Line 27">
            <a:extLst>
              <a:ext uri="{FF2B5EF4-FFF2-40B4-BE49-F238E27FC236}">
                <a16:creationId xmlns:a16="http://schemas.microsoft.com/office/drawing/2014/main" id="{0BE8A631-2F21-4E2C-8FF5-841AF07C39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40338" y="4525963"/>
            <a:ext cx="214312" cy="233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3036" name="Line 28">
            <a:extLst>
              <a:ext uri="{FF2B5EF4-FFF2-40B4-BE49-F238E27FC236}">
                <a16:creationId xmlns:a16="http://schemas.microsoft.com/office/drawing/2014/main" id="{B6F03CA7-D255-4604-8D00-F21071A0F5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3038" y="4206875"/>
            <a:ext cx="214312" cy="2333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3037" name="Text Box 29">
            <a:extLst>
              <a:ext uri="{FF2B5EF4-FFF2-40B4-BE49-F238E27FC236}">
                <a16:creationId xmlns:a16="http://schemas.microsoft.com/office/drawing/2014/main" id="{47268A79-26E4-4753-B44B-54E659FAF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5263" y="3881438"/>
            <a:ext cx="465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>
                <a:latin typeface="Times" panose="02020603050405020304" pitchFamily="18" charset="0"/>
              </a:rPr>
              <a:t>3</a:t>
            </a:r>
            <a:endParaRPr lang="en-US" altLang="en-US" sz="2000">
              <a:latin typeface="Times" panose="02020603050405020304" pitchFamily="18" charset="0"/>
            </a:endParaRPr>
          </a:p>
        </p:txBody>
      </p:sp>
      <p:sp>
        <p:nvSpPr>
          <p:cNvPr id="43038" name="Text Box 30">
            <a:extLst>
              <a:ext uri="{FF2B5EF4-FFF2-40B4-BE49-F238E27FC236}">
                <a16:creationId xmlns:a16="http://schemas.microsoft.com/office/drawing/2014/main" id="{54369B3C-29EA-4A56-9658-E7A7C65F0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4848225"/>
            <a:ext cx="4295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6)  Move denominator(s)in </a:t>
            </a:r>
            <a:br>
              <a:rPr lang="en-US" altLang="en-US" sz="2400">
                <a:latin typeface="Times" panose="02020603050405020304" pitchFamily="18" charset="0"/>
              </a:rPr>
            </a:br>
            <a:r>
              <a:rPr lang="en-US" altLang="en-US" sz="2400">
                <a:latin typeface="Times" panose="02020603050405020304" pitchFamily="18" charset="0"/>
              </a:rPr>
              <a:t>front of “x”.</a:t>
            </a:r>
          </a:p>
        </p:txBody>
      </p:sp>
      <p:sp>
        <p:nvSpPr>
          <p:cNvPr id="43039" name="Text Box 31">
            <a:extLst>
              <a:ext uri="{FF2B5EF4-FFF2-40B4-BE49-F238E27FC236}">
                <a16:creationId xmlns:a16="http://schemas.microsoft.com/office/drawing/2014/main" id="{EDC2F2DC-62AC-4B39-9A33-721F506EE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9675" y="4886283"/>
            <a:ext cx="2252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( x - 3)( </a:t>
            </a:r>
            <a:r>
              <a:rPr lang="en-US" altLang="en-US" sz="2400" b="1" dirty="0">
                <a:solidFill>
                  <a:srgbClr val="FF0000"/>
                </a:solidFill>
                <a:latin typeface="Times" panose="02020603050405020304" pitchFamily="18" charset="0"/>
              </a:rPr>
              <a:t>2</a:t>
            </a:r>
            <a:r>
              <a:rPr lang="en-US" altLang="en-US" sz="2400" b="1" dirty="0">
                <a:latin typeface="Times" panose="02020603050405020304" pitchFamily="18" charset="0"/>
              </a:rPr>
              <a:t>x + 7)</a:t>
            </a:r>
          </a:p>
        </p:txBody>
      </p:sp>
      <p:grpSp>
        <p:nvGrpSpPr>
          <p:cNvPr id="20501" name="Group 267">
            <a:extLst>
              <a:ext uri="{FF2B5EF4-FFF2-40B4-BE49-F238E27FC236}">
                <a16:creationId xmlns:a16="http://schemas.microsoft.com/office/drawing/2014/main" id="{F106089A-DBDA-4C23-93C5-BB1CF9AB12C3}"/>
              </a:ext>
            </a:extLst>
          </p:cNvPr>
          <p:cNvGrpSpPr>
            <a:grpSpLocks/>
          </p:cNvGrpSpPr>
          <p:nvPr/>
        </p:nvGrpSpPr>
        <p:grpSpPr bwMode="auto">
          <a:xfrm>
            <a:off x="6540500" y="1831975"/>
            <a:ext cx="2292350" cy="1627188"/>
            <a:chOff x="8679" y="1891"/>
            <a:chExt cx="787" cy="738"/>
          </a:xfrm>
        </p:grpSpPr>
        <p:sp>
          <p:nvSpPr>
            <p:cNvPr id="20506" name="Line 269">
              <a:extLst>
                <a:ext uri="{FF2B5EF4-FFF2-40B4-BE49-F238E27FC236}">
                  <a16:creationId xmlns:a16="http://schemas.microsoft.com/office/drawing/2014/main" id="{F768BEC4-2317-40DB-B18F-13DDE0FD1F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07" name="Line 268">
              <a:extLst>
                <a:ext uri="{FF2B5EF4-FFF2-40B4-BE49-F238E27FC236}">
                  <a16:creationId xmlns:a16="http://schemas.microsoft.com/office/drawing/2014/main" id="{63411390-DC1D-4417-A05A-934215F4B01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0502" name="Text Box 271">
            <a:extLst>
              <a:ext uri="{FF2B5EF4-FFF2-40B4-BE49-F238E27FC236}">
                <a16:creationId xmlns:a16="http://schemas.microsoft.com/office/drawing/2014/main" id="{85A342BD-2956-4B6D-B783-03B798333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7425" y="2830513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-42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0503" name="Text Box 272">
            <a:extLst>
              <a:ext uri="{FF2B5EF4-FFF2-40B4-BE49-F238E27FC236}">
                <a16:creationId xmlns:a16="http://schemas.microsoft.com/office/drawing/2014/main" id="{7BA82431-3350-4F48-978C-3A9905EBF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6013" y="1651000"/>
            <a:ext cx="16462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0504" name="Text Box 273">
            <a:extLst>
              <a:ext uri="{FF2B5EF4-FFF2-40B4-BE49-F238E27FC236}">
                <a16:creationId xmlns:a16="http://schemas.microsoft.com/office/drawing/2014/main" id="{9FE97440-119A-4FD1-A76D-63931C34B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0050" y="2262188"/>
            <a:ext cx="13319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-6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0505" name="Text Box 274">
            <a:extLst>
              <a:ext uri="{FF2B5EF4-FFF2-40B4-BE49-F238E27FC236}">
                <a16:creationId xmlns:a16="http://schemas.microsoft.com/office/drawing/2014/main" id="{95A705E7-932E-48B3-A40D-B474C0535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3538" y="2262188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7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utoUpdateAnimBg="0"/>
      <p:bldP spid="43013" grpId="0" autoUpdateAnimBg="0"/>
      <p:bldP spid="43014" grpId="0" autoUpdateAnimBg="0"/>
      <p:bldP spid="43015" grpId="0" animBg="1"/>
      <p:bldP spid="43016" grpId="0" autoUpdateAnimBg="0"/>
      <p:bldP spid="43017" grpId="0" animBg="1" autoUpdateAnimBg="0"/>
      <p:bldP spid="43018" grpId="0" autoUpdateAnimBg="0"/>
      <p:bldP spid="43019" grpId="0" autoUpdateAnimBg="0"/>
      <p:bldP spid="43026" grpId="0" autoUpdateAnimBg="0"/>
      <p:bldP spid="43037" grpId="0" autoUpdateAnimBg="0"/>
      <p:bldP spid="43038" grpId="0" autoUpdateAnimBg="0"/>
      <p:bldP spid="4303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66"/>
            <a:ext cx="7772400" cy="938535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Starter --match up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-70284" y="1195849"/>
                <a:ext cx="151216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1. 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0" dirty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i="0" dirty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0284" y="1195849"/>
                <a:ext cx="1512168" cy="400110"/>
              </a:xfrm>
              <a:prstGeom prst="rect">
                <a:avLst/>
              </a:prstGeom>
              <a:blipFill>
                <a:blip r:embed="rId3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4EFDDFC-945F-28EC-3EA3-F101E9E88A28}"/>
                  </a:ext>
                </a:extLst>
              </p:cNvPr>
              <p:cNvSpPr txBox="1"/>
              <p:nvPr/>
            </p:nvSpPr>
            <p:spPr>
              <a:xfrm>
                <a:off x="1624721" y="1218033"/>
                <a:ext cx="151216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2. 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0" dirty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dirty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4EFDDFC-945F-28EC-3EA3-F101E9E88A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721" y="1218033"/>
                <a:ext cx="1512168" cy="40011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B37ECBD-B12B-E2BA-E7AD-7BD85E7FDEE7}"/>
                  </a:ext>
                </a:extLst>
              </p:cNvPr>
              <p:cNvSpPr txBox="1"/>
              <p:nvPr/>
            </p:nvSpPr>
            <p:spPr>
              <a:xfrm>
                <a:off x="3620418" y="1218033"/>
                <a:ext cx="151216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3. 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0" dirty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dirty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B37ECBD-B12B-E2BA-E7AD-7BD85E7FD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0418" y="1218033"/>
                <a:ext cx="1512168" cy="400110"/>
              </a:xfrm>
              <a:prstGeom prst="rect">
                <a:avLst/>
              </a:prstGeom>
              <a:blipFill>
                <a:blip r:embed="rId5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270B4DE-A5CB-1C37-4072-5A1A57DB814B}"/>
                  </a:ext>
                </a:extLst>
              </p:cNvPr>
              <p:cNvSpPr txBox="1"/>
              <p:nvPr/>
            </p:nvSpPr>
            <p:spPr>
              <a:xfrm>
                <a:off x="5616116" y="1203769"/>
                <a:ext cx="151216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4.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0" dirty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270B4DE-A5CB-1C37-4072-5A1A57DB81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116" y="1203769"/>
                <a:ext cx="1512168" cy="400110"/>
              </a:xfrm>
              <a:prstGeom prst="rect">
                <a:avLst/>
              </a:prstGeom>
              <a:blipFill>
                <a:blip r:embed="rId6"/>
                <a:stretch>
                  <a:fillRect l="-4032" t="-7576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7D9CEF3-61DA-C994-205B-D3AE613111A0}"/>
                  </a:ext>
                </a:extLst>
              </p:cNvPr>
              <p:cNvSpPr txBox="1"/>
              <p:nvPr/>
            </p:nvSpPr>
            <p:spPr>
              <a:xfrm>
                <a:off x="2778000" y="1651287"/>
                <a:ext cx="151216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5.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0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7D9CEF3-61DA-C994-205B-D3AE613111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8000" y="1651287"/>
                <a:ext cx="1512168" cy="400110"/>
              </a:xfrm>
              <a:prstGeom prst="rect">
                <a:avLst/>
              </a:prstGeom>
              <a:blipFill>
                <a:blip r:embed="rId7"/>
                <a:stretch>
                  <a:fillRect l="-4435" t="-9091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3D174BEF-EAC3-C1BA-891F-A7124817E09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5481" y="2499972"/>
            <a:ext cx="2382983" cy="117737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AE2A9F3-61DE-FF1E-6644-892BC7B19E7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7772" y="5157192"/>
            <a:ext cx="2640098" cy="98656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2537FEC-1340-4640-9312-6F5D838AAC1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28327" y="4957137"/>
            <a:ext cx="2308945" cy="159994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8FD73EC-EAB2-447D-A0BC-5F2FACE7373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9512" y="2499972"/>
            <a:ext cx="1919414" cy="139779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F8A8453-3361-6EC8-B776-42E7D3A0B5D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86365" y="2527683"/>
            <a:ext cx="1313546" cy="159567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E7A21DB-3565-24C6-29D5-2C41F92896F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498192" y="2708920"/>
            <a:ext cx="289832" cy="51278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1AFEC37F-502C-C881-52C4-B525C59EE7C3}"/>
              </a:ext>
            </a:extLst>
          </p:cNvPr>
          <p:cNvSpPr txBox="1"/>
          <p:nvPr/>
        </p:nvSpPr>
        <p:spPr>
          <a:xfrm>
            <a:off x="35496" y="2308810"/>
            <a:ext cx="372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71BD9D8-5C33-737A-2F13-0000986F8FD2}"/>
              </a:ext>
            </a:extLst>
          </p:cNvPr>
          <p:cNvSpPr txBox="1"/>
          <p:nvPr/>
        </p:nvSpPr>
        <p:spPr>
          <a:xfrm>
            <a:off x="3347864" y="2308810"/>
            <a:ext cx="372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20E531-6775-63E7-501E-6D4E3D6FDF2E}"/>
              </a:ext>
            </a:extLst>
          </p:cNvPr>
          <p:cNvSpPr txBox="1"/>
          <p:nvPr/>
        </p:nvSpPr>
        <p:spPr>
          <a:xfrm>
            <a:off x="5999759" y="2308810"/>
            <a:ext cx="372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67AE157-2911-D94E-A7B9-CCCD6AB0F011}"/>
              </a:ext>
            </a:extLst>
          </p:cNvPr>
          <p:cNvSpPr txBox="1"/>
          <p:nvPr/>
        </p:nvSpPr>
        <p:spPr>
          <a:xfrm>
            <a:off x="187896" y="4757082"/>
            <a:ext cx="372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7D74774-0B5C-5B5B-25A5-2BEC06BD6563}"/>
              </a:ext>
            </a:extLst>
          </p:cNvPr>
          <p:cNvSpPr txBox="1"/>
          <p:nvPr/>
        </p:nvSpPr>
        <p:spPr>
          <a:xfrm>
            <a:off x="3275856" y="4725144"/>
            <a:ext cx="372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5C2398B-18D6-2678-D421-E33FB48269D1}"/>
                  </a:ext>
                </a:extLst>
              </p:cNvPr>
              <p:cNvSpPr txBox="1"/>
              <p:nvPr/>
            </p:nvSpPr>
            <p:spPr>
              <a:xfrm>
                <a:off x="6745638" y="1677066"/>
                <a:ext cx="196120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6.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0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/>
                  <a:t>+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/>
                  <a:t>- 6</a:t>
                </a: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5C2398B-18D6-2678-D421-E33FB48269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638" y="1677066"/>
                <a:ext cx="1961203" cy="400110"/>
              </a:xfrm>
              <a:prstGeom prst="rect">
                <a:avLst/>
              </a:prstGeom>
              <a:blipFill>
                <a:blip r:embed="rId14"/>
                <a:stretch>
                  <a:fillRect l="-3427" t="-7576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28">
            <a:extLst>
              <a:ext uri="{FF2B5EF4-FFF2-40B4-BE49-F238E27FC236}">
                <a16:creationId xmlns:a16="http://schemas.microsoft.com/office/drawing/2014/main" id="{A8F7DF0E-4B40-F17B-838C-B8FB76AC7FB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945915" y="5024056"/>
            <a:ext cx="1665289" cy="132533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3AE63D51-C63A-0D57-E253-0D865C83A72F}"/>
              </a:ext>
            </a:extLst>
          </p:cNvPr>
          <p:cNvSpPr txBox="1"/>
          <p:nvPr/>
        </p:nvSpPr>
        <p:spPr>
          <a:xfrm>
            <a:off x="6791847" y="4877544"/>
            <a:ext cx="372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0983421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716"/>
            <a:ext cx="7772400" cy="1143000"/>
          </a:xfrm>
        </p:spPr>
        <p:txBody>
          <a:bodyPr/>
          <a:lstStyle/>
          <a:p>
            <a:r>
              <a:rPr lang="en-GB" dirty="0"/>
              <a:t>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504056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GB" dirty="0"/>
                  <a:t>Another alternative to solving quadratic equations which don’t factorise easily is to use the quadratic formula.</a:t>
                </a:r>
              </a:p>
              <a:p>
                <a:endParaRPr lang="en-GB" dirty="0"/>
              </a:p>
              <a:p>
                <a:r>
                  <a:rPr lang="en-GB" dirty="0"/>
                  <a:t>For equations of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𝑎𝑥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+</m:t>
                    </m:r>
                    <m:r>
                      <a:rPr lang="en-GB" b="0" i="1" smtClean="0">
                        <a:latin typeface="Cambria Math"/>
                      </a:rPr>
                      <m:t>𝑏𝑥</m:t>
                    </m:r>
                    <m:r>
                      <a:rPr lang="en-GB" b="0" i="1" smtClean="0">
                        <a:latin typeface="Cambria Math"/>
                      </a:rPr>
                      <m:t>+</m:t>
                    </m:r>
                    <m:r>
                      <a:rPr lang="en-GB" b="0" i="1" smtClean="0">
                        <a:latin typeface="Cambria Math"/>
                      </a:rPr>
                      <m:t>𝑐</m:t>
                    </m:r>
                    <m:r>
                      <a:rPr lang="en-GB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GB" dirty="0"/>
                  <a:t>:</a:t>
                </a:r>
              </a:p>
              <a:p>
                <a:endParaRPr lang="en-GB" dirty="0"/>
              </a:p>
              <a:p>
                <a:pPr marL="0" indent="0" algn="ctr">
                  <a:buNone/>
                </a:pPr>
                <a:r>
                  <a:rPr lang="en-GB" dirty="0">
                    <a:solidFill>
                      <a:srgbClr val="FF0000"/>
                    </a:solidFill>
                  </a:rPr>
                  <a:t>Discriminant 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/>
                      </a:rPr>
                      <m:t>−4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/>
                      </a:rPr>
                      <m:t>𝑎𝑐</m:t>
                    </m:r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  <a:p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r>
                  <a:rPr lang="en-GB" dirty="0"/>
                  <a:t>This formula is given to you in the formula book</a:t>
                </a:r>
              </a:p>
              <a:p>
                <a:pPr marL="0" indent="0" algn="ctr">
                  <a:buNone/>
                </a:pPr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5040560"/>
              </a:xfrm>
              <a:blipFill>
                <a:blip r:embed="rId3"/>
                <a:stretch>
                  <a:fillRect l="-1259" t="-253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55681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Discriminant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GB" dirty="0"/>
              <a:t>Match the quadratic equation to the sketch of its graph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475656" y="3530503"/>
            <a:ext cx="0" cy="259228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95536" y="4826648"/>
            <a:ext cx="2088232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11760" y="4538616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4538616"/>
                <a:ext cx="504056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44884" y="3083708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884" y="3083708"/>
                <a:ext cx="504056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 7"/>
          <p:cNvSpPr/>
          <p:nvPr/>
        </p:nvSpPr>
        <p:spPr>
          <a:xfrm>
            <a:off x="107504" y="3386488"/>
            <a:ext cx="2856385" cy="2232248"/>
          </a:xfrm>
          <a:custGeom>
            <a:avLst/>
            <a:gdLst>
              <a:gd name="connsiteX0" fmla="*/ 0 w 2227007"/>
              <a:gd name="connsiteY0" fmla="*/ 58993 h 1740393"/>
              <a:gd name="connsiteX1" fmla="*/ 1076633 w 2227007"/>
              <a:gd name="connsiteY1" fmla="*/ 1740309 h 1740393"/>
              <a:gd name="connsiteX2" fmla="*/ 2227007 w 2227007"/>
              <a:gd name="connsiteY2" fmla="*/ 0 h 1740393"/>
              <a:gd name="connsiteX3" fmla="*/ 2227007 w 2227007"/>
              <a:gd name="connsiteY3" fmla="*/ 0 h 1740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7007" h="1740393">
                <a:moveTo>
                  <a:pt x="0" y="58993"/>
                </a:moveTo>
                <a:cubicBezTo>
                  <a:pt x="352732" y="904567"/>
                  <a:pt x="705465" y="1750141"/>
                  <a:pt x="1076633" y="1740309"/>
                </a:cubicBezTo>
                <a:cubicBezTo>
                  <a:pt x="1447801" y="1730477"/>
                  <a:pt x="2227007" y="0"/>
                  <a:pt x="2227007" y="0"/>
                </a:cubicBezTo>
                <a:lnTo>
                  <a:pt x="2227007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3995936" y="3405055"/>
            <a:ext cx="1800200" cy="1406845"/>
          </a:xfrm>
          <a:custGeom>
            <a:avLst/>
            <a:gdLst>
              <a:gd name="connsiteX0" fmla="*/ 0 w 2227007"/>
              <a:gd name="connsiteY0" fmla="*/ 58993 h 1740393"/>
              <a:gd name="connsiteX1" fmla="*/ 1076633 w 2227007"/>
              <a:gd name="connsiteY1" fmla="*/ 1740309 h 1740393"/>
              <a:gd name="connsiteX2" fmla="*/ 2227007 w 2227007"/>
              <a:gd name="connsiteY2" fmla="*/ 0 h 1740393"/>
              <a:gd name="connsiteX3" fmla="*/ 2227007 w 2227007"/>
              <a:gd name="connsiteY3" fmla="*/ 0 h 1740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7007" h="1740393">
                <a:moveTo>
                  <a:pt x="0" y="58993"/>
                </a:moveTo>
                <a:cubicBezTo>
                  <a:pt x="352732" y="904567"/>
                  <a:pt x="705465" y="1750141"/>
                  <a:pt x="1076633" y="1740309"/>
                </a:cubicBezTo>
                <a:cubicBezTo>
                  <a:pt x="1447801" y="1730477"/>
                  <a:pt x="2227007" y="0"/>
                  <a:pt x="2227007" y="0"/>
                </a:cubicBezTo>
                <a:lnTo>
                  <a:pt x="2227007" y="0"/>
                </a:ln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7064516" y="3155716"/>
            <a:ext cx="1584176" cy="1238024"/>
          </a:xfrm>
          <a:custGeom>
            <a:avLst/>
            <a:gdLst>
              <a:gd name="connsiteX0" fmla="*/ 0 w 2227007"/>
              <a:gd name="connsiteY0" fmla="*/ 58993 h 1740393"/>
              <a:gd name="connsiteX1" fmla="*/ 1076633 w 2227007"/>
              <a:gd name="connsiteY1" fmla="*/ 1740309 h 1740393"/>
              <a:gd name="connsiteX2" fmla="*/ 2227007 w 2227007"/>
              <a:gd name="connsiteY2" fmla="*/ 0 h 1740393"/>
              <a:gd name="connsiteX3" fmla="*/ 2227007 w 2227007"/>
              <a:gd name="connsiteY3" fmla="*/ 0 h 1740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7007" h="1740393">
                <a:moveTo>
                  <a:pt x="0" y="58993"/>
                </a:moveTo>
                <a:cubicBezTo>
                  <a:pt x="352732" y="904567"/>
                  <a:pt x="705465" y="1750141"/>
                  <a:pt x="1076633" y="1740309"/>
                </a:cubicBezTo>
                <a:cubicBezTo>
                  <a:pt x="1447801" y="1730477"/>
                  <a:pt x="2227007" y="0"/>
                  <a:pt x="2227007" y="0"/>
                </a:cubicBezTo>
                <a:lnTo>
                  <a:pt x="2227007" y="0"/>
                </a:lnTo>
              </a:path>
            </a:pathLst>
          </a:cu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FF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4644008" y="3515755"/>
            <a:ext cx="0" cy="259228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563888" y="4811900"/>
            <a:ext cx="2088232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80112" y="4523868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523868"/>
                <a:ext cx="504056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13236" y="3068960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3236" y="3068960"/>
                <a:ext cx="504056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>
            <a:off x="7812360" y="3515755"/>
            <a:ext cx="0" cy="259228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732240" y="4811900"/>
            <a:ext cx="2088232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748464" y="4523868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8464" y="4523868"/>
                <a:ext cx="504056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581588" y="3068960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588" y="3068960"/>
                <a:ext cx="504056" cy="461665"/>
              </a:xfrm>
              <a:prstGeom prst="rect">
                <a:avLst/>
              </a:prstGeom>
              <a:blipFill rotWithShape="1">
                <a:blip r:embed="rId8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07504" y="2420888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&gt;0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420888"/>
                <a:ext cx="3096344" cy="523220"/>
              </a:xfrm>
              <a:prstGeom prst="rect">
                <a:avLst/>
              </a:prstGeom>
              <a:blipFill>
                <a:blip r:embed="rId9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265512" y="2420888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=0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512" y="2420888"/>
                <a:ext cx="3096344" cy="523220"/>
              </a:xfrm>
              <a:prstGeom prst="rect">
                <a:avLst/>
              </a:prstGeom>
              <a:blipFill>
                <a:blip r:embed="rId10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70237" y="2420888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&lt;0</a:t>
                </a: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0237" y="2420888"/>
                <a:ext cx="3096344" cy="523220"/>
              </a:xfrm>
              <a:prstGeom prst="rect">
                <a:avLst/>
              </a:prstGeom>
              <a:blipFill>
                <a:blip r:embed="rId11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203848" y="6021288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−4</m:t>
                      </m:r>
                      <m:r>
                        <a:rPr lang="en-GB" sz="2800" b="0" i="1" smtClean="0">
                          <a:latin typeface="Cambria Math"/>
                        </a:rPr>
                        <m:t>𝑥</m:t>
                      </m:r>
                      <m:r>
                        <a:rPr lang="en-GB" sz="2800" b="0" i="1" smtClean="0">
                          <a:latin typeface="Cambria Math"/>
                        </a:rPr>
                        <m:t>+4=0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6021288"/>
                <a:ext cx="3096344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6093296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−25=0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3296"/>
                <a:ext cx="3096344" cy="52322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372200" y="6021288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+4=0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6021288"/>
                <a:ext cx="3096344" cy="52322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/>
          <p:cNvSpPr/>
          <p:nvPr/>
        </p:nvSpPr>
        <p:spPr>
          <a:xfrm>
            <a:off x="4788024" y="4739892"/>
            <a:ext cx="144016" cy="144016"/>
          </a:xfrm>
          <a:prstGeom prst="ellipse">
            <a:avLst/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2138476" y="4754640"/>
            <a:ext cx="144016" cy="144016"/>
          </a:xfrm>
          <a:prstGeom prst="ellipse">
            <a:avLst/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654072" y="4754640"/>
            <a:ext cx="144016" cy="144016"/>
          </a:xfrm>
          <a:prstGeom prst="ellipse">
            <a:avLst/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644008" y="4941168"/>
                <a:ext cx="1296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941168"/>
                <a:ext cx="1296144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907704" y="4941168"/>
                <a:ext cx="1296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GB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941168"/>
                <a:ext cx="1296144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23528" y="4005064"/>
                <a:ext cx="1296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GB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005064"/>
                <a:ext cx="1296144" cy="46166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95024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 animBg="1"/>
      <p:bldP spid="41" grpId="0" animBg="1"/>
      <p:bldP spid="42" grpId="0" animBg="1"/>
      <p:bldP spid="43" grpId="0"/>
      <p:bldP spid="44" grpId="0"/>
      <p:bldP spid="4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GB" dirty="0"/>
                  <a:t>Solve the equation: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9</m:t>
                        </m:r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+15</m:t>
                    </m:r>
                    <m:r>
                      <a:rPr lang="en-GB" b="0" i="1" smtClean="0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+5=0</m:t>
                    </m:r>
                  </m:oMath>
                </a14:m>
                <a:r>
                  <a:rPr lang="en-GB" b="0" dirty="0"/>
                  <a:t>. Give your answer correct to 2 decimal places.</a:t>
                </a:r>
              </a:p>
              <a:p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latin typeface="Cambria Math"/>
                        </a:rPr>
                        <m:t>=9,  </m:t>
                      </m:r>
                      <m:r>
                        <a:rPr lang="en-GB" b="0" i="1" smtClean="0">
                          <a:latin typeface="Cambria Math"/>
                        </a:rPr>
                        <m:t>𝑏</m:t>
                      </m:r>
                      <m:r>
                        <a:rPr lang="en-GB" b="0" i="1" smtClean="0">
                          <a:latin typeface="Cambria Math"/>
                        </a:rPr>
                        <m:t>=15,  </m:t>
                      </m:r>
                      <m:r>
                        <a:rPr lang="en-GB" b="0" i="1" smtClean="0">
                          <a:latin typeface="Cambria Math"/>
                        </a:rPr>
                        <m:t>𝑐</m:t>
                      </m:r>
                      <m:r>
                        <a:rPr lang="en-GB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r>
                  <a:rPr lang="en-GB" dirty="0">
                    <a:solidFill>
                      <a:srgbClr val="FF0000"/>
                    </a:solidFill>
                  </a:rPr>
                  <a:t>Discriminant=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/>
                      </a:rPr>
                      <m:t>−4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/>
                      </a:rPr>
                      <m:t>𝑎𝑐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15</m:t>
                        </m:r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4×9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5=45</a:t>
                </a:r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15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15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(9)(5)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(9)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−15± 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45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=−0.46  </m:t>
                      </m:r>
                      <m:r>
                        <a:rPr lang="en-GB" b="0" i="1" smtClean="0">
                          <a:latin typeface="Cambria Math"/>
                        </a:rPr>
                        <m:t>𝑜𝑟</m:t>
                      </m:r>
                      <m:r>
                        <a:rPr lang="en-GB" b="0" i="1" smtClean="0">
                          <a:latin typeface="Cambria Math"/>
                        </a:rPr>
                        <m:t>  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=−1.21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  <a:blipFill>
                <a:blip r:embed="rId3"/>
                <a:stretch>
                  <a:fillRect l="-795" t="-2291" r="-8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95536" y="2420888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8000"/>
                </a:solidFill>
              </a:rPr>
              <a:t>1. Identify a, b and 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3369186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8000"/>
                </a:solidFill>
              </a:rPr>
              <a:t>2. Substitute into the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7544" y="5077633"/>
                <a:ext cx="208823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1" dirty="0">
                    <a:solidFill>
                      <a:srgbClr val="008000"/>
                    </a:solidFill>
                  </a:rPr>
                  <a:t>3. Use your calculator to solve for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008000"/>
                        </a:solidFill>
                        <a:latin typeface="Cambria Math"/>
                      </a:rPr>
                      <m:t>𝒙</m:t>
                    </m:r>
                  </m:oMath>
                </a14:m>
                <a:endParaRPr lang="en-GB" sz="20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077633"/>
                <a:ext cx="2088232" cy="1015663"/>
              </a:xfrm>
              <a:prstGeom prst="rect">
                <a:avLst/>
              </a:prstGeom>
              <a:blipFill rotWithShape="1">
                <a:blip r:embed="rId4"/>
                <a:stretch>
                  <a:fillRect l="-3216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98789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70DB2126-D825-2831-778C-54853B069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600200"/>
            <a:ext cx="8153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3000" b="0">
                <a:solidFill>
                  <a:srgbClr val="000000"/>
                </a:solidFill>
              </a:rPr>
              <a:t>The graph of every quadratic function is a </a:t>
            </a:r>
            <a:r>
              <a:rPr lang="en-US" altLang="en-US" sz="3000">
                <a:solidFill>
                  <a:schemeClr val="folHlink"/>
                </a:solidFill>
              </a:rPr>
              <a:t>parabola</a:t>
            </a:r>
            <a:r>
              <a:rPr lang="en-US" altLang="en-US" sz="3000" b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81AFEF54-F384-591A-F30F-189CBEC226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altLang="en-US"/>
              <a:t>Definitions</a:t>
            </a:r>
          </a:p>
        </p:txBody>
      </p:sp>
      <p:sp>
        <p:nvSpPr>
          <p:cNvPr id="1110020" name="Rectangle 4">
            <a:extLst>
              <a:ext uri="{FF2B5EF4-FFF2-40B4-BE49-F238E27FC236}">
                <a16:creationId xmlns:a16="http://schemas.microsoft.com/office/drawing/2014/main" id="{37F03152-710B-A54F-F59F-1963A642D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029200"/>
            <a:ext cx="800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3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en-US" sz="3000" b="0">
                <a:solidFill>
                  <a:srgbClr val="000000"/>
                </a:solidFill>
              </a:rPr>
              <a:t>The </a:t>
            </a:r>
            <a:r>
              <a:rPr lang="en-US" sz="3000">
                <a:solidFill>
                  <a:schemeClr val="folHlink"/>
                </a:solidFill>
              </a:rPr>
              <a:t>vertex</a:t>
            </a:r>
            <a:r>
              <a:rPr lang="en-US" sz="3000" b="0">
                <a:solidFill>
                  <a:srgbClr val="000000"/>
                </a:solidFill>
              </a:rPr>
              <a:t> is the lowest point on a parabola that opens upward, or the highest point on a parabola that opens downward.</a:t>
            </a:r>
            <a:endParaRPr lang="en-US" sz="3000" b="0" i="1">
              <a:solidFill>
                <a:srgbClr val="000000"/>
              </a:solidFill>
            </a:endParaRPr>
          </a:p>
        </p:txBody>
      </p:sp>
      <p:pic>
        <p:nvPicPr>
          <p:cNvPr id="1110021" name="Picture 5" descr="parabola up">
            <a:extLst>
              <a:ext uri="{FF2B5EF4-FFF2-40B4-BE49-F238E27FC236}">
                <a16:creationId xmlns:a16="http://schemas.microsoft.com/office/drawing/2014/main" id="{36942B99-1313-6FE3-B5EE-AE2C228F60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819400"/>
            <a:ext cx="2438400" cy="18240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0022" name="Picture 6" descr="parabola down">
            <a:extLst>
              <a:ext uri="{FF2B5EF4-FFF2-40B4-BE49-F238E27FC236}">
                <a16:creationId xmlns:a16="http://schemas.microsoft.com/office/drawing/2014/main" id="{2269C69D-BC42-6D0A-475B-35A849120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19400"/>
            <a:ext cx="2438400" cy="18240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0023" name="Oval 7">
            <a:extLst>
              <a:ext uri="{FF2B5EF4-FFF2-40B4-BE49-F238E27FC236}">
                <a16:creationId xmlns:a16="http://schemas.microsoft.com/office/drawing/2014/main" id="{B164BFD2-67A7-5659-1389-A329E62BCB45}"/>
              </a:ext>
            </a:extLst>
          </p:cNvPr>
          <p:cNvSpPr>
            <a:spLocks noChangeAspect="1" noChangeArrowheads="1"/>
          </p:cNvSpPr>
          <p:nvPr/>
        </p:nvSpPr>
        <p:spPr bwMode="auto">
          <a:xfrm flipV="1">
            <a:off x="2844800" y="4078288"/>
            <a:ext cx="46038" cy="46037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10024" name="Oval 8">
            <a:extLst>
              <a:ext uri="{FF2B5EF4-FFF2-40B4-BE49-F238E27FC236}">
                <a16:creationId xmlns:a16="http://schemas.microsoft.com/office/drawing/2014/main" id="{0FA3DA80-B22D-D850-3151-2504BD3C90A9}"/>
              </a:ext>
            </a:extLst>
          </p:cNvPr>
          <p:cNvSpPr>
            <a:spLocks noChangeAspect="1" noChangeArrowheads="1"/>
          </p:cNvSpPr>
          <p:nvPr/>
        </p:nvSpPr>
        <p:spPr bwMode="auto">
          <a:xfrm flipV="1">
            <a:off x="6297613" y="3035300"/>
            <a:ext cx="46037" cy="46038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8" name="Rectangle 9">
            <a:extLst>
              <a:ext uri="{FF2B5EF4-FFF2-40B4-BE49-F238E27FC236}">
                <a16:creationId xmlns:a16="http://schemas.microsoft.com/office/drawing/2014/main" id="{54553926-2C86-BDEE-E1A3-DD54C7569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562600"/>
            <a:ext cx="1295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9" name="Rectangle 12">
            <a:extLst>
              <a:ext uri="{FF2B5EF4-FFF2-40B4-BE49-F238E27FC236}">
                <a16:creationId xmlns:a16="http://schemas.microsoft.com/office/drawing/2014/main" id="{F77C1C8B-11B3-D124-6DA1-959C1D3F2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943600"/>
            <a:ext cx="1676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10029" name="Line 13">
            <a:extLst>
              <a:ext uri="{FF2B5EF4-FFF2-40B4-BE49-F238E27FC236}">
                <a16:creationId xmlns:a16="http://schemas.microsoft.com/office/drawing/2014/main" id="{10039D4F-C600-6374-6BE8-8B6E196CEF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157663"/>
            <a:ext cx="566738" cy="947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AU"/>
          </a:p>
        </p:txBody>
      </p:sp>
      <p:sp>
        <p:nvSpPr>
          <p:cNvPr id="1110030" name="Line 14">
            <a:extLst>
              <a:ext uri="{FF2B5EF4-FFF2-40B4-BE49-F238E27FC236}">
                <a16:creationId xmlns:a16="http://schemas.microsoft.com/office/drawing/2014/main" id="{9C8C9CEA-D5F7-0A94-9127-7C46C9E2E6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3081338"/>
            <a:ext cx="3933825" cy="202406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A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0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0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110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10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10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0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0020" grpId="0" autoUpdateAnimBg="0"/>
      <p:bldP spid="1110023" grpId="0" animBg="1"/>
      <p:bldP spid="11100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042" name="Rectangle 2">
            <a:extLst>
              <a:ext uri="{FF2B5EF4-FFF2-40B4-BE49-F238E27FC236}">
                <a16:creationId xmlns:a16="http://schemas.microsoft.com/office/drawing/2014/main" id="{6B69F2EE-C898-F0C1-296C-113CA74FA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30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en-US" b="0">
                <a:solidFill>
                  <a:srgbClr val="000000"/>
                </a:solidFill>
              </a:rPr>
              <a:t>Graphs of quadratic equations have </a:t>
            </a:r>
            <a:r>
              <a:rPr lang="en-US">
                <a:solidFill>
                  <a:schemeClr val="folHlink"/>
                </a:solidFill>
              </a:rPr>
              <a:t>symmetry</a:t>
            </a:r>
            <a:r>
              <a:rPr lang="en-US" b="0">
                <a:solidFill>
                  <a:srgbClr val="000000"/>
                </a:solidFill>
              </a:rPr>
              <a:t> about a line through the vertex. This line is called the </a:t>
            </a:r>
            <a:r>
              <a:rPr lang="en-US">
                <a:solidFill>
                  <a:schemeClr val="folHlink"/>
                </a:solidFill>
              </a:rPr>
              <a:t>axis of symmetry</a:t>
            </a:r>
            <a:r>
              <a:rPr lang="en-US" b="0">
                <a:solidFill>
                  <a:srgbClr val="000000"/>
                </a:solidFill>
              </a:rPr>
              <a:t>.</a:t>
            </a:r>
            <a:endParaRPr lang="en-US" b="0" i="1">
              <a:solidFill>
                <a:srgbClr val="000000"/>
              </a:solidFill>
            </a:endParaRPr>
          </a:p>
        </p:txBody>
      </p:sp>
      <p:pic>
        <p:nvPicPr>
          <p:cNvPr id="1111044" name="Picture 4" descr="parabola up axis">
            <a:extLst>
              <a:ext uri="{FF2B5EF4-FFF2-40B4-BE49-F238E27FC236}">
                <a16:creationId xmlns:a16="http://schemas.microsoft.com/office/drawing/2014/main" id="{8DE00BBD-03FF-7B17-217B-DA59B713CF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771775"/>
            <a:ext cx="2711450" cy="20288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7" name="Rectangle 5">
            <a:extLst>
              <a:ext uri="{FF2B5EF4-FFF2-40B4-BE49-F238E27FC236}">
                <a16:creationId xmlns:a16="http://schemas.microsoft.com/office/drawing/2014/main" id="{0D5C284E-1572-3E96-C0A3-D08E02EB8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924175"/>
            <a:ext cx="15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8" name="Rectangle 6">
            <a:extLst>
              <a:ext uri="{FF2B5EF4-FFF2-40B4-BE49-F238E27FC236}">
                <a16:creationId xmlns:a16="http://schemas.microsoft.com/office/drawing/2014/main" id="{8E33098A-53A4-F508-D177-025651953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314575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1111047" name="AutoShape 7">
            <a:extLst>
              <a:ext uri="{FF2B5EF4-FFF2-40B4-BE49-F238E27FC236}">
                <a16:creationId xmlns:a16="http://schemas.microsoft.com/office/drawing/2014/main" id="{354C8B95-1C15-CC82-6654-1996E610E8E8}"/>
              </a:ext>
            </a:extLst>
          </p:cNvPr>
          <p:cNvCxnSpPr>
            <a:cxnSpLocks noChangeShapeType="1"/>
            <a:stCxn id="21508" idx="3"/>
            <a:endCxn id="21507" idx="2"/>
          </p:cNvCxnSpPr>
          <p:nvPr/>
        </p:nvCxnSpPr>
        <p:spPr bwMode="auto">
          <a:xfrm>
            <a:off x="3733800" y="2466975"/>
            <a:ext cx="1600200" cy="1143000"/>
          </a:xfrm>
          <a:prstGeom prst="straightConnector1">
            <a:avLst/>
          </a:prstGeom>
          <a:noFill/>
          <a:ln w="22225">
            <a:solidFill>
              <a:schemeClr val="tx1"/>
            </a:solidFill>
            <a:prstDash val="dash"/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11048" name="Rectangle 8">
            <a:extLst>
              <a:ext uri="{FF2B5EF4-FFF2-40B4-BE49-F238E27FC236}">
                <a16:creationId xmlns:a16="http://schemas.microsoft.com/office/drawing/2014/main" id="{75E3C1BA-F9D0-C6E5-8F80-9587A3808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7772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r>
              <a:rPr lang="en-US" altLang="en-US" sz="3000" b="0">
                <a:latin typeface="Times New Roman" panose="02020603050405020304" pitchFamily="18" charset="0"/>
              </a:rPr>
              <a:t>The sign of </a:t>
            </a:r>
            <a:r>
              <a:rPr lang="en-US" altLang="en-US" sz="3000" b="0" i="1">
                <a:latin typeface="Times New Roman" panose="02020603050405020304" pitchFamily="18" charset="0"/>
              </a:rPr>
              <a:t>a, </a:t>
            </a:r>
            <a:r>
              <a:rPr lang="en-US" altLang="en-US" sz="3000" b="0">
                <a:latin typeface="Times New Roman" panose="02020603050405020304" pitchFamily="18" charset="0"/>
              </a:rPr>
              <a:t>the numerical coefficient of the squared term, determines whether the parabola will open upward or downward.  </a:t>
            </a:r>
          </a:p>
        </p:txBody>
      </p:sp>
      <p:sp>
        <p:nvSpPr>
          <p:cNvPr id="21511" name="Rectangle 10">
            <a:extLst>
              <a:ext uri="{FF2B5EF4-FFF2-40B4-BE49-F238E27FC236}">
                <a16:creationId xmlns:a16="http://schemas.microsoft.com/office/drawing/2014/main" id="{1A1D4C44-201F-28E4-9FAE-39B4B3183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914400"/>
          </a:xfrm>
        </p:spPr>
        <p:txBody>
          <a:bodyPr/>
          <a:lstStyle/>
          <a:p>
            <a:pPr eaLnBrk="1" hangingPunct="1"/>
            <a:r>
              <a:rPr lang="en-US" altLang="en-US"/>
              <a:t>Definitions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1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1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11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1042" grpId="0" autoUpdateAnimBg="0"/>
      <p:bldP spid="111104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itle 1">
            <a:extLst>
              <a:ext uri="{FF2B5EF4-FFF2-40B4-BE49-F238E27FC236}">
                <a16:creationId xmlns:a16="http://schemas.microsoft.com/office/drawing/2014/main" id="{BD8F6A5C-85D6-A5C9-1C68-87E2BA448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914400"/>
          </a:xfrm>
        </p:spPr>
        <p:txBody>
          <a:bodyPr/>
          <a:lstStyle/>
          <a:p>
            <a:r>
              <a:rPr lang="en-US" altLang="en-US"/>
              <a:t>Vertex of a Parabola</a:t>
            </a:r>
          </a:p>
        </p:txBody>
      </p:sp>
      <p:sp>
        <p:nvSpPr>
          <p:cNvPr id="34821" name="Content Placeholder 2">
            <a:extLst>
              <a:ext uri="{FF2B5EF4-FFF2-40B4-BE49-F238E27FC236}">
                <a16:creationId xmlns:a16="http://schemas.microsoft.com/office/drawing/2014/main" id="{D96EF711-22E1-F76B-20A4-AAF8736477A0}"/>
              </a:ext>
            </a:extLst>
          </p:cNvPr>
          <p:cNvSpPr>
            <a:spLocks noGrp="1"/>
          </p:cNvSpPr>
          <p:nvPr/>
        </p:nvSpPr>
        <p:spPr bwMode="auto">
          <a:xfrm>
            <a:off x="457200" y="1219200"/>
            <a:ext cx="8229600" cy="609600"/>
          </a:xfrm>
          <a:prstGeom prst="rect">
            <a:avLst/>
          </a:prstGeom>
          <a:solidFill>
            <a:srgbClr val="9DB3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0000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600">
                <a:solidFill>
                  <a:srgbClr val="000000"/>
                </a:solidFill>
              </a:rPr>
              <a:t>Vertex of a Parabola</a:t>
            </a:r>
          </a:p>
        </p:txBody>
      </p:sp>
      <p:sp>
        <p:nvSpPr>
          <p:cNvPr id="34822" name="TextBox 4">
            <a:extLst>
              <a:ext uri="{FF2B5EF4-FFF2-40B4-BE49-F238E27FC236}">
                <a16:creationId xmlns:a16="http://schemas.microsoft.com/office/drawing/2014/main" id="{04C24FD4-2D56-900E-45FB-0421A96E7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76400"/>
            <a:ext cx="8229600" cy="2492990"/>
          </a:xfrm>
          <a:prstGeom prst="rect">
            <a:avLst/>
          </a:prstGeom>
          <a:solidFill>
            <a:srgbClr val="CADA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r>
              <a:rPr lang="en-US" altLang="en-US" sz="2600" b="0" dirty="0"/>
              <a:t>The parabola represented by the function f(x) = ax</a:t>
            </a:r>
            <a:r>
              <a:rPr lang="en-US" altLang="en-US" sz="2600" b="0" baseline="30000" dirty="0"/>
              <a:t>2</a:t>
            </a:r>
            <a:r>
              <a:rPr lang="en-US" altLang="en-US" sz="2600" b="0" dirty="0"/>
              <a:t> + bx + c will have vertex</a:t>
            </a:r>
          </a:p>
          <a:p>
            <a:endParaRPr lang="en-US" altLang="en-US" sz="2600" b="0" dirty="0"/>
          </a:p>
          <a:p>
            <a:endParaRPr lang="en-US" altLang="en-US" sz="2600" b="0" dirty="0"/>
          </a:p>
          <a:p>
            <a:endParaRPr lang="en-US" altLang="en-US" sz="2600" b="0" dirty="0"/>
          </a:p>
          <a:p>
            <a:endParaRPr lang="en-US" altLang="en-US" sz="2600" b="0" dirty="0"/>
          </a:p>
        </p:txBody>
      </p:sp>
      <p:graphicFrame>
        <p:nvGraphicFramePr>
          <p:cNvPr id="34818" name="Object 2">
            <a:extLst>
              <a:ext uri="{FF2B5EF4-FFF2-40B4-BE49-F238E27FC236}">
                <a16:creationId xmlns:a16="http://schemas.microsoft.com/office/drawing/2014/main" id="{5E001434-AEAB-828F-9456-CEB1DF1E6E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2774950"/>
          <a:ext cx="227965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31840" imgH="787320" progId="Equation.3">
                  <p:embed/>
                </p:oleObj>
              </mc:Choice>
              <mc:Fallback>
                <p:oleObj name="Equation" r:id="rId2" imgW="2031840" imgH="787320" progId="Equation.3">
                  <p:embed/>
                  <p:pic>
                    <p:nvPicPr>
                      <p:cNvPr id="34818" name="Object 2">
                        <a:extLst>
                          <a:ext uri="{FF2B5EF4-FFF2-40B4-BE49-F238E27FC236}">
                            <a16:creationId xmlns:a16="http://schemas.microsoft.com/office/drawing/2014/main" id="{5E001434-AEAB-828F-9456-CEB1DF1E6E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774950"/>
                        <a:ext cx="2279650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itle 1">
            <a:extLst>
              <a:ext uri="{FF2B5EF4-FFF2-40B4-BE49-F238E27FC236}">
                <a16:creationId xmlns:a16="http://schemas.microsoft.com/office/drawing/2014/main" id="{8518633E-4B98-42FC-4A6F-216B207BA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914400"/>
          </a:xfrm>
        </p:spPr>
        <p:txBody>
          <a:bodyPr/>
          <a:lstStyle/>
          <a:p>
            <a:r>
              <a:rPr lang="en-US" altLang="en-US"/>
              <a:t>Axis of Symmetry of a Parabola</a:t>
            </a:r>
          </a:p>
        </p:txBody>
      </p:sp>
      <p:sp>
        <p:nvSpPr>
          <p:cNvPr id="35844" name="Content Placeholder 2">
            <a:extLst>
              <a:ext uri="{FF2B5EF4-FFF2-40B4-BE49-F238E27FC236}">
                <a16:creationId xmlns:a16="http://schemas.microsoft.com/office/drawing/2014/main" id="{D16AA4F0-CF2D-096A-C64C-C636C21E951A}"/>
              </a:ext>
            </a:extLst>
          </p:cNvPr>
          <p:cNvSpPr>
            <a:spLocks noGrp="1"/>
          </p:cNvSpPr>
          <p:nvPr/>
        </p:nvSpPr>
        <p:spPr bwMode="auto">
          <a:xfrm>
            <a:off x="457200" y="2022475"/>
            <a:ext cx="8229600" cy="609600"/>
          </a:xfrm>
          <a:prstGeom prst="rect">
            <a:avLst/>
          </a:prstGeom>
          <a:solidFill>
            <a:srgbClr val="9DB3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0000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600">
                <a:solidFill>
                  <a:srgbClr val="000000"/>
                </a:solidFill>
              </a:rPr>
              <a:t>Axis of Symmetry</a:t>
            </a:r>
          </a:p>
        </p:txBody>
      </p:sp>
      <p:sp>
        <p:nvSpPr>
          <p:cNvPr id="35845" name="TextBox 4">
            <a:extLst>
              <a:ext uri="{FF2B5EF4-FFF2-40B4-BE49-F238E27FC236}">
                <a16:creationId xmlns:a16="http://schemas.microsoft.com/office/drawing/2014/main" id="{A63891F6-5558-8743-9AD4-661B7967A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479675"/>
            <a:ext cx="8229600" cy="2092325"/>
          </a:xfrm>
          <a:prstGeom prst="rect">
            <a:avLst/>
          </a:prstGeom>
          <a:solidFill>
            <a:srgbClr val="CADA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r>
              <a:rPr lang="en-US" altLang="en-US" sz="2600" b="0"/>
              <a:t>For a quadratic function of the form f(x) = ax</a:t>
            </a:r>
            <a:r>
              <a:rPr lang="en-US" altLang="en-US" sz="2600" b="0" baseline="30000"/>
              <a:t>2</a:t>
            </a:r>
            <a:r>
              <a:rPr lang="en-US" altLang="en-US" sz="2600" b="0"/>
              <a:t> + bx + c, the equation of the axis of symmetry of the parabola is</a:t>
            </a:r>
          </a:p>
          <a:p>
            <a:endParaRPr lang="en-US" altLang="en-US" sz="2600" b="0"/>
          </a:p>
          <a:p>
            <a:endParaRPr lang="en-US" altLang="en-US" sz="2600" b="0"/>
          </a:p>
          <a:p>
            <a:endParaRPr lang="en-US" altLang="en-US" sz="2600" b="0"/>
          </a:p>
        </p:txBody>
      </p:sp>
      <p:graphicFrame>
        <p:nvGraphicFramePr>
          <p:cNvPr id="35842" name="Object 2">
            <a:extLst>
              <a:ext uri="{FF2B5EF4-FFF2-40B4-BE49-F238E27FC236}">
                <a16:creationId xmlns:a16="http://schemas.microsoft.com/office/drawing/2014/main" id="{BC480191-B6DC-8117-655B-5492E47283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6200" y="3429000"/>
          <a:ext cx="11811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54080" imgH="723600" progId="Equation.3">
                  <p:embed/>
                </p:oleObj>
              </mc:Choice>
              <mc:Fallback>
                <p:oleObj name="Equation" r:id="rId2" imgW="1054080" imgH="723600" progId="Equation.3">
                  <p:embed/>
                  <p:pic>
                    <p:nvPicPr>
                      <p:cNvPr id="35842" name="Object 2">
                        <a:extLst>
                          <a:ext uri="{FF2B5EF4-FFF2-40B4-BE49-F238E27FC236}">
                            <a16:creationId xmlns:a16="http://schemas.microsoft.com/office/drawing/2014/main" id="{BC480191-B6DC-8117-655B-5492E472832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429000"/>
                        <a:ext cx="11811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1"/>
            <a:ext cx="8352928" cy="6172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7544" y="188640"/>
                <a:ext cx="3456384" cy="267765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>
                    <a:solidFill>
                      <a:schemeClr val="tx1"/>
                    </a:solidFill>
                  </a:rPr>
                  <a:t>According to the graph, what are the Solutions of:</a:t>
                </a:r>
              </a:p>
              <a:p>
                <a:endParaRPr lang="en-GB" sz="2800" b="1" dirty="0">
                  <a:solidFill>
                    <a:schemeClr val="tx1"/>
                  </a:solidFill>
                </a:endParaRPr>
              </a:p>
              <a:p>
                <a:endParaRPr lang="en-GB" sz="2800" b="1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𝟖</m:t>
                      </m:r>
                      <m:r>
                        <a:rPr lang="en-GB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𝟏𝟐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88640"/>
                <a:ext cx="3456384" cy="2677656"/>
              </a:xfrm>
              <a:prstGeom prst="rect">
                <a:avLst/>
              </a:prstGeom>
              <a:blipFill>
                <a:blip r:embed="rId3"/>
                <a:stretch>
                  <a:fillRect l="-3704" t="-22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3143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747" y="188640"/>
            <a:ext cx="6780807" cy="650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8595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"/>
            <a:ext cx="7772400" cy="1143000"/>
          </a:xfrm>
        </p:spPr>
        <p:txBody>
          <a:bodyPr/>
          <a:lstStyle/>
          <a:p>
            <a:r>
              <a:rPr lang="en-GB" dirty="0"/>
              <a:t>Quadratic graphs &amp;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070052"/>
                <a:ext cx="9144000" cy="1992400"/>
              </a:xfrm>
            </p:spPr>
            <p:txBody>
              <a:bodyPr/>
              <a:lstStyle/>
              <a:p>
                <a:r>
                  <a:rPr lang="en-US" dirty="0"/>
                  <a:t> Any equation containing one term in which the unknown is squared and no term in which it is raised to a higher power solve for x in 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200" b="0" i="1" smtClean="0">
                        <a:latin typeface="Cambria Math"/>
                      </a:rPr>
                      <m:t>4</m:t>
                    </m:r>
                    <m:r>
                      <a:rPr lang="en-GB" sz="3200" b="0" i="1" smtClean="0">
                        <a:latin typeface="Cambria Math"/>
                      </a:rPr>
                      <m:t>𝑥</m:t>
                    </m:r>
                    <m:r>
                      <a:rPr lang="en-GB" sz="3200" b="0" i="1" smtClean="0">
                        <a:latin typeface="Cambria Math"/>
                      </a:rPr>
                      <m:t>+4=0</m:t>
                    </m:r>
                  </m:oMath>
                </a14:m>
                <a:r>
                  <a:rPr lang="en-US" dirty="0"/>
                  <a:t>.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070052"/>
                <a:ext cx="9144000" cy="1992400"/>
              </a:xfrm>
              <a:blipFill>
                <a:blip r:embed="rId3"/>
                <a:stretch>
                  <a:fillRect l="-1467" t="-4294" r="-2333" b="-125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1475656" y="3530503"/>
            <a:ext cx="0" cy="259228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95536" y="4826648"/>
            <a:ext cx="2088232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11760" y="4538616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4538616"/>
                <a:ext cx="504056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44884" y="3083708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884" y="3083708"/>
                <a:ext cx="504056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 7"/>
          <p:cNvSpPr/>
          <p:nvPr/>
        </p:nvSpPr>
        <p:spPr>
          <a:xfrm>
            <a:off x="107504" y="3386488"/>
            <a:ext cx="2856385" cy="2232248"/>
          </a:xfrm>
          <a:custGeom>
            <a:avLst/>
            <a:gdLst>
              <a:gd name="connsiteX0" fmla="*/ 0 w 2227007"/>
              <a:gd name="connsiteY0" fmla="*/ 58993 h 1740393"/>
              <a:gd name="connsiteX1" fmla="*/ 1076633 w 2227007"/>
              <a:gd name="connsiteY1" fmla="*/ 1740309 h 1740393"/>
              <a:gd name="connsiteX2" fmla="*/ 2227007 w 2227007"/>
              <a:gd name="connsiteY2" fmla="*/ 0 h 1740393"/>
              <a:gd name="connsiteX3" fmla="*/ 2227007 w 2227007"/>
              <a:gd name="connsiteY3" fmla="*/ 0 h 1740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7007" h="1740393">
                <a:moveTo>
                  <a:pt x="0" y="58993"/>
                </a:moveTo>
                <a:cubicBezTo>
                  <a:pt x="352732" y="904567"/>
                  <a:pt x="705465" y="1750141"/>
                  <a:pt x="1076633" y="1740309"/>
                </a:cubicBezTo>
                <a:cubicBezTo>
                  <a:pt x="1447801" y="1730477"/>
                  <a:pt x="2227007" y="0"/>
                  <a:pt x="2227007" y="0"/>
                </a:cubicBezTo>
                <a:lnTo>
                  <a:pt x="2227007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3995936" y="3405055"/>
            <a:ext cx="1800200" cy="1406845"/>
          </a:xfrm>
          <a:custGeom>
            <a:avLst/>
            <a:gdLst>
              <a:gd name="connsiteX0" fmla="*/ 0 w 2227007"/>
              <a:gd name="connsiteY0" fmla="*/ 58993 h 1740393"/>
              <a:gd name="connsiteX1" fmla="*/ 1076633 w 2227007"/>
              <a:gd name="connsiteY1" fmla="*/ 1740309 h 1740393"/>
              <a:gd name="connsiteX2" fmla="*/ 2227007 w 2227007"/>
              <a:gd name="connsiteY2" fmla="*/ 0 h 1740393"/>
              <a:gd name="connsiteX3" fmla="*/ 2227007 w 2227007"/>
              <a:gd name="connsiteY3" fmla="*/ 0 h 1740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7007" h="1740393">
                <a:moveTo>
                  <a:pt x="0" y="58993"/>
                </a:moveTo>
                <a:cubicBezTo>
                  <a:pt x="352732" y="904567"/>
                  <a:pt x="705465" y="1750141"/>
                  <a:pt x="1076633" y="1740309"/>
                </a:cubicBezTo>
                <a:cubicBezTo>
                  <a:pt x="1447801" y="1730477"/>
                  <a:pt x="2227007" y="0"/>
                  <a:pt x="2227007" y="0"/>
                </a:cubicBezTo>
                <a:lnTo>
                  <a:pt x="2227007" y="0"/>
                </a:ln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7064516" y="3155716"/>
            <a:ext cx="1584176" cy="1238024"/>
          </a:xfrm>
          <a:custGeom>
            <a:avLst/>
            <a:gdLst>
              <a:gd name="connsiteX0" fmla="*/ 0 w 2227007"/>
              <a:gd name="connsiteY0" fmla="*/ 58993 h 1740393"/>
              <a:gd name="connsiteX1" fmla="*/ 1076633 w 2227007"/>
              <a:gd name="connsiteY1" fmla="*/ 1740309 h 1740393"/>
              <a:gd name="connsiteX2" fmla="*/ 2227007 w 2227007"/>
              <a:gd name="connsiteY2" fmla="*/ 0 h 1740393"/>
              <a:gd name="connsiteX3" fmla="*/ 2227007 w 2227007"/>
              <a:gd name="connsiteY3" fmla="*/ 0 h 1740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7007" h="1740393">
                <a:moveTo>
                  <a:pt x="0" y="58993"/>
                </a:moveTo>
                <a:cubicBezTo>
                  <a:pt x="352732" y="904567"/>
                  <a:pt x="705465" y="1750141"/>
                  <a:pt x="1076633" y="1740309"/>
                </a:cubicBezTo>
                <a:cubicBezTo>
                  <a:pt x="1447801" y="1730477"/>
                  <a:pt x="2227007" y="0"/>
                  <a:pt x="2227007" y="0"/>
                </a:cubicBezTo>
                <a:lnTo>
                  <a:pt x="2227007" y="0"/>
                </a:lnTo>
              </a:path>
            </a:pathLst>
          </a:cu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FF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4644008" y="3515755"/>
            <a:ext cx="0" cy="259228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563888" y="4811900"/>
            <a:ext cx="2088232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80112" y="4523868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523868"/>
                <a:ext cx="504056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13236" y="3068960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3236" y="3068960"/>
                <a:ext cx="504056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>
            <a:off x="7812360" y="3515755"/>
            <a:ext cx="0" cy="259228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732240" y="4811900"/>
            <a:ext cx="2088232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748464" y="4523868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8464" y="4523868"/>
                <a:ext cx="504056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581588" y="3068960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588" y="3068960"/>
                <a:ext cx="504056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203848" y="6021288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−4</m:t>
                      </m:r>
                      <m:r>
                        <a:rPr lang="en-GB" sz="2800" b="0" i="1" smtClean="0">
                          <a:latin typeface="Cambria Math"/>
                        </a:rPr>
                        <m:t>𝑥</m:t>
                      </m:r>
                      <m:r>
                        <a:rPr lang="en-GB" sz="2800" b="0" i="1" smtClean="0">
                          <a:latin typeface="Cambria Math"/>
                        </a:rPr>
                        <m:t>+4=0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6021288"/>
                <a:ext cx="3096344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6093296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−25=0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3296"/>
                <a:ext cx="3096344" cy="52322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372200" y="6021288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+4=0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6021288"/>
                <a:ext cx="3096344" cy="52322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/>
          <p:cNvSpPr/>
          <p:nvPr/>
        </p:nvSpPr>
        <p:spPr>
          <a:xfrm>
            <a:off x="4788024" y="4739892"/>
            <a:ext cx="144016" cy="144016"/>
          </a:xfrm>
          <a:prstGeom prst="ellipse">
            <a:avLst/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2138476" y="4754640"/>
            <a:ext cx="144016" cy="144016"/>
          </a:xfrm>
          <a:prstGeom prst="ellipse">
            <a:avLst/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654072" y="4754640"/>
            <a:ext cx="144016" cy="144016"/>
          </a:xfrm>
          <a:prstGeom prst="ellipse">
            <a:avLst/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644008" y="4941168"/>
                <a:ext cx="1296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941168"/>
                <a:ext cx="1296144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907704" y="4941168"/>
                <a:ext cx="1296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GB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941168"/>
                <a:ext cx="1296144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23528" y="4005064"/>
                <a:ext cx="1296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GB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005064"/>
                <a:ext cx="1296144" cy="46166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84119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 animBg="1"/>
      <p:bldP spid="41" grpId="0" animBg="1"/>
      <p:bldP spid="42" grpId="0" animBg="1"/>
      <p:bldP spid="43" grpId="0"/>
      <p:bldP spid="44" grpId="0"/>
      <p:bldP spid="4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</TotalTime>
  <Words>1417</Words>
  <Application>Microsoft Office PowerPoint</Application>
  <PresentationFormat>On-screen Show (4:3)</PresentationFormat>
  <Paragraphs>230</Paragraphs>
  <Slides>22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open_sansregular</vt:lpstr>
      <vt:lpstr>Arial</vt:lpstr>
      <vt:lpstr>Calibri</vt:lpstr>
      <vt:lpstr>Cambria Math</vt:lpstr>
      <vt:lpstr>Palatino Linotype</vt:lpstr>
      <vt:lpstr>Times</vt:lpstr>
      <vt:lpstr>Times New Roman</vt:lpstr>
      <vt:lpstr>Wingdings</vt:lpstr>
      <vt:lpstr>Default Design</vt:lpstr>
      <vt:lpstr>Equation</vt:lpstr>
      <vt:lpstr>Solving Quadratic Equations</vt:lpstr>
      <vt:lpstr>Starter --match up</vt:lpstr>
      <vt:lpstr>Definitions</vt:lpstr>
      <vt:lpstr>Definitions</vt:lpstr>
      <vt:lpstr>Vertex of a Parabola</vt:lpstr>
      <vt:lpstr>Axis of Symmetry of a Parabola</vt:lpstr>
      <vt:lpstr>PowerPoint Presentation</vt:lpstr>
      <vt:lpstr>PowerPoint Presentation</vt:lpstr>
      <vt:lpstr>Quadratic graphs &amp; equations</vt:lpstr>
      <vt:lpstr>The Null Factor Law</vt:lpstr>
      <vt:lpstr>Factoring Trinomial Squares</vt:lpstr>
      <vt:lpstr>Factoring Monic Trinomials 1st Scenario:  a = 1 For example: x2 – 14x + 49 coefficient of x2 =1 x2 =1 • x2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Quadratic Formula</vt:lpstr>
      <vt:lpstr>Discriminant</vt:lpstr>
      <vt:lpstr>The Quadratic Formula</vt:lpstr>
    </vt:vector>
  </TitlesOfParts>
  <Company>green valley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 DuVall</dc:creator>
  <cp:lastModifiedBy>Lyn ZHANG</cp:lastModifiedBy>
  <cp:revision>68</cp:revision>
  <dcterms:created xsi:type="dcterms:W3CDTF">2002-08-04T16:12:12Z</dcterms:created>
  <dcterms:modified xsi:type="dcterms:W3CDTF">2022-10-19T05:12:02Z</dcterms:modified>
</cp:coreProperties>
</file>