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81" r:id="rId2"/>
    <p:sldId id="282" r:id="rId3"/>
    <p:sldId id="270" r:id="rId4"/>
    <p:sldId id="283" r:id="rId5"/>
    <p:sldId id="305" r:id="rId6"/>
    <p:sldId id="284" r:id="rId7"/>
    <p:sldId id="296" r:id="rId8"/>
    <p:sldId id="285" r:id="rId9"/>
    <p:sldId id="297" r:id="rId10"/>
    <p:sldId id="299" r:id="rId11"/>
    <p:sldId id="300" r:id="rId12"/>
    <p:sldId id="302" r:id="rId13"/>
    <p:sldId id="30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2D2C8-3ED3-4E34-88D3-2B9A4A4F7DA1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938DC-FBEE-4403-9157-656AA31B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78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66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80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20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53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28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19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65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09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26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2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8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49156-A101-45F5-A548-7213C6F78C6F}" type="datetimeFigureOut">
              <a:rPr lang="en-GB" smtClean="0"/>
              <a:t>21/10/2022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48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126.png"/><Relationship Id="rId5" Type="http://schemas.openxmlformats.org/officeDocument/2006/relationships/image" Target="../media/image125.png"/><Relationship Id="rId4" Type="http://schemas.openxmlformats.org/officeDocument/2006/relationships/image" Target="../media/image1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slideLayout" Target="../slideLayouts/slideLayout2.xml"/><Relationship Id="rId16" Type="http://schemas.openxmlformats.org/officeDocument/2006/relationships/image" Target="NULL"/><Relationship Id="rId1" Type="http://schemas.openxmlformats.org/officeDocument/2006/relationships/tags" Target="../tags/tag3.xml"/><Relationship Id="rId6" Type="http://schemas.openxmlformats.org/officeDocument/2006/relationships/image" Target="NULL"/><Relationship Id="rId11" Type="http://schemas.openxmlformats.org/officeDocument/2006/relationships/image" Target="NULL"/><Relationship Id="rId5" Type="http://schemas.openxmlformats.org/officeDocument/2006/relationships/image" Target="NULL"/><Relationship Id="rId15" Type="http://schemas.openxmlformats.org/officeDocument/2006/relationships/image" Target="NULL"/><Relationship Id="rId10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Relationship Id="rId14" Type="http://schemas.openxmlformats.org/officeDocument/2006/relationships/image" Target="NUL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NULL"/><Relationship Id="rId17" Type="http://schemas.openxmlformats.org/officeDocument/2006/relationships/image" Target="NULL"/><Relationship Id="rId2" Type="http://schemas.openxmlformats.org/officeDocument/2006/relationships/slideLayout" Target="../slideLayouts/slideLayout2.xml"/><Relationship Id="rId16" Type="http://schemas.openxmlformats.org/officeDocument/2006/relationships/image" Target="NULL"/><Relationship Id="rId1" Type="http://schemas.openxmlformats.org/officeDocument/2006/relationships/tags" Target="../tags/tag5.xml"/><Relationship Id="rId6" Type="http://schemas.openxmlformats.org/officeDocument/2006/relationships/image" Target="NULL"/><Relationship Id="rId11" Type="http://schemas.openxmlformats.org/officeDocument/2006/relationships/image" Target="../media/image5.png"/><Relationship Id="rId5" Type="http://schemas.openxmlformats.org/officeDocument/2006/relationships/image" Target="NULL"/><Relationship Id="rId15" Type="http://schemas.openxmlformats.org/officeDocument/2006/relationships/image" Target="NULL"/><Relationship Id="rId10" Type="http://schemas.openxmlformats.org/officeDocument/2006/relationships/image" Target="../media/image4.png"/><Relationship Id="rId4" Type="http://schemas.openxmlformats.org/officeDocument/2006/relationships/image" Target="NULL"/><Relationship Id="rId9" Type="http://schemas.openxmlformats.org/officeDocument/2006/relationships/image" Target="../media/image3.png"/><Relationship Id="rId1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07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dirty="0"/>
                  <a:t>Solve this equation by factorising: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−9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+18</m:t>
                      </m:r>
                    </m:oMath>
                  </m:oMathPara>
                </a14:m>
                <a:endParaRPr lang="en-GB" b="0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−12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−13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323528" y="1628800"/>
            <a:ext cx="432048" cy="43204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B</a:t>
            </a:r>
          </a:p>
        </p:txBody>
      </p:sp>
      <p:sp>
        <p:nvSpPr>
          <p:cNvPr id="5" name="Oval 4"/>
          <p:cNvSpPr/>
          <p:nvPr/>
        </p:nvSpPr>
        <p:spPr>
          <a:xfrm>
            <a:off x="323528" y="2924944"/>
            <a:ext cx="432048" cy="43204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3528" y="4725144"/>
            <a:ext cx="432048" cy="432048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23528" y="295444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A*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473989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A*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5779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GB" dirty="0"/>
                  <a:t>Solve the equation: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7</m:t>
                        </m:r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−9</m:t>
                    </m:r>
                    <m:r>
                      <a:rPr lang="en-GB" i="1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−3</m:t>
                    </m:r>
                    <m:r>
                      <a:rPr lang="en-GB" i="1">
                        <a:latin typeface="Cambria Math"/>
                      </a:rPr>
                      <m:t>=0</m:t>
                    </m:r>
                  </m:oMath>
                </a14:m>
                <a:r>
                  <a:rPr lang="en-GB" dirty="0"/>
                  <a:t>. Give your answer correct to 2 decimal places.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𝑎</m:t>
                      </m:r>
                      <m:r>
                        <a:rPr lang="en-GB" i="1">
                          <a:latin typeface="Cambria Math"/>
                        </a:rPr>
                        <m:t>=7,  </m:t>
                      </m:r>
                      <m:r>
                        <a:rPr lang="en-GB" i="1">
                          <a:latin typeface="Cambria Math"/>
                        </a:rPr>
                        <m:t>𝑏</m:t>
                      </m:r>
                      <m:r>
                        <a:rPr lang="en-GB" i="1">
                          <a:latin typeface="Cambria Math"/>
                        </a:rPr>
                        <m:t>=−9,  </m:t>
                      </m:r>
                      <m:r>
                        <a:rPr lang="en-GB" i="1">
                          <a:latin typeface="Cambria Math"/>
                        </a:rPr>
                        <m:t>𝑐</m:t>
                      </m:r>
                      <m:r>
                        <a:rPr lang="en-GB" i="1">
                          <a:latin typeface="Cambria Math"/>
                        </a:rPr>
                        <m:t>=−3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−9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(−9)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−4(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7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−3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9±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81−−84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i="1" dirty="0">
                  <a:latin typeface="Cambria Math"/>
                </a:endParaRPr>
              </a:p>
              <a:p>
                <a:pPr marL="0" indent="0" algn="ctr">
                  <a:buNone/>
                </a:pPr>
                <a:endParaRPr lang="en-GB" i="1" dirty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9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165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=1.56  </m:t>
                      </m:r>
                      <m:r>
                        <a:rPr lang="en-GB" i="1">
                          <a:latin typeface="Cambria Math"/>
                        </a:rPr>
                        <m:t>𝑜𝑟</m:t>
                      </m:r>
                      <m:r>
                        <a:rPr lang="en-GB" i="1">
                          <a:latin typeface="Cambria Math"/>
                        </a:rPr>
                        <m:t>  </m:t>
                      </m:r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=−0.27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 rotWithShape="1">
                <a:blip r:embed="rId3"/>
                <a:stretch>
                  <a:fillRect l="-593" t="-1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947306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GB" dirty="0"/>
                  <a:t>On your mini whiteboard, solve the following equation: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10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−11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+2=0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−−11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(−11)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−4(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10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10</m:t>
                          </m:r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11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41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=0.87  </m:t>
                      </m:r>
                      <m:r>
                        <a:rPr lang="en-GB" i="1">
                          <a:latin typeface="Cambria Math"/>
                        </a:rPr>
                        <m:t>𝑜𝑟</m:t>
                      </m:r>
                      <m:r>
                        <a:rPr lang="en-GB" i="1">
                          <a:latin typeface="Cambria Math"/>
                        </a:rPr>
                        <m:t>  </m:t>
                      </m:r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=0.23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85" t="-2022" r="-10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23676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GB" dirty="0"/>
                  <a:t>Show that you get the same answer regardless of method use to solve the equation: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−6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+8=0</m:t>
                      </m:r>
                    </m:oMath>
                  </m:oMathPara>
                </a14:m>
                <a:endParaRPr lang="en-GB" b="0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using:</a:t>
                </a:r>
              </a:p>
              <a:p>
                <a:r>
                  <a:rPr lang="en-GB" dirty="0"/>
                  <a:t>factorising</a:t>
                </a:r>
              </a:p>
              <a:p>
                <a:r>
                  <a:rPr lang="en-GB" dirty="0"/>
                  <a:t>the formula</a:t>
                </a:r>
              </a:p>
              <a:p>
                <a:r>
                  <a:rPr lang="en-GB" dirty="0"/>
                  <a:t>completing the square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704" t="-2695" r="-1259" b="-12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467544" y="4509120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67544" y="5013176"/>
            <a:ext cx="360040" cy="36004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67544" y="5589240"/>
            <a:ext cx="360040" cy="360040"/>
          </a:xfrm>
          <a:prstGeom prst="ellipse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3089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n-GB" dirty="0"/>
              <a:t>Starter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1268760"/>
                <a:ext cx="2915816" cy="2092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−6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+8=0</m:t>
                      </m:r>
                    </m:oMath>
                  </m:oMathPara>
                </a14:m>
                <a:endParaRPr lang="en-GB" sz="2600" b="0" dirty="0">
                  <a:solidFill>
                    <a:srgbClr val="0000FF"/>
                  </a:solidFill>
                </a:endParaRPr>
              </a:p>
              <a:p>
                <a:endParaRPr lang="en-GB" sz="2600" dirty="0">
                  <a:solidFill>
                    <a:srgbClr val="0000FF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−4</m:t>
                          </m:r>
                        </m:e>
                      </m:d>
                      <m:d>
                        <m:dPr>
                          <m:ctrlP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2600" b="0" dirty="0">
                  <a:solidFill>
                    <a:srgbClr val="0000FF"/>
                  </a:solidFill>
                </a:endParaRPr>
              </a:p>
              <a:p>
                <a:pPr algn="ctr"/>
                <a:endParaRPr lang="en-GB" sz="2600" dirty="0">
                  <a:solidFill>
                    <a:srgbClr val="0000FF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=4 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2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68760"/>
                <a:ext cx="2915816" cy="209288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15816" y="1268760"/>
                <a:ext cx="3275856" cy="3982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−6</m:t>
                      </m:r>
                      <m:r>
                        <a:rPr lang="en-GB" sz="2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+8=0</m:t>
                      </m:r>
                    </m:oMath>
                  </m:oMathPara>
                </a14:m>
                <a:endParaRPr lang="en-GB" sz="2600" b="0" dirty="0">
                  <a:solidFill>
                    <a:srgbClr val="FF0000"/>
                  </a:solidFill>
                </a:endParaRPr>
              </a:p>
              <a:p>
                <a:endParaRPr lang="en-GB" sz="2600" dirty="0">
                  <a:solidFill>
                    <a:srgbClr val="FF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−−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(−</m:t>
                                  </m:r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−4(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)(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8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2(1)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  <a:p>
                <a:pPr algn="ctr"/>
                <a:endParaRPr lang="en-GB" sz="2600" dirty="0">
                  <a:solidFill>
                    <a:srgbClr val="FF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</m:t>
                          </m:r>
                          <m:r>
                            <a:rPr lang="en-GB" sz="2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sz="2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</m:rad>
                        </m:num>
                        <m:den>
                          <m:r>
                            <a:rPr lang="en-GB" sz="2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600" dirty="0">
                  <a:solidFill>
                    <a:srgbClr val="FF0000"/>
                  </a:solidFill>
                </a:endParaRPr>
              </a:p>
              <a:p>
                <a:pPr algn="ctr"/>
                <a:endParaRPr lang="en-GB" sz="2600" dirty="0">
                  <a:solidFill>
                    <a:srgbClr val="FF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=4  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2600" dirty="0">
                  <a:solidFill>
                    <a:srgbClr val="FF0000"/>
                  </a:solidFill>
                </a:endParaRPr>
              </a:p>
              <a:p>
                <a:endParaRPr lang="en-GB" sz="2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1268760"/>
                <a:ext cx="3275856" cy="398243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228183" y="1268760"/>
                <a:ext cx="2916713" cy="53572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60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−6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+8=0</m:t>
                      </m:r>
                    </m:oMath>
                  </m:oMathPara>
                </a14:m>
                <a:endParaRPr lang="en-GB" sz="2600" b="0" dirty="0">
                  <a:solidFill>
                    <a:srgbClr val="008000"/>
                  </a:solidFill>
                </a:endParaRPr>
              </a:p>
              <a:p>
                <a:endParaRPr lang="en-GB" sz="2600" dirty="0">
                  <a:solidFill>
                    <a:srgbClr val="008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−3)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+8=0</m:t>
                      </m:r>
                    </m:oMath>
                  </m:oMathPara>
                </a14:m>
                <a:endParaRPr lang="en-GB" sz="2400" dirty="0">
                  <a:solidFill>
                    <a:srgbClr val="008000"/>
                  </a:solidFill>
                </a:endParaRPr>
              </a:p>
              <a:p>
                <a:endParaRPr lang="en-GB" sz="2600" dirty="0">
                  <a:solidFill>
                    <a:srgbClr val="008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60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−3)</m:t>
                          </m:r>
                        </m:e>
                        <m:sup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−1=0</m:t>
                      </m:r>
                    </m:oMath>
                  </m:oMathPara>
                </a14:m>
                <a:endParaRPr lang="en-GB" sz="2600" b="0" dirty="0">
                  <a:solidFill>
                    <a:srgbClr val="008000"/>
                  </a:solidFill>
                </a:endParaRPr>
              </a:p>
              <a:p>
                <a:endParaRPr lang="en-GB" sz="2600" dirty="0">
                  <a:solidFill>
                    <a:srgbClr val="008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60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−3)</m:t>
                          </m:r>
                        </m:e>
                        <m:sup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2600" b="0" dirty="0">
                  <a:solidFill>
                    <a:srgbClr val="008000"/>
                  </a:solidFill>
                </a:endParaRPr>
              </a:p>
              <a:p>
                <a:endParaRPr lang="en-GB" sz="2600" dirty="0">
                  <a:solidFill>
                    <a:srgbClr val="008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−3=±</m:t>
                      </m:r>
                      <m:rad>
                        <m:radPr>
                          <m:degHide m:val="on"/>
                          <m:ctrlP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GB" sz="2600" b="0" dirty="0">
                  <a:solidFill>
                    <a:srgbClr val="008000"/>
                  </a:solidFill>
                </a:endParaRPr>
              </a:p>
              <a:p>
                <a:endParaRPr lang="en-GB" sz="2600" dirty="0">
                  <a:solidFill>
                    <a:srgbClr val="008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=3±</m:t>
                      </m:r>
                      <m:rad>
                        <m:radPr>
                          <m:degHide m:val="on"/>
                          <m:ctrlP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GB" sz="2600" dirty="0">
                  <a:solidFill>
                    <a:srgbClr val="008000"/>
                  </a:solidFill>
                </a:endParaRPr>
              </a:p>
              <a:p>
                <a:endParaRPr lang="en-GB" sz="2600" dirty="0">
                  <a:solidFill>
                    <a:srgbClr val="008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=4 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2600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3" y="1268760"/>
                <a:ext cx="2916713" cy="5357236"/>
              </a:xfrm>
              <a:prstGeom prst="rect">
                <a:avLst/>
              </a:prstGeom>
              <a:blipFill rotWithShape="1">
                <a:blip r:embed="rId5"/>
                <a:stretch>
                  <a:fillRect l="-1883" r="-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2915816" y="1196752"/>
            <a:ext cx="0" cy="37444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28184" y="1124744"/>
            <a:ext cx="0" cy="55446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0" y="5229200"/>
                <a:ext cx="615617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dirty="0"/>
                  <a:t>Always try to factorise first!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dirty="0"/>
                  <a:t>If the question says to give your answer to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 err="1"/>
                  <a:t>dp</a:t>
                </a:r>
                <a:r>
                  <a:rPr lang="en-GB" sz="2400" dirty="0"/>
                  <a:t> or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 err="1"/>
                  <a:t>sf</a:t>
                </a:r>
                <a:r>
                  <a:rPr lang="en-GB" sz="2400" dirty="0"/>
                  <a:t>, it doesn’t factorise, so use the formula or complete the square!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29200"/>
                <a:ext cx="6156176" cy="1569660"/>
              </a:xfrm>
              <a:prstGeom prst="rect">
                <a:avLst/>
              </a:prstGeom>
              <a:blipFill rotWithShape="1">
                <a:blip r:embed="rId6"/>
                <a:stretch>
                  <a:fillRect l="-1287" t="-3113" b="-8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5011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rt-simpson-genera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713788" cy="633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solidFill>
                  <a:schemeClr val="bg1"/>
                </a:solidFill>
              </a:rPr>
              <a:t>The Quadratic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Learning Objectives: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Able to identify a, b and c in the quadratic formula</a:t>
            </a:r>
          </a:p>
          <a:p>
            <a:r>
              <a:rPr lang="en-GB" dirty="0">
                <a:solidFill>
                  <a:schemeClr val="bg1"/>
                </a:solidFill>
              </a:rPr>
              <a:t>Able to substitute into the quadratic 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   formula correctly</a:t>
            </a:r>
          </a:p>
          <a:p>
            <a:r>
              <a:rPr lang="en-GB" dirty="0">
                <a:solidFill>
                  <a:schemeClr val="bg1"/>
                </a:solidFill>
              </a:rPr>
              <a:t>Able to solve a quadratic equation using 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   the quadratic formula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6834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bg1"/>
                </a:solidFill>
              </a:rPr>
              <a:t>Grade 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08304" y="69269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370FDDA-D343-477D-B16B-67B4D681BC56}" type="datetime1">
              <a:rPr lang="en-GB" u="sng" smtClean="0">
                <a:solidFill>
                  <a:schemeClr val="bg1"/>
                </a:solidFill>
              </a:rPr>
              <a:t>21/10/2022</a:t>
            </a:fld>
            <a:endParaRPr lang="en-GB" u="sng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93804" y="2681156"/>
            <a:ext cx="432048" cy="43204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5536" y="3645024"/>
            <a:ext cx="432048" cy="43204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95536" y="4725144"/>
            <a:ext cx="432048" cy="432048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7286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Discriminant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GB" dirty="0"/>
              <a:t>Match the quadratic equation to the sketch of its graph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475656" y="3530503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95536" y="4826648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11760" y="4538616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538616"/>
                <a:ext cx="504056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44884" y="308370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884" y="3083708"/>
                <a:ext cx="504056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>
          <a:xfrm>
            <a:off x="107504" y="3386488"/>
            <a:ext cx="2856385" cy="2232248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3995936" y="3405055"/>
            <a:ext cx="1800200" cy="1406845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7064516" y="3155716"/>
            <a:ext cx="1584176" cy="1238024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FF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644008" y="3515755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63888" y="4811900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80112" y="452386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523868"/>
                <a:ext cx="504056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13236" y="3068960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236" y="3068960"/>
                <a:ext cx="504056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7812360" y="3515755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732240" y="4811900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748464" y="452386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464" y="4523868"/>
                <a:ext cx="504056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581588" y="3068960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588" y="3068960"/>
                <a:ext cx="504056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7504" y="24208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−4</m:t>
                      </m:r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  <m:r>
                        <a:rPr lang="en-GB" sz="2800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420888"/>
                <a:ext cx="3096344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275856" y="2440052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−25=0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440052"/>
                <a:ext cx="3096344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70237" y="24208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237" y="2420888"/>
                <a:ext cx="3096344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203848" y="60212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−4</m:t>
                      </m:r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  <m:r>
                        <a:rPr lang="en-GB" sz="2800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6021288"/>
                <a:ext cx="3096344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6093296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−25=0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3296"/>
                <a:ext cx="3096344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372200" y="60212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6021288"/>
                <a:ext cx="3096344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/>
          <p:cNvSpPr/>
          <p:nvPr/>
        </p:nvSpPr>
        <p:spPr>
          <a:xfrm>
            <a:off x="4788024" y="4739892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2138476" y="4754640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654072" y="4754640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644008" y="4941168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941168"/>
                <a:ext cx="1296144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907704" y="4941168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941168"/>
                <a:ext cx="1296144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23528" y="4005064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005064"/>
                <a:ext cx="1296144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4119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04056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GB" dirty="0"/>
                  <a:t>Another alternative to solving quadratic equations which don’t factorise easily is to use the quadratic formula.</a:t>
                </a:r>
              </a:p>
              <a:p>
                <a:endParaRPr lang="en-GB" dirty="0"/>
              </a:p>
              <a:p>
                <a:r>
                  <a:rPr lang="en-GB" dirty="0"/>
                  <a:t>For equations of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𝑎𝑥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</m:t>
                    </m:r>
                    <m:r>
                      <a:rPr lang="en-GB" b="0" i="1" smtClean="0">
                        <a:latin typeface="Cambria Math"/>
                      </a:rPr>
                      <m:t>𝑏𝑥</m:t>
                    </m:r>
                    <m:r>
                      <a:rPr lang="en-GB" b="0" i="1" smtClean="0">
                        <a:latin typeface="Cambria Math"/>
                      </a:rPr>
                      <m:t>+</m:t>
                    </m:r>
                    <m:r>
                      <a:rPr lang="en-GB" b="0" i="1" smtClean="0">
                        <a:latin typeface="Cambria Math"/>
                      </a:rPr>
                      <m:t>𝑐</m:t>
                    </m:r>
                    <m:r>
                      <a:rPr lang="en-GB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:r>
                  <a:rPr lang="en-GB" dirty="0">
                    <a:solidFill>
                      <a:srgbClr val="FF0000"/>
                    </a:solidFill>
                  </a:rPr>
                  <a:t>Discriminant 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/>
                      </a:rPr>
                      <m:t>−4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/>
                      </a:rPr>
                      <m:t>𝑎𝑐</m:t>
                    </m:r>
                  </m:oMath>
                </a14:m>
                <a:endParaRPr lang="en-GB" dirty="0">
                  <a:solidFill>
                    <a:srgbClr val="FF0000"/>
                  </a:solidFill>
                </a:endParaRPr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r>
                  <a:rPr lang="en-GB" dirty="0"/>
                  <a:t>This formula is given to you in the formula book</a:t>
                </a:r>
              </a:p>
              <a:p>
                <a:pPr marL="0" indent="0" algn="ctr">
                  <a:buNone/>
                </a:pPr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040560"/>
              </a:xfrm>
              <a:blipFill>
                <a:blip r:embed="rId3"/>
                <a:stretch>
                  <a:fillRect l="-1259" t="-25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5681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Discriminant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en-GB" dirty="0"/>
              <a:t>Match the quadratic equation to the sketch of its graph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475656" y="3530503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95536" y="4826648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11760" y="4538616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538616"/>
                <a:ext cx="504056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44884" y="308370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884" y="3083708"/>
                <a:ext cx="504056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>
          <a:xfrm>
            <a:off x="107504" y="3386488"/>
            <a:ext cx="2856385" cy="2232248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3995936" y="3405055"/>
            <a:ext cx="1800200" cy="1406845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7064516" y="3155716"/>
            <a:ext cx="1584176" cy="1238024"/>
          </a:xfrm>
          <a:custGeom>
            <a:avLst/>
            <a:gdLst>
              <a:gd name="connsiteX0" fmla="*/ 0 w 2227007"/>
              <a:gd name="connsiteY0" fmla="*/ 58993 h 1740393"/>
              <a:gd name="connsiteX1" fmla="*/ 1076633 w 2227007"/>
              <a:gd name="connsiteY1" fmla="*/ 1740309 h 1740393"/>
              <a:gd name="connsiteX2" fmla="*/ 2227007 w 2227007"/>
              <a:gd name="connsiteY2" fmla="*/ 0 h 1740393"/>
              <a:gd name="connsiteX3" fmla="*/ 2227007 w 2227007"/>
              <a:gd name="connsiteY3" fmla="*/ 0 h 1740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7007" h="1740393">
                <a:moveTo>
                  <a:pt x="0" y="58993"/>
                </a:moveTo>
                <a:cubicBezTo>
                  <a:pt x="352732" y="904567"/>
                  <a:pt x="705465" y="1750141"/>
                  <a:pt x="1076633" y="1740309"/>
                </a:cubicBezTo>
                <a:cubicBezTo>
                  <a:pt x="1447801" y="1730477"/>
                  <a:pt x="2227007" y="0"/>
                  <a:pt x="2227007" y="0"/>
                </a:cubicBezTo>
                <a:lnTo>
                  <a:pt x="2227007" y="0"/>
                </a:lnTo>
              </a:path>
            </a:pathLst>
          </a:cu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FF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644008" y="3515755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563888" y="4811900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80112" y="452386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523868"/>
                <a:ext cx="504056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13236" y="3068960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236" y="3068960"/>
                <a:ext cx="504056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>
            <a:off x="7812360" y="3515755"/>
            <a:ext cx="0" cy="259228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732240" y="4811900"/>
            <a:ext cx="2088232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748464" y="4523868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464" y="4523868"/>
                <a:ext cx="504056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581588" y="3068960"/>
                <a:ext cx="5040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588" y="3068960"/>
                <a:ext cx="504056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07504" y="24208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&gt;0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420888"/>
                <a:ext cx="3096344" cy="523220"/>
              </a:xfrm>
              <a:prstGeom prst="rect">
                <a:avLst/>
              </a:prstGeom>
              <a:blipFill>
                <a:blip r:embed="rId9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265512" y="24208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=0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512" y="2420888"/>
                <a:ext cx="3096344" cy="523220"/>
              </a:xfrm>
              <a:prstGeom prst="rect">
                <a:avLst/>
              </a:prstGeom>
              <a:blipFill>
                <a:blip r:embed="rId10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70237" y="24208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</a:rPr>
                  <a:t>&lt;0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237" y="2420888"/>
                <a:ext cx="3096344" cy="523220"/>
              </a:xfrm>
              <a:prstGeom prst="rect">
                <a:avLst/>
              </a:prstGeom>
              <a:blipFill>
                <a:blip r:embed="rId11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203848" y="60212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−4</m:t>
                      </m:r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  <m:r>
                        <a:rPr lang="en-GB" sz="2800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6021288"/>
                <a:ext cx="3096344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6093296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−25=0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3296"/>
                <a:ext cx="3096344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372200" y="6021288"/>
                <a:ext cx="30963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6021288"/>
                <a:ext cx="3096344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/>
          <p:cNvSpPr/>
          <p:nvPr/>
        </p:nvSpPr>
        <p:spPr>
          <a:xfrm>
            <a:off x="4788024" y="4739892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2138476" y="4754640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654072" y="4754640"/>
            <a:ext cx="144016" cy="144016"/>
          </a:xfrm>
          <a:prstGeom prst="ellipse">
            <a:avLst/>
          </a:prstGeom>
          <a:solidFill>
            <a:srgbClr val="008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644008" y="4941168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4941168"/>
                <a:ext cx="1296144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907704" y="4941168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941168"/>
                <a:ext cx="1296144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23528" y="4005064"/>
                <a:ext cx="12961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4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005064"/>
                <a:ext cx="1296144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95024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GB" dirty="0"/>
                  <a:t>Solve the equation: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9</m:t>
                        </m:r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+15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+5=0</m:t>
                    </m:r>
                  </m:oMath>
                </a14:m>
                <a:r>
                  <a:rPr lang="en-GB" b="0" dirty="0"/>
                  <a:t>. Give your answer correct to 2 decimal places.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=9,  </m:t>
                      </m:r>
                      <m:r>
                        <a:rPr lang="en-GB" b="0" i="1" smtClean="0">
                          <a:latin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</a:rPr>
                        <m:t>=15,  </m:t>
                      </m:r>
                      <m:r>
                        <a:rPr lang="en-GB" b="0" i="1" smtClean="0">
                          <a:latin typeface="Cambria Math"/>
                        </a:rPr>
                        <m:t>𝑐</m:t>
                      </m:r>
                      <m:r>
                        <a:rPr lang="en-GB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r>
                  <a:rPr lang="en-GB" dirty="0">
                    <a:solidFill>
                      <a:srgbClr val="FF0000"/>
                    </a:solidFill>
                  </a:rPr>
                  <a:t>Discriminant=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/>
                      </a:rPr>
                      <m:t>−4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/>
                      </a:rPr>
                      <m:t>𝑎𝑐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15</m:t>
                        </m:r>
                      </m:e>
                      <m:sup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i="1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4×9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5=45</a:t>
                </a:r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15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15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(9)(5)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(9)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−15± 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45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=−0.46  </m:t>
                      </m:r>
                      <m:r>
                        <a:rPr lang="en-GB" b="0" i="1" smtClean="0">
                          <a:latin typeface="Cambria Math"/>
                        </a:rPr>
                        <m:t>𝑜𝑟</m:t>
                      </m:r>
                      <m:r>
                        <a:rPr lang="en-GB" b="0" i="1" smtClean="0">
                          <a:latin typeface="Cambria Math"/>
                        </a:rPr>
                        <m:t>  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=−1.21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  <a:blipFill>
                <a:blip r:embed="rId3"/>
                <a:stretch>
                  <a:fillRect l="-795" t="-2291" r="-8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95536" y="2420888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8000"/>
                </a:solidFill>
              </a:rPr>
              <a:t>1. Identify a, b and 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3369186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8000"/>
                </a:solidFill>
              </a:rPr>
              <a:t>2. Substitute into the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7544" y="5077633"/>
                <a:ext cx="208823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 dirty="0">
                    <a:solidFill>
                      <a:srgbClr val="008000"/>
                    </a:solidFill>
                  </a:rPr>
                  <a:t>3. Use your calculator to solve for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008000"/>
                        </a:solidFill>
                        <a:latin typeface="Cambria Math"/>
                      </a:rPr>
                      <m:t>𝒙</m:t>
                    </m:r>
                  </m:oMath>
                </a14:m>
                <a:endParaRPr lang="en-GB" sz="20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077633"/>
                <a:ext cx="2088232" cy="1015663"/>
              </a:xfrm>
              <a:prstGeom prst="rect">
                <a:avLst/>
              </a:prstGeom>
              <a:blipFill rotWithShape="1">
                <a:blip r:embed="rId4"/>
                <a:stretch>
                  <a:fillRect l="-3216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98789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GB" dirty="0"/>
                  <a:t>On your mini whiteboard, use the quadratic formula to solve the equation: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+8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+2=0</m:t>
                      </m:r>
                    </m:oMath>
                  </m:oMathPara>
                </a14:m>
                <a:endParaRPr lang="en-GB" b="0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8</m:t>
                                  </m:r>
                                </m:e>
                                <m:sup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−4(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)(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i="1" smtClean="0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40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=−0.28  </m:t>
                      </m:r>
                      <m:r>
                        <a:rPr lang="en-GB" i="1">
                          <a:latin typeface="Cambria Math"/>
                        </a:rPr>
                        <m:t>𝑜𝑟</m:t>
                      </m:r>
                      <m:r>
                        <a:rPr lang="en-GB" i="1">
                          <a:latin typeface="Cambria Math"/>
                        </a:rPr>
                        <m:t>  </m:t>
                      </m:r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=−2.39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37" t="-25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6339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GB" dirty="0"/>
                  <a:t>Solve the equation: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−8</m:t>
                    </m:r>
                    <m:r>
                      <a:rPr lang="en-GB" i="1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−7</m:t>
                    </m:r>
                    <m:r>
                      <a:rPr lang="en-GB" i="1">
                        <a:latin typeface="Cambria Math"/>
                      </a:rPr>
                      <m:t>=0</m:t>
                    </m:r>
                  </m:oMath>
                </a14:m>
                <a:r>
                  <a:rPr lang="en-GB" dirty="0"/>
                  <a:t>. Give your answer correct to 2 decimal places.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𝑎</m:t>
                      </m:r>
                      <m:r>
                        <a:rPr lang="en-GB" i="1">
                          <a:latin typeface="Cambria Math"/>
                        </a:rPr>
                        <m:t>=3,  </m:t>
                      </m:r>
                      <m:r>
                        <a:rPr lang="en-GB" i="1">
                          <a:latin typeface="Cambria Math"/>
                        </a:rPr>
                        <m:t>𝑏</m:t>
                      </m:r>
                      <m:r>
                        <a:rPr lang="en-GB" i="1">
                          <a:latin typeface="Cambria Math"/>
                        </a:rPr>
                        <m:t>=−8,  </m:t>
                      </m:r>
                      <m:r>
                        <a:rPr lang="en-GB" i="1">
                          <a:latin typeface="Cambria Math"/>
                        </a:rPr>
                        <m:t>𝑐</m:t>
                      </m:r>
                      <m:r>
                        <a:rPr lang="en-GB" i="1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−8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(−8)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−4(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−7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148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=3.36  </m:t>
                      </m:r>
                      <m:r>
                        <a:rPr lang="en-GB" i="1">
                          <a:latin typeface="Cambria Math"/>
                        </a:rPr>
                        <m:t>𝑜𝑟</m:t>
                      </m:r>
                      <m:r>
                        <a:rPr lang="en-GB" i="1">
                          <a:latin typeface="Cambria Math"/>
                        </a:rPr>
                        <m:t>  </m:t>
                      </m:r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=−0.69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815" t="-2156" r="-1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946430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GB" dirty="0"/>
                  <a:t>On your mini whiteboard, solve the following equation: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−12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+3=0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(−12)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−4(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96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=2.72  </m:t>
                      </m:r>
                      <m:r>
                        <a:rPr lang="en-GB" i="1">
                          <a:latin typeface="Cambria Math"/>
                        </a:rPr>
                        <m:t>𝑜𝑟</m:t>
                      </m:r>
                      <m:r>
                        <a:rPr lang="en-GB" i="1">
                          <a:latin typeface="Cambria Math"/>
                        </a:rPr>
                        <m:t>  </m:t>
                      </m:r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=0.28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85" t="-2022" r="-10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95165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648</Words>
  <Application>Microsoft Office PowerPoint</Application>
  <PresentationFormat>On-screen Show (4:3)</PresentationFormat>
  <Paragraphs>164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Office Theme</vt:lpstr>
      <vt:lpstr>Starter</vt:lpstr>
      <vt:lpstr>The Quadratic Formula</vt:lpstr>
      <vt:lpstr>Discriminant</vt:lpstr>
      <vt:lpstr>The Quadratic Formula</vt:lpstr>
      <vt:lpstr>Discriminant</vt:lpstr>
      <vt:lpstr>The Quadratic Formula</vt:lpstr>
      <vt:lpstr>The Quadratic Formula</vt:lpstr>
      <vt:lpstr>The Quadratic Formula</vt:lpstr>
      <vt:lpstr>The Quadratic Formula</vt:lpstr>
      <vt:lpstr>The Quadratic Formula</vt:lpstr>
      <vt:lpstr>The Quadratic Formula</vt:lpstr>
      <vt:lpstr>Starter</vt:lpstr>
      <vt:lpstr>Starter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</dc:title>
  <dc:creator>Daniel Burke</dc:creator>
  <cp:lastModifiedBy>Lyn ZHANG</cp:lastModifiedBy>
  <cp:revision>53</cp:revision>
  <cp:lastPrinted>2013-11-14T01:04:57Z</cp:lastPrinted>
  <dcterms:created xsi:type="dcterms:W3CDTF">2013-11-03T00:23:51Z</dcterms:created>
  <dcterms:modified xsi:type="dcterms:W3CDTF">2022-10-20T20:45:25Z</dcterms:modified>
</cp:coreProperties>
</file>