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1" r:id="rId2"/>
    <p:sldId id="282" r:id="rId3"/>
    <p:sldId id="270" r:id="rId4"/>
    <p:sldId id="283" r:id="rId5"/>
    <p:sldId id="305" r:id="rId6"/>
    <p:sldId id="284" r:id="rId7"/>
    <p:sldId id="296" r:id="rId8"/>
    <p:sldId id="285" r:id="rId9"/>
    <p:sldId id="297" r:id="rId10"/>
    <p:sldId id="299" r:id="rId11"/>
    <p:sldId id="300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D2C8-3ED3-4E34-88D3-2B9A4A4F7DA1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38DC-FBEE-4403-9157-656AA31B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6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0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8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9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5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9156-A101-45F5-A548-7213C6F78C6F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8BDF-6170-45B7-9A4A-BD82B8D51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8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tags" Target="../tags/tag3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tags" Target="../tags/tag5.xml"/><Relationship Id="rId6" Type="http://schemas.openxmlformats.org/officeDocument/2006/relationships/image" Target="NULL"/><Relationship Id="rId11" Type="http://schemas.openxmlformats.org/officeDocument/2006/relationships/image" Target="../media/image5.png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Solve this equation by factorising: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−9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+18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−12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−13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23528" y="1628800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292494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4725144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295444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73989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77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7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−9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−3</m:t>
                    </m:r>
                    <m:r>
                      <a:rPr lang="en-GB" i="1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=7,  </m:t>
                      </m:r>
                      <m:r>
                        <a:rPr lang="en-GB" i="1">
                          <a:latin typeface="Cambria Math"/>
                        </a:rPr>
                        <m:t>𝑏</m:t>
                      </m:r>
                      <m:r>
                        <a:rPr lang="en-GB" i="1">
                          <a:latin typeface="Cambria Math"/>
                        </a:rPr>
                        <m:t>=−9,  </m:t>
                      </m:r>
                      <m:r>
                        <a:rPr lang="en-GB" i="1">
                          <a:latin typeface="Cambria Math"/>
                        </a:rPr>
                        <m:t>𝑐</m:t>
                      </m:r>
                      <m:r>
                        <a:rPr lang="en-GB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−9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(−9)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9±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81−−84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GB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165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=1.56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=−0.27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1">
                <a:blip r:embed="rId3"/>
                <a:stretch>
                  <a:fillRect l="-593" t="-1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4730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/>
                  <a:t>On your mini whiteboard, solve the following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−11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−−11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(−11)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11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41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=0.87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=0.23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022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367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/>
                  <a:t>Show that you get the same answer regardless of method use to solve the equation: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−6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using:</a:t>
                </a:r>
              </a:p>
              <a:p>
                <a:r>
                  <a:rPr lang="en-GB" dirty="0"/>
                  <a:t>factorising</a:t>
                </a:r>
              </a:p>
              <a:p>
                <a:r>
                  <a:rPr lang="en-GB" dirty="0"/>
                  <a:t>the formula</a:t>
                </a:r>
              </a:p>
              <a:p>
                <a:r>
                  <a:rPr lang="en-GB" dirty="0"/>
                  <a:t>completing the square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2695" r="-1259" b="-1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467544" y="450912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67544" y="5013176"/>
            <a:ext cx="360040" cy="36004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67544" y="5589240"/>
            <a:ext cx="360040" cy="36004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3089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/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268760"/>
                <a:ext cx="2915816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sz="2600" b="0" dirty="0">
                  <a:solidFill>
                    <a:srgbClr val="0000FF"/>
                  </a:solidFill>
                </a:endParaRPr>
              </a:p>
              <a:p>
                <a:endParaRPr lang="en-GB" sz="2600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  <m:d>
                        <m:dPr>
                          <m:ctrlP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600" b="0" dirty="0">
                  <a:solidFill>
                    <a:srgbClr val="0000FF"/>
                  </a:solidFill>
                </a:endParaRPr>
              </a:p>
              <a:p>
                <a:pPr algn="ctr"/>
                <a:endParaRPr lang="en-GB" sz="2600" dirty="0">
                  <a:solidFill>
                    <a:srgbClr val="0000FF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=4 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68760"/>
                <a:ext cx="2915816" cy="20928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6" y="1268760"/>
                <a:ext cx="3275856" cy="3982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sz="2600" b="0" dirty="0">
                  <a:solidFill>
                    <a:srgbClr val="FF0000"/>
                  </a:solidFill>
                </a:endParaRPr>
              </a:p>
              <a:p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(−</m:t>
                                  </m:r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8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sz="2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rad>
                        </m:num>
                        <m:den>
                          <m:r>
                            <a:rPr lang="en-GB" sz="2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6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=4  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</a:endParaRPr>
              </a:p>
              <a:p>
                <a:endParaRPr lang="en-GB" sz="2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268760"/>
                <a:ext cx="3275856" cy="39824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3" y="1268760"/>
                <a:ext cx="2916713" cy="5357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−6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−3)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+8=0</m:t>
                      </m:r>
                    </m:oMath>
                  </m:oMathPara>
                </a14:m>
                <a:endParaRPr lang="en-GB" sz="240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−3)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60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−3)</m:t>
                          </m:r>
                        </m:e>
                        <m:sup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−3=±</m:t>
                      </m:r>
                      <m:rad>
                        <m:radPr>
                          <m:degHide m:val="on"/>
                          <m:ctrlP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600" b="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=3±</m:t>
                      </m:r>
                      <m:rad>
                        <m:radPr>
                          <m:degHide m:val="on"/>
                          <m:ctrlP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6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rad>
                    </m:oMath>
                  </m:oMathPara>
                </a14:m>
                <a:endParaRPr lang="en-GB" sz="2600" dirty="0">
                  <a:solidFill>
                    <a:srgbClr val="008000"/>
                  </a:solidFill>
                </a:endParaRPr>
              </a:p>
              <a:p>
                <a:endParaRPr lang="en-GB" sz="2600" dirty="0">
                  <a:solidFill>
                    <a:srgbClr val="008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=4 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6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6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3" y="1268760"/>
                <a:ext cx="2916713" cy="5357236"/>
              </a:xfrm>
              <a:prstGeom prst="rect">
                <a:avLst/>
              </a:prstGeom>
              <a:blipFill rotWithShape="1">
                <a:blip r:embed="rId5"/>
                <a:stretch>
                  <a:fillRect l="-1883" r="-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915816" y="1196752"/>
            <a:ext cx="0" cy="37444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28184" y="1124744"/>
            <a:ext cx="0" cy="55446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5229200"/>
                <a:ext cx="61561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Always try to factorise first!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If the question says to give your answer to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 err="1"/>
                  <a:t>dp</a:t>
                </a:r>
                <a:r>
                  <a:rPr lang="en-GB" sz="2400" dirty="0"/>
                  <a:t> or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 err="1"/>
                  <a:t>sf</a:t>
                </a:r>
                <a:r>
                  <a:rPr lang="en-GB" sz="2400" dirty="0"/>
                  <a:t>, it doesn’t factorise, so use the formula or complete the square!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29200"/>
                <a:ext cx="6156176" cy="1569660"/>
              </a:xfrm>
              <a:prstGeom prst="rect">
                <a:avLst/>
              </a:prstGeom>
              <a:blipFill rotWithShape="1">
                <a:blip r:embed="rId6"/>
                <a:stretch>
                  <a:fillRect l="-1287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501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t-simpson-gene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bg1"/>
                </a:solidFill>
              </a:rPr>
              <a:t>The Quadratic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Learning Objectives: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Able to identify a, b and c in the quadratic formula</a:t>
            </a:r>
          </a:p>
          <a:p>
            <a:r>
              <a:rPr lang="en-GB" dirty="0">
                <a:solidFill>
                  <a:schemeClr val="bg1"/>
                </a:solidFill>
              </a:rPr>
              <a:t>Able to substitute into the quadratic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formula correctly</a:t>
            </a:r>
          </a:p>
          <a:p>
            <a:r>
              <a:rPr lang="en-GB" dirty="0">
                <a:solidFill>
                  <a:schemeClr val="bg1"/>
                </a:solidFill>
              </a:rPr>
              <a:t>Able to solve a quadratic equation using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the quadratic formula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834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Grade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8304" y="6926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370FDDA-D343-477D-B16B-67B4D681BC56}" type="datetime1">
              <a:rPr lang="en-GB" u="sng" smtClean="0">
                <a:solidFill>
                  <a:schemeClr val="bg1"/>
                </a:solidFill>
              </a:rPr>
              <a:t>21/10/2022</a:t>
            </a:fld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3804" y="2681156"/>
            <a:ext cx="432048" cy="43204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3645024"/>
            <a:ext cx="432048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5536" y="4725144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28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Discriminant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/>
              <a:t>Match the quadratic equation to the sketch of its graph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75656" y="3530503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4826648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07504" y="3386488"/>
            <a:ext cx="2856385" cy="2232248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95936" y="3405055"/>
            <a:ext cx="1800200" cy="1406845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064516" y="3155716"/>
            <a:ext cx="1584176" cy="1238024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4008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63888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812360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275856" y="2440052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440052"/>
                <a:ext cx="3096344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788024" y="4739892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38476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54072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411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GB" dirty="0"/>
                  <a:t>Another alternative to solving quadratic equations which don’t factorise easily is to use the quadratic formula.</a:t>
                </a:r>
              </a:p>
              <a:p>
                <a:endParaRPr lang="en-GB" dirty="0"/>
              </a:p>
              <a:p>
                <a:r>
                  <a:rPr lang="en-GB" dirty="0"/>
                  <a:t>For equations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𝑎𝑥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𝑏𝑥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𝑐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Discriminant 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𝑎𝑐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r>
                  <a:rPr lang="en-GB" dirty="0"/>
                  <a:t>This formula is given to you in the formula book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040560"/>
              </a:xfrm>
              <a:blipFill>
                <a:blip r:embed="rId3"/>
                <a:stretch>
                  <a:fillRect l="-1259" t="-25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568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Discriminant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/>
              <a:t>Match the quadratic equation to the sketch of its graph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75656" y="3530503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4826648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07504" y="3386488"/>
            <a:ext cx="2856385" cy="2232248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95936" y="3405055"/>
            <a:ext cx="1800200" cy="1406845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064516" y="3155716"/>
            <a:ext cx="1584176" cy="1238024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4008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63888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812360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&gt;0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0888"/>
                <a:ext cx="3096344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265512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=0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512" y="2420888"/>
                <a:ext cx="3096344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&lt;0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237" y="2420888"/>
                <a:ext cx="3096344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788024" y="4739892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38476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54072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5024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+15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+5=0</m:t>
                    </m:r>
                  </m:oMath>
                </a14:m>
                <a:r>
                  <a:rPr lang="en-GB" b="0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=9,  </m:t>
                      </m:r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=15,  </m:t>
                      </m:r>
                      <m:r>
                        <a:rPr lang="en-GB" b="0" i="1" smtClean="0">
                          <a:latin typeface="Cambria Math"/>
                        </a:rPr>
                        <m:t>𝑐</m:t>
                      </m:r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Discriminant=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𝑎𝑐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4×9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5=45</a:t>
                </a:r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15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(9)(5)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(9)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−15± 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45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=−0.46  </m:t>
                      </m:r>
                      <m:r>
                        <a:rPr lang="en-GB" b="0" i="1" smtClean="0">
                          <a:latin typeface="Cambria Math"/>
                        </a:rPr>
                        <m:t>𝑜𝑟</m:t>
                      </m:r>
                      <m:r>
                        <a:rPr lang="en-GB" b="0" i="1" smtClean="0">
                          <a:latin typeface="Cambria Math"/>
                        </a:rPr>
                        <m:t>  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=−1.21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3"/>
                <a:stretch>
                  <a:fillRect l="-795" t="-2291" r="-8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6" y="2420888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1. Identify a, b and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36918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8000"/>
                </a:solidFill>
              </a:rPr>
              <a:t>2. Substitute into the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rgbClr val="008000"/>
                    </a:solidFill>
                  </a:rPr>
                  <a:t>3. Use your calculator to solve for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77633"/>
                <a:ext cx="2088232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3216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78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GB" dirty="0"/>
                  <a:t>On your mini whiteboard, use the quadratic formula to solve the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+8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GB" b="0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i="1" smtClean="0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40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=−0.28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=−2.39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6339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GB" dirty="0"/>
                  <a:t>Solve the equation: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−8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−7</m:t>
                    </m:r>
                    <m:r>
                      <a:rPr lang="en-GB" i="1">
                        <a:latin typeface="Cambria Math"/>
                      </a:rPr>
                      <m:t>=0</m:t>
                    </m:r>
                  </m:oMath>
                </a14:m>
                <a:r>
                  <a:rPr lang="en-GB" dirty="0"/>
                  <a:t>. Give your answer correct to 2 decimal places.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=3,  </m:t>
                      </m:r>
                      <m:r>
                        <a:rPr lang="en-GB" i="1">
                          <a:latin typeface="Cambria Math"/>
                        </a:rPr>
                        <m:t>𝑏</m:t>
                      </m:r>
                      <m:r>
                        <a:rPr lang="en-GB" i="1">
                          <a:latin typeface="Cambria Math"/>
                        </a:rPr>
                        <m:t>=−8,  </m:t>
                      </m:r>
                      <m:r>
                        <a:rPr lang="en-GB" i="1">
                          <a:latin typeface="Cambria Math"/>
                        </a:rPr>
                        <m:t>𝑐</m:t>
                      </m:r>
                      <m:r>
                        <a:rPr lang="en-GB" i="1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(−8)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148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=3.36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=−0.69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5" t="-2156" r="-1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4643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GB" dirty="0"/>
                  <a:t>On your mini whiteboard, solve the following equation: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−12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(−12)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/>
                                </a:rPr>
                                <m:t>−4(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2(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i="1">
                              <a:latin typeface="Cambria Math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96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=2.72  </m:t>
                      </m:r>
                      <m:r>
                        <a:rPr lang="en-GB" i="1">
                          <a:latin typeface="Cambria Math"/>
                        </a:rPr>
                        <m:t>𝑜𝑟</m:t>
                      </m:r>
                      <m:r>
                        <a:rPr lang="en-GB" i="1">
                          <a:latin typeface="Cambria Math"/>
                        </a:rPr>
                        <m:t> 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=0.28</m:t>
                      </m:r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85" t="-2022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5165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648</Words>
  <Application>Microsoft Office PowerPoint</Application>
  <PresentationFormat>On-screen Show (4:3)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Starter</vt:lpstr>
      <vt:lpstr>The Quadratic Formula</vt:lpstr>
      <vt:lpstr>Discriminant</vt:lpstr>
      <vt:lpstr>The Quadratic Formula</vt:lpstr>
      <vt:lpstr>Discriminant</vt:lpstr>
      <vt:lpstr>The Quadratic Formula</vt:lpstr>
      <vt:lpstr>The Quadratic Formula</vt:lpstr>
      <vt:lpstr>The Quadratic Formula</vt:lpstr>
      <vt:lpstr>The Quadratic Formula</vt:lpstr>
      <vt:lpstr>The Quadratic Formula</vt:lpstr>
      <vt:lpstr>The Quadratic Formula</vt:lpstr>
      <vt:lpstr>Starter</vt:lpstr>
      <vt:lpstr>Starter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Lyn ZHANG</cp:lastModifiedBy>
  <cp:revision>53</cp:revision>
  <cp:lastPrinted>2013-11-14T01:04:57Z</cp:lastPrinted>
  <dcterms:created xsi:type="dcterms:W3CDTF">2013-11-03T00:23:51Z</dcterms:created>
  <dcterms:modified xsi:type="dcterms:W3CDTF">2022-10-20T20:45:25Z</dcterms:modified>
</cp:coreProperties>
</file>