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9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6A79BCE-6D43-4E27-BADF-CC8733ABFA81}" type="datetimeFigureOut">
              <a:rPr lang="en-AU" smtClean="0"/>
              <a:t>5/06/2021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A2D770-1099-4697-8796-76A729B13B4C}" type="slidenum">
              <a:rPr lang="en-AU" smtClean="0"/>
              <a:t>‹#›</a:t>
            </a:fld>
            <a:endParaRPr lang="en-AU"/>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311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A79BCE-6D43-4E27-BADF-CC8733ABFA81}" type="datetimeFigureOut">
              <a:rPr lang="en-AU" smtClean="0"/>
              <a:t>5/06/2021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14036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A79BCE-6D43-4E27-BADF-CC8733ABFA81}" type="datetimeFigureOut">
              <a:rPr lang="en-AU" smtClean="0"/>
              <a:t>5/06/2021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A2D770-1099-4697-8796-76A729B13B4C}" type="slidenum">
              <a:rPr lang="en-AU" smtClean="0"/>
              <a:t>‹#›</a:t>
            </a:fld>
            <a:endParaRPr lang="en-AU"/>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57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A79BCE-6D43-4E27-BADF-CC8733ABFA81}" type="datetimeFigureOut">
              <a:rPr lang="en-AU" smtClean="0"/>
              <a:t>5/06/2021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200297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79BCE-6D43-4E27-BADF-CC8733ABFA81}" type="datetimeFigureOut">
              <a:rPr lang="en-AU" smtClean="0"/>
              <a:t>5/06/2021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9A2D770-1099-4697-8796-76A729B13B4C}" type="slidenum">
              <a:rPr lang="en-AU" smtClean="0"/>
              <a:t>‹#›</a:t>
            </a:fld>
            <a:endParaRPr lang="en-AU"/>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09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A79BCE-6D43-4E27-BADF-CC8733ABFA81}" type="datetimeFigureOut">
              <a:rPr lang="en-AU" smtClean="0"/>
              <a:t>5/06/2021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35880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A79BCE-6D43-4E27-BADF-CC8733ABFA81}" type="datetimeFigureOut">
              <a:rPr lang="en-AU" smtClean="0"/>
              <a:t>5/06/2021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4033354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A79BCE-6D43-4E27-BADF-CC8733ABFA81}" type="datetimeFigureOut">
              <a:rPr lang="en-AU" smtClean="0"/>
              <a:t>5/06/2021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360117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79BCE-6D43-4E27-BADF-CC8733ABFA81}" type="datetimeFigureOut">
              <a:rPr lang="en-AU" smtClean="0"/>
              <a:t>5/06/2021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3997528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A79BCE-6D43-4E27-BADF-CC8733ABFA81}" type="datetimeFigureOut">
              <a:rPr lang="en-AU" smtClean="0"/>
              <a:t>5/06/2021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A2D770-1099-4697-8796-76A729B13B4C}" type="slidenum">
              <a:rPr lang="en-AU" smtClean="0"/>
              <a:t>‹#›</a:t>
            </a:fld>
            <a:endParaRPr lang="en-AU"/>
          </a:p>
        </p:txBody>
      </p:sp>
    </p:spTree>
    <p:extLst>
      <p:ext uri="{BB962C8B-B14F-4D97-AF65-F5344CB8AC3E}">
        <p14:creationId xmlns:p14="http://schemas.microsoft.com/office/powerpoint/2010/main" val="3959051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A79BCE-6D43-4E27-BADF-CC8733ABFA81}" type="datetimeFigureOut">
              <a:rPr lang="en-AU" smtClean="0"/>
              <a:t>5/06/2021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9A2D770-1099-4697-8796-76A729B13B4C}" type="slidenum">
              <a:rPr lang="en-AU" smtClean="0"/>
              <a:t>‹#›</a:t>
            </a:fld>
            <a:endParaRPr lang="en-AU"/>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195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6A79BCE-6D43-4E27-BADF-CC8733ABFA81}" type="datetimeFigureOut">
              <a:rPr lang="en-AU" smtClean="0"/>
              <a:t>5/06/2021</a:t>
            </a:fld>
            <a:endParaRPr lang="en-AU"/>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AU"/>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9A2D770-1099-4697-8796-76A729B13B4C}" type="slidenum">
              <a:rPr lang="en-AU" smtClean="0"/>
              <a:t>‹#›</a:t>
            </a:fld>
            <a:endParaRPr lang="en-AU"/>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970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1F0E6-8C75-44FE-9111-782CDC595F19}"/>
              </a:ext>
            </a:extLst>
          </p:cNvPr>
          <p:cNvSpPr>
            <a:spLocks noGrp="1"/>
          </p:cNvSpPr>
          <p:nvPr>
            <p:ph type="ctrTitle"/>
          </p:nvPr>
        </p:nvSpPr>
        <p:spPr/>
        <p:txBody>
          <a:bodyPr/>
          <a:lstStyle/>
          <a:p>
            <a:r>
              <a:rPr lang="en-AU" dirty="0"/>
              <a:t>Estimating probabilities</a:t>
            </a:r>
          </a:p>
        </p:txBody>
      </p:sp>
      <p:sp>
        <p:nvSpPr>
          <p:cNvPr id="3" name="Subtitle 2">
            <a:extLst>
              <a:ext uri="{FF2B5EF4-FFF2-40B4-BE49-F238E27FC236}">
                <a16:creationId xmlns:a16="http://schemas.microsoft.com/office/drawing/2014/main" id="{CCF23D45-BA66-4C6D-9AF1-A506947D4580}"/>
              </a:ext>
            </a:extLst>
          </p:cNvPr>
          <p:cNvSpPr>
            <a:spLocks noGrp="1"/>
          </p:cNvSpPr>
          <p:nvPr>
            <p:ph type="subTitle" idx="1"/>
          </p:nvPr>
        </p:nvSpPr>
        <p:spPr/>
        <p:txBody>
          <a:bodyPr/>
          <a:lstStyle/>
          <a:p>
            <a:r>
              <a:rPr lang="en-AU" dirty="0"/>
              <a:t> 9B</a:t>
            </a:r>
          </a:p>
        </p:txBody>
      </p:sp>
    </p:spTree>
    <p:extLst>
      <p:ext uri="{BB962C8B-B14F-4D97-AF65-F5344CB8AC3E}">
        <p14:creationId xmlns:p14="http://schemas.microsoft.com/office/powerpoint/2010/main" val="549117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65820-CB70-403A-874B-B55410059EEB}"/>
              </a:ext>
            </a:extLst>
          </p:cNvPr>
          <p:cNvSpPr>
            <a:spLocks noGrp="1"/>
          </p:cNvSpPr>
          <p:nvPr>
            <p:ph type="title"/>
          </p:nvPr>
        </p:nvSpPr>
        <p:spPr/>
        <p:txBody>
          <a:bodyPr/>
          <a:lstStyle/>
          <a:p>
            <a:r>
              <a:rPr lang="en-AU" dirty="0"/>
              <a:t>Section summary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D01032A-7E5B-4EA4-96B0-05584775ABF5}"/>
                  </a:ext>
                </a:extLst>
              </p:cNvPr>
              <p:cNvSpPr>
                <a:spLocks noGrp="1"/>
              </p:cNvSpPr>
              <p:nvPr>
                <p:ph idx="1"/>
              </p:nvPr>
            </p:nvSpPr>
            <p:spPr>
              <a:xfrm>
                <a:off x="583660" y="2286000"/>
                <a:ext cx="10160539" cy="4023360"/>
              </a:xfrm>
            </p:spPr>
            <p:txBody>
              <a:bodyPr>
                <a:normAutofit lnSpcReduction="10000"/>
              </a:bodyPr>
              <a:lstStyle/>
              <a:p>
                <a:r>
                  <a:rPr lang="en-US" dirty="0"/>
                  <a:t>1. When a probability is unknown, it can be estimated by the relative frequency obtained through repeated trials of the random experiment under consideration. In this case,</a:t>
                </a:r>
              </a:p>
              <a:p>
                <a:r>
                  <a:rPr lang="en-US" sz="2800" dirty="0"/>
                  <a:t>Pr(A)≈</a:t>
                </a:r>
                <a14:m>
                  <m:oMath xmlns:m="http://schemas.openxmlformats.org/officeDocument/2006/math">
                    <m:f>
                      <m:fPr>
                        <m:ctrlPr>
                          <a:rPr lang="en-US" sz="2800" i="1">
                            <a:latin typeface="Cambria Math" panose="02040503050406030204" pitchFamily="18" charset="0"/>
                          </a:rPr>
                        </m:ctrlPr>
                      </m:fPr>
                      <m:num>
                        <m:r>
                          <m:rPr>
                            <m:nor/>
                          </m:rPr>
                          <a:rPr lang="en-US" sz="2800" dirty="0"/>
                          <m:t>number</m:t>
                        </m:r>
                        <m:r>
                          <m:rPr>
                            <m:nor/>
                          </m:rPr>
                          <a:rPr lang="en-US" sz="2800" dirty="0"/>
                          <m:t> </m:t>
                        </m:r>
                        <m:r>
                          <m:rPr>
                            <m:nor/>
                          </m:rPr>
                          <a:rPr lang="en-US" sz="2800" dirty="0"/>
                          <m:t>of</m:t>
                        </m:r>
                        <m:r>
                          <m:rPr>
                            <m:nor/>
                          </m:rPr>
                          <a:rPr lang="en-US" sz="2800" dirty="0"/>
                          <m:t> </m:t>
                        </m:r>
                        <m:r>
                          <m:rPr>
                            <m:nor/>
                          </m:rPr>
                          <a:rPr lang="en-US" sz="2800" dirty="0"/>
                          <m:t>times</m:t>
                        </m:r>
                        <m:r>
                          <m:rPr>
                            <m:nor/>
                          </m:rPr>
                          <a:rPr lang="en-US" sz="2800" dirty="0"/>
                          <m:t> </m:t>
                        </m:r>
                        <m:r>
                          <m:rPr>
                            <m:nor/>
                          </m:rPr>
                          <a:rPr lang="en-US" sz="2800" dirty="0"/>
                          <m:t>event</m:t>
                        </m:r>
                        <m:r>
                          <m:rPr>
                            <m:nor/>
                          </m:rPr>
                          <a:rPr lang="en-US" sz="2800" dirty="0"/>
                          <m:t> </m:t>
                        </m:r>
                        <m:r>
                          <m:rPr>
                            <m:nor/>
                          </m:rPr>
                          <a:rPr lang="en-US" sz="2800" dirty="0"/>
                          <m:t>A</m:t>
                        </m:r>
                        <m:r>
                          <m:rPr>
                            <m:nor/>
                          </m:rPr>
                          <a:rPr lang="en-US" sz="2800" dirty="0"/>
                          <m:t> </m:t>
                        </m:r>
                        <m:r>
                          <m:rPr>
                            <m:nor/>
                          </m:rPr>
                          <a:rPr lang="en-US" sz="2800" dirty="0"/>
                          <m:t>occurs</m:t>
                        </m:r>
                      </m:num>
                      <m:den>
                        <m:r>
                          <m:rPr>
                            <m:nor/>
                          </m:rPr>
                          <a:rPr lang="en-US" sz="2800" dirty="0"/>
                          <m:t>number</m:t>
                        </m:r>
                        <m:r>
                          <m:rPr>
                            <m:nor/>
                          </m:rPr>
                          <a:rPr lang="en-US" sz="2800" dirty="0"/>
                          <m:t> </m:t>
                        </m:r>
                        <m:r>
                          <m:rPr>
                            <m:nor/>
                          </m:rPr>
                          <a:rPr lang="en-US" sz="2800" dirty="0"/>
                          <m:t>of</m:t>
                        </m:r>
                        <m:r>
                          <m:rPr>
                            <m:nor/>
                          </m:rPr>
                          <a:rPr lang="en-US" sz="2800" dirty="0"/>
                          <m:t> </m:t>
                        </m:r>
                        <m:r>
                          <m:rPr>
                            <m:nor/>
                          </m:rPr>
                          <a:rPr lang="en-US" sz="2800" dirty="0"/>
                          <m:t>trials</m:t>
                        </m:r>
                      </m:den>
                    </m:f>
                  </m:oMath>
                </a14:m>
                <a:r>
                  <a:rPr lang="en-US" sz="2800" dirty="0"/>
                  <a:t>       for a large number of trials</a:t>
                </a:r>
              </a:p>
              <a:p>
                <a:endParaRPr lang="en-AU" sz="2400" dirty="0"/>
              </a:p>
              <a:p>
                <a:r>
                  <a:rPr lang="en-US" dirty="0"/>
                  <a:t>2. Whichever method of estimating probability is used, the rules of probability hold:</a:t>
                </a:r>
              </a:p>
              <a:p>
                <a:r>
                  <a:rPr lang="en-US" sz="2800" dirty="0" err="1"/>
                  <a:t>Pr</a:t>
                </a:r>
                <a:r>
                  <a:rPr lang="en-US" sz="2800" dirty="0"/>
                  <a:t>(A)≥0, for each event A</a:t>
                </a:r>
              </a:p>
              <a:p>
                <a:r>
                  <a:rPr lang="en-US" sz="2800" dirty="0" err="1"/>
                  <a:t>Pr</a:t>
                </a:r>
                <a:r>
                  <a:rPr lang="en-US" sz="2800" dirty="0"/>
                  <a:t>(ɛ)=1</a:t>
                </a:r>
              </a:p>
              <a:p>
                <a:r>
                  <a:rPr lang="en-US" dirty="0"/>
                  <a:t>The sum of the probabilities of all the outcomes of a random experiment equals 1.</a:t>
                </a:r>
                <a:endParaRPr lang="en-AU" dirty="0"/>
              </a:p>
            </p:txBody>
          </p:sp>
        </mc:Choice>
        <mc:Fallback>
          <p:sp>
            <p:nvSpPr>
              <p:cNvPr id="3" name="Content Placeholder 2">
                <a:extLst>
                  <a:ext uri="{FF2B5EF4-FFF2-40B4-BE49-F238E27FC236}">
                    <a16:creationId xmlns:a16="http://schemas.microsoft.com/office/drawing/2014/main" id="{7D01032A-7E5B-4EA4-96B0-05584775ABF5}"/>
                  </a:ext>
                </a:extLst>
              </p:cNvPr>
              <p:cNvSpPr>
                <a:spLocks noGrp="1" noRot="1" noChangeAspect="1" noMove="1" noResize="1" noEditPoints="1" noAdjustHandles="1" noChangeArrowheads="1" noChangeShapeType="1" noTextEdit="1"/>
              </p:cNvSpPr>
              <p:nvPr>
                <p:ph idx="1"/>
              </p:nvPr>
            </p:nvSpPr>
            <p:spPr>
              <a:xfrm>
                <a:off x="583660" y="2286000"/>
                <a:ext cx="10160539" cy="4023360"/>
              </a:xfrm>
              <a:blipFill>
                <a:blip r:embed="rId2"/>
                <a:stretch>
                  <a:fillRect l="-720" t="-2576" r="-780" b="-2879"/>
                </a:stretch>
              </a:blipFill>
            </p:spPr>
            <p:txBody>
              <a:bodyPr/>
              <a:lstStyle/>
              <a:p>
                <a:r>
                  <a:rPr lang="en-AU">
                    <a:noFill/>
                  </a:rPr>
                  <a:t> </a:t>
                </a:r>
              </a:p>
            </p:txBody>
          </p:sp>
        </mc:Fallback>
      </mc:AlternateContent>
    </p:spTree>
    <p:extLst>
      <p:ext uri="{BB962C8B-B14F-4D97-AF65-F5344CB8AC3E}">
        <p14:creationId xmlns:p14="http://schemas.microsoft.com/office/powerpoint/2010/main" val="12789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EE6DA-B977-4B27-B90D-9C03DEE3C0B2}"/>
              </a:ext>
            </a:extLst>
          </p:cNvPr>
          <p:cNvSpPr>
            <a:spLocks noGrp="1"/>
          </p:cNvSpPr>
          <p:nvPr>
            <p:ph type="title"/>
          </p:nvPr>
        </p:nvSpPr>
        <p:spPr/>
        <p:txBody>
          <a:bodyPr/>
          <a:lstStyle/>
          <a:p>
            <a:r>
              <a:rPr lang="en-AU" dirty="0"/>
              <a:t>Subjective probabilities</a:t>
            </a:r>
          </a:p>
        </p:txBody>
      </p:sp>
      <p:sp>
        <p:nvSpPr>
          <p:cNvPr id="3" name="Content Placeholder 2">
            <a:extLst>
              <a:ext uri="{FF2B5EF4-FFF2-40B4-BE49-F238E27FC236}">
                <a16:creationId xmlns:a16="http://schemas.microsoft.com/office/drawing/2014/main" id="{9AA094B4-8DEB-4E76-A806-32FD34834315}"/>
              </a:ext>
            </a:extLst>
          </p:cNvPr>
          <p:cNvSpPr>
            <a:spLocks noGrp="1"/>
          </p:cNvSpPr>
          <p:nvPr>
            <p:ph idx="1"/>
          </p:nvPr>
        </p:nvSpPr>
        <p:spPr/>
        <p:txBody>
          <a:bodyPr>
            <a:normAutofit/>
          </a:bodyPr>
          <a:lstStyle/>
          <a:p>
            <a:r>
              <a:rPr lang="en-US" sz="2400" dirty="0"/>
              <a:t>The probability is assigned a value just on the basis of experience. Such probabilities are called subjective probabilities, and whether or not they are accurate estimates of the true probability would be open to dispute.</a:t>
            </a:r>
            <a:endParaRPr lang="en-AU" sz="2400" dirty="0"/>
          </a:p>
        </p:txBody>
      </p:sp>
      <p:pic>
        <p:nvPicPr>
          <p:cNvPr id="1026" name="Picture 2" descr="Making Assumptions | The Champagne Supernova">
            <a:extLst>
              <a:ext uri="{FF2B5EF4-FFF2-40B4-BE49-F238E27FC236}">
                <a16:creationId xmlns:a16="http://schemas.microsoft.com/office/drawing/2014/main" id="{16845344-1C41-43C7-B845-AA129FDEA6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332" y="3428999"/>
            <a:ext cx="3436600" cy="2889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767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5D121-5B7C-4FB1-8D2D-458E8DD61007}"/>
              </a:ext>
            </a:extLst>
          </p:cNvPr>
          <p:cNvSpPr>
            <a:spLocks noGrp="1"/>
          </p:cNvSpPr>
          <p:nvPr>
            <p:ph type="title"/>
          </p:nvPr>
        </p:nvSpPr>
        <p:spPr/>
        <p:txBody>
          <a:bodyPr/>
          <a:lstStyle/>
          <a:p>
            <a:r>
              <a:rPr lang="en-AU" dirty="0"/>
              <a:t>Probabilities from data</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606614A-80C8-4CCF-8383-D00504C66C91}"/>
                  </a:ext>
                </a:extLst>
              </p:cNvPr>
              <p:cNvSpPr>
                <a:spLocks noGrp="1"/>
              </p:cNvSpPr>
              <p:nvPr>
                <p:ph idx="1"/>
              </p:nvPr>
            </p:nvSpPr>
            <p:spPr>
              <a:xfrm>
                <a:off x="330740" y="2286000"/>
                <a:ext cx="11556460" cy="4023360"/>
              </a:xfrm>
            </p:spPr>
            <p:txBody>
              <a:bodyPr>
                <a:normAutofit/>
              </a:bodyPr>
              <a:lstStyle/>
              <a:p>
                <a:r>
                  <a:rPr lang="en-US" sz="2800" dirty="0"/>
                  <a:t>A better way to estimate an unknown probability is by experimentation. The proportion of trials that resulted in this event is called the </a:t>
                </a:r>
                <a:r>
                  <a:rPr lang="en-US" sz="2800" dirty="0">
                    <a:solidFill>
                      <a:srgbClr val="FF0000"/>
                    </a:solidFill>
                  </a:rPr>
                  <a:t>relative frequency </a:t>
                </a:r>
                <a:r>
                  <a:rPr lang="en-US" sz="2800" dirty="0"/>
                  <a:t>of the event.</a:t>
                </a:r>
              </a:p>
              <a:p>
                <a:r>
                  <a:rPr lang="en-US" sz="3200" dirty="0"/>
                  <a:t>Relative frequency of event A=</a:t>
                </a:r>
                <a14:m>
                  <m:oMath xmlns:m="http://schemas.openxmlformats.org/officeDocument/2006/math">
                    <m:f>
                      <m:fPr>
                        <m:ctrlPr>
                          <a:rPr lang="en-US" sz="3200" i="1" smtClean="0">
                            <a:latin typeface="Cambria Math" panose="02040503050406030204" pitchFamily="18" charset="0"/>
                          </a:rPr>
                        </m:ctrlPr>
                      </m:fPr>
                      <m:num>
                        <m:r>
                          <m:rPr>
                            <m:nor/>
                          </m:rPr>
                          <a:rPr lang="en-US" sz="3200" dirty="0"/>
                          <m:t>number</m:t>
                        </m:r>
                        <m:r>
                          <m:rPr>
                            <m:nor/>
                          </m:rPr>
                          <a:rPr lang="en-US" sz="3200" dirty="0"/>
                          <m:t> </m:t>
                        </m:r>
                        <m:r>
                          <m:rPr>
                            <m:nor/>
                          </m:rPr>
                          <a:rPr lang="en-US" sz="3200" dirty="0"/>
                          <m:t>of</m:t>
                        </m:r>
                        <m:r>
                          <m:rPr>
                            <m:nor/>
                          </m:rPr>
                          <a:rPr lang="en-US" sz="3200" dirty="0"/>
                          <m:t> </m:t>
                        </m:r>
                        <m:r>
                          <m:rPr>
                            <m:nor/>
                          </m:rPr>
                          <a:rPr lang="en-US" sz="3200" dirty="0"/>
                          <m:t>times</m:t>
                        </m:r>
                        <m:r>
                          <m:rPr>
                            <m:nor/>
                          </m:rPr>
                          <a:rPr lang="en-US" sz="3200" dirty="0"/>
                          <m:t> </m:t>
                        </m:r>
                        <m:r>
                          <m:rPr>
                            <m:nor/>
                          </m:rPr>
                          <a:rPr lang="en-US" sz="3200" dirty="0"/>
                          <m:t>event</m:t>
                        </m:r>
                        <m:r>
                          <m:rPr>
                            <m:nor/>
                          </m:rPr>
                          <a:rPr lang="en-US" sz="3200" dirty="0"/>
                          <m:t> </m:t>
                        </m:r>
                        <m:r>
                          <m:rPr>
                            <m:nor/>
                          </m:rPr>
                          <a:rPr lang="en-US" sz="3200" dirty="0"/>
                          <m:t>A</m:t>
                        </m:r>
                        <m:r>
                          <m:rPr>
                            <m:nor/>
                          </m:rPr>
                          <a:rPr lang="en-US" sz="3200" dirty="0"/>
                          <m:t> </m:t>
                        </m:r>
                        <m:r>
                          <m:rPr>
                            <m:nor/>
                          </m:rPr>
                          <a:rPr lang="en-US" sz="3200" dirty="0"/>
                          <m:t>occurs</m:t>
                        </m:r>
                      </m:num>
                      <m:den>
                        <m:r>
                          <m:rPr>
                            <m:nor/>
                          </m:rPr>
                          <a:rPr lang="en-US" sz="3200" dirty="0"/>
                          <m:t>number</m:t>
                        </m:r>
                        <m:r>
                          <m:rPr>
                            <m:nor/>
                          </m:rPr>
                          <a:rPr lang="en-US" sz="3200" dirty="0"/>
                          <m:t> </m:t>
                        </m:r>
                        <m:r>
                          <m:rPr>
                            <m:nor/>
                          </m:rPr>
                          <a:rPr lang="en-US" sz="3200" dirty="0"/>
                          <m:t>of</m:t>
                        </m:r>
                        <m:r>
                          <m:rPr>
                            <m:nor/>
                          </m:rPr>
                          <a:rPr lang="en-US" sz="3200" dirty="0"/>
                          <m:t> </m:t>
                        </m:r>
                        <m:r>
                          <m:rPr>
                            <m:nor/>
                          </m:rPr>
                          <a:rPr lang="en-US" sz="3200" dirty="0"/>
                          <m:t>trials</m:t>
                        </m:r>
                      </m:den>
                    </m:f>
                  </m:oMath>
                </a14:m>
                <a:endParaRPr lang="en-AU" sz="3200" dirty="0"/>
              </a:p>
            </p:txBody>
          </p:sp>
        </mc:Choice>
        <mc:Fallback>
          <p:sp>
            <p:nvSpPr>
              <p:cNvPr id="3" name="Content Placeholder 2">
                <a:extLst>
                  <a:ext uri="{FF2B5EF4-FFF2-40B4-BE49-F238E27FC236}">
                    <a16:creationId xmlns:a16="http://schemas.microsoft.com/office/drawing/2014/main" id="{B606614A-80C8-4CCF-8383-D00504C66C91}"/>
                  </a:ext>
                </a:extLst>
              </p:cNvPr>
              <p:cNvSpPr>
                <a:spLocks noGrp="1" noRot="1" noChangeAspect="1" noMove="1" noResize="1" noEditPoints="1" noAdjustHandles="1" noChangeArrowheads="1" noChangeShapeType="1" noTextEdit="1"/>
              </p:cNvSpPr>
              <p:nvPr>
                <p:ph idx="1"/>
              </p:nvPr>
            </p:nvSpPr>
            <p:spPr>
              <a:xfrm>
                <a:off x="330740" y="2286000"/>
                <a:ext cx="11556460" cy="4023360"/>
              </a:xfrm>
              <a:blipFill>
                <a:blip r:embed="rId2"/>
                <a:stretch>
                  <a:fillRect l="-791" t="-2576" r="-527"/>
                </a:stretch>
              </a:blipFill>
            </p:spPr>
            <p:txBody>
              <a:bodyPr/>
              <a:lstStyle/>
              <a:p>
                <a:r>
                  <a:rPr lang="en-AU">
                    <a:noFill/>
                  </a:rPr>
                  <a:t> </a:t>
                </a:r>
              </a:p>
            </p:txBody>
          </p:sp>
        </mc:Fallback>
      </mc:AlternateContent>
    </p:spTree>
    <p:extLst>
      <p:ext uri="{BB962C8B-B14F-4D97-AF65-F5344CB8AC3E}">
        <p14:creationId xmlns:p14="http://schemas.microsoft.com/office/powerpoint/2010/main" val="112857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5D121-5B7C-4FB1-8D2D-458E8DD61007}"/>
              </a:ext>
            </a:extLst>
          </p:cNvPr>
          <p:cNvSpPr>
            <a:spLocks noGrp="1"/>
          </p:cNvSpPr>
          <p:nvPr>
            <p:ph type="title"/>
          </p:nvPr>
        </p:nvSpPr>
        <p:spPr/>
        <p:txBody>
          <a:bodyPr/>
          <a:lstStyle/>
          <a:p>
            <a:r>
              <a:rPr lang="en-AU" dirty="0"/>
              <a:t>Probabilities from data</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606614A-80C8-4CCF-8383-D00504C66C91}"/>
                  </a:ext>
                </a:extLst>
              </p:cNvPr>
              <p:cNvSpPr>
                <a:spLocks noGrp="1"/>
              </p:cNvSpPr>
              <p:nvPr>
                <p:ph idx="1"/>
              </p:nvPr>
            </p:nvSpPr>
            <p:spPr>
              <a:xfrm>
                <a:off x="330740" y="2286000"/>
                <a:ext cx="11556460" cy="4023360"/>
              </a:xfrm>
            </p:spPr>
            <p:txBody>
              <a:bodyPr>
                <a:normAutofit/>
              </a:bodyPr>
              <a:lstStyle/>
              <a:p>
                <a:r>
                  <a:rPr lang="en-US" sz="2800" dirty="0"/>
                  <a:t>When the number of trials is sufficiently large, the observed relative frequency of an event A becomes close to the probability </a:t>
                </a:r>
                <a:r>
                  <a:rPr lang="en-US" sz="2800" dirty="0" err="1"/>
                  <a:t>Pr</a:t>
                </a:r>
                <a:r>
                  <a:rPr lang="en-US" sz="2800" dirty="0"/>
                  <a:t>(A). That is,</a:t>
                </a:r>
              </a:p>
              <a:p>
                <a:endParaRPr lang="en-US" sz="2800" dirty="0"/>
              </a:p>
              <a:p>
                <a:r>
                  <a:rPr lang="en-US" sz="3200" dirty="0" err="1"/>
                  <a:t>Pr</a:t>
                </a:r>
                <a:r>
                  <a:rPr lang="en-US" sz="3200" dirty="0"/>
                  <a:t>(A)≈</a:t>
                </a:r>
                <a14:m>
                  <m:oMath xmlns:m="http://schemas.openxmlformats.org/officeDocument/2006/math">
                    <m:f>
                      <m:fPr>
                        <m:ctrlPr>
                          <a:rPr lang="en-US" sz="3200" i="1" smtClean="0">
                            <a:latin typeface="Cambria Math" panose="02040503050406030204" pitchFamily="18" charset="0"/>
                          </a:rPr>
                        </m:ctrlPr>
                      </m:fPr>
                      <m:num>
                        <m:r>
                          <m:rPr>
                            <m:nor/>
                          </m:rPr>
                          <a:rPr lang="en-US" sz="3200" dirty="0"/>
                          <m:t>number</m:t>
                        </m:r>
                        <m:r>
                          <m:rPr>
                            <m:nor/>
                          </m:rPr>
                          <a:rPr lang="en-US" sz="3200" dirty="0"/>
                          <m:t> </m:t>
                        </m:r>
                        <m:r>
                          <m:rPr>
                            <m:nor/>
                          </m:rPr>
                          <a:rPr lang="en-US" sz="3200" dirty="0"/>
                          <m:t>of</m:t>
                        </m:r>
                        <m:r>
                          <m:rPr>
                            <m:nor/>
                          </m:rPr>
                          <a:rPr lang="en-US" sz="3200" dirty="0"/>
                          <m:t> </m:t>
                        </m:r>
                        <m:r>
                          <m:rPr>
                            <m:nor/>
                          </m:rPr>
                          <a:rPr lang="en-US" sz="3200" dirty="0"/>
                          <m:t>times</m:t>
                        </m:r>
                        <m:r>
                          <m:rPr>
                            <m:nor/>
                          </m:rPr>
                          <a:rPr lang="en-US" sz="3200" dirty="0"/>
                          <m:t> </m:t>
                        </m:r>
                        <m:r>
                          <m:rPr>
                            <m:nor/>
                          </m:rPr>
                          <a:rPr lang="en-US" sz="3200" dirty="0"/>
                          <m:t>event</m:t>
                        </m:r>
                        <m:r>
                          <m:rPr>
                            <m:nor/>
                          </m:rPr>
                          <a:rPr lang="en-US" sz="3200" dirty="0"/>
                          <m:t> </m:t>
                        </m:r>
                        <m:r>
                          <m:rPr>
                            <m:nor/>
                          </m:rPr>
                          <a:rPr lang="en-US" sz="3200" dirty="0"/>
                          <m:t>A</m:t>
                        </m:r>
                        <m:r>
                          <m:rPr>
                            <m:nor/>
                          </m:rPr>
                          <a:rPr lang="en-US" sz="3200" dirty="0"/>
                          <m:t> </m:t>
                        </m:r>
                        <m:r>
                          <m:rPr>
                            <m:nor/>
                          </m:rPr>
                          <a:rPr lang="en-US" sz="3200" dirty="0"/>
                          <m:t>occurs</m:t>
                        </m:r>
                      </m:num>
                      <m:den>
                        <m:r>
                          <m:rPr>
                            <m:nor/>
                          </m:rPr>
                          <a:rPr lang="en-US" sz="3200" dirty="0"/>
                          <m:t>number</m:t>
                        </m:r>
                        <m:r>
                          <m:rPr>
                            <m:nor/>
                          </m:rPr>
                          <a:rPr lang="en-US" sz="3200" dirty="0"/>
                          <m:t> </m:t>
                        </m:r>
                        <m:r>
                          <m:rPr>
                            <m:nor/>
                          </m:rPr>
                          <a:rPr lang="en-US" sz="3200" dirty="0"/>
                          <m:t>of</m:t>
                        </m:r>
                        <m:r>
                          <m:rPr>
                            <m:nor/>
                          </m:rPr>
                          <a:rPr lang="en-US" sz="3200" dirty="0"/>
                          <m:t> </m:t>
                        </m:r>
                        <m:r>
                          <m:rPr>
                            <m:nor/>
                          </m:rPr>
                          <a:rPr lang="en-US" sz="3200" dirty="0"/>
                          <m:t>trials</m:t>
                        </m:r>
                      </m:den>
                    </m:f>
                  </m:oMath>
                </a14:m>
                <a:r>
                  <a:rPr lang="en-US" sz="3200" dirty="0"/>
                  <a:t>       for a large number of trials</a:t>
                </a:r>
                <a:endParaRPr lang="en-AU" sz="3200" dirty="0"/>
              </a:p>
            </p:txBody>
          </p:sp>
        </mc:Choice>
        <mc:Fallback>
          <p:sp>
            <p:nvSpPr>
              <p:cNvPr id="3" name="Content Placeholder 2">
                <a:extLst>
                  <a:ext uri="{FF2B5EF4-FFF2-40B4-BE49-F238E27FC236}">
                    <a16:creationId xmlns:a16="http://schemas.microsoft.com/office/drawing/2014/main" id="{B606614A-80C8-4CCF-8383-D00504C66C91}"/>
                  </a:ext>
                </a:extLst>
              </p:cNvPr>
              <p:cNvSpPr>
                <a:spLocks noGrp="1" noRot="1" noChangeAspect="1" noMove="1" noResize="1" noEditPoints="1" noAdjustHandles="1" noChangeArrowheads="1" noChangeShapeType="1" noTextEdit="1"/>
              </p:cNvSpPr>
              <p:nvPr>
                <p:ph idx="1"/>
              </p:nvPr>
            </p:nvSpPr>
            <p:spPr>
              <a:xfrm>
                <a:off x="330740" y="2286000"/>
                <a:ext cx="11556460" cy="4023360"/>
              </a:xfrm>
              <a:blipFill>
                <a:blip r:embed="rId2"/>
                <a:stretch>
                  <a:fillRect l="-791" t="-2576" r="-1108"/>
                </a:stretch>
              </a:blipFill>
            </p:spPr>
            <p:txBody>
              <a:bodyPr/>
              <a:lstStyle/>
              <a:p>
                <a:r>
                  <a:rPr lang="en-AU">
                    <a:noFill/>
                  </a:rPr>
                  <a:t> </a:t>
                </a:r>
              </a:p>
            </p:txBody>
          </p:sp>
        </mc:Fallback>
      </mc:AlternateContent>
    </p:spTree>
    <p:extLst>
      <p:ext uri="{BB962C8B-B14F-4D97-AF65-F5344CB8AC3E}">
        <p14:creationId xmlns:p14="http://schemas.microsoft.com/office/powerpoint/2010/main" val="402104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87A26-7814-4619-B6E0-649A8C88A6AC}"/>
              </a:ext>
            </a:extLst>
          </p:cNvPr>
          <p:cNvSpPr>
            <a:spLocks noGrp="1"/>
          </p:cNvSpPr>
          <p:nvPr>
            <p:ph type="title"/>
          </p:nvPr>
        </p:nvSpPr>
        <p:spPr>
          <a:xfrm>
            <a:off x="985218" y="199222"/>
            <a:ext cx="9720072" cy="698835"/>
          </a:xfrm>
        </p:spPr>
        <p:txBody>
          <a:bodyPr>
            <a:normAutofit fontScale="90000"/>
          </a:bodyPr>
          <a:lstStyle/>
          <a:p>
            <a:r>
              <a:rPr lang="en-US" dirty="0"/>
              <a:t>proof</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A934CB7-E2C0-49F3-A352-8C644D57426F}"/>
                  </a:ext>
                </a:extLst>
              </p:cNvPr>
              <p:cNvSpPr>
                <a:spLocks noGrp="1"/>
              </p:cNvSpPr>
              <p:nvPr>
                <p:ph idx="1"/>
              </p:nvPr>
            </p:nvSpPr>
            <p:spPr>
              <a:xfrm>
                <a:off x="86479" y="898056"/>
                <a:ext cx="6009521" cy="5959943"/>
              </a:xfrm>
            </p:spPr>
            <p:txBody>
              <a:bodyPr>
                <a:normAutofit/>
              </a:bodyPr>
              <a:lstStyle/>
              <a:p>
                <a:r>
                  <a:rPr lang="en-US" dirty="0"/>
                  <a:t>Probability that a drawing pin will land ‘point up’ when it is tossed. Since a drawing pin is not symmetrical, </a:t>
                </a:r>
                <a:r>
                  <a:rPr lang="en-US" dirty="0">
                    <a:solidFill>
                      <a:srgbClr val="FF0000"/>
                    </a:solidFill>
                  </a:rPr>
                  <a:t>not equally likely outcomes</a:t>
                </a:r>
                <a:r>
                  <a:rPr lang="en-US" dirty="0"/>
                  <a:t>.</a:t>
                </a:r>
              </a:p>
              <a:p>
                <a:r>
                  <a:rPr lang="en-US" dirty="0"/>
                  <a:t>Our strategy: toss the drawing pin </a:t>
                </a:r>
                <a:r>
                  <a:rPr lang="en-US" dirty="0">
                    <a:solidFill>
                      <a:srgbClr val="FF0000"/>
                    </a:solidFill>
                  </a:rPr>
                  <a:t>many times </a:t>
                </a:r>
                <a:r>
                  <a:rPr lang="en-US" dirty="0"/>
                  <a:t>and count the number of times it lands point up. We can then calculate the relative frequency:</a:t>
                </a:r>
              </a:p>
              <a:p>
                <a:r>
                  <a:rPr lang="en-US" dirty="0"/>
                  <a:t>Relative frequency of ‘point up’</a:t>
                </a:r>
              </a:p>
              <a:p>
                <a:r>
                  <a:rPr lang="en-US" dirty="0"/>
                  <a:t>=</a:t>
                </a:r>
                <a14:m>
                  <m:oMath xmlns:m="http://schemas.openxmlformats.org/officeDocument/2006/math">
                    <m:f>
                      <m:fPr>
                        <m:ctrlPr>
                          <a:rPr lang="en-US" i="1" smtClean="0">
                            <a:latin typeface="Cambria Math" panose="02040503050406030204" pitchFamily="18" charset="0"/>
                          </a:rPr>
                        </m:ctrlPr>
                      </m:fPr>
                      <m:num>
                        <m:r>
                          <m:rPr>
                            <m:nor/>
                          </m:rPr>
                          <a:rPr lang="en-US" dirty="0"/>
                          <m:t>number</m:t>
                        </m:r>
                        <m:r>
                          <m:rPr>
                            <m:nor/>
                          </m:rPr>
                          <a:rPr lang="en-US" dirty="0"/>
                          <m:t> </m:t>
                        </m:r>
                        <m:r>
                          <m:rPr>
                            <m:nor/>
                          </m:rPr>
                          <a:rPr lang="en-US" dirty="0"/>
                          <m:t>of</m:t>
                        </m:r>
                        <m:r>
                          <m:rPr>
                            <m:nor/>
                          </m:rPr>
                          <a:rPr lang="en-US" dirty="0"/>
                          <m:t> </m:t>
                        </m:r>
                        <m:r>
                          <m:rPr>
                            <m:nor/>
                          </m:rPr>
                          <a:rPr lang="en-US" dirty="0"/>
                          <m:t>times</m:t>
                        </m:r>
                        <m:r>
                          <m:rPr>
                            <m:nor/>
                          </m:rPr>
                          <a:rPr lang="en-US" dirty="0"/>
                          <m:t> </m:t>
                        </m:r>
                        <m:r>
                          <m:rPr>
                            <m:nor/>
                          </m:rPr>
                          <a:rPr lang="en-US" dirty="0"/>
                          <m:t>drawing</m:t>
                        </m:r>
                        <m:r>
                          <m:rPr>
                            <m:nor/>
                          </m:rPr>
                          <a:rPr lang="en-US" dirty="0"/>
                          <m:t> </m:t>
                        </m:r>
                        <m:r>
                          <m:rPr>
                            <m:nor/>
                          </m:rPr>
                          <a:rPr lang="en-US" dirty="0"/>
                          <m:t>pin</m:t>
                        </m:r>
                        <m:r>
                          <m:rPr>
                            <m:nor/>
                          </m:rPr>
                          <a:rPr lang="en-US" dirty="0"/>
                          <m:t> </m:t>
                        </m:r>
                        <m:r>
                          <m:rPr>
                            <m:nor/>
                          </m:rPr>
                          <a:rPr lang="en-US" dirty="0"/>
                          <m:t>landed</m:t>
                        </m:r>
                        <m:r>
                          <m:rPr>
                            <m:nor/>
                          </m:rPr>
                          <a:rPr lang="en-US" dirty="0"/>
                          <m:t> ‘</m:t>
                        </m:r>
                        <m:r>
                          <m:rPr>
                            <m:nor/>
                          </m:rPr>
                          <a:rPr lang="en-US" dirty="0"/>
                          <m:t>point</m:t>
                        </m:r>
                        <m:r>
                          <m:rPr>
                            <m:nor/>
                          </m:rPr>
                          <a:rPr lang="en-US" dirty="0"/>
                          <m:t> </m:t>
                        </m:r>
                        <m:r>
                          <m:rPr>
                            <m:nor/>
                          </m:rPr>
                          <a:rPr lang="en-US" dirty="0"/>
                          <m:t>up</m:t>
                        </m:r>
                        <m:r>
                          <m:rPr>
                            <m:nor/>
                          </m:rPr>
                          <a:rPr lang="en-US" dirty="0"/>
                          <m:t>’</m:t>
                        </m:r>
                      </m:num>
                      <m:den>
                        <m:r>
                          <m:rPr>
                            <m:nor/>
                          </m:rPr>
                          <a:rPr lang="en-US" dirty="0"/>
                          <m:t>number</m:t>
                        </m:r>
                        <m:r>
                          <m:rPr>
                            <m:nor/>
                          </m:rPr>
                          <a:rPr lang="en-US" dirty="0"/>
                          <m:t> </m:t>
                        </m:r>
                        <m:r>
                          <m:rPr>
                            <m:nor/>
                          </m:rPr>
                          <a:rPr lang="en-US" dirty="0"/>
                          <m:t>of</m:t>
                        </m:r>
                        <m:r>
                          <m:rPr>
                            <m:nor/>
                          </m:rPr>
                          <a:rPr lang="en-US" dirty="0"/>
                          <m:t> </m:t>
                        </m:r>
                        <m:r>
                          <m:rPr>
                            <m:nor/>
                          </m:rPr>
                          <a:rPr lang="en-US" dirty="0"/>
                          <m:t>trials</m:t>
                        </m:r>
                      </m:den>
                    </m:f>
                  </m:oMath>
                </a14:m>
                <a:endParaRPr lang="en-US" dirty="0"/>
              </a:p>
              <a:p>
                <a:r>
                  <a:rPr lang="en-US" dirty="0"/>
                  <a:t>The graph: a drawing pin is tossed 150 times, with the probability of the drawing pin landing point up estimated every 10 throws.</a:t>
                </a:r>
                <a:endParaRPr lang="en-AU" dirty="0"/>
              </a:p>
            </p:txBody>
          </p:sp>
        </mc:Choice>
        <mc:Fallback>
          <p:sp>
            <p:nvSpPr>
              <p:cNvPr id="3" name="Content Placeholder 2">
                <a:extLst>
                  <a:ext uri="{FF2B5EF4-FFF2-40B4-BE49-F238E27FC236}">
                    <a16:creationId xmlns:a16="http://schemas.microsoft.com/office/drawing/2014/main" id="{3A934CB7-E2C0-49F3-A352-8C644D57426F}"/>
                  </a:ext>
                </a:extLst>
              </p:cNvPr>
              <p:cNvSpPr>
                <a:spLocks noGrp="1" noRot="1" noChangeAspect="1" noMove="1" noResize="1" noEditPoints="1" noAdjustHandles="1" noChangeArrowheads="1" noChangeShapeType="1" noTextEdit="1"/>
              </p:cNvSpPr>
              <p:nvPr>
                <p:ph idx="1"/>
              </p:nvPr>
            </p:nvSpPr>
            <p:spPr>
              <a:xfrm>
                <a:off x="86479" y="898056"/>
                <a:ext cx="6009521" cy="5959943"/>
              </a:xfrm>
              <a:blipFill>
                <a:blip r:embed="rId2"/>
                <a:stretch>
                  <a:fillRect l="-507" t="-1125" r="-1420"/>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64B8084D-845C-4AFE-A121-B2C8B96B53D7}"/>
              </a:ext>
            </a:extLst>
          </p:cNvPr>
          <p:cNvPicPr>
            <a:picLocks noChangeAspect="1"/>
          </p:cNvPicPr>
          <p:nvPr/>
        </p:nvPicPr>
        <p:blipFill>
          <a:blip r:embed="rId3"/>
          <a:stretch>
            <a:fillRect/>
          </a:stretch>
        </p:blipFill>
        <p:spPr>
          <a:xfrm>
            <a:off x="6219115" y="1282781"/>
            <a:ext cx="5661013" cy="3522683"/>
          </a:xfrm>
          <a:prstGeom prst="rect">
            <a:avLst/>
          </a:prstGeom>
        </p:spPr>
      </p:pic>
    </p:spTree>
    <p:extLst>
      <p:ext uri="{BB962C8B-B14F-4D97-AF65-F5344CB8AC3E}">
        <p14:creationId xmlns:p14="http://schemas.microsoft.com/office/powerpoint/2010/main" val="140508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9314E-210B-4433-97BA-4E4B2184C1A8}"/>
              </a:ext>
            </a:extLst>
          </p:cNvPr>
          <p:cNvSpPr>
            <a:spLocks noGrp="1"/>
          </p:cNvSpPr>
          <p:nvPr>
            <p:ph type="title"/>
          </p:nvPr>
        </p:nvSpPr>
        <p:spPr>
          <a:xfrm>
            <a:off x="1024127" y="0"/>
            <a:ext cx="9720072" cy="679380"/>
          </a:xfrm>
        </p:spPr>
        <p:txBody>
          <a:bodyPr>
            <a:normAutofit fontScale="90000"/>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D79F88B-EC4A-4971-9CFF-C44915861A8A}"/>
                  </a:ext>
                </a:extLst>
              </p:cNvPr>
              <p:cNvSpPr>
                <a:spLocks noGrp="1"/>
              </p:cNvSpPr>
              <p:nvPr>
                <p:ph idx="1"/>
              </p:nvPr>
            </p:nvSpPr>
            <p:spPr>
              <a:xfrm>
                <a:off x="194553" y="817123"/>
                <a:ext cx="11653735" cy="5492237"/>
              </a:xfrm>
            </p:spPr>
            <p:txBody>
              <a:bodyPr>
                <a:normAutofit fontScale="92500" lnSpcReduction="10000"/>
              </a:bodyPr>
              <a:lstStyle/>
              <a:p>
                <a:r>
                  <a:rPr lang="en-US" dirty="0"/>
                  <a:t>In order to investigate the probability that a drawing pin lands point up, Katia decides to toss it </a:t>
                </a:r>
                <a:r>
                  <a:rPr lang="en-US" dirty="0">
                    <a:solidFill>
                      <a:srgbClr val="0070C0"/>
                    </a:solidFill>
                  </a:rPr>
                  <a:t>50</a:t>
                </a:r>
                <a:r>
                  <a:rPr lang="en-US" dirty="0"/>
                  <a:t> times and to count the number of </a:t>
                </a:r>
                <a:r>
                  <a:rPr lang="en-US" dirty="0" err="1"/>
                  <a:t>favourable</a:t>
                </a:r>
                <a:r>
                  <a:rPr lang="en-US" dirty="0"/>
                  <a:t> outcomes, which turns out to be </a:t>
                </a:r>
                <a:r>
                  <a:rPr lang="en-US" dirty="0">
                    <a:solidFill>
                      <a:srgbClr val="0070C0"/>
                    </a:solidFill>
                  </a:rPr>
                  <a:t>33</a:t>
                </a:r>
                <a:r>
                  <a:rPr lang="en-US" dirty="0"/>
                  <a:t>. Mikki repeats the experiment, but she tosses the same drawing pin </a:t>
                </a:r>
                <a:r>
                  <a:rPr lang="en-US" dirty="0">
                    <a:solidFill>
                      <a:srgbClr val="0070C0"/>
                    </a:solidFill>
                  </a:rPr>
                  <a:t>100</a:t>
                </a:r>
                <a:r>
                  <a:rPr lang="en-US" dirty="0"/>
                  <a:t> times and counts</a:t>
                </a:r>
                <a:r>
                  <a:rPr lang="en-US" dirty="0">
                    <a:solidFill>
                      <a:srgbClr val="0070C0"/>
                    </a:solidFill>
                  </a:rPr>
                  <a:t> 62 </a:t>
                </a:r>
                <a:r>
                  <a:rPr lang="en-US" dirty="0" err="1"/>
                  <a:t>favourable</a:t>
                </a:r>
                <a:r>
                  <a:rPr lang="en-US" dirty="0"/>
                  <a:t> outcomes.</a:t>
                </a:r>
              </a:p>
              <a:p>
                <a:r>
                  <a:rPr lang="en-US" dirty="0"/>
                  <a:t>1. What is Katia’s estimate of the probability of the drawing pin landing point up?</a:t>
                </a:r>
              </a:p>
              <a:p>
                <a:r>
                  <a:rPr lang="en-US" dirty="0"/>
                  <a:t>2. What is Mikki’s estimate?</a:t>
                </a:r>
              </a:p>
              <a:p>
                <a:r>
                  <a:rPr lang="en-US" dirty="0"/>
                  <a:t>3. Which of these is the preferred estimate of the probability from these experiments?</a:t>
                </a:r>
              </a:p>
              <a:p>
                <a:r>
                  <a:rPr lang="en-US" dirty="0"/>
                  <a:t>4. Based on the information available, what would be the preferred estimate of the probability?</a:t>
                </a:r>
              </a:p>
              <a:p>
                <a:r>
                  <a:rPr lang="en-US" dirty="0"/>
                  <a:t>1. From Katia’s information: </a:t>
                </a:r>
                <a:r>
                  <a:rPr lang="en-US" dirty="0" err="1"/>
                  <a:t>Pr</a:t>
                </a:r>
                <a:r>
                  <a:rPr lang="en-US" dirty="0"/>
                  <a:t>( point up)≈</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33</m:t>
                        </m:r>
                      </m:num>
                      <m:den>
                        <m:r>
                          <a:rPr lang="en-US" b="0" i="1" smtClean="0">
                            <a:latin typeface="Cambria Math" panose="02040503050406030204" pitchFamily="18" charset="0"/>
                          </a:rPr>
                          <m:t>50</m:t>
                        </m:r>
                      </m:den>
                    </m:f>
                  </m:oMath>
                </a14:m>
                <a:r>
                  <a:rPr lang="en-US" dirty="0"/>
                  <a:t>=0.66</a:t>
                </a:r>
              </a:p>
              <a:p>
                <a:r>
                  <a:rPr lang="en-US" dirty="0"/>
                  <a:t>2. From Mikki’s information: </a:t>
                </a:r>
                <a:r>
                  <a:rPr lang="en-US" dirty="0" err="1"/>
                  <a:t>Pr</a:t>
                </a:r>
                <a:r>
                  <a:rPr lang="en-US" dirty="0"/>
                  <a:t>( point up)≈</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62</m:t>
                        </m:r>
                      </m:num>
                      <m:den>
                        <m:r>
                          <a:rPr lang="en-US" b="0" i="1" smtClean="0">
                            <a:latin typeface="Cambria Math" panose="02040503050406030204" pitchFamily="18" charset="0"/>
                          </a:rPr>
                          <m:t>100</m:t>
                        </m:r>
                      </m:den>
                    </m:f>
                  </m:oMath>
                </a14:m>
                <a:r>
                  <a:rPr lang="en-US" dirty="0"/>
                  <a:t>=0.62</a:t>
                </a:r>
              </a:p>
              <a:p>
                <a:r>
                  <a:rPr lang="en-US" dirty="0"/>
                  <a:t>3. Since Mikki has estimated the probability from a larger number of trials, her estimate would be preferred to Katia’s.</a:t>
                </a:r>
              </a:p>
              <a:p>
                <a:r>
                  <a:rPr lang="en-US" dirty="0"/>
                  <a:t>4. Based on the information available, the preferred estimate of the probability would be found by combining the data from both experiments, and so </a:t>
                </a:r>
                <a:r>
                  <a:rPr lang="en-US" dirty="0" err="1"/>
                  <a:t>maximising</a:t>
                </a:r>
                <a:r>
                  <a:rPr lang="en-US" dirty="0"/>
                  <a:t> the number of trials. In total, 95 </a:t>
                </a:r>
                <a:r>
                  <a:rPr lang="en-US" dirty="0" err="1"/>
                  <a:t>favourable</a:t>
                </a:r>
                <a:r>
                  <a:rPr lang="en-US" dirty="0"/>
                  <a:t> outcomes were observed in 150 tosses, and this gives a ‘best’ estimate of the probability of</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95</m:t>
                        </m:r>
                      </m:num>
                      <m:den>
                        <m:r>
                          <a:rPr lang="en-US" b="0" i="1" smtClean="0">
                            <a:latin typeface="Cambria Math" panose="02040503050406030204" pitchFamily="18" charset="0"/>
                          </a:rPr>
                          <m:t>150</m:t>
                        </m:r>
                      </m:den>
                    </m:f>
                  </m:oMath>
                </a14:m>
                <a:r>
                  <a:rPr lang="en-US" dirty="0"/>
                  <a:t> =0.63.</a:t>
                </a:r>
                <a:endParaRPr lang="en-AU" dirty="0"/>
              </a:p>
            </p:txBody>
          </p:sp>
        </mc:Choice>
        <mc:Fallback>
          <p:sp>
            <p:nvSpPr>
              <p:cNvPr id="3" name="Content Placeholder 2">
                <a:extLst>
                  <a:ext uri="{FF2B5EF4-FFF2-40B4-BE49-F238E27FC236}">
                    <a16:creationId xmlns:a16="http://schemas.microsoft.com/office/drawing/2014/main" id="{FD79F88B-EC4A-4971-9CFF-C44915861A8A}"/>
                  </a:ext>
                </a:extLst>
              </p:cNvPr>
              <p:cNvSpPr>
                <a:spLocks noGrp="1" noRot="1" noChangeAspect="1" noMove="1" noResize="1" noEditPoints="1" noAdjustHandles="1" noChangeArrowheads="1" noChangeShapeType="1" noTextEdit="1"/>
              </p:cNvSpPr>
              <p:nvPr>
                <p:ph idx="1"/>
              </p:nvPr>
            </p:nvSpPr>
            <p:spPr>
              <a:xfrm>
                <a:off x="194553" y="817123"/>
                <a:ext cx="11653735" cy="5492237"/>
              </a:xfrm>
              <a:blipFill>
                <a:blip r:embed="rId2"/>
                <a:stretch>
                  <a:fillRect l="-157" t="-1554"/>
                </a:stretch>
              </a:blipFill>
            </p:spPr>
            <p:txBody>
              <a:bodyPr/>
              <a:lstStyle/>
              <a:p>
                <a:r>
                  <a:rPr lang="en-AU">
                    <a:noFill/>
                  </a:rPr>
                  <a:t> </a:t>
                </a:r>
              </a:p>
            </p:txBody>
          </p:sp>
        </mc:Fallback>
      </mc:AlternateContent>
    </p:spTree>
    <p:extLst>
      <p:ext uri="{BB962C8B-B14F-4D97-AF65-F5344CB8AC3E}">
        <p14:creationId xmlns:p14="http://schemas.microsoft.com/office/powerpoint/2010/main" val="359509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additive="base">
                                        <p:cTn id="4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A782-4592-4529-8581-B221380E5F7C}"/>
              </a:ext>
            </a:extLst>
          </p:cNvPr>
          <p:cNvSpPr>
            <a:spLocks noGrp="1"/>
          </p:cNvSpPr>
          <p:nvPr>
            <p:ph type="title"/>
          </p:nvPr>
        </p:nvSpPr>
        <p:spPr/>
        <p:txBody>
          <a:bodyPr/>
          <a:lstStyle/>
          <a:p>
            <a:r>
              <a:rPr lang="en-AU" dirty="0"/>
              <a:t>Simulation</a:t>
            </a:r>
          </a:p>
        </p:txBody>
      </p:sp>
      <p:sp>
        <p:nvSpPr>
          <p:cNvPr id="3" name="Content Placeholder 2">
            <a:extLst>
              <a:ext uri="{FF2B5EF4-FFF2-40B4-BE49-F238E27FC236}">
                <a16:creationId xmlns:a16="http://schemas.microsoft.com/office/drawing/2014/main" id="{07040DEA-6401-4358-A4A2-33760BAD66A4}"/>
              </a:ext>
            </a:extLst>
          </p:cNvPr>
          <p:cNvSpPr>
            <a:spLocks noGrp="1"/>
          </p:cNvSpPr>
          <p:nvPr>
            <p:ph idx="1"/>
          </p:nvPr>
        </p:nvSpPr>
        <p:spPr>
          <a:xfrm>
            <a:off x="1024128" y="2391447"/>
            <a:ext cx="9720071" cy="4023360"/>
          </a:xfrm>
        </p:spPr>
        <p:txBody>
          <a:bodyPr>
            <a:normAutofit/>
          </a:bodyPr>
          <a:lstStyle/>
          <a:p>
            <a:r>
              <a:rPr lang="en-US" sz="2800" dirty="0"/>
              <a:t>The word simulate means to pretend or to imitate. In statistics, simulation is a way to </a:t>
            </a:r>
            <a:r>
              <a:rPr lang="en-US" sz="2800" dirty="0">
                <a:solidFill>
                  <a:srgbClr val="0070C0"/>
                </a:solidFill>
              </a:rPr>
              <a:t>model a random experiment</a:t>
            </a:r>
            <a:r>
              <a:rPr lang="en-US" sz="2800" dirty="0"/>
              <a:t>, such that simulated outcomes closely match real-world outcomes. Simulation does not involve repeating the actual experiment. Instead, more complex probabilities can be estimated via multiple trials of an experiment which approximates the actual experiment, but can be carried out quickly and easily.</a:t>
            </a:r>
            <a:endParaRPr lang="en-AU" sz="2800" dirty="0"/>
          </a:p>
        </p:txBody>
      </p:sp>
      <p:pic>
        <p:nvPicPr>
          <p:cNvPr id="2050" name="Picture 2" descr="Are we living in a simulation? | Bill Nye, Joscha Bach, Donald Hoffman |  Big Think - YouTube">
            <a:extLst>
              <a:ext uri="{FF2B5EF4-FFF2-40B4-BE49-F238E27FC236}">
                <a16:creationId xmlns:a16="http://schemas.microsoft.com/office/drawing/2014/main" id="{9668CC2C-0449-4AA0-8DA8-8C3CF464A8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6928" y="82344"/>
            <a:ext cx="4105072" cy="2309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262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F03E8-995A-4ADC-AD61-8A1F9430B57B}"/>
              </a:ext>
            </a:extLst>
          </p:cNvPr>
          <p:cNvSpPr>
            <a:spLocks noGrp="1"/>
          </p:cNvSpPr>
          <p:nvPr>
            <p:ph type="title"/>
          </p:nvPr>
        </p:nvSpPr>
        <p:spPr/>
        <p:txBody>
          <a:bodyPr/>
          <a:lstStyle/>
          <a:p>
            <a:r>
              <a:rPr lang="en-AU" dirty="0"/>
              <a:t>Probabilities from area</a:t>
            </a:r>
          </a:p>
        </p:txBody>
      </p:sp>
      <p:sp>
        <p:nvSpPr>
          <p:cNvPr id="3" name="Content Placeholder 2">
            <a:extLst>
              <a:ext uri="{FF2B5EF4-FFF2-40B4-BE49-F238E27FC236}">
                <a16:creationId xmlns:a16="http://schemas.microsoft.com/office/drawing/2014/main" id="{6192CBEA-AB10-4F43-ADA2-C46225CEB99B}"/>
              </a:ext>
            </a:extLst>
          </p:cNvPr>
          <p:cNvSpPr>
            <a:spLocks noGrp="1"/>
          </p:cNvSpPr>
          <p:nvPr>
            <p:ph idx="1"/>
          </p:nvPr>
        </p:nvSpPr>
        <p:spPr/>
        <p:txBody>
          <a:bodyPr>
            <a:normAutofit/>
          </a:bodyPr>
          <a:lstStyle/>
          <a:p>
            <a:r>
              <a:rPr lang="en-US" sz="2800" dirty="0"/>
              <a:t>In the previous section we used the model of equally likely outcomes to determine probabilities. We counted both the outcomes in the event and the outcomes in the sample space, and used the ratio to determine the probability of the event.</a:t>
            </a:r>
          </a:p>
          <a:p>
            <a:endParaRPr lang="en-US" sz="2800" dirty="0"/>
          </a:p>
          <a:p>
            <a:r>
              <a:rPr lang="en-US" sz="2800" dirty="0"/>
              <a:t>This idea can be extended to </a:t>
            </a:r>
            <a:r>
              <a:rPr lang="en-US" sz="2800" dirty="0">
                <a:solidFill>
                  <a:srgbClr val="0070C0"/>
                </a:solidFill>
              </a:rPr>
              <a:t>calculate probabilities when areas are involved</a:t>
            </a:r>
            <a:r>
              <a:rPr lang="en-US" sz="2800" dirty="0"/>
              <a:t>, by assuming that the probabilities of all points in the region (which can be considered to be the sample space) are equally likely.</a:t>
            </a:r>
            <a:endParaRPr lang="en-AU" sz="2800" dirty="0"/>
          </a:p>
        </p:txBody>
      </p:sp>
    </p:spTree>
    <p:extLst>
      <p:ext uri="{BB962C8B-B14F-4D97-AF65-F5344CB8AC3E}">
        <p14:creationId xmlns:p14="http://schemas.microsoft.com/office/powerpoint/2010/main" val="387848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703B6-4921-4C29-ACEA-93963270F2FE}"/>
              </a:ext>
            </a:extLst>
          </p:cNvPr>
          <p:cNvSpPr>
            <a:spLocks noGrp="1"/>
          </p:cNvSpPr>
          <p:nvPr>
            <p:ph type="title"/>
          </p:nvPr>
        </p:nvSpPr>
        <p:spPr/>
        <p:txBody>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076B9DE-6220-4BE6-A88C-E4428C44EB5F}"/>
                  </a:ext>
                </a:extLst>
              </p:cNvPr>
              <p:cNvSpPr>
                <a:spLocks noGrp="1"/>
              </p:cNvSpPr>
              <p:nvPr>
                <p:ph idx="1"/>
              </p:nvPr>
            </p:nvSpPr>
            <p:spPr>
              <a:xfrm>
                <a:off x="350195" y="2084832"/>
                <a:ext cx="6965005" cy="4023360"/>
              </a:xfrm>
            </p:spPr>
            <p:txBody>
              <a:bodyPr>
                <a:normAutofit/>
              </a:bodyPr>
              <a:lstStyle/>
              <a:p>
                <a:r>
                  <a:rPr lang="en-US" dirty="0"/>
                  <a:t>Suppose that a square dartboard consists of a red square drawn inside a larger white square of side length 12 cm, as shown.</a:t>
                </a:r>
              </a:p>
              <a:p>
                <a:r>
                  <a:rPr lang="en-US" dirty="0"/>
                  <a:t>If a dart thrown at the board has equal chance of landing anywhere on the board, what is the probability it lands in the red area? (Ignore the possibility that it might land on the line or miss the board altogether!)</a:t>
                </a:r>
              </a:p>
              <a:p>
                <a:endParaRPr lang="en-US" dirty="0"/>
              </a:p>
              <a:p>
                <a:r>
                  <a:rPr lang="en-US" dirty="0" err="1"/>
                  <a:t>Pr</a:t>
                </a:r>
                <a:r>
                  <a:rPr lang="en-US" dirty="0"/>
                  <a:t>(landing in the red area)=</a:t>
                </a:r>
                <a14:m>
                  <m:oMath xmlns:m="http://schemas.openxmlformats.org/officeDocument/2006/math">
                    <m:f>
                      <m:fPr>
                        <m:ctrlPr>
                          <a:rPr lang="en-US" i="1" smtClean="0">
                            <a:latin typeface="Cambria Math" panose="02040503050406030204" pitchFamily="18" charset="0"/>
                          </a:rPr>
                        </m:ctrlPr>
                      </m:fPr>
                      <m:num>
                        <m:r>
                          <m:rPr>
                            <m:nor/>
                          </m:rPr>
                          <a:rPr lang="en-US" dirty="0"/>
                          <m:t>area</m:t>
                        </m:r>
                        <m:r>
                          <m:rPr>
                            <m:nor/>
                          </m:rPr>
                          <a:rPr lang="en-US" dirty="0"/>
                          <m:t> </m:t>
                        </m:r>
                        <m:r>
                          <m:rPr>
                            <m:nor/>
                          </m:rPr>
                          <a:rPr lang="en-US" dirty="0"/>
                          <m:t>of</m:t>
                        </m:r>
                        <m:r>
                          <m:rPr>
                            <m:nor/>
                          </m:rPr>
                          <a:rPr lang="en-US" dirty="0"/>
                          <m:t> </m:t>
                        </m:r>
                        <m:r>
                          <m:rPr>
                            <m:nor/>
                          </m:rPr>
                          <a:rPr lang="en-US" dirty="0"/>
                          <m:t>red</m:t>
                        </m:r>
                        <m:r>
                          <m:rPr>
                            <m:nor/>
                          </m:rPr>
                          <a:rPr lang="en-US" dirty="0"/>
                          <m:t> </m:t>
                        </m:r>
                        <m:r>
                          <m:rPr>
                            <m:nor/>
                          </m:rPr>
                          <a:rPr lang="en-US" dirty="0"/>
                          <m:t>square</m:t>
                        </m:r>
                      </m:num>
                      <m:den>
                        <m:r>
                          <m:rPr>
                            <m:nor/>
                          </m:rPr>
                          <a:rPr lang="en-US" dirty="0"/>
                          <m:t>area</m:t>
                        </m:r>
                        <m:r>
                          <m:rPr>
                            <m:nor/>
                          </m:rPr>
                          <a:rPr lang="en-US" dirty="0"/>
                          <m:t> </m:t>
                        </m:r>
                        <m:r>
                          <m:rPr>
                            <m:nor/>
                          </m:rPr>
                          <a:rPr lang="en-US" dirty="0"/>
                          <m:t>of</m:t>
                        </m:r>
                        <m:r>
                          <m:rPr>
                            <m:nor/>
                          </m:rPr>
                          <a:rPr lang="en-US" dirty="0"/>
                          <m:t> </m:t>
                        </m:r>
                        <m:r>
                          <m:rPr>
                            <m:nor/>
                          </m:rPr>
                          <a:rPr lang="en-US" dirty="0"/>
                          <m:t>dartboard</m:t>
                        </m:r>
                      </m:den>
                    </m:f>
                  </m:oMath>
                </a14:m>
                <a:r>
                  <a:rPr lang="en-US" dirty="0"/>
                  <a:t>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64</m:t>
                        </m:r>
                      </m:num>
                      <m:den>
                        <m:r>
                          <a:rPr lang="en-US" b="0" i="1" dirty="0" smtClean="0">
                            <a:latin typeface="Cambria Math" panose="02040503050406030204" pitchFamily="18" charset="0"/>
                          </a:rPr>
                          <m:t>144</m:t>
                        </m:r>
                      </m:den>
                    </m:f>
                  </m:oMath>
                </a14:m>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4</m:t>
                        </m:r>
                      </m:num>
                      <m:den>
                        <m:r>
                          <a:rPr lang="en-US" b="0" i="1" dirty="0" smtClean="0">
                            <a:latin typeface="Cambria Math" panose="02040503050406030204" pitchFamily="18" charset="0"/>
                          </a:rPr>
                          <m:t>9</m:t>
                        </m:r>
                      </m:den>
                    </m:f>
                    <m:r>
                      <a:rPr lang="en-US" i="1" dirty="0">
                        <a:latin typeface="Cambria Math" panose="02040503050406030204" pitchFamily="18" charset="0"/>
                      </a:rPr>
                      <m:t> </m:t>
                    </m:r>
                  </m:oMath>
                </a14:m>
                <a:r>
                  <a:rPr lang="en-US" dirty="0"/>
                  <a:t>	</a:t>
                </a:r>
              </a:p>
              <a:p>
                <a:endParaRPr lang="en-AU" dirty="0"/>
              </a:p>
            </p:txBody>
          </p:sp>
        </mc:Choice>
        <mc:Fallback>
          <p:sp>
            <p:nvSpPr>
              <p:cNvPr id="3" name="Content Placeholder 2">
                <a:extLst>
                  <a:ext uri="{FF2B5EF4-FFF2-40B4-BE49-F238E27FC236}">
                    <a16:creationId xmlns:a16="http://schemas.microsoft.com/office/drawing/2014/main" id="{4076B9DE-6220-4BE6-A88C-E4428C44EB5F}"/>
                  </a:ext>
                </a:extLst>
              </p:cNvPr>
              <p:cNvSpPr>
                <a:spLocks noGrp="1" noRot="1" noChangeAspect="1" noMove="1" noResize="1" noEditPoints="1" noAdjustHandles="1" noChangeArrowheads="1" noChangeShapeType="1" noTextEdit="1"/>
              </p:cNvSpPr>
              <p:nvPr>
                <p:ph idx="1"/>
              </p:nvPr>
            </p:nvSpPr>
            <p:spPr>
              <a:xfrm>
                <a:off x="350195" y="2084832"/>
                <a:ext cx="6965005" cy="4023360"/>
              </a:xfrm>
              <a:blipFill>
                <a:blip r:embed="rId2"/>
                <a:stretch>
                  <a:fillRect l="-437" t="-1818" r="-1925"/>
                </a:stretch>
              </a:blipFill>
            </p:spPr>
            <p:txBody>
              <a:bodyPr/>
              <a:lstStyle/>
              <a:p>
                <a:r>
                  <a:rPr lang="en-AU">
                    <a:noFill/>
                  </a:rPr>
                  <a:t> </a:t>
                </a:r>
              </a:p>
            </p:txBody>
          </p:sp>
        </mc:Fallback>
      </mc:AlternateContent>
      <p:pic>
        <p:nvPicPr>
          <p:cNvPr id="7" name="Picture 6">
            <a:extLst>
              <a:ext uri="{FF2B5EF4-FFF2-40B4-BE49-F238E27FC236}">
                <a16:creationId xmlns:a16="http://schemas.microsoft.com/office/drawing/2014/main" id="{66FC4D66-A322-4612-9AEA-7F546E69CB43}"/>
              </a:ext>
            </a:extLst>
          </p:cNvPr>
          <p:cNvPicPr>
            <a:picLocks noChangeAspect="1"/>
          </p:cNvPicPr>
          <p:nvPr/>
        </p:nvPicPr>
        <p:blipFill>
          <a:blip r:embed="rId3"/>
          <a:stretch>
            <a:fillRect/>
          </a:stretch>
        </p:blipFill>
        <p:spPr>
          <a:xfrm>
            <a:off x="7584071" y="1420360"/>
            <a:ext cx="4257734" cy="4738733"/>
          </a:xfrm>
          <a:prstGeom prst="rect">
            <a:avLst/>
          </a:prstGeom>
        </p:spPr>
      </p:pic>
    </p:spTree>
    <p:extLst>
      <p:ext uri="{BB962C8B-B14F-4D97-AF65-F5344CB8AC3E}">
        <p14:creationId xmlns:p14="http://schemas.microsoft.com/office/powerpoint/2010/main" val="146981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34</TotalTime>
  <Words>786</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Cambria Math</vt:lpstr>
      <vt:lpstr>Tw Cen MT</vt:lpstr>
      <vt:lpstr>Tw Cen MT Condensed</vt:lpstr>
      <vt:lpstr>Wingdings 3</vt:lpstr>
      <vt:lpstr>Integral</vt:lpstr>
      <vt:lpstr>Estimating probabilities</vt:lpstr>
      <vt:lpstr>Subjective probabilities</vt:lpstr>
      <vt:lpstr>Probabilities from data</vt:lpstr>
      <vt:lpstr>Probabilities from data</vt:lpstr>
      <vt:lpstr>proof</vt:lpstr>
      <vt:lpstr>Example</vt:lpstr>
      <vt:lpstr>Simulation</vt:lpstr>
      <vt:lpstr>Probabilities from area</vt:lpstr>
      <vt:lpstr>example</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probabilities</dc:title>
  <dc:creator>Lyn ZHANG</dc:creator>
  <cp:lastModifiedBy>Lyn ZHANG</cp:lastModifiedBy>
  <cp:revision>5</cp:revision>
  <dcterms:created xsi:type="dcterms:W3CDTF">2021-06-05T01:10:42Z</dcterms:created>
  <dcterms:modified xsi:type="dcterms:W3CDTF">2021-06-05T01:45:30Z</dcterms:modified>
</cp:coreProperties>
</file>