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98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15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554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855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7835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43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3500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9579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71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803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40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34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152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12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146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02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521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48D62-AF51-464D-88DD-0FA95EAAF07E}" type="datetimeFigureOut">
              <a:rPr lang="en-AU" smtClean="0"/>
              <a:t>15/06/2021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83A3-D83C-4D57-B762-BFAF5F2B3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94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AF7B-5AE8-4B0A-B041-F713D0CB44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Combining events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60D20-591D-4516-A4E5-681B9F16E8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9D </a:t>
            </a:r>
          </a:p>
        </p:txBody>
      </p:sp>
    </p:spTree>
    <p:extLst>
      <p:ext uri="{BB962C8B-B14F-4D97-AF65-F5344CB8AC3E}">
        <p14:creationId xmlns:p14="http://schemas.microsoft.com/office/powerpoint/2010/main" val="226411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EFD4-5218-4DDB-8A8C-EA31466E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addition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47C63-FB65-4331-82CA-DD4E5CD99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A or B or both occurring can be calculated using</a:t>
            </a:r>
          </a:p>
          <a:p>
            <a:r>
              <a:rPr lang="en-US" sz="4400" dirty="0" err="1">
                <a:solidFill>
                  <a:schemeClr val="bg1"/>
                </a:solidFill>
              </a:rPr>
              <a:t>Pr</a:t>
            </a:r>
            <a:r>
              <a:rPr lang="en-US" sz="4400" dirty="0">
                <a:solidFill>
                  <a:schemeClr val="bg1"/>
                </a:solidFill>
              </a:rPr>
              <a:t>(A∪B)=</a:t>
            </a:r>
            <a:r>
              <a:rPr lang="en-US" sz="4400" dirty="0" err="1">
                <a:solidFill>
                  <a:schemeClr val="bg1"/>
                </a:solidFill>
              </a:rPr>
              <a:t>Pr</a:t>
            </a:r>
            <a:r>
              <a:rPr lang="en-US" sz="4400" dirty="0">
                <a:solidFill>
                  <a:schemeClr val="bg1"/>
                </a:solidFill>
              </a:rPr>
              <a:t>(A)+</a:t>
            </a:r>
            <a:r>
              <a:rPr lang="en-US" sz="4400" dirty="0" err="1">
                <a:solidFill>
                  <a:schemeClr val="bg1"/>
                </a:solidFill>
              </a:rPr>
              <a:t>Pr</a:t>
            </a:r>
            <a:r>
              <a:rPr lang="en-US" sz="4400" dirty="0">
                <a:solidFill>
                  <a:schemeClr val="bg1"/>
                </a:solidFill>
              </a:rPr>
              <a:t>(B)−</a:t>
            </a:r>
            <a:r>
              <a:rPr lang="en-US" sz="4400" dirty="0" err="1">
                <a:solidFill>
                  <a:schemeClr val="bg1"/>
                </a:solidFill>
              </a:rPr>
              <a:t>Pr</a:t>
            </a:r>
            <a:r>
              <a:rPr lang="en-US" sz="4400" dirty="0">
                <a:solidFill>
                  <a:schemeClr val="bg1"/>
                </a:solidFill>
              </a:rPr>
              <a:t>(A∩B)</a:t>
            </a:r>
          </a:p>
          <a:p>
            <a:r>
              <a:rPr lang="en-US" dirty="0"/>
              <a:t>This is called the </a:t>
            </a:r>
            <a:r>
              <a:rPr lang="en-US" dirty="0">
                <a:solidFill>
                  <a:schemeClr val="bg1"/>
                </a:solidFill>
              </a:rPr>
              <a:t>addition rule </a:t>
            </a:r>
            <a:r>
              <a:rPr lang="en-US" dirty="0"/>
              <a:t>for combining probabilities. This rule also applies in situations where the outcomes are </a:t>
            </a:r>
            <a:r>
              <a:rPr lang="en-US" dirty="0">
                <a:solidFill>
                  <a:schemeClr val="bg1"/>
                </a:solidFill>
              </a:rPr>
              <a:t>not equally likely</a:t>
            </a:r>
            <a:r>
              <a:rPr lang="en-US" dirty="0"/>
              <a:t>; it is always true.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56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EFD4-5218-4DDB-8A8C-EA31466E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addition rule --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847C63-FB65-4331-82CA-DD4E5CD998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2081719"/>
                <a:ext cx="7898859" cy="463036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n(A∪B)=n(A)+n(B)−n(A∩B) </a:t>
                </a:r>
              </a:p>
              <a:p>
                <a:r>
                  <a:rPr lang="en-US" dirty="0"/>
                  <a:t>(As the intersection has been counted twice, in both n(A) and n(B), we must subtract it.)</a:t>
                </a:r>
              </a:p>
              <a:p>
                <a:r>
                  <a:rPr lang="en-US" dirty="0"/>
                  <a:t>Dividing through by n(ɛ) gives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∪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(ɛ)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(ɛ)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(ɛ)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(ɛ)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/>
                  <a:t>Now, if each of the outcomes in ɛ is </a:t>
                </a:r>
                <a:r>
                  <a:rPr lang="en-US" dirty="0">
                    <a:solidFill>
                      <a:schemeClr val="bg1"/>
                    </a:solidFill>
                  </a:rPr>
                  <a:t>equally likely </a:t>
                </a:r>
                <a:r>
                  <a:rPr lang="en-US" dirty="0"/>
                  <a:t>to occur, then each term in this expression is equal to the probability of that event occurring. This can be rewritten as:</a:t>
                </a:r>
              </a:p>
              <a:p>
                <a:r>
                  <a:rPr lang="en-US" dirty="0" err="1">
                    <a:solidFill>
                      <a:schemeClr val="bg1"/>
                    </a:solidFill>
                  </a:rPr>
                  <a:t>Pr</a:t>
                </a:r>
                <a:r>
                  <a:rPr lang="en-US" dirty="0">
                    <a:solidFill>
                      <a:schemeClr val="bg1"/>
                    </a:solidFill>
                  </a:rPr>
                  <a:t>(A∪B)=</a:t>
                </a:r>
                <a:r>
                  <a:rPr lang="en-US" dirty="0" err="1">
                    <a:solidFill>
                      <a:schemeClr val="bg1"/>
                    </a:solidFill>
                  </a:rPr>
                  <a:t>Pr</a:t>
                </a:r>
                <a:r>
                  <a:rPr lang="en-US" dirty="0">
                    <a:solidFill>
                      <a:schemeClr val="bg1"/>
                    </a:solidFill>
                  </a:rPr>
                  <a:t>(A)+</a:t>
                </a:r>
                <a:r>
                  <a:rPr lang="en-US" dirty="0" err="1">
                    <a:solidFill>
                      <a:schemeClr val="bg1"/>
                    </a:solidFill>
                  </a:rPr>
                  <a:t>Pr</a:t>
                </a:r>
                <a:r>
                  <a:rPr lang="en-US" dirty="0">
                    <a:solidFill>
                      <a:schemeClr val="bg1"/>
                    </a:solidFill>
                  </a:rPr>
                  <a:t>(B)−</a:t>
                </a:r>
                <a:r>
                  <a:rPr lang="en-US" dirty="0" err="1">
                    <a:solidFill>
                      <a:schemeClr val="bg1"/>
                    </a:solidFill>
                  </a:rPr>
                  <a:t>Pr</a:t>
                </a:r>
                <a:r>
                  <a:rPr lang="en-US" dirty="0">
                    <a:solidFill>
                      <a:schemeClr val="bg1"/>
                    </a:solidFill>
                  </a:rPr>
                  <a:t>(A∩B)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847C63-FB65-4331-82CA-DD4E5CD99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2081719"/>
                <a:ext cx="7898859" cy="4630366"/>
              </a:xfrm>
              <a:blipFill>
                <a:blip r:embed="rId2"/>
                <a:stretch>
                  <a:fillRect l="-1003" t="-18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A229120-7397-42B6-86A4-5B1E9B53A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24" y="2641348"/>
            <a:ext cx="4343984" cy="264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8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A6BC-D22F-40C0-BFFF-86A0BF025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BC1C2F-8B1D-4227-A9D6-21715E66D7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2057400"/>
                <a:ext cx="8745081" cy="48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If one card is chosen at random from a well-shuffled deck, what is the probability that the card is a king or a spade?</a:t>
                </a:r>
              </a:p>
              <a:p>
                <a:r>
                  <a:rPr lang="en-US" dirty="0"/>
                  <a:t>Let event K be ‘a king’. Then K={king of spades, king of hearts, king of diamonds, king of clubs} and n(K)=4.</a:t>
                </a:r>
              </a:p>
              <a:p>
                <a:r>
                  <a:rPr lang="en-US" dirty="0"/>
                  <a:t>Let event S be ‘a spade’. Then S={ace of </a:t>
                </a:r>
                <a:r>
                  <a:rPr lang="en-US" dirty="0" err="1"/>
                  <a:t>spades,king</a:t>
                </a:r>
                <a:r>
                  <a:rPr lang="en-US" dirty="0"/>
                  <a:t> of </a:t>
                </a:r>
                <a:r>
                  <a:rPr lang="en-US" dirty="0" err="1"/>
                  <a:t>spades,queen</a:t>
                </a:r>
                <a:r>
                  <a:rPr lang="en-US" dirty="0"/>
                  <a:t> of spades,…} and n(S)=13.</a:t>
                </a:r>
              </a:p>
              <a:p>
                <a:r>
                  <a:rPr lang="en-US" dirty="0"/>
                  <a:t>The event ‘a king or a spade’ corresponds to the union of sets K and S. We have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Pr(K)=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,Pr(S)=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,Pr(K∩S)=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/>
                  <a:t>and so, using the addition rule, we find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Pr(K∪S)=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=0.3077</a:t>
                </a:r>
                <a:r>
                  <a:rPr lang="en-US" dirty="0"/>
                  <a:t>(correct to 4 decimal places)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BC1C2F-8B1D-4227-A9D6-21715E66D7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2057400"/>
                <a:ext cx="8745081" cy="4800600"/>
              </a:xfrm>
              <a:blipFill>
                <a:blip r:embed="rId2"/>
                <a:stretch>
                  <a:fillRect l="-906" t="-25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2BDE103-7DC5-414E-8EF9-76EFC2DBB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5082" y="3162968"/>
            <a:ext cx="3423855" cy="203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4F01-CEFD-49AB-8FAE-EC894C0B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80DE3-E328-40C3-AB7C-F7E70F78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57497" cy="393923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Venn diagrams </a:t>
            </a:r>
            <a:r>
              <a:rPr lang="en-US" sz="2800" dirty="0"/>
              <a:t>are often useful for solving problems involving sets.</a:t>
            </a:r>
          </a:p>
          <a:p>
            <a:r>
              <a:rPr lang="en-US" sz="2800" dirty="0"/>
              <a:t>For any two events A and B, </a:t>
            </a:r>
            <a:r>
              <a:rPr lang="en-US" sz="2800" dirty="0">
                <a:solidFill>
                  <a:schemeClr val="bg1"/>
                </a:solidFill>
              </a:rPr>
              <a:t>the addition rule </a:t>
            </a:r>
            <a:r>
              <a:rPr lang="en-US" sz="2800" dirty="0"/>
              <a:t>can be applied:</a:t>
            </a:r>
          </a:p>
          <a:p>
            <a:r>
              <a:rPr lang="en-US" sz="2800" dirty="0" err="1"/>
              <a:t>Pr</a:t>
            </a:r>
            <a:r>
              <a:rPr lang="en-US" sz="2800" dirty="0"/>
              <a:t>(A∪B)=</a:t>
            </a:r>
            <a:r>
              <a:rPr lang="en-US" sz="2800" dirty="0" err="1"/>
              <a:t>Pr</a:t>
            </a:r>
            <a:r>
              <a:rPr lang="en-US" sz="2800" dirty="0"/>
              <a:t>(A)+</a:t>
            </a:r>
            <a:r>
              <a:rPr lang="en-US" sz="2800" dirty="0" err="1"/>
              <a:t>Pr</a:t>
            </a:r>
            <a:r>
              <a:rPr lang="en-US" sz="2800" dirty="0"/>
              <a:t>(B)−</a:t>
            </a:r>
            <a:r>
              <a:rPr lang="en-US" sz="2800" dirty="0" err="1"/>
              <a:t>Pr</a:t>
            </a:r>
            <a:r>
              <a:rPr lang="en-US" sz="2800" dirty="0"/>
              <a:t>(A∩B)</a:t>
            </a:r>
          </a:p>
          <a:p>
            <a:r>
              <a:rPr lang="en-US" sz="2800" dirty="0"/>
              <a:t>If the two events A and B are </a:t>
            </a:r>
            <a:r>
              <a:rPr lang="en-US" sz="2800" dirty="0">
                <a:solidFill>
                  <a:schemeClr val="bg1"/>
                </a:solidFill>
              </a:rPr>
              <a:t>mutually exclusive</a:t>
            </a:r>
            <a:r>
              <a:rPr lang="en-US" sz="2800" dirty="0"/>
              <a:t>, then </a:t>
            </a:r>
            <a:r>
              <a:rPr lang="en-US" sz="2800" dirty="0" err="1"/>
              <a:t>Pr</a:t>
            </a:r>
            <a:r>
              <a:rPr lang="en-US" sz="2800" dirty="0"/>
              <a:t>(A∩B)=0 and therefore </a:t>
            </a:r>
            <a:r>
              <a:rPr lang="en-US" sz="2800" dirty="0" err="1"/>
              <a:t>Pr</a:t>
            </a:r>
            <a:r>
              <a:rPr lang="en-US" sz="2800" dirty="0"/>
              <a:t>(A∪B)=</a:t>
            </a:r>
            <a:r>
              <a:rPr lang="en-US" sz="2800" dirty="0" err="1"/>
              <a:t>Pr</a:t>
            </a:r>
            <a:r>
              <a:rPr lang="en-US" sz="2800" dirty="0"/>
              <a:t>(A)+</a:t>
            </a:r>
            <a:r>
              <a:rPr lang="en-US" sz="2800" dirty="0" err="1"/>
              <a:t>Pr</a:t>
            </a:r>
            <a:r>
              <a:rPr lang="en-US" sz="2800" dirty="0"/>
              <a:t>(B).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6626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B75C-F7DB-4046-8095-1DA2FF83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Sets and set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DFAA3-E46A-49C9-BBCD-A7327A658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15515"/>
            <a:ext cx="6070675" cy="41992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bg1"/>
                </a:solidFill>
              </a:rPr>
              <a:t>empty set</a:t>
            </a:r>
            <a:r>
              <a:rPr lang="en-US" dirty="0"/>
              <a:t>, denoted by ∅, is the set consisting of no elements. This is different from {0}, which is a set containing one element, 0.</a:t>
            </a:r>
          </a:p>
          <a:p>
            <a:r>
              <a:rPr lang="en-US" dirty="0"/>
              <a:t>Sets, and the relationships between sets, can be illustrated clearly by using Venn diagrams</a:t>
            </a:r>
            <a:r>
              <a:rPr lang="en-US" dirty="0">
                <a:solidFill>
                  <a:schemeClr val="bg1"/>
                </a:solidFill>
              </a:rPr>
              <a:t>. The universal set </a:t>
            </a:r>
            <a:r>
              <a:rPr lang="en-US" dirty="0"/>
              <a:t>ɛ is usually shown as a rectangle, and a </a:t>
            </a:r>
            <a:r>
              <a:rPr lang="en-US" dirty="0">
                <a:solidFill>
                  <a:schemeClr val="bg1"/>
                </a:solidFill>
              </a:rPr>
              <a:t>subset</a:t>
            </a:r>
            <a:r>
              <a:rPr lang="en-US" dirty="0"/>
              <a:t> of ɛ as a circle.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bg1"/>
                </a:solidFill>
              </a:rPr>
              <a:t>number of elements </a:t>
            </a:r>
            <a:r>
              <a:rPr lang="en-US" dirty="0"/>
              <a:t>in a set A is usually denoted n(A). For example, if A={2,4,6}, then n(A)=3.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FA9C4-3536-41DB-86B1-636688CD4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15516"/>
            <a:ext cx="5819288" cy="313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1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4627-B44E-4DD4-854B-8B8728E3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DBE8E-5617-4ABE-8E4F-CFBDDA4AB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883900" cy="40118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A and B are any two sets, then the union of A and B, denoted </a:t>
            </a:r>
            <a:r>
              <a:rPr lang="en-US" dirty="0">
                <a:solidFill>
                  <a:schemeClr val="bg1"/>
                </a:solidFill>
              </a:rPr>
              <a:t>A∪B</a:t>
            </a:r>
            <a:r>
              <a:rPr lang="en-US" dirty="0"/>
              <a:t>, is the set of all elements in A or B (or both). This is shown on a Venn diagram by shading both sets A and B.</a:t>
            </a:r>
          </a:p>
          <a:p>
            <a:r>
              <a:rPr lang="en-US" dirty="0"/>
              <a:t>For example, if A is the set of students in a school who play hockey, and B the set of students who play tennis, then the union of A and B is the set of students who play either hockey or tennis or both.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924FE7-C883-499D-9C08-5DCE1F874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336" y="2345661"/>
            <a:ext cx="5344341" cy="400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9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78027-2CD2-423B-9FD4-5D72868C0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4A918-E3C4-4560-82F4-0B0E151DD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5058997" cy="4239025"/>
          </a:xfrm>
        </p:spPr>
        <p:txBody>
          <a:bodyPr>
            <a:normAutofit/>
          </a:bodyPr>
          <a:lstStyle/>
          <a:p>
            <a:r>
              <a:rPr lang="en-US" dirty="0"/>
              <a:t>The intersection of A and B, denoted </a:t>
            </a:r>
            <a:r>
              <a:rPr lang="en-US" dirty="0">
                <a:solidFill>
                  <a:schemeClr val="bg1"/>
                </a:solidFill>
              </a:rPr>
              <a:t>A∩B</a:t>
            </a:r>
            <a:r>
              <a:rPr lang="en-US" dirty="0"/>
              <a:t>, is the set of elements that are in both A and B. This is shown on a Venn diagram by shading only the area contained in both A and B.</a:t>
            </a:r>
          </a:p>
          <a:p>
            <a:r>
              <a:rPr lang="en-US" dirty="0"/>
              <a:t>For example, the intersection of the two sets previously described is the set of students who play both hockey and tennis.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99642-40CC-4CFF-B294-A91E6D376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741" y="2336872"/>
            <a:ext cx="4896255" cy="351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3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F582-703C-469F-93D7-462F189A4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D35F3-9104-4138-821E-A3C1364D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285" y="2237362"/>
            <a:ext cx="5784715" cy="3902122"/>
          </a:xfrm>
        </p:spPr>
        <p:txBody>
          <a:bodyPr/>
          <a:lstStyle/>
          <a:p>
            <a:r>
              <a:rPr lang="en-US" dirty="0"/>
              <a:t>As previously, note that the complement of A, </a:t>
            </a:r>
            <a:r>
              <a:rPr lang="en-US" dirty="0">
                <a:solidFill>
                  <a:schemeClr val="bg1"/>
                </a:solidFill>
              </a:rPr>
              <a:t>denoted A′</a:t>
            </a:r>
            <a:r>
              <a:rPr lang="en-US" dirty="0"/>
              <a:t>, is the set of all elements of ɛ that are not in A. This is shown on a Venn diagram by shading only the area outside A.</a:t>
            </a:r>
          </a:p>
          <a:p>
            <a:r>
              <a:rPr lang="en-US" dirty="0"/>
              <a:t>The complement of the set of students who play hockey in a school is the set of students who do not play hockey.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EF7578-6FB3-48CC-A115-04FD3F72F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237" y="2311736"/>
            <a:ext cx="4411474" cy="317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2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A8B19-BC31-4002-BE4A-D648A79E2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or mutually exclusive sets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20DC-5049-44EA-9346-49E972141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23" y="2317417"/>
            <a:ext cx="5895577" cy="3599316"/>
          </a:xfrm>
        </p:spPr>
        <p:txBody>
          <a:bodyPr/>
          <a:lstStyle/>
          <a:p>
            <a:r>
              <a:rPr lang="en-US" dirty="0"/>
              <a:t>Two sets A and B are said to be </a:t>
            </a:r>
            <a:r>
              <a:rPr lang="en-US" dirty="0">
                <a:solidFill>
                  <a:schemeClr val="bg1"/>
                </a:solidFill>
              </a:rPr>
              <a:t>disjoint or mutually exclusive </a:t>
            </a:r>
            <a:r>
              <a:rPr lang="en-US" dirty="0"/>
              <a:t>if they have no elements in common, that is, if A∩B=∅. The Venn diagram below shows two sets that are mutually exclusive.</a:t>
            </a:r>
          </a:p>
          <a:p>
            <a:r>
              <a:rPr lang="en-US" dirty="0"/>
              <a:t>If A is the set of girls who play hockey in a school and B is the set of boys who play hockey, then A and B are mutually exclusive, as no student can belong to both sets.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DDD773-68A3-4218-8CBC-CCD73911A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984" y="2317416"/>
            <a:ext cx="5049276" cy="359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9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7E8-8A89-45F1-A3CD-756CB460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8FDC-B651-4AFB-814E-5A011F2A8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42808"/>
            <a:ext cx="6673173" cy="453308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Fifty</a:t>
            </a:r>
            <a:r>
              <a:rPr lang="en-US" dirty="0"/>
              <a:t> students were asked what they did on the weekends. A total of </a:t>
            </a:r>
            <a:r>
              <a:rPr lang="en-US" dirty="0">
                <a:solidFill>
                  <a:schemeClr val="bg1"/>
                </a:solidFill>
              </a:rPr>
              <a:t>35</a:t>
            </a:r>
            <a:r>
              <a:rPr lang="en-US" dirty="0"/>
              <a:t> said they went to football matches, the movies or both. Of the </a:t>
            </a:r>
            <a:r>
              <a:rPr lang="en-US" dirty="0">
                <a:solidFill>
                  <a:schemeClr val="bg1"/>
                </a:solidFill>
              </a:rPr>
              <a:t>22</a:t>
            </a:r>
            <a:r>
              <a:rPr lang="en-US" dirty="0"/>
              <a:t> who went to football matches, </a:t>
            </a:r>
            <a:r>
              <a:rPr lang="en-US" dirty="0">
                <a:solidFill>
                  <a:schemeClr val="bg1"/>
                </a:solidFill>
              </a:rPr>
              <a:t>12</a:t>
            </a:r>
            <a:r>
              <a:rPr lang="en-US" dirty="0"/>
              <a:t> said they also went to the movies. Show this information on a Venn diagram.</a:t>
            </a:r>
          </a:p>
          <a:p>
            <a:r>
              <a:rPr lang="en-US" dirty="0"/>
              <a:t>1. How many students went to the movies but not to football matches?</a:t>
            </a:r>
          </a:p>
          <a:p>
            <a:r>
              <a:rPr lang="en-US" dirty="0"/>
              <a:t>Let F denote the set of students who attend football matches and M denote the set of students who attend movies.</a:t>
            </a:r>
          </a:p>
          <a:p>
            <a:r>
              <a:rPr lang="en-US" dirty="0"/>
              <a:t>Hence, from the information given, </a:t>
            </a:r>
            <a:r>
              <a:rPr lang="en-US" dirty="0">
                <a:solidFill>
                  <a:schemeClr val="bg1"/>
                </a:solidFill>
              </a:rPr>
              <a:t>n(F∪M)=35, n(F)=22 and n(F∩M)=12.</a:t>
            </a:r>
          </a:p>
          <a:p>
            <a:r>
              <a:rPr lang="en-US" dirty="0"/>
              <a:t>1. Students who go to the movies but not to football matches are found in the region F′∩M, and from the diagram </a:t>
            </a:r>
            <a:r>
              <a:rPr lang="en-US" dirty="0">
                <a:solidFill>
                  <a:schemeClr val="bg1"/>
                </a:solidFill>
              </a:rPr>
              <a:t>n(F′∩M)=13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61875B-82F4-4324-AC39-737DAC109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905" y="2449733"/>
            <a:ext cx="5059236" cy="365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0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7E8-8A89-45F1-A3CD-756CB460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8FDC-B651-4AFB-814E-5A011F2A8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42808"/>
            <a:ext cx="6789905" cy="453308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Fifty</a:t>
            </a:r>
            <a:r>
              <a:rPr lang="en-US" dirty="0"/>
              <a:t> students were </a:t>
            </a:r>
            <a:r>
              <a:rPr lang="en-US" dirty="0">
                <a:solidFill>
                  <a:schemeClr val="bg1"/>
                </a:solidFill>
              </a:rPr>
              <a:t>asked what they did on the weekends. A total of 35 </a:t>
            </a:r>
            <a:r>
              <a:rPr lang="en-US" dirty="0"/>
              <a:t>said they went to football matches, the movies or both. Of the </a:t>
            </a:r>
            <a:r>
              <a:rPr lang="en-US" dirty="0">
                <a:solidFill>
                  <a:schemeClr val="bg1"/>
                </a:solidFill>
              </a:rPr>
              <a:t>22 </a:t>
            </a:r>
            <a:r>
              <a:rPr lang="en-US" dirty="0"/>
              <a:t>who went to football matches, </a:t>
            </a:r>
            <a:r>
              <a:rPr lang="en-US" dirty="0">
                <a:solidFill>
                  <a:schemeClr val="bg1"/>
                </a:solidFill>
              </a:rPr>
              <a:t>12</a:t>
            </a:r>
            <a:r>
              <a:rPr lang="en-US" dirty="0"/>
              <a:t> said they also went to the movies. Show this information on a Venn diagram.</a:t>
            </a:r>
          </a:p>
          <a:p>
            <a:r>
              <a:rPr lang="en-US" dirty="0"/>
              <a:t>2. How many went neither to football matches nor to the movies?</a:t>
            </a:r>
          </a:p>
          <a:p>
            <a:r>
              <a:rPr lang="en-US" dirty="0"/>
              <a:t>Let F denote the set of students who attend football matches and M denote the set of students who attend movies.</a:t>
            </a:r>
          </a:p>
          <a:p>
            <a:r>
              <a:rPr lang="en-US" dirty="0"/>
              <a:t>Hence, from the information given, </a:t>
            </a:r>
            <a:r>
              <a:rPr lang="en-US" dirty="0">
                <a:solidFill>
                  <a:schemeClr val="bg1"/>
                </a:solidFill>
              </a:rPr>
              <a:t>n(F∪M)=35, n(F)=22 and n(F∩M)=12.</a:t>
            </a:r>
          </a:p>
          <a:p>
            <a:r>
              <a:rPr lang="en-US" dirty="0"/>
              <a:t>2. Those who attend neither are found in the region F′∩M′, and from the diagram n(F′∩M′)=15.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E14E17-0535-4F4F-89EF-8183EE915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905" y="2449733"/>
            <a:ext cx="5059236" cy="365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4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7E8-8A89-45F1-A3CD-756CB460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4E8FDC-B651-4AFB-814E-5A011F2A88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042808"/>
                <a:ext cx="6789905" cy="481519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Consider the same example. What is the probability that a student chosen at random from this group of 50: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1. went to the movies but not to football matches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2. went neither to football matches nor to the movies?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To determine the probability of these events, divide by the size of the sample space in each case.</a:t>
                </a:r>
                <a:endParaRPr lang="en-US" dirty="0"/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1. </a:t>
                </a:r>
                <a:r>
                  <a:rPr lang="en-US" dirty="0" err="1">
                    <a:solidFill>
                      <a:schemeClr val="bg1"/>
                    </a:solidFill>
                  </a:rPr>
                  <a:t>Pr</a:t>
                </a:r>
                <a:r>
                  <a:rPr lang="en-US" dirty="0">
                    <a:solidFill>
                      <a:schemeClr val="bg1"/>
                    </a:solidFill>
                  </a:rPr>
                  <a:t>(F′∩M)=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′∩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(ɛ)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2. </a:t>
                </a:r>
                <a:r>
                  <a:rPr lang="en-US" dirty="0" err="1">
                    <a:solidFill>
                      <a:schemeClr val="bg1"/>
                    </a:solidFill>
                  </a:rPr>
                  <a:t>Pr</a:t>
                </a:r>
                <a:r>
                  <a:rPr lang="en-US" dirty="0">
                    <a:solidFill>
                      <a:schemeClr val="bg1"/>
                    </a:solidFill>
                  </a:rPr>
                  <a:t>(F′∩M′)=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′∩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bg1"/>
                            </a:solidFill>
                          </a:rPr>
                          <m:t>(ɛ)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4E8FDC-B651-4AFB-814E-5A011F2A88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42808"/>
                <a:ext cx="6789905" cy="4815192"/>
              </a:xfrm>
              <a:blipFill>
                <a:blip r:embed="rId2"/>
                <a:stretch>
                  <a:fillRect l="-1167" t="-2532" r="-26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CE14E17-0535-4F4F-89EF-8183EE91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905" y="2449733"/>
            <a:ext cx="5059236" cy="365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1311</TotalTime>
  <Words>1264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Trebuchet MS</vt:lpstr>
      <vt:lpstr>Berlin</vt:lpstr>
      <vt:lpstr>Combining events</vt:lpstr>
      <vt:lpstr>Sets and set notation</vt:lpstr>
      <vt:lpstr>Union </vt:lpstr>
      <vt:lpstr>Intersection </vt:lpstr>
      <vt:lpstr>Complement  </vt:lpstr>
      <vt:lpstr>Disjoint or mutually exclusive sets</vt:lpstr>
      <vt:lpstr>Example </vt:lpstr>
      <vt:lpstr>Example </vt:lpstr>
      <vt:lpstr>Example </vt:lpstr>
      <vt:lpstr>The addition rule</vt:lpstr>
      <vt:lpstr>The addition rule -- Proof</vt:lpstr>
      <vt:lpstr>Example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events</dc:title>
  <dc:creator>Lyn ZHANG</dc:creator>
  <cp:lastModifiedBy>Lyn ZHANG</cp:lastModifiedBy>
  <cp:revision>9</cp:revision>
  <dcterms:created xsi:type="dcterms:W3CDTF">2021-06-05T02:39:28Z</dcterms:created>
  <dcterms:modified xsi:type="dcterms:W3CDTF">2021-06-14T22:07:16Z</dcterms:modified>
</cp:coreProperties>
</file>