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9" d="100"/>
          <a:sy n="49" d="100"/>
        </p:scale>
        <p:origin x="930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48D62-AF51-464D-88DD-0FA95EAAF07E}" type="datetimeFigureOut">
              <a:rPr lang="en-AU" smtClean="0"/>
              <a:t>15/06/2021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63C83A3-D83C-4D57-B762-BFAF5F2B372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729878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48D62-AF51-464D-88DD-0FA95EAAF07E}" type="datetimeFigureOut">
              <a:rPr lang="en-AU" smtClean="0"/>
              <a:t>15/06/2021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63C83A3-D83C-4D57-B762-BFAF5F2B372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551516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48D62-AF51-464D-88DD-0FA95EAAF07E}" type="datetimeFigureOut">
              <a:rPr lang="en-AU" smtClean="0"/>
              <a:t>15/06/2021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63C83A3-D83C-4D57-B762-BFAF5F2B372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295545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48D62-AF51-464D-88DD-0FA95EAAF07E}" type="datetimeFigureOut">
              <a:rPr lang="en-AU" smtClean="0"/>
              <a:t>15/06/2021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63C83A3-D83C-4D57-B762-BFAF5F2B3727}" type="slidenum">
              <a:rPr lang="en-AU" smtClean="0"/>
              <a:t>‹#›</a:t>
            </a:fld>
            <a:endParaRPr lang="en-AU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288551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48D62-AF51-464D-88DD-0FA95EAAF07E}" type="datetimeFigureOut">
              <a:rPr lang="en-AU" smtClean="0"/>
              <a:t>15/06/2021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63C83A3-D83C-4D57-B762-BFAF5F2B372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178359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48D62-AF51-464D-88DD-0FA95EAAF07E}" type="datetimeFigureOut">
              <a:rPr lang="en-AU" smtClean="0"/>
              <a:t>15/06/2021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C83A3-D83C-4D57-B762-BFAF5F2B372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6543941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48D62-AF51-464D-88DD-0FA95EAAF07E}" type="datetimeFigureOut">
              <a:rPr lang="en-AU" smtClean="0"/>
              <a:t>15/06/2021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C83A3-D83C-4D57-B762-BFAF5F2B372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835003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48D62-AF51-464D-88DD-0FA95EAAF07E}" type="datetimeFigureOut">
              <a:rPr lang="en-AU" smtClean="0"/>
              <a:t>15/06/2021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C83A3-D83C-4D57-B762-BFAF5F2B372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3957965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E3948D62-AF51-464D-88DD-0FA95EAAF07E}" type="datetimeFigureOut">
              <a:rPr lang="en-AU" smtClean="0"/>
              <a:t>15/06/2021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63C83A3-D83C-4D57-B762-BFAF5F2B372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597126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48D62-AF51-464D-88DD-0FA95EAAF07E}" type="datetimeFigureOut">
              <a:rPr lang="en-AU" smtClean="0"/>
              <a:t>15/06/2021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C83A3-D83C-4D57-B762-BFAF5F2B372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280329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48D62-AF51-464D-88DD-0FA95EAAF07E}" type="datetimeFigureOut">
              <a:rPr lang="en-AU" smtClean="0"/>
              <a:t>15/06/2021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63C83A3-D83C-4D57-B762-BFAF5F2B372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024061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48D62-AF51-464D-88DD-0FA95EAAF07E}" type="datetimeFigureOut">
              <a:rPr lang="en-AU" smtClean="0"/>
              <a:t>15/06/2021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C83A3-D83C-4D57-B762-BFAF5F2B372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053445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48D62-AF51-464D-88DD-0FA95EAAF07E}" type="datetimeFigureOut">
              <a:rPr lang="en-AU" smtClean="0"/>
              <a:t>15/06/2021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C83A3-D83C-4D57-B762-BFAF5F2B372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915239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48D62-AF51-464D-88DD-0FA95EAAF07E}" type="datetimeFigureOut">
              <a:rPr lang="en-AU" smtClean="0"/>
              <a:t>15/06/2021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C83A3-D83C-4D57-B762-BFAF5F2B372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11211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48D62-AF51-464D-88DD-0FA95EAAF07E}" type="datetimeFigureOut">
              <a:rPr lang="en-AU" smtClean="0"/>
              <a:t>15/06/2021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C83A3-D83C-4D57-B762-BFAF5F2B372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614694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48D62-AF51-464D-88DD-0FA95EAAF07E}" type="datetimeFigureOut">
              <a:rPr lang="en-AU" smtClean="0"/>
              <a:t>15/06/2021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C83A3-D83C-4D57-B762-BFAF5F2B372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602740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48D62-AF51-464D-88DD-0FA95EAAF07E}" type="datetimeFigureOut">
              <a:rPr lang="en-AU" smtClean="0"/>
              <a:t>15/06/2021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C83A3-D83C-4D57-B762-BFAF5F2B372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852140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948D62-AF51-464D-88DD-0FA95EAAF07E}" type="datetimeFigureOut">
              <a:rPr lang="en-AU" smtClean="0"/>
              <a:t>15/06/2021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3C83A3-D83C-4D57-B762-BFAF5F2B372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699479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  <p:sldLayoutId id="2147483703" r:id="rId14"/>
    <p:sldLayoutId id="2147483704" r:id="rId15"/>
    <p:sldLayoutId id="2147483705" r:id="rId16"/>
    <p:sldLayoutId id="2147483706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46AF7B-5AE8-4B0A-B041-F713D0CB44A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/>
              <a:t>Combining events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DE60D20-591D-4516-A4E5-681B9F16E89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AU" dirty="0"/>
              <a:t>9D </a:t>
            </a:r>
          </a:p>
        </p:txBody>
      </p:sp>
    </p:spTree>
    <p:extLst>
      <p:ext uri="{BB962C8B-B14F-4D97-AF65-F5344CB8AC3E}">
        <p14:creationId xmlns:p14="http://schemas.microsoft.com/office/powerpoint/2010/main" val="22641135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7BEFD4-5218-4DDB-8A8C-EA31466EDD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The addition rule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847C63-FB65-4331-82CA-DD4E5CD998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probability of A or B or both occurring can be calculated using</a:t>
            </a:r>
          </a:p>
          <a:p>
            <a:r>
              <a:rPr lang="en-US" sz="4400" dirty="0" err="1">
                <a:solidFill>
                  <a:schemeClr val="bg1"/>
                </a:solidFill>
              </a:rPr>
              <a:t>Pr</a:t>
            </a:r>
            <a:r>
              <a:rPr lang="en-US" sz="4400" dirty="0">
                <a:solidFill>
                  <a:schemeClr val="bg1"/>
                </a:solidFill>
              </a:rPr>
              <a:t>(A∪B)=</a:t>
            </a:r>
            <a:r>
              <a:rPr lang="en-US" sz="4400" dirty="0" err="1">
                <a:solidFill>
                  <a:schemeClr val="bg1"/>
                </a:solidFill>
              </a:rPr>
              <a:t>Pr</a:t>
            </a:r>
            <a:r>
              <a:rPr lang="en-US" sz="4400" dirty="0">
                <a:solidFill>
                  <a:schemeClr val="bg1"/>
                </a:solidFill>
              </a:rPr>
              <a:t>(A)+</a:t>
            </a:r>
            <a:r>
              <a:rPr lang="en-US" sz="4400" dirty="0" err="1">
                <a:solidFill>
                  <a:schemeClr val="bg1"/>
                </a:solidFill>
              </a:rPr>
              <a:t>Pr</a:t>
            </a:r>
            <a:r>
              <a:rPr lang="en-US" sz="4400" dirty="0">
                <a:solidFill>
                  <a:schemeClr val="bg1"/>
                </a:solidFill>
              </a:rPr>
              <a:t>(B)−</a:t>
            </a:r>
            <a:r>
              <a:rPr lang="en-US" sz="4400" dirty="0" err="1">
                <a:solidFill>
                  <a:schemeClr val="bg1"/>
                </a:solidFill>
              </a:rPr>
              <a:t>Pr</a:t>
            </a:r>
            <a:r>
              <a:rPr lang="en-US" sz="4400" dirty="0">
                <a:solidFill>
                  <a:schemeClr val="bg1"/>
                </a:solidFill>
              </a:rPr>
              <a:t>(A∩B)</a:t>
            </a:r>
          </a:p>
          <a:p>
            <a:r>
              <a:rPr lang="en-US" dirty="0"/>
              <a:t>This is called the </a:t>
            </a:r>
            <a:r>
              <a:rPr lang="en-US" dirty="0">
                <a:solidFill>
                  <a:schemeClr val="bg1"/>
                </a:solidFill>
              </a:rPr>
              <a:t>addition rule </a:t>
            </a:r>
            <a:r>
              <a:rPr lang="en-US" dirty="0"/>
              <a:t>for combining probabilities. This rule also applies in situations where the outcomes are </a:t>
            </a:r>
            <a:r>
              <a:rPr lang="en-US" dirty="0">
                <a:solidFill>
                  <a:schemeClr val="bg1"/>
                </a:solidFill>
              </a:rPr>
              <a:t>not equally likely</a:t>
            </a:r>
            <a:r>
              <a:rPr lang="en-US" dirty="0"/>
              <a:t>; it is always true.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435674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7BEFD4-5218-4DDB-8A8C-EA31466EDD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The addition rule -- Proof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5847C63-FB65-4331-82CA-DD4E5CD9987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" y="2081719"/>
                <a:ext cx="7898859" cy="4630366"/>
              </a:xfrm>
            </p:spPr>
            <p:txBody>
              <a:bodyPr>
                <a:normAutofit/>
              </a:bodyPr>
              <a:lstStyle/>
              <a:p>
                <a:r>
                  <a:rPr lang="en-US" dirty="0"/>
                  <a:t>n(A∪B)=n(A)+n(B)−n(A∩B) </a:t>
                </a:r>
              </a:p>
              <a:p>
                <a:r>
                  <a:rPr lang="en-US" dirty="0"/>
                  <a:t>(As the intersection has been counted twice, in both n(A) and n(B), we must subtract it.)</a:t>
                </a:r>
              </a:p>
              <a:p>
                <a:r>
                  <a:rPr lang="en-US" dirty="0"/>
                  <a:t>Dividing through by n(ɛ) gives</a:t>
                </a: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dirty="0">
                            <a:solidFill>
                              <a:schemeClr val="bg1"/>
                            </a:solidFill>
                          </a:rPr>
                          <m:t>n</m:t>
                        </m:r>
                        <m:r>
                          <m:rPr>
                            <m:nor/>
                          </m:rPr>
                          <a:rPr lang="en-US" dirty="0">
                            <a:solidFill>
                              <a:schemeClr val="bg1"/>
                            </a:solidFill>
                          </a:rPr>
                          <m:t>(</m:t>
                        </m:r>
                        <m:r>
                          <m:rPr>
                            <m:nor/>
                          </m:rPr>
                          <a:rPr lang="en-US" dirty="0">
                            <a:solidFill>
                              <a:schemeClr val="bg1"/>
                            </a:solidFill>
                          </a:rPr>
                          <m:t>A</m:t>
                        </m:r>
                        <m:r>
                          <m:rPr>
                            <m:nor/>
                          </m:rPr>
                          <a:rPr lang="en-US" dirty="0">
                            <a:solidFill>
                              <a:schemeClr val="bg1"/>
                            </a:solidFill>
                          </a:rPr>
                          <m:t>∪</m:t>
                        </m:r>
                        <m:r>
                          <m:rPr>
                            <m:nor/>
                          </m:rPr>
                          <a:rPr lang="en-US" dirty="0">
                            <a:solidFill>
                              <a:schemeClr val="bg1"/>
                            </a:solidFill>
                          </a:rPr>
                          <m:t>B</m:t>
                        </m:r>
                        <m:r>
                          <m:rPr>
                            <m:nor/>
                          </m:rPr>
                          <a:rPr lang="en-US" dirty="0">
                            <a:solidFill>
                              <a:schemeClr val="bg1"/>
                            </a:solidFill>
                          </a:rPr>
                          <m:t>)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dirty="0">
                            <a:solidFill>
                              <a:schemeClr val="bg1"/>
                            </a:solidFill>
                          </a:rPr>
                          <m:t>n</m:t>
                        </m:r>
                        <m:r>
                          <m:rPr>
                            <m:nor/>
                          </m:rPr>
                          <a:rPr lang="en-US" dirty="0">
                            <a:solidFill>
                              <a:schemeClr val="bg1"/>
                            </a:solidFill>
                          </a:rPr>
                          <m:t>(ɛ)</m:t>
                        </m:r>
                      </m:den>
                    </m:f>
                  </m:oMath>
                </a14:m>
                <a:r>
                  <a:rPr lang="en-US" dirty="0">
                    <a:solidFill>
                      <a:schemeClr val="bg1"/>
                    </a:solidFill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dirty="0">
                            <a:solidFill>
                              <a:schemeClr val="bg1"/>
                            </a:solidFill>
                          </a:rPr>
                          <m:t>n</m:t>
                        </m:r>
                        <m:r>
                          <m:rPr>
                            <m:nor/>
                          </m:rPr>
                          <a:rPr lang="en-US" dirty="0">
                            <a:solidFill>
                              <a:schemeClr val="bg1"/>
                            </a:solidFill>
                          </a:rPr>
                          <m:t>(</m:t>
                        </m:r>
                        <m:r>
                          <m:rPr>
                            <m:nor/>
                          </m:rPr>
                          <a:rPr lang="en-US" dirty="0">
                            <a:solidFill>
                              <a:schemeClr val="bg1"/>
                            </a:solidFill>
                          </a:rPr>
                          <m:t>A</m:t>
                        </m:r>
                        <m:r>
                          <m:rPr>
                            <m:nor/>
                          </m:rPr>
                          <a:rPr lang="en-US" dirty="0">
                            <a:solidFill>
                              <a:schemeClr val="bg1"/>
                            </a:solidFill>
                          </a:rPr>
                          <m:t>)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dirty="0">
                            <a:solidFill>
                              <a:schemeClr val="bg1"/>
                            </a:solidFill>
                          </a:rPr>
                          <m:t>n</m:t>
                        </m:r>
                        <m:r>
                          <m:rPr>
                            <m:nor/>
                          </m:rPr>
                          <a:rPr lang="en-US" dirty="0">
                            <a:solidFill>
                              <a:schemeClr val="bg1"/>
                            </a:solidFill>
                          </a:rPr>
                          <m:t>(ɛ)</m:t>
                        </m:r>
                      </m:den>
                    </m:f>
                    <m:r>
                      <a:rPr lang="en-US" i="1" dirty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chemeClr val="bg1"/>
                    </a:solidFill>
                  </a:rPr>
                  <a:t>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dirty="0">
                            <a:solidFill>
                              <a:schemeClr val="bg1"/>
                            </a:solidFill>
                          </a:rPr>
                          <m:t>n</m:t>
                        </m:r>
                        <m:r>
                          <m:rPr>
                            <m:nor/>
                          </m:rPr>
                          <a:rPr lang="en-US" dirty="0">
                            <a:solidFill>
                              <a:schemeClr val="bg1"/>
                            </a:solidFill>
                          </a:rPr>
                          <m:t>(</m:t>
                        </m:r>
                        <m:r>
                          <m:rPr>
                            <m:nor/>
                          </m:rPr>
                          <a:rPr lang="en-US" dirty="0">
                            <a:solidFill>
                              <a:schemeClr val="bg1"/>
                            </a:solidFill>
                          </a:rPr>
                          <m:t>B</m:t>
                        </m:r>
                        <m:r>
                          <m:rPr>
                            <m:nor/>
                          </m:rPr>
                          <a:rPr lang="en-US" dirty="0">
                            <a:solidFill>
                              <a:schemeClr val="bg1"/>
                            </a:solidFill>
                          </a:rPr>
                          <m:t>)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dirty="0">
                            <a:solidFill>
                              <a:schemeClr val="bg1"/>
                            </a:solidFill>
                          </a:rPr>
                          <m:t>n</m:t>
                        </m:r>
                        <m:r>
                          <m:rPr>
                            <m:nor/>
                          </m:rPr>
                          <a:rPr lang="en-US" dirty="0">
                            <a:solidFill>
                              <a:schemeClr val="bg1"/>
                            </a:solidFill>
                          </a:rPr>
                          <m:t>(ɛ)</m:t>
                        </m:r>
                      </m:den>
                    </m:f>
                    <m:r>
                      <a:rPr lang="en-US" i="1" dirty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chemeClr val="bg1"/>
                    </a:solidFill>
                  </a:rPr>
                  <a:t>−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dirty="0">
                            <a:solidFill>
                              <a:schemeClr val="bg1"/>
                            </a:solidFill>
                          </a:rPr>
                          <m:t>n</m:t>
                        </m:r>
                        <m:r>
                          <m:rPr>
                            <m:nor/>
                          </m:rPr>
                          <a:rPr lang="en-US" dirty="0">
                            <a:solidFill>
                              <a:schemeClr val="bg1"/>
                            </a:solidFill>
                          </a:rPr>
                          <m:t>(</m:t>
                        </m:r>
                        <m:r>
                          <m:rPr>
                            <m:nor/>
                          </m:rPr>
                          <a:rPr lang="en-US" dirty="0">
                            <a:solidFill>
                              <a:schemeClr val="bg1"/>
                            </a:solidFill>
                          </a:rPr>
                          <m:t>A</m:t>
                        </m:r>
                        <m:r>
                          <m:rPr>
                            <m:nor/>
                          </m:rPr>
                          <a:rPr lang="en-US" dirty="0">
                            <a:solidFill>
                              <a:schemeClr val="bg1"/>
                            </a:solidFill>
                          </a:rPr>
                          <m:t>∩</m:t>
                        </m:r>
                        <m:r>
                          <m:rPr>
                            <m:nor/>
                          </m:rPr>
                          <a:rPr lang="en-US" dirty="0">
                            <a:solidFill>
                              <a:schemeClr val="bg1"/>
                            </a:solidFill>
                          </a:rPr>
                          <m:t>B</m:t>
                        </m:r>
                        <m:r>
                          <m:rPr>
                            <m:nor/>
                          </m:rPr>
                          <a:rPr lang="en-US" dirty="0">
                            <a:solidFill>
                              <a:schemeClr val="bg1"/>
                            </a:solidFill>
                          </a:rPr>
                          <m:t>)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dirty="0">
                            <a:solidFill>
                              <a:schemeClr val="bg1"/>
                            </a:solidFill>
                          </a:rPr>
                          <m:t>n</m:t>
                        </m:r>
                        <m:r>
                          <m:rPr>
                            <m:nor/>
                          </m:rPr>
                          <a:rPr lang="en-US" dirty="0">
                            <a:solidFill>
                              <a:schemeClr val="bg1"/>
                            </a:solidFill>
                          </a:rPr>
                          <m:t>(ɛ)</m:t>
                        </m:r>
                      </m:den>
                    </m:f>
                    <m:r>
                      <a:rPr lang="en-US" i="1" dirty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dirty="0">
                  <a:solidFill>
                    <a:schemeClr val="bg1"/>
                  </a:solidFill>
                </a:endParaRPr>
              </a:p>
              <a:p>
                <a:r>
                  <a:rPr lang="en-US" dirty="0"/>
                  <a:t>Now, if each of the outcomes in ɛ is </a:t>
                </a:r>
                <a:r>
                  <a:rPr lang="en-US" dirty="0">
                    <a:solidFill>
                      <a:schemeClr val="bg1"/>
                    </a:solidFill>
                  </a:rPr>
                  <a:t>equally likely </a:t>
                </a:r>
                <a:r>
                  <a:rPr lang="en-US" dirty="0"/>
                  <a:t>to occur, then each term in this expression is equal to the probability of that event occurring. This can be rewritten as:</a:t>
                </a:r>
              </a:p>
              <a:p>
                <a:r>
                  <a:rPr lang="en-US" dirty="0" err="1">
                    <a:solidFill>
                      <a:schemeClr val="bg1"/>
                    </a:solidFill>
                  </a:rPr>
                  <a:t>Pr</a:t>
                </a:r>
                <a:r>
                  <a:rPr lang="en-US" dirty="0">
                    <a:solidFill>
                      <a:schemeClr val="bg1"/>
                    </a:solidFill>
                  </a:rPr>
                  <a:t>(A∪B)=</a:t>
                </a:r>
                <a:r>
                  <a:rPr lang="en-US" dirty="0" err="1">
                    <a:solidFill>
                      <a:schemeClr val="bg1"/>
                    </a:solidFill>
                  </a:rPr>
                  <a:t>Pr</a:t>
                </a:r>
                <a:r>
                  <a:rPr lang="en-US" dirty="0">
                    <a:solidFill>
                      <a:schemeClr val="bg1"/>
                    </a:solidFill>
                  </a:rPr>
                  <a:t>(A)+</a:t>
                </a:r>
                <a:r>
                  <a:rPr lang="en-US" dirty="0" err="1">
                    <a:solidFill>
                      <a:schemeClr val="bg1"/>
                    </a:solidFill>
                  </a:rPr>
                  <a:t>Pr</a:t>
                </a:r>
                <a:r>
                  <a:rPr lang="en-US" dirty="0">
                    <a:solidFill>
                      <a:schemeClr val="bg1"/>
                    </a:solidFill>
                  </a:rPr>
                  <a:t>(B)−</a:t>
                </a:r>
                <a:r>
                  <a:rPr lang="en-US" dirty="0" err="1">
                    <a:solidFill>
                      <a:schemeClr val="bg1"/>
                    </a:solidFill>
                  </a:rPr>
                  <a:t>Pr</a:t>
                </a:r>
                <a:r>
                  <a:rPr lang="en-US" dirty="0">
                    <a:solidFill>
                      <a:schemeClr val="bg1"/>
                    </a:solidFill>
                  </a:rPr>
                  <a:t>(A∩B)</a:t>
                </a:r>
                <a:endParaRPr lang="en-AU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5847C63-FB65-4331-82CA-DD4E5CD9987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" y="2081719"/>
                <a:ext cx="7898859" cy="4630366"/>
              </a:xfrm>
              <a:blipFill>
                <a:blip r:embed="rId2"/>
                <a:stretch>
                  <a:fillRect l="-1003" t="-1842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>
            <a:extLst>
              <a:ext uri="{FF2B5EF4-FFF2-40B4-BE49-F238E27FC236}">
                <a16:creationId xmlns:a16="http://schemas.microsoft.com/office/drawing/2014/main" id="{EA229120-7397-42B6-86A4-5B1E9B53AEF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09724" y="2641348"/>
            <a:ext cx="4343984" cy="26491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9188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4AA6BC-D22F-40C0-BFFF-86A0BF025D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  <a:endParaRPr lang="en-A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0BC1C2F-8B1D-4227-A9D6-21715E66D7A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" y="2057400"/>
                <a:ext cx="8745081" cy="4800600"/>
              </a:xfrm>
            </p:spPr>
            <p:txBody>
              <a:bodyPr>
                <a:normAutofit lnSpcReduction="10000"/>
              </a:bodyPr>
              <a:lstStyle/>
              <a:p>
                <a:r>
                  <a:rPr lang="en-US" dirty="0"/>
                  <a:t>If one card is chosen at random from a well-shuffled deck, what is the probability that the card is a king or a spade?</a:t>
                </a:r>
              </a:p>
              <a:p>
                <a:r>
                  <a:rPr lang="en-US" dirty="0"/>
                  <a:t>Let event K be ‘a king’. Then K={king of spades, king of hearts, king of diamonds, king of clubs} and n(K)=4.</a:t>
                </a:r>
              </a:p>
              <a:p>
                <a:r>
                  <a:rPr lang="en-US" dirty="0"/>
                  <a:t>Let event S be ‘a spade’. Then S={ace of </a:t>
                </a:r>
                <a:r>
                  <a:rPr lang="en-US" dirty="0" err="1"/>
                  <a:t>spades,king</a:t>
                </a:r>
                <a:r>
                  <a:rPr lang="en-US" dirty="0"/>
                  <a:t> of </a:t>
                </a:r>
                <a:r>
                  <a:rPr lang="en-US" dirty="0" err="1"/>
                  <a:t>spades,queen</a:t>
                </a:r>
                <a:r>
                  <a:rPr lang="en-US" dirty="0"/>
                  <a:t> of spades,…} and n(S)=13.</a:t>
                </a:r>
              </a:p>
              <a:p>
                <a:r>
                  <a:rPr lang="en-US" dirty="0"/>
                  <a:t>The event ‘a king or a spade’ corresponds to the union of sets K and S. We have</a:t>
                </a:r>
              </a:p>
              <a:p>
                <a:r>
                  <a:rPr lang="en-US" dirty="0">
                    <a:solidFill>
                      <a:schemeClr val="bg1"/>
                    </a:solidFill>
                  </a:rPr>
                  <a:t>Pr(K)=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US" b="0" i="1" dirty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52</m:t>
                        </m:r>
                      </m:den>
                    </m:f>
                    <m:r>
                      <a:rPr lang="en-US" i="1" dirty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chemeClr val="bg1"/>
                    </a:solidFill>
                  </a:rPr>
                  <a:t>,Pr(S)=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13</m:t>
                        </m:r>
                      </m:num>
                      <m:den>
                        <m:r>
                          <a:rPr lang="en-US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52</m:t>
                        </m:r>
                      </m:den>
                    </m:f>
                    <m:r>
                      <a:rPr lang="en-US" i="1" dirty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chemeClr val="bg1"/>
                    </a:solidFill>
                  </a:rPr>
                  <a:t>,Pr(K∩S)=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52</m:t>
                        </m:r>
                      </m:den>
                    </m:f>
                    <m:r>
                      <a:rPr lang="en-US" i="1" dirty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dirty="0">
                  <a:solidFill>
                    <a:schemeClr val="bg1"/>
                  </a:solidFill>
                </a:endParaRPr>
              </a:p>
              <a:p>
                <a:r>
                  <a:rPr lang="en-US" dirty="0"/>
                  <a:t>and so, using the addition rule, we find</a:t>
                </a:r>
              </a:p>
              <a:p>
                <a:r>
                  <a:rPr lang="en-US" dirty="0">
                    <a:solidFill>
                      <a:schemeClr val="bg1"/>
                    </a:solidFill>
                  </a:rPr>
                  <a:t>Pr(K∪S)=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US" b="0" i="1" dirty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52</m:t>
                        </m:r>
                      </m:den>
                    </m:f>
                    <m:r>
                      <a:rPr lang="en-US" b="0" i="1" dirty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chemeClr val="bg1"/>
                    </a:solidFill>
                  </a:rPr>
                  <a:t>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13</m:t>
                        </m:r>
                      </m:num>
                      <m:den>
                        <m:r>
                          <a:rPr lang="en-US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52</m:t>
                        </m:r>
                      </m:den>
                    </m:f>
                    <m:r>
                      <a:rPr lang="en-US" i="1" dirty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chemeClr val="bg1"/>
                    </a:solidFill>
                  </a:rPr>
                  <a:t>−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52</m:t>
                        </m:r>
                      </m:den>
                    </m:f>
                    <m:r>
                      <a:rPr lang="en-US" i="1" dirty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chemeClr val="bg1"/>
                    </a:solidFill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b="0" i="1" dirty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</m:num>
                      <m:den>
                        <m:r>
                          <a:rPr lang="en-US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52</m:t>
                        </m:r>
                      </m:den>
                    </m:f>
                    <m:r>
                      <a:rPr lang="en-US" i="1" dirty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chemeClr val="bg1"/>
                    </a:solidFill>
                  </a:rPr>
                  <a:t>=0.3077</a:t>
                </a:r>
                <a:r>
                  <a:rPr lang="en-US" dirty="0"/>
                  <a:t>(correct to 4 decimal places)</a:t>
                </a:r>
                <a:endParaRPr lang="en-AU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0BC1C2F-8B1D-4227-A9D6-21715E66D7A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" y="2057400"/>
                <a:ext cx="8745081" cy="4800600"/>
              </a:xfrm>
              <a:blipFill>
                <a:blip r:embed="rId2"/>
                <a:stretch>
                  <a:fillRect l="-906" t="-254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>
            <a:extLst>
              <a:ext uri="{FF2B5EF4-FFF2-40B4-BE49-F238E27FC236}">
                <a16:creationId xmlns:a16="http://schemas.microsoft.com/office/drawing/2014/main" id="{B2BDE103-7DC5-414E-8EF9-76EFC2DBBF4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45082" y="3162968"/>
            <a:ext cx="3423855" cy="20324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1680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084F01-CEFD-49AB-8FAE-EC894C0B87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Section 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F80DE3-E328-40C3-AB7C-F7E70F78B4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10957497" cy="3939236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Venn diagrams </a:t>
            </a:r>
            <a:r>
              <a:rPr lang="en-US" sz="2800" dirty="0"/>
              <a:t>are often useful for solving problems involving sets.</a:t>
            </a:r>
          </a:p>
          <a:p>
            <a:r>
              <a:rPr lang="en-US" sz="2800" dirty="0"/>
              <a:t>For any two events A and B, </a:t>
            </a:r>
            <a:r>
              <a:rPr lang="en-US" sz="2800" dirty="0">
                <a:solidFill>
                  <a:schemeClr val="bg1"/>
                </a:solidFill>
              </a:rPr>
              <a:t>the addition rule </a:t>
            </a:r>
            <a:r>
              <a:rPr lang="en-US" sz="2800" dirty="0"/>
              <a:t>can be applied:</a:t>
            </a:r>
          </a:p>
          <a:p>
            <a:r>
              <a:rPr lang="en-US" sz="2800" dirty="0" err="1"/>
              <a:t>Pr</a:t>
            </a:r>
            <a:r>
              <a:rPr lang="en-US" sz="2800" dirty="0"/>
              <a:t>(A∪B)=</a:t>
            </a:r>
            <a:r>
              <a:rPr lang="en-US" sz="2800" dirty="0" err="1"/>
              <a:t>Pr</a:t>
            </a:r>
            <a:r>
              <a:rPr lang="en-US" sz="2800" dirty="0"/>
              <a:t>(A)+</a:t>
            </a:r>
            <a:r>
              <a:rPr lang="en-US" sz="2800" dirty="0" err="1"/>
              <a:t>Pr</a:t>
            </a:r>
            <a:r>
              <a:rPr lang="en-US" sz="2800" dirty="0"/>
              <a:t>(B)−</a:t>
            </a:r>
            <a:r>
              <a:rPr lang="en-US" sz="2800" dirty="0" err="1"/>
              <a:t>Pr</a:t>
            </a:r>
            <a:r>
              <a:rPr lang="en-US" sz="2800" dirty="0"/>
              <a:t>(A∩B)</a:t>
            </a:r>
          </a:p>
          <a:p>
            <a:r>
              <a:rPr lang="en-US" sz="2800" dirty="0"/>
              <a:t>If the two events A and B are </a:t>
            </a:r>
            <a:r>
              <a:rPr lang="en-US" sz="2800" dirty="0">
                <a:solidFill>
                  <a:schemeClr val="bg1"/>
                </a:solidFill>
              </a:rPr>
              <a:t>mutually exclusive</a:t>
            </a:r>
            <a:r>
              <a:rPr lang="en-US" sz="2800" dirty="0"/>
              <a:t>, then </a:t>
            </a:r>
            <a:r>
              <a:rPr lang="en-US" sz="2800" dirty="0" err="1"/>
              <a:t>Pr</a:t>
            </a:r>
            <a:r>
              <a:rPr lang="en-US" sz="2800" dirty="0"/>
              <a:t>(A∩B)=0 and therefore </a:t>
            </a:r>
            <a:r>
              <a:rPr lang="en-US" sz="2800" dirty="0" err="1"/>
              <a:t>Pr</a:t>
            </a:r>
            <a:r>
              <a:rPr lang="en-US" sz="2800" dirty="0"/>
              <a:t>(A∪B)=</a:t>
            </a:r>
            <a:r>
              <a:rPr lang="en-US" sz="2800" dirty="0" err="1"/>
              <a:t>Pr</a:t>
            </a:r>
            <a:r>
              <a:rPr lang="en-US" sz="2800" dirty="0"/>
              <a:t>(A)+</a:t>
            </a:r>
            <a:r>
              <a:rPr lang="en-US" sz="2800" dirty="0" err="1"/>
              <a:t>Pr</a:t>
            </a:r>
            <a:r>
              <a:rPr lang="en-US" sz="2800" dirty="0"/>
              <a:t>(B).</a:t>
            </a:r>
            <a:endParaRPr lang="en-AU" sz="2800" dirty="0"/>
          </a:p>
        </p:txBody>
      </p:sp>
    </p:spTree>
    <p:extLst>
      <p:ext uri="{BB962C8B-B14F-4D97-AF65-F5344CB8AC3E}">
        <p14:creationId xmlns:p14="http://schemas.microsoft.com/office/powerpoint/2010/main" val="8662670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CFB75C-F7DB-4046-8095-1DA2FF83E2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Sets and set notation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BDFAA3-E46A-49C9-BBCD-A7327A6588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415515"/>
            <a:ext cx="6070675" cy="4199293"/>
          </a:xfrm>
        </p:spPr>
        <p:txBody>
          <a:bodyPr>
            <a:normAutofit lnSpcReduction="10000"/>
          </a:bodyPr>
          <a:lstStyle/>
          <a:p>
            <a:r>
              <a:rPr lang="en-US" dirty="0"/>
              <a:t>The </a:t>
            </a:r>
            <a:r>
              <a:rPr lang="en-US" dirty="0">
                <a:solidFill>
                  <a:schemeClr val="bg1"/>
                </a:solidFill>
              </a:rPr>
              <a:t>empty set</a:t>
            </a:r>
            <a:r>
              <a:rPr lang="en-US" dirty="0"/>
              <a:t>, denoted by ∅, is the set consisting of no elements. This is different from {0}, which is a set containing one element, 0.</a:t>
            </a:r>
          </a:p>
          <a:p>
            <a:r>
              <a:rPr lang="en-US" dirty="0"/>
              <a:t>Sets, and the relationships between sets, can be illustrated clearly by using Venn diagrams</a:t>
            </a:r>
            <a:r>
              <a:rPr lang="en-US" dirty="0">
                <a:solidFill>
                  <a:schemeClr val="bg1"/>
                </a:solidFill>
              </a:rPr>
              <a:t>. The universal set </a:t>
            </a:r>
            <a:r>
              <a:rPr lang="en-US" dirty="0"/>
              <a:t>ɛ is usually shown as a rectangle, and a </a:t>
            </a:r>
            <a:r>
              <a:rPr lang="en-US" dirty="0">
                <a:solidFill>
                  <a:schemeClr val="bg1"/>
                </a:solidFill>
              </a:rPr>
              <a:t>subset</a:t>
            </a:r>
            <a:r>
              <a:rPr lang="en-US" dirty="0"/>
              <a:t> of ɛ as a circle.</a:t>
            </a:r>
          </a:p>
          <a:p>
            <a:r>
              <a:rPr lang="en-US" dirty="0"/>
              <a:t>The </a:t>
            </a:r>
            <a:r>
              <a:rPr lang="en-US" dirty="0">
                <a:solidFill>
                  <a:schemeClr val="bg1"/>
                </a:solidFill>
              </a:rPr>
              <a:t>number of elements </a:t>
            </a:r>
            <a:r>
              <a:rPr lang="en-US" dirty="0"/>
              <a:t>in a set A is usually denoted n(A). For example, if A={2,4,6}, then n(A)=3.</a:t>
            </a:r>
            <a:endParaRPr lang="en-AU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4EFA9C4-3536-41DB-86B1-636688CD4F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0" y="2415516"/>
            <a:ext cx="5819288" cy="3131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01111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E74627-B44E-4DD4-854B-8B8728E3BC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Union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9DBE8E-5617-4ABE-8E4F-CFBDDA4AB0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2" y="2336873"/>
            <a:ext cx="4883900" cy="4011804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If A and B are any two sets, then the union of A and B, denoted </a:t>
            </a:r>
            <a:r>
              <a:rPr lang="en-US" dirty="0">
                <a:solidFill>
                  <a:schemeClr val="bg1"/>
                </a:solidFill>
              </a:rPr>
              <a:t>A∪B</a:t>
            </a:r>
            <a:r>
              <a:rPr lang="en-US" dirty="0"/>
              <a:t>, is the set of all elements in A or B (or both). This is shown on a Venn diagram by shading both sets A and B.</a:t>
            </a:r>
          </a:p>
          <a:p>
            <a:r>
              <a:rPr lang="en-US" dirty="0"/>
              <a:t>For example, if A is the set of students in a school who play hockey, and B the set of students who play tennis, then the union of A and B is the set of students who play either hockey or tennis or both.</a:t>
            </a:r>
            <a:endParaRPr lang="en-AU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7924FE7-C883-499D-9C08-5DCE1F874F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67336" y="2345661"/>
            <a:ext cx="5344341" cy="4003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42951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778027-2CD2-423B-9FD4-5D72868C05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Intersection 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64A918-E3C4-4560-82F4-0B0E151DD1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2"/>
            <a:ext cx="5058997" cy="4239025"/>
          </a:xfrm>
        </p:spPr>
        <p:txBody>
          <a:bodyPr>
            <a:normAutofit/>
          </a:bodyPr>
          <a:lstStyle/>
          <a:p>
            <a:r>
              <a:rPr lang="en-US" dirty="0"/>
              <a:t>The intersection of A and B, denoted </a:t>
            </a:r>
            <a:r>
              <a:rPr lang="en-US" dirty="0">
                <a:solidFill>
                  <a:schemeClr val="bg1"/>
                </a:solidFill>
              </a:rPr>
              <a:t>A∩B</a:t>
            </a:r>
            <a:r>
              <a:rPr lang="en-US" dirty="0"/>
              <a:t>, is the set of elements that are in both A and B. This is shown on a Venn diagram by shading only the area contained in both A and B.</a:t>
            </a:r>
          </a:p>
          <a:p>
            <a:r>
              <a:rPr lang="en-US" dirty="0"/>
              <a:t>For example, the intersection of the two sets previously described is the set of students who play both hockey and tennis.</a:t>
            </a:r>
            <a:endParaRPr lang="en-AU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DF99642-40CC-4CFF-B294-A91E6D376E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58741" y="2336872"/>
            <a:ext cx="4896255" cy="3510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29353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7BF582-703C-469F-93D7-462F189A47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Complement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AD35F3-9104-4138-821E-A3C1364DFC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1285" y="2237362"/>
            <a:ext cx="5784715" cy="3902122"/>
          </a:xfrm>
        </p:spPr>
        <p:txBody>
          <a:bodyPr/>
          <a:lstStyle/>
          <a:p>
            <a:r>
              <a:rPr lang="en-US" dirty="0"/>
              <a:t>As previously, note that the complement of A, </a:t>
            </a:r>
            <a:r>
              <a:rPr lang="en-US" dirty="0">
                <a:solidFill>
                  <a:schemeClr val="bg1"/>
                </a:solidFill>
              </a:rPr>
              <a:t>denoted A′</a:t>
            </a:r>
            <a:r>
              <a:rPr lang="en-US" dirty="0"/>
              <a:t>, is the set of all elements of ɛ that are not in A. This is shown on a Venn diagram by shading only the area outside A.</a:t>
            </a:r>
          </a:p>
          <a:p>
            <a:r>
              <a:rPr lang="en-US" dirty="0"/>
              <a:t>The complement of the set of students who play hockey in a school is the set of students who do not play hockey.</a:t>
            </a:r>
            <a:endParaRPr lang="en-AU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FEF7578-6FB3-48CC-A115-04FD3F72FC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00237" y="2311736"/>
            <a:ext cx="4411474" cy="31717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32228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6A8B19-BC31-4002-BE4A-D648A79E24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Disjoint or mutually exclusive sets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8D20DC-5049-44EA-9346-49E972141B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0423" y="2317417"/>
            <a:ext cx="5895577" cy="3599316"/>
          </a:xfrm>
        </p:spPr>
        <p:txBody>
          <a:bodyPr/>
          <a:lstStyle/>
          <a:p>
            <a:r>
              <a:rPr lang="en-US" dirty="0"/>
              <a:t>Two sets A and B are said to be </a:t>
            </a:r>
            <a:r>
              <a:rPr lang="en-US" dirty="0">
                <a:solidFill>
                  <a:schemeClr val="bg1"/>
                </a:solidFill>
              </a:rPr>
              <a:t>disjoint or mutually exclusive </a:t>
            </a:r>
            <a:r>
              <a:rPr lang="en-US" dirty="0"/>
              <a:t>if they have no elements in common, that is, if A∩B=∅. The Venn diagram below shows two sets that are mutually exclusive.</a:t>
            </a:r>
          </a:p>
          <a:p>
            <a:r>
              <a:rPr lang="en-US" dirty="0"/>
              <a:t>If A is the set of girls who play hockey in a school and B is the set of boys who play hockey, then A and B are mutually exclusive, as no student can belong to both sets.</a:t>
            </a:r>
            <a:endParaRPr lang="en-AU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6DDD773-68A3-4218-8CBC-CCD73911A4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61984" y="2317416"/>
            <a:ext cx="5049276" cy="3599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26941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BB97E8-8A89-45F1-A3CD-756CB46055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4E8FDC-B651-4AFB-814E-5A011F2A88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" y="2042808"/>
            <a:ext cx="6673173" cy="4533089"/>
          </a:xfrm>
        </p:spPr>
        <p:txBody>
          <a:bodyPr>
            <a:normAutofit fontScale="92500" lnSpcReduction="20000"/>
          </a:bodyPr>
          <a:lstStyle/>
          <a:p>
            <a:r>
              <a:rPr lang="en-US" dirty="0">
                <a:solidFill>
                  <a:schemeClr val="bg1"/>
                </a:solidFill>
              </a:rPr>
              <a:t>Fifty</a:t>
            </a:r>
            <a:r>
              <a:rPr lang="en-US" dirty="0"/>
              <a:t> students were asked what they did on the weekends. A total of </a:t>
            </a:r>
            <a:r>
              <a:rPr lang="en-US" dirty="0">
                <a:solidFill>
                  <a:schemeClr val="bg1"/>
                </a:solidFill>
              </a:rPr>
              <a:t>35</a:t>
            </a:r>
            <a:r>
              <a:rPr lang="en-US" dirty="0"/>
              <a:t> said they went to football matches, the movies or both. Of the </a:t>
            </a:r>
            <a:r>
              <a:rPr lang="en-US" dirty="0">
                <a:solidFill>
                  <a:schemeClr val="bg1"/>
                </a:solidFill>
              </a:rPr>
              <a:t>22</a:t>
            </a:r>
            <a:r>
              <a:rPr lang="en-US" dirty="0"/>
              <a:t> who went to football matches, </a:t>
            </a:r>
            <a:r>
              <a:rPr lang="en-US" dirty="0">
                <a:solidFill>
                  <a:schemeClr val="bg1"/>
                </a:solidFill>
              </a:rPr>
              <a:t>12</a:t>
            </a:r>
            <a:r>
              <a:rPr lang="en-US" dirty="0"/>
              <a:t> said they also went to the movies. Show this information on a Venn diagram.</a:t>
            </a:r>
          </a:p>
          <a:p>
            <a:r>
              <a:rPr lang="en-US" dirty="0"/>
              <a:t>1. How many students went to the movies but not to football matches?</a:t>
            </a:r>
          </a:p>
          <a:p>
            <a:r>
              <a:rPr lang="en-US" dirty="0"/>
              <a:t>Let F denote the set of students who attend football matches and M denote the set of students who attend movies.</a:t>
            </a:r>
          </a:p>
          <a:p>
            <a:r>
              <a:rPr lang="en-US" dirty="0"/>
              <a:t>Hence, from the information given, </a:t>
            </a:r>
            <a:r>
              <a:rPr lang="en-US" dirty="0">
                <a:solidFill>
                  <a:schemeClr val="bg1"/>
                </a:solidFill>
              </a:rPr>
              <a:t>n(F∪M)=35, n(F)=22 and n(F∩M)=12.</a:t>
            </a:r>
          </a:p>
          <a:p>
            <a:r>
              <a:rPr lang="en-US" dirty="0"/>
              <a:t>1. Students who go to the movies but not to football matches are found in the region F′∩M, and from the diagram </a:t>
            </a:r>
            <a:r>
              <a:rPr lang="en-US" dirty="0">
                <a:solidFill>
                  <a:schemeClr val="bg1"/>
                </a:solidFill>
              </a:rPr>
              <a:t>n(F′∩M)=13</a:t>
            </a:r>
            <a:r>
              <a:rPr lang="en-US" dirty="0"/>
              <a:t>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761875B-82F4-4324-AC39-737DAC109CF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89905" y="2449733"/>
            <a:ext cx="5059236" cy="3655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1703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BB97E8-8A89-45F1-A3CD-756CB46055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4E8FDC-B651-4AFB-814E-5A011F2A88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042808"/>
            <a:ext cx="6789905" cy="4533089"/>
          </a:xfrm>
        </p:spPr>
        <p:txBody>
          <a:bodyPr>
            <a:normAutofit fontScale="92500" lnSpcReduction="10000"/>
          </a:bodyPr>
          <a:lstStyle/>
          <a:p>
            <a:r>
              <a:rPr lang="en-US" dirty="0">
                <a:solidFill>
                  <a:schemeClr val="bg1"/>
                </a:solidFill>
              </a:rPr>
              <a:t>Fifty</a:t>
            </a:r>
            <a:r>
              <a:rPr lang="en-US" dirty="0"/>
              <a:t> students were </a:t>
            </a:r>
            <a:r>
              <a:rPr lang="en-US" dirty="0">
                <a:solidFill>
                  <a:schemeClr val="bg1"/>
                </a:solidFill>
              </a:rPr>
              <a:t>asked what they did on the weekends. A total of 35 </a:t>
            </a:r>
            <a:r>
              <a:rPr lang="en-US" dirty="0"/>
              <a:t>said they went to football matches, the movies or both. Of the </a:t>
            </a:r>
            <a:r>
              <a:rPr lang="en-US" dirty="0">
                <a:solidFill>
                  <a:schemeClr val="bg1"/>
                </a:solidFill>
              </a:rPr>
              <a:t>22 </a:t>
            </a:r>
            <a:r>
              <a:rPr lang="en-US" dirty="0"/>
              <a:t>who went to football matches, </a:t>
            </a:r>
            <a:r>
              <a:rPr lang="en-US" dirty="0">
                <a:solidFill>
                  <a:schemeClr val="bg1"/>
                </a:solidFill>
              </a:rPr>
              <a:t>12</a:t>
            </a:r>
            <a:r>
              <a:rPr lang="en-US" dirty="0"/>
              <a:t> said they also went to the movies. Show this information on a Venn diagram.</a:t>
            </a:r>
          </a:p>
          <a:p>
            <a:r>
              <a:rPr lang="en-US" dirty="0"/>
              <a:t>2. How many went neither to football matches nor to the movies?</a:t>
            </a:r>
          </a:p>
          <a:p>
            <a:r>
              <a:rPr lang="en-US" dirty="0"/>
              <a:t>Let F denote the set of students who attend football matches and M denote the set of students who attend movies.</a:t>
            </a:r>
          </a:p>
          <a:p>
            <a:r>
              <a:rPr lang="en-US" dirty="0"/>
              <a:t>Hence, from the information given, </a:t>
            </a:r>
            <a:r>
              <a:rPr lang="en-US" dirty="0">
                <a:solidFill>
                  <a:schemeClr val="bg1"/>
                </a:solidFill>
              </a:rPr>
              <a:t>n(F∪M)=35, n(F)=22 and n(F∩M)=12.</a:t>
            </a:r>
          </a:p>
          <a:p>
            <a:r>
              <a:rPr lang="en-US" dirty="0"/>
              <a:t>2. Those who attend neither are found in the region F′∩M′, and from the diagram n(F′∩M′)=15.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CE14E17-0535-4F4F-89EF-8183EE915E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89905" y="2449733"/>
            <a:ext cx="5059236" cy="3655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6444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BB97E8-8A89-45F1-A3CD-756CB46055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</a:t>
            </a:r>
            <a:endParaRPr lang="en-A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E4E8FDC-B651-4AFB-814E-5A011F2A880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0" y="2042808"/>
                <a:ext cx="6789905" cy="4815192"/>
              </a:xfrm>
            </p:spPr>
            <p:txBody>
              <a:bodyPr>
                <a:normAutofit lnSpcReduction="10000"/>
              </a:bodyPr>
              <a:lstStyle/>
              <a:p>
                <a:r>
                  <a:rPr lang="en-US" dirty="0">
                    <a:solidFill>
                      <a:schemeClr val="bg1"/>
                    </a:solidFill>
                  </a:rPr>
                  <a:t>Consider the same example. What is the probability that a student chosen at random from this group of 50:</a:t>
                </a:r>
              </a:p>
              <a:p>
                <a:r>
                  <a:rPr lang="en-US" dirty="0">
                    <a:solidFill>
                      <a:schemeClr val="bg1"/>
                    </a:solidFill>
                  </a:rPr>
                  <a:t>1. went to the movies but not to football matches</a:t>
                </a:r>
              </a:p>
              <a:p>
                <a:r>
                  <a:rPr lang="en-US" dirty="0">
                    <a:solidFill>
                      <a:schemeClr val="bg1"/>
                    </a:solidFill>
                  </a:rPr>
                  <a:t>2. went neither to football matches nor to the movies?</a:t>
                </a:r>
              </a:p>
              <a:p>
                <a:r>
                  <a:rPr lang="en-US" dirty="0">
                    <a:solidFill>
                      <a:schemeClr val="bg1"/>
                    </a:solidFill>
                  </a:rPr>
                  <a:t>To determine the probability of these events, divide by the size of the sample space in each case.</a:t>
                </a:r>
                <a:endParaRPr lang="en-US" dirty="0"/>
              </a:p>
              <a:p>
                <a:r>
                  <a:rPr lang="en-US" dirty="0">
                    <a:solidFill>
                      <a:schemeClr val="bg1"/>
                    </a:solidFill>
                  </a:rPr>
                  <a:t>1. </a:t>
                </a:r>
                <a:r>
                  <a:rPr lang="en-US" dirty="0" err="1">
                    <a:solidFill>
                      <a:schemeClr val="bg1"/>
                    </a:solidFill>
                  </a:rPr>
                  <a:t>Pr</a:t>
                </a:r>
                <a:r>
                  <a:rPr lang="en-US" dirty="0">
                    <a:solidFill>
                      <a:schemeClr val="bg1"/>
                    </a:solidFill>
                  </a:rPr>
                  <a:t>(F′∩M)=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dirty="0">
                            <a:solidFill>
                              <a:schemeClr val="bg1"/>
                            </a:solidFill>
                          </a:rPr>
                          <m:t>n</m:t>
                        </m:r>
                        <m:r>
                          <m:rPr>
                            <m:nor/>
                          </m:rPr>
                          <a:rPr lang="en-US" dirty="0">
                            <a:solidFill>
                              <a:schemeClr val="bg1"/>
                            </a:solidFill>
                          </a:rPr>
                          <m:t>(</m:t>
                        </m:r>
                        <m:r>
                          <m:rPr>
                            <m:nor/>
                          </m:rPr>
                          <a:rPr lang="en-US" dirty="0">
                            <a:solidFill>
                              <a:schemeClr val="bg1"/>
                            </a:solidFill>
                          </a:rPr>
                          <m:t>F</m:t>
                        </m:r>
                        <m:r>
                          <m:rPr>
                            <m:nor/>
                          </m:rPr>
                          <a:rPr lang="en-US" dirty="0">
                            <a:solidFill>
                              <a:schemeClr val="bg1"/>
                            </a:solidFill>
                          </a:rPr>
                          <m:t>′∩</m:t>
                        </m:r>
                        <m:r>
                          <m:rPr>
                            <m:nor/>
                          </m:rPr>
                          <a:rPr lang="en-US" dirty="0">
                            <a:solidFill>
                              <a:schemeClr val="bg1"/>
                            </a:solidFill>
                          </a:rPr>
                          <m:t>M</m:t>
                        </m:r>
                        <m:r>
                          <m:rPr>
                            <m:nor/>
                          </m:rPr>
                          <a:rPr lang="en-US" dirty="0">
                            <a:solidFill>
                              <a:schemeClr val="bg1"/>
                            </a:solidFill>
                          </a:rPr>
                          <m:t>)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dirty="0">
                            <a:solidFill>
                              <a:schemeClr val="bg1"/>
                            </a:solidFill>
                          </a:rPr>
                          <m:t>n</m:t>
                        </m:r>
                        <m:r>
                          <m:rPr>
                            <m:nor/>
                          </m:rPr>
                          <a:rPr lang="en-US" dirty="0">
                            <a:solidFill>
                              <a:schemeClr val="bg1"/>
                            </a:solidFill>
                          </a:rPr>
                          <m:t>(ɛ)</m:t>
                        </m:r>
                      </m:den>
                    </m:f>
                  </m:oMath>
                </a14:m>
                <a:r>
                  <a:rPr lang="en-US" dirty="0">
                    <a:solidFill>
                      <a:schemeClr val="bg1"/>
                    </a:solidFill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13</m:t>
                        </m:r>
                      </m:num>
                      <m:den>
                        <m:r>
                          <a:rPr lang="en-US" b="0" i="1" dirty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50</m:t>
                        </m:r>
                      </m:den>
                    </m:f>
                  </m:oMath>
                </a14:m>
                <a:endParaRPr lang="en-US" dirty="0">
                  <a:solidFill>
                    <a:schemeClr val="bg1"/>
                  </a:solidFill>
                </a:endParaRPr>
              </a:p>
              <a:p>
                <a:r>
                  <a:rPr lang="en-US" dirty="0">
                    <a:solidFill>
                      <a:schemeClr val="bg1"/>
                    </a:solidFill>
                  </a:rPr>
                  <a:t>2. </a:t>
                </a:r>
                <a:r>
                  <a:rPr lang="en-US" dirty="0" err="1">
                    <a:solidFill>
                      <a:schemeClr val="bg1"/>
                    </a:solidFill>
                  </a:rPr>
                  <a:t>Pr</a:t>
                </a:r>
                <a:r>
                  <a:rPr lang="en-US" dirty="0">
                    <a:solidFill>
                      <a:schemeClr val="bg1"/>
                    </a:solidFill>
                  </a:rPr>
                  <a:t>(F′∩M′)=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dirty="0">
                            <a:solidFill>
                              <a:schemeClr val="bg1"/>
                            </a:solidFill>
                          </a:rPr>
                          <m:t>n</m:t>
                        </m:r>
                        <m:r>
                          <m:rPr>
                            <m:nor/>
                          </m:rPr>
                          <a:rPr lang="en-US" dirty="0">
                            <a:solidFill>
                              <a:schemeClr val="bg1"/>
                            </a:solidFill>
                          </a:rPr>
                          <m:t>(</m:t>
                        </m:r>
                        <m:r>
                          <m:rPr>
                            <m:nor/>
                          </m:rPr>
                          <a:rPr lang="en-US" dirty="0">
                            <a:solidFill>
                              <a:schemeClr val="bg1"/>
                            </a:solidFill>
                          </a:rPr>
                          <m:t>F</m:t>
                        </m:r>
                        <m:r>
                          <m:rPr>
                            <m:nor/>
                          </m:rPr>
                          <a:rPr lang="en-US" dirty="0">
                            <a:solidFill>
                              <a:schemeClr val="bg1"/>
                            </a:solidFill>
                          </a:rPr>
                          <m:t>′∩</m:t>
                        </m:r>
                        <m:r>
                          <m:rPr>
                            <m:nor/>
                          </m:rPr>
                          <a:rPr lang="en-US" dirty="0">
                            <a:solidFill>
                              <a:schemeClr val="bg1"/>
                            </a:solidFill>
                          </a:rPr>
                          <m:t>M</m:t>
                        </m:r>
                        <m:r>
                          <m:rPr>
                            <m:nor/>
                          </m:rPr>
                          <a:rPr lang="en-US" dirty="0">
                            <a:solidFill>
                              <a:schemeClr val="bg1"/>
                            </a:solidFill>
                          </a:rPr>
                          <m:t>)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dirty="0">
                            <a:solidFill>
                              <a:schemeClr val="bg1"/>
                            </a:solidFill>
                          </a:rPr>
                          <m:t>n</m:t>
                        </m:r>
                        <m:r>
                          <m:rPr>
                            <m:nor/>
                          </m:rPr>
                          <a:rPr lang="en-US" dirty="0">
                            <a:solidFill>
                              <a:schemeClr val="bg1"/>
                            </a:solidFill>
                          </a:rPr>
                          <m:t>(ɛ)</m:t>
                        </m:r>
                      </m:den>
                    </m:f>
                    <m:r>
                      <a:rPr lang="en-US" i="1" dirty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chemeClr val="bg1"/>
                    </a:solidFill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b="0" i="1" dirty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US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50</m:t>
                        </m:r>
                      </m:den>
                    </m:f>
                    <m:r>
                      <a:rPr lang="en-US" i="1" dirty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chemeClr val="bg1"/>
                    </a:solidFill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b="0" i="1" dirty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den>
                    </m:f>
                    <m:r>
                      <a:rPr lang="en-US" i="1" dirty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chemeClr val="bg1"/>
                    </a:solidFill>
                  </a:rPr>
                  <a:t>	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E4E8FDC-B651-4AFB-814E-5A011F2A880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2042808"/>
                <a:ext cx="6789905" cy="4815192"/>
              </a:xfrm>
              <a:blipFill>
                <a:blip r:embed="rId2"/>
                <a:stretch>
                  <a:fillRect l="-1167" t="-2532" r="-2603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>
            <a:extLst>
              <a:ext uri="{FF2B5EF4-FFF2-40B4-BE49-F238E27FC236}">
                <a16:creationId xmlns:a16="http://schemas.microsoft.com/office/drawing/2014/main" id="{ECE14E17-0535-4F4F-89EF-8183EE915E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89905" y="2449733"/>
            <a:ext cx="5059236" cy="3655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9051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Berlin</Template>
  <TotalTime>1311</TotalTime>
  <Words>1264</Words>
  <Application>Microsoft Office PowerPoint</Application>
  <PresentationFormat>Widescreen</PresentationFormat>
  <Paragraphs>61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Cambria Math</vt:lpstr>
      <vt:lpstr>Trebuchet MS</vt:lpstr>
      <vt:lpstr>Berlin</vt:lpstr>
      <vt:lpstr>Combining events</vt:lpstr>
      <vt:lpstr>Sets and set notation</vt:lpstr>
      <vt:lpstr>Union </vt:lpstr>
      <vt:lpstr>Intersection </vt:lpstr>
      <vt:lpstr>Complement  </vt:lpstr>
      <vt:lpstr>Disjoint or mutually exclusive sets</vt:lpstr>
      <vt:lpstr>Example </vt:lpstr>
      <vt:lpstr>Example </vt:lpstr>
      <vt:lpstr>Example </vt:lpstr>
      <vt:lpstr>The addition rule</vt:lpstr>
      <vt:lpstr>The addition rule -- Proof</vt:lpstr>
      <vt:lpstr>Example</vt:lpstr>
      <vt:lpstr>Section 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Combining events</dc:title>
  <dc:creator>Lyn ZHANG</dc:creator>
  <cp:lastModifiedBy>Lyn ZHANG</cp:lastModifiedBy>
  <cp:revision>9</cp:revision>
  <dcterms:created xsi:type="dcterms:W3CDTF">2021-06-05T02:39:28Z</dcterms:created>
  <dcterms:modified xsi:type="dcterms:W3CDTF">2021-06-14T22:07:16Z</dcterms:modified>
</cp:coreProperties>
</file>