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404" autoAdjust="0"/>
  </p:normalViewPr>
  <p:slideViewPr>
    <p:cSldViewPr snapToGrid="0" snapToObjects="1">
      <p:cViewPr varScale="1">
        <p:scale>
          <a:sx n="53" d="100"/>
          <a:sy n="53" d="100"/>
        </p:scale>
        <p:origin x="11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D1D88-7D50-4C58-8D35-28C0CB3B21E9}" type="datetimeFigureOut">
              <a:rPr lang="en-AU" smtClean="0"/>
              <a:t>13/11/2022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114CE-4079-4FFD-9092-11A11979E411}" type="slidenum">
              <a:rPr lang="en-AU" smtClean="0"/>
              <a:t>‹#›</a:t>
            </a:fld>
            <a:endParaRPr lang="en-AU"/>
          </a:p>
        </p:txBody>
      </p:sp>
    </p:spTree>
    <p:extLst>
      <p:ext uri="{BB962C8B-B14F-4D97-AF65-F5344CB8AC3E}">
        <p14:creationId xmlns:p14="http://schemas.microsoft.com/office/powerpoint/2010/main" val="289043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https://create.kahoot.it/details/09e57ab7-c955-467b-ad05-7c5c3f2fa542</a:t>
            </a:r>
          </a:p>
          <a:p>
            <a:r>
              <a:rPr lang="en-AU" dirty="0"/>
              <a:t>https://create.kahoot.it/details/dfe09902-52b3-4df4-b5a5-89b871fa8073</a:t>
            </a:r>
          </a:p>
          <a:p>
            <a:r>
              <a:rPr lang="en-AU" dirty="0"/>
              <a:t>https://create.kahoot.it/details/928e8187-a26d-48ef-a757-4e00d55b908a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https://create.kahoot.it/details/c7b621cf-1619-4419-baac-e0fa72d64eef</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https://dashboard.blooket.com/set/60875ca9f2d289001b81a603</a:t>
            </a:r>
            <a:endParaRPr lang="en-AU" dirty="0"/>
          </a:p>
          <a:p>
            <a:endParaRPr lang="en-AU" dirty="0"/>
          </a:p>
        </p:txBody>
      </p:sp>
      <p:sp>
        <p:nvSpPr>
          <p:cNvPr id="4" name="Slide Number Placeholder 3"/>
          <p:cNvSpPr>
            <a:spLocks noGrp="1"/>
          </p:cNvSpPr>
          <p:nvPr>
            <p:ph type="sldNum" sz="quarter" idx="5"/>
          </p:nvPr>
        </p:nvSpPr>
        <p:spPr/>
        <p:txBody>
          <a:bodyPr/>
          <a:lstStyle/>
          <a:p>
            <a:fld id="{37C114CE-4079-4FFD-9092-11A11979E411}" type="slidenum">
              <a:rPr lang="en-AU" smtClean="0"/>
              <a:t>1</a:t>
            </a:fld>
            <a:endParaRPr lang="en-AU"/>
          </a:p>
        </p:txBody>
      </p:sp>
    </p:spTree>
    <p:extLst>
      <p:ext uri="{BB962C8B-B14F-4D97-AF65-F5344CB8AC3E}">
        <p14:creationId xmlns:p14="http://schemas.microsoft.com/office/powerpoint/2010/main" val="302032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32637B58-87C1-446D-BDA9-B06F4BCF7782}" type="datetimeFigureOut">
              <a:rPr lang="en-US" smtClean="0"/>
              <a:t>11/13/2022</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1047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32637B58-87C1-446D-BDA9-B06F4BCF7782}" type="datetimeFigureOut">
              <a:rPr lang="en-US" smtClean="0"/>
              <a:t>11/13/2022</a:t>
            </a:fld>
            <a:endParaRPr lang="en-US"/>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83029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32637B58-87C1-446D-BDA9-B06F4BCF7782}" type="datetimeFigureOut">
              <a:rPr lang="en-US" smtClean="0"/>
              <a:t>11/13/2022</a:t>
            </a:fld>
            <a:endParaRPr lang="en-US"/>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04972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32637B58-87C1-446D-BDA9-B06F4BCF7782}" type="datetimeFigureOut">
              <a:rPr lang="en-US" smtClean="0"/>
              <a:t>11/13/2022</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131927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32637B58-87C1-446D-BDA9-B06F4BCF7782}" type="datetimeFigureOut">
              <a:rPr lang="en-US" smtClean="0"/>
              <a:t>11/13/2022</a:t>
            </a:fld>
            <a:endParaRPr lang="en-US"/>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97552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32637B58-87C1-446D-BDA9-B06F4BCF7782}" type="datetimeFigureOut">
              <a:rPr lang="en-US" smtClean="0"/>
              <a:t>11/13/2022</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95750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32637B58-87C1-446D-BDA9-B06F4BCF7782}" type="datetimeFigureOut">
              <a:rPr lang="en-US" smtClean="0"/>
              <a:t>11/13/2022</a:t>
            </a:fld>
            <a:endParaRPr lang="en-US"/>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89664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32637B58-87C1-446D-BDA9-B06F4BCF7782}" type="datetimeFigureOut">
              <a:rPr lang="en-US" smtClean="0"/>
              <a:t>11/13/2022</a:t>
            </a:fld>
            <a:endParaRPr lang="en-US"/>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3207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32637B58-87C1-446D-BDA9-B06F4BCF7782}" type="datetimeFigureOut">
              <a:rPr lang="en-US" smtClean="0"/>
              <a:t>11/13/2022</a:t>
            </a:fld>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74712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32637B58-87C1-446D-BDA9-B06F4BCF7782}" type="datetimeFigureOut">
              <a:rPr lang="en-US" smtClean="0"/>
              <a:t>11/13/2022</a:t>
            </a:fld>
            <a:endParaRPr lang="en-US"/>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26543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32637B58-87C1-446D-BDA9-B06F4BCF7782}" type="datetimeFigureOut">
              <a:rPr lang="en-US" smtClean="0"/>
              <a:t>11/13/2022</a:t>
            </a:fld>
            <a:endParaRPr lang="en-US"/>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53427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2637B58-87C1-446D-BDA9-B06F4BCF7782}" type="datetimeFigureOut">
              <a:rPr lang="en-US" smtClean="0"/>
              <a:pPr/>
              <a:t>11/13/2022</a:t>
            </a:fld>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219645760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63FF7C-BCE4-419D-9C3F-41EC23EA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860C7B-C231-4C73-B846-9641A2720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469FAA-D9C9-3C4B-A79D-182D16740557}"/>
              </a:ext>
            </a:extLst>
          </p:cNvPr>
          <p:cNvSpPr>
            <a:spLocks noGrp="1"/>
          </p:cNvSpPr>
          <p:nvPr>
            <p:ph type="ctrTitle"/>
          </p:nvPr>
        </p:nvSpPr>
        <p:spPr>
          <a:xfrm>
            <a:off x="914400" y="685798"/>
            <a:ext cx="4770783" cy="3217461"/>
          </a:xfrm>
        </p:spPr>
        <p:txBody>
          <a:bodyPr>
            <a:normAutofit/>
          </a:bodyPr>
          <a:lstStyle/>
          <a:p>
            <a:r>
              <a:rPr lang="en-US">
                <a:solidFill>
                  <a:srgbClr val="FFFFFF"/>
                </a:solidFill>
              </a:rPr>
              <a:t>Conditional probability</a:t>
            </a:r>
          </a:p>
        </p:txBody>
      </p:sp>
      <p:pic>
        <p:nvPicPr>
          <p:cNvPr id="4" name="Picture 3">
            <a:extLst>
              <a:ext uri="{FF2B5EF4-FFF2-40B4-BE49-F238E27FC236}">
                <a16:creationId xmlns:a16="http://schemas.microsoft.com/office/drawing/2014/main" id="{81EAC20A-5F6D-4073-87C6-F879D973F36B}"/>
              </a:ext>
            </a:extLst>
          </p:cNvPr>
          <p:cNvPicPr>
            <a:picLocks noChangeAspect="1"/>
          </p:cNvPicPr>
          <p:nvPr/>
        </p:nvPicPr>
        <p:blipFill rotWithShape="1">
          <a:blip r:embed="rId3"/>
          <a:srcRect l="20199" r="10704" b="-1"/>
          <a:stretch/>
        </p:blipFill>
        <p:spPr>
          <a:xfrm>
            <a:off x="6057901" y="10"/>
            <a:ext cx="6134099" cy="6857989"/>
          </a:xfrm>
          <a:custGeom>
            <a:avLst/>
            <a:gdLst/>
            <a:ahLst/>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p:spPr>
      </p:pic>
      <p:sp>
        <p:nvSpPr>
          <p:cNvPr id="13" name="Freeform: Shape 12">
            <a:extLst>
              <a:ext uri="{FF2B5EF4-FFF2-40B4-BE49-F238E27FC236}">
                <a16:creationId xmlns:a16="http://schemas.microsoft.com/office/drawing/2014/main" id="{90A57368-014F-41F3-B5AF-E1701430F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7620"/>
            <a:ext cx="11576868" cy="2500379"/>
          </a:xfrm>
          <a:custGeom>
            <a:avLst/>
            <a:gdLst>
              <a:gd name="connsiteX0" fmla="*/ 0 w 11576868"/>
              <a:gd name="connsiteY0" fmla="*/ 0 h 2500379"/>
              <a:gd name="connsiteX1" fmla="*/ 949598 w 11576868"/>
              <a:gd name="connsiteY1" fmla="*/ 0 h 2500379"/>
              <a:gd name="connsiteX2" fmla="*/ 2713710 w 11576868"/>
              <a:gd name="connsiteY2" fmla="*/ 0 h 2500379"/>
              <a:gd name="connsiteX3" fmla="*/ 3638550 w 11576868"/>
              <a:gd name="connsiteY3" fmla="*/ 0 h 2500379"/>
              <a:gd name="connsiteX4" fmla="*/ 4302399 w 11576868"/>
              <a:gd name="connsiteY4" fmla="*/ 0 h 2500379"/>
              <a:gd name="connsiteX5" fmla="*/ 8772860 w 11576868"/>
              <a:gd name="connsiteY5" fmla="*/ 0 h 2500379"/>
              <a:gd name="connsiteX6" fmla="*/ 8772860 w 11576868"/>
              <a:gd name="connsiteY6" fmla="*/ 1898 h 2500379"/>
              <a:gd name="connsiteX7" fmla="*/ 8847928 w 11576868"/>
              <a:gd name="connsiteY7" fmla="*/ 0 h 2500379"/>
              <a:gd name="connsiteX8" fmla="*/ 11574871 w 11576868"/>
              <a:gd name="connsiteY8" fmla="*/ 2460835 h 2500379"/>
              <a:gd name="connsiteX9" fmla="*/ 11576868 w 11576868"/>
              <a:gd name="connsiteY9" fmla="*/ 2500379 h 2500379"/>
              <a:gd name="connsiteX10" fmla="*/ 0 w 11576868"/>
              <a:gd name="connsiteY10" fmla="*/ 2500379 h 2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6868" h="2500379">
                <a:moveTo>
                  <a:pt x="0" y="0"/>
                </a:moveTo>
                <a:lnTo>
                  <a:pt x="949598" y="0"/>
                </a:lnTo>
                <a:lnTo>
                  <a:pt x="2713710" y="0"/>
                </a:lnTo>
                <a:lnTo>
                  <a:pt x="3638550" y="0"/>
                </a:lnTo>
                <a:lnTo>
                  <a:pt x="4302399" y="0"/>
                </a:lnTo>
                <a:lnTo>
                  <a:pt x="8772860" y="0"/>
                </a:lnTo>
                <a:lnTo>
                  <a:pt x="8772860" y="1898"/>
                </a:lnTo>
                <a:lnTo>
                  <a:pt x="8847928" y="0"/>
                </a:lnTo>
                <a:cubicBezTo>
                  <a:pt x="10267176" y="0"/>
                  <a:pt x="11434500" y="1078620"/>
                  <a:pt x="11574871" y="2460835"/>
                </a:cubicBezTo>
                <a:lnTo>
                  <a:pt x="11576868" y="2500379"/>
                </a:lnTo>
                <a:lnTo>
                  <a:pt x="0" y="250037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8ACB7C0B-2907-A845-830B-CC8B7DC209E6}"/>
              </a:ext>
            </a:extLst>
          </p:cNvPr>
          <p:cNvSpPr>
            <a:spLocks noGrp="1"/>
          </p:cNvSpPr>
          <p:nvPr>
            <p:ph type="subTitle" idx="1"/>
          </p:nvPr>
        </p:nvSpPr>
        <p:spPr>
          <a:xfrm>
            <a:off x="914400" y="4913194"/>
            <a:ext cx="4920018" cy="1132763"/>
          </a:xfrm>
        </p:spPr>
        <p:txBody>
          <a:bodyPr>
            <a:normAutofit/>
          </a:bodyPr>
          <a:lstStyle/>
          <a:p>
            <a:r>
              <a:rPr lang="en-US" dirty="0">
                <a:solidFill>
                  <a:srgbClr val="FFFFFF"/>
                </a:solidFill>
              </a:rPr>
              <a:t>9F </a:t>
            </a:r>
          </a:p>
        </p:txBody>
      </p:sp>
    </p:spTree>
    <p:extLst>
      <p:ext uri="{BB962C8B-B14F-4D97-AF65-F5344CB8AC3E}">
        <p14:creationId xmlns:p14="http://schemas.microsoft.com/office/powerpoint/2010/main" val="3007236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8076E8C-D225-4540-A040-4BD2681D91D5}"/>
              </a:ext>
            </a:extLst>
          </p:cNvPr>
          <p:cNvSpPr>
            <a:spLocks noGrp="1"/>
          </p:cNvSpPr>
          <p:nvPr>
            <p:ph type="title"/>
          </p:nvPr>
        </p:nvSpPr>
        <p:spPr>
          <a:xfrm>
            <a:off x="914400" y="510988"/>
            <a:ext cx="9344578" cy="1156448"/>
          </a:xfrm>
        </p:spPr>
        <p:txBody>
          <a:bodyPr>
            <a:normAutofit/>
          </a:bodyPr>
          <a:lstStyle/>
          <a:p>
            <a:r>
              <a:rPr lang="en-US" sz="3700">
                <a:solidFill>
                  <a:srgbClr val="FFFFFF"/>
                </a:solidFill>
              </a:rPr>
              <a:t>The law of total probability--Example</a:t>
            </a:r>
          </a:p>
        </p:txBody>
      </p:sp>
      <p:sp>
        <p:nvSpPr>
          <p:cNvPr id="3" name="Content Placeholder 2">
            <a:extLst>
              <a:ext uri="{FF2B5EF4-FFF2-40B4-BE49-F238E27FC236}">
                <a16:creationId xmlns:a16="http://schemas.microsoft.com/office/drawing/2014/main" id="{CC251162-128C-FF43-B65F-0F00962D586D}"/>
              </a:ext>
            </a:extLst>
          </p:cNvPr>
          <p:cNvSpPr>
            <a:spLocks noGrp="1"/>
          </p:cNvSpPr>
          <p:nvPr>
            <p:ph idx="1"/>
          </p:nvPr>
        </p:nvSpPr>
        <p:spPr>
          <a:xfrm>
            <a:off x="-3078" y="2170858"/>
            <a:ext cx="6474582" cy="4687141"/>
          </a:xfrm>
        </p:spPr>
        <p:txBody>
          <a:bodyPr>
            <a:noAutofit/>
          </a:bodyPr>
          <a:lstStyle/>
          <a:p>
            <a:pPr>
              <a:lnSpc>
                <a:spcPct val="110000"/>
              </a:lnSpc>
            </a:pPr>
            <a:r>
              <a:rPr lang="en-US" dirty="0"/>
              <a:t>Construct a tree diagram of previous example and use it to determine:</a:t>
            </a:r>
          </a:p>
          <a:p>
            <a:pPr>
              <a:lnSpc>
                <a:spcPct val="110000"/>
              </a:lnSpc>
            </a:pPr>
            <a:r>
              <a:rPr lang="en-US" dirty="0"/>
              <a:t>1. the probability that a student selected is female and does not prefer mathematics</a:t>
            </a:r>
          </a:p>
          <a:p>
            <a:pPr>
              <a:lnSpc>
                <a:spcPct val="110000"/>
              </a:lnSpc>
            </a:pPr>
            <a:r>
              <a:rPr lang="en-US" dirty="0"/>
              <a:t>2. the overall percentage of students who prefer mathematics.</a:t>
            </a:r>
          </a:p>
          <a:p>
            <a:pPr>
              <a:lnSpc>
                <a:spcPct val="110000"/>
              </a:lnSpc>
            </a:pPr>
            <a:r>
              <a:rPr lang="en-US" dirty="0"/>
              <a:t>1. Pr(𝐹∩𝑃′)=Pr(𝐹)×Pr(𝑃′|𝐹)=0.45×0.82=0.369</a:t>
            </a:r>
          </a:p>
          <a:p>
            <a:pPr>
              <a:lnSpc>
                <a:spcPct val="110000"/>
              </a:lnSpc>
            </a:pPr>
            <a:r>
              <a:rPr lang="en-US" dirty="0"/>
              <a:t>2. 𝑃=(𝑃∩𝐹)∪(𝑃∩𝑀)</a:t>
            </a:r>
          </a:p>
          <a:p>
            <a:pPr>
              <a:lnSpc>
                <a:spcPct val="110000"/>
              </a:lnSpc>
            </a:pPr>
            <a:r>
              <a:rPr lang="en-US" dirty="0"/>
              <a:t>Since 𝑃∩𝐹 and 𝑃∩𝑀 are mutually exclusive,</a:t>
            </a:r>
          </a:p>
          <a:p>
            <a:pPr>
              <a:lnSpc>
                <a:spcPct val="110000"/>
              </a:lnSpc>
            </a:pPr>
            <a:r>
              <a:rPr lang="en-US" dirty="0"/>
              <a:t>Pr(𝑃)=Pr(𝑃∩𝐹)+Pr(𝑃∩𝑀)=0.081+0.0715=0.1525</a:t>
            </a:r>
          </a:p>
          <a:p>
            <a:pPr>
              <a:lnSpc>
                <a:spcPct val="110000"/>
              </a:lnSpc>
            </a:pPr>
            <a:r>
              <a:rPr lang="en-US" dirty="0"/>
              <a:t>Thus 15.25% of all students prefer mathematics.</a:t>
            </a:r>
          </a:p>
        </p:txBody>
      </p:sp>
      <p:pic>
        <p:nvPicPr>
          <p:cNvPr id="4" name="Picture 3">
            <a:extLst>
              <a:ext uri="{FF2B5EF4-FFF2-40B4-BE49-F238E27FC236}">
                <a16:creationId xmlns:a16="http://schemas.microsoft.com/office/drawing/2014/main" id="{507626C7-EAB6-9746-B1A6-4E0767701AFB}"/>
              </a:ext>
            </a:extLst>
          </p:cNvPr>
          <p:cNvPicPr>
            <a:picLocks noChangeAspect="1"/>
          </p:cNvPicPr>
          <p:nvPr/>
        </p:nvPicPr>
        <p:blipFill>
          <a:blip r:embed="rId2"/>
          <a:stretch>
            <a:fillRect/>
          </a:stretch>
        </p:blipFill>
        <p:spPr>
          <a:xfrm>
            <a:off x="5658091" y="3429000"/>
            <a:ext cx="6528753" cy="2431959"/>
          </a:xfrm>
          <a:prstGeom prst="rect">
            <a:avLst/>
          </a:prstGeom>
        </p:spPr>
      </p:pic>
    </p:spTree>
    <p:extLst>
      <p:ext uri="{BB962C8B-B14F-4D97-AF65-F5344CB8AC3E}">
        <p14:creationId xmlns:p14="http://schemas.microsoft.com/office/powerpoint/2010/main" val="40063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82E4293-D742-EC43-BAFC-D0787DA9E303}"/>
              </a:ext>
            </a:extLst>
          </p:cNvPr>
          <p:cNvSpPr>
            <a:spLocks noGrp="1"/>
          </p:cNvSpPr>
          <p:nvPr>
            <p:ph type="title"/>
          </p:nvPr>
        </p:nvSpPr>
        <p:spPr>
          <a:xfrm>
            <a:off x="914400" y="510988"/>
            <a:ext cx="9344578" cy="1156448"/>
          </a:xfrm>
        </p:spPr>
        <p:txBody>
          <a:bodyPr>
            <a:normAutofit/>
          </a:bodyPr>
          <a:lstStyle/>
          <a:p>
            <a:r>
              <a:rPr lang="en-US">
                <a:solidFill>
                  <a:srgbClr val="FFFFFF"/>
                </a:solidFill>
              </a:rPr>
              <a:t>The law of total probability</a:t>
            </a:r>
          </a:p>
        </p:txBody>
      </p:sp>
      <p:sp>
        <p:nvSpPr>
          <p:cNvPr id="3" name="Content Placeholder 2">
            <a:extLst>
              <a:ext uri="{FF2B5EF4-FFF2-40B4-BE49-F238E27FC236}">
                <a16:creationId xmlns:a16="http://schemas.microsoft.com/office/drawing/2014/main" id="{E71F22A9-E821-7F49-BD9E-68737B6FB5BD}"/>
              </a:ext>
            </a:extLst>
          </p:cNvPr>
          <p:cNvSpPr>
            <a:spLocks noGrp="1"/>
          </p:cNvSpPr>
          <p:nvPr>
            <p:ph idx="1"/>
          </p:nvPr>
        </p:nvSpPr>
        <p:spPr>
          <a:xfrm>
            <a:off x="5156" y="2431959"/>
            <a:ext cx="8297015" cy="4041412"/>
          </a:xfrm>
        </p:spPr>
        <p:txBody>
          <a:bodyPr>
            <a:normAutofit/>
          </a:bodyPr>
          <a:lstStyle/>
          <a:p>
            <a:r>
              <a:rPr lang="en-US" dirty="0"/>
              <a:t>The law of total probability states that, in the case of two events 𝐴 and 𝐵,</a:t>
            </a:r>
          </a:p>
          <a:p>
            <a:r>
              <a:rPr lang="en-US" sz="4200" dirty="0"/>
              <a:t>Pr(𝐴)=Pr(𝐴|𝐵)Pr(𝐵)+Pr(𝐴|𝐵′)Pr(𝐵′)</a:t>
            </a:r>
          </a:p>
        </p:txBody>
      </p:sp>
      <p:pic>
        <p:nvPicPr>
          <p:cNvPr id="7" name="Graphic 6" descr="Fingerprint">
            <a:extLst>
              <a:ext uri="{FF2B5EF4-FFF2-40B4-BE49-F238E27FC236}">
                <a16:creationId xmlns:a16="http://schemas.microsoft.com/office/drawing/2014/main" id="{80BE6E81-466D-4780-99E6-D26D87085E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04457" y="2593075"/>
            <a:ext cx="3583888" cy="3583888"/>
          </a:xfrm>
          <a:prstGeom prst="rect">
            <a:avLst/>
          </a:prstGeom>
        </p:spPr>
      </p:pic>
    </p:spTree>
    <p:extLst>
      <p:ext uri="{BB962C8B-B14F-4D97-AF65-F5344CB8AC3E}">
        <p14:creationId xmlns:p14="http://schemas.microsoft.com/office/powerpoint/2010/main" val="248763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FD60D1-9F86-914D-B4A1-C85A1264421B}"/>
              </a:ext>
            </a:extLst>
          </p:cNvPr>
          <p:cNvSpPr>
            <a:spLocks noGrp="1"/>
          </p:cNvSpPr>
          <p:nvPr>
            <p:ph type="title"/>
          </p:nvPr>
        </p:nvSpPr>
        <p:spPr>
          <a:xfrm>
            <a:off x="914400" y="510988"/>
            <a:ext cx="9344578" cy="1156448"/>
          </a:xfrm>
        </p:spPr>
        <p:txBody>
          <a:bodyPr>
            <a:normAutofit/>
          </a:bodyPr>
          <a:lstStyle/>
          <a:p>
            <a:r>
              <a:rPr lang="en-US">
                <a:solidFill>
                  <a:srgbClr val="FFFFFF"/>
                </a:solidFill>
              </a:rPr>
              <a:t>Example </a:t>
            </a:r>
          </a:p>
        </p:txBody>
      </p:sp>
      <p:sp>
        <p:nvSpPr>
          <p:cNvPr id="3" name="Content Placeholder 2">
            <a:extLst>
              <a:ext uri="{FF2B5EF4-FFF2-40B4-BE49-F238E27FC236}">
                <a16:creationId xmlns:a16="http://schemas.microsoft.com/office/drawing/2014/main" id="{C6ACE89D-AB87-F542-A230-1D0A00CB366E}"/>
              </a:ext>
            </a:extLst>
          </p:cNvPr>
          <p:cNvSpPr>
            <a:spLocks noGrp="1"/>
          </p:cNvSpPr>
          <p:nvPr>
            <p:ph idx="1"/>
          </p:nvPr>
        </p:nvSpPr>
        <p:spPr>
          <a:xfrm>
            <a:off x="5156" y="2128964"/>
            <a:ext cx="12181688" cy="4729036"/>
          </a:xfrm>
        </p:spPr>
        <p:txBody>
          <a:bodyPr>
            <a:normAutofit fontScale="92500" lnSpcReduction="10000"/>
          </a:bodyPr>
          <a:lstStyle/>
          <a:p>
            <a:pPr>
              <a:lnSpc>
                <a:spcPct val="110000"/>
              </a:lnSpc>
            </a:pPr>
            <a:r>
              <a:rPr lang="en-US" dirty="0"/>
              <a:t>In a certain town, the probability that it rains on any Monday is </a:t>
            </a:r>
            <a:r>
              <a:rPr lang="en-US" dirty="0">
                <a:solidFill>
                  <a:srgbClr val="7030A0"/>
                </a:solidFill>
              </a:rPr>
              <a:t>0.21</a:t>
            </a:r>
            <a:r>
              <a:rPr lang="en-US" dirty="0"/>
              <a:t>. If it rains on Monday, then the probability that it rains on Tuesday is </a:t>
            </a:r>
            <a:r>
              <a:rPr lang="en-US" dirty="0">
                <a:solidFill>
                  <a:srgbClr val="7030A0"/>
                </a:solidFill>
              </a:rPr>
              <a:t>0.83</a:t>
            </a:r>
            <a:r>
              <a:rPr lang="en-US" dirty="0"/>
              <a:t>. If it does not rain on Monday, then the probability of rain on Tuesday is </a:t>
            </a:r>
            <a:r>
              <a:rPr lang="en-US" dirty="0">
                <a:solidFill>
                  <a:srgbClr val="7030A0"/>
                </a:solidFill>
              </a:rPr>
              <a:t>0.3</a:t>
            </a:r>
            <a:r>
              <a:rPr lang="en-US" dirty="0"/>
              <a:t>. For a given week, find the probability that it rains:</a:t>
            </a:r>
          </a:p>
          <a:p>
            <a:pPr>
              <a:lnSpc>
                <a:spcPct val="110000"/>
              </a:lnSpc>
            </a:pPr>
            <a:r>
              <a:rPr lang="en-US" dirty="0"/>
              <a:t>1. on both Monday and Tuesday</a:t>
            </a:r>
          </a:p>
          <a:p>
            <a:pPr>
              <a:lnSpc>
                <a:spcPct val="110000"/>
              </a:lnSpc>
            </a:pPr>
            <a:r>
              <a:rPr lang="en-US" dirty="0"/>
              <a:t>2. on Tuesday.</a:t>
            </a:r>
          </a:p>
          <a:p>
            <a:pPr>
              <a:lnSpc>
                <a:spcPct val="110000"/>
              </a:lnSpc>
            </a:pPr>
            <a:r>
              <a:rPr lang="en-US" dirty="0"/>
              <a:t>Let 𝑀 represent the event ‘rain on Monday’ </a:t>
            </a:r>
          </a:p>
          <a:p>
            <a:pPr marL="0" indent="0">
              <a:lnSpc>
                <a:spcPct val="110000"/>
              </a:lnSpc>
              <a:buNone/>
            </a:pPr>
            <a:r>
              <a:rPr lang="en-US" dirty="0"/>
              <a:t>    and 𝑇 represent the event ‘rain on Tuesday’.</a:t>
            </a:r>
          </a:p>
          <a:p>
            <a:pPr>
              <a:lnSpc>
                <a:spcPct val="110000"/>
              </a:lnSpc>
            </a:pPr>
            <a:r>
              <a:rPr lang="en-US" dirty="0"/>
              <a:t>1. The probability that it rains on both Monday and Tuesday</a:t>
            </a:r>
          </a:p>
          <a:p>
            <a:pPr marL="0" indent="0">
              <a:lnSpc>
                <a:spcPct val="110000"/>
              </a:lnSpc>
              <a:buNone/>
            </a:pPr>
            <a:r>
              <a:rPr lang="en-US" dirty="0"/>
              <a:t>        is given by</a:t>
            </a:r>
          </a:p>
          <a:p>
            <a:pPr>
              <a:lnSpc>
                <a:spcPct val="110000"/>
              </a:lnSpc>
            </a:pPr>
            <a:r>
              <a:rPr lang="en-US" dirty="0"/>
              <a:t>Pr(𝑇∩𝑀)=0.21×0.83=0.1743</a:t>
            </a:r>
          </a:p>
          <a:p>
            <a:pPr>
              <a:lnSpc>
                <a:spcPct val="110000"/>
              </a:lnSpc>
            </a:pPr>
            <a:r>
              <a:rPr lang="en-US" dirty="0"/>
              <a:t>2. The probability that it rains on Tuesday is given by</a:t>
            </a:r>
          </a:p>
          <a:p>
            <a:pPr>
              <a:lnSpc>
                <a:spcPct val="110000"/>
              </a:lnSpc>
            </a:pPr>
            <a:r>
              <a:rPr lang="en-US" dirty="0"/>
              <a:t>Pr(𝑇)=Pr(𝑇∩𝑀)+Pr(𝑇∩𝑀′)=0.1743+0.237=0.4113</a:t>
            </a:r>
          </a:p>
        </p:txBody>
      </p:sp>
      <p:pic>
        <p:nvPicPr>
          <p:cNvPr id="4" name="Picture 3">
            <a:extLst>
              <a:ext uri="{FF2B5EF4-FFF2-40B4-BE49-F238E27FC236}">
                <a16:creationId xmlns:a16="http://schemas.microsoft.com/office/drawing/2014/main" id="{53919C5F-8B3D-874A-AA61-CEFB47FCA867}"/>
              </a:ext>
            </a:extLst>
          </p:cNvPr>
          <p:cNvPicPr>
            <a:picLocks noChangeAspect="1"/>
          </p:cNvPicPr>
          <p:nvPr/>
        </p:nvPicPr>
        <p:blipFill>
          <a:blip r:embed="rId2"/>
          <a:stretch>
            <a:fillRect/>
          </a:stretch>
        </p:blipFill>
        <p:spPr>
          <a:xfrm>
            <a:off x="6792686" y="3320006"/>
            <a:ext cx="5394158" cy="1860985"/>
          </a:xfrm>
          <a:prstGeom prst="rect">
            <a:avLst/>
          </a:prstGeom>
        </p:spPr>
      </p:pic>
    </p:spTree>
    <p:extLst>
      <p:ext uri="{BB962C8B-B14F-4D97-AF65-F5344CB8AC3E}">
        <p14:creationId xmlns:p14="http://schemas.microsoft.com/office/powerpoint/2010/main" val="45524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additive="base">
                                        <p:cTn id="4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8E59FE-7D5E-44AE-9A51-08FBB00B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6D8945-D343-E14B-8C26-E53F210E6170}"/>
              </a:ext>
            </a:extLst>
          </p:cNvPr>
          <p:cNvSpPr>
            <a:spLocks noGrp="1"/>
          </p:cNvSpPr>
          <p:nvPr>
            <p:ph type="title"/>
          </p:nvPr>
        </p:nvSpPr>
        <p:spPr>
          <a:xfrm>
            <a:off x="914400" y="0"/>
            <a:ext cx="6397496" cy="871206"/>
          </a:xfrm>
        </p:spPr>
        <p:txBody>
          <a:bodyPr>
            <a:normAutofit/>
          </a:bodyPr>
          <a:lstStyle/>
          <a:p>
            <a:r>
              <a:rPr lang="en-US" dirty="0"/>
              <a:t>Section 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EDD112-CD04-534D-901A-32CACB7AB787}"/>
                  </a:ext>
                </a:extLst>
              </p:cNvPr>
              <p:cNvSpPr>
                <a:spLocks noGrp="1"/>
              </p:cNvSpPr>
              <p:nvPr>
                <p:ph idx="1"/>
              </p:nvPr>
            </p:nvSpPr>
            <p:spPr>
              <a:xfrm>
                <a:off x="0" y="682171"/>
                <a:ext cx="7010400" cy="6175829"/>
              </a:xfrm>
            </p:spPr>
            <p:txBody>
              <a:bodyPr>
                <a:normAutofit/>
              </a:bodyPr>
              <a:lstStyle/>
              <a:p>
                <a:pPr>
                  <a:lnSpc>
                    <a:spcPct val="110000"/>
                  </a:lnSpc>
                </a:pPr>
                <a:r>
                  <a:rPr lang="en-US" dirty="0"/>
                  <a:t>The probability of an event 𝐴 occurring when it is known that some event 𝐵 has already occurred is called </a:t>
                </a:r>
                <a:r>
                  <a:rPr lang="en-US" dirty="0">
                    <a:solidFill>
                      <a:srgbClr val="7030A0"/>
                    </a:solidFill>
                  </a:rPr>
                  <a:t>conditional probability</a:t>
                </a:r>
                <a:r>
                  <a:rPr lang="en-US" dirty="0"/>
                  <a:t> and is written Pr(𝐴|𝐵).</a:t>
                </a:r>
              </a:p>
              <a:p>
                <a:pPr>
                  <a:lnSpc>
                    <a:spcPct val="110000"/>
                  </a:lnSpc>
                </a:pPr>
                <a:r>
                  <a:rPr lang="en-US" dirty="0"/>
                  <a:t>In general, the conditional probability of an event 𝐴, given that event 𝐵 has already occurred, is given by</a:t>
                </a:r>
              </a:p>
              <a:p>
                <a:pPr>
                  <a:lnSpc>
                    <a:spcPct val="110000"/>
                  </a:lnSpc>
                </a:pPr>
                <a:r>
                  <a:rPr lang="en-US" sz="3200" dirty="0"/>
                  <a:t>Pr(𝐴|𝐵)=</a:t>
                </a:r>
                <a14:m>
                  <m:oMath xmlns:m="http://schemas.openxmlformats.org/officeDocument/2006/math">
                    <m:f>
                      <m:fPr>
                        <m:ctrlPr>
                          <a:rPr lang="en-US" sz="3200" i="1" smtClean="0">
                            <a:latin typeface="Cambria Math" panose="02040503050406030204" pitchFamily="18" charset="0"/>
                          </a:rPr>
                        </m:ctrlPr>
                      </m:fPr>
                      <m:num>
                        <m:r>
                          <m:rPr>
                            <m:nor/>
                          </m:rPr>
                          <a:rPr lang="en-US" sz="3200"/>
                          <m:t>Pr</m:t>
                        </m:r>
                        <m:r>
                          <m:rPr>
                            <m:nor/>
                          </m:rPr>
                          <a:rPr lang="en-US" sz="3200" dirty="0"/>
                          <m:t>(</m:t>
                        </m:r>
                        <m:r>
                          <m:rPr>
                            <m:nor/>
                          </m:rPr>
                          <a:rPr lang="en-US" sz="3200" dirty="0"/>
                          <m:t>𝐴</m:t>
                        </m:r>
                        <m:r>
                          <m:rPr>
                            <m:nor/>
                          </m:rPr>
                          <a:rPr lang="en-US" sz="3200" dirty="0"/>
                          <m:t>∩</m:t>
                        </m:r>
                        <m:r>
                          <m:rPr>
                            <m:nor/>
                          </m:rPr>
                          <a:rPr lang="en-US" sz="3200" dirty="0"/>
                          <m:t>𝐵</m:t>
                        </m:r>
                        <m:r>
                          <m:rPr>
                            <m:nor/>
                          </m:rPr>
                          <a:rPr lang="en-US" sz="3200" dirty="0"/>
                          <m:t>)</m:t>
                        </m:r>
                      </m:num>
                      <m:den>
                        <m:r>
                          <m:rPr>
                            <m:nor/>
                          </m:rPr>
                          <a:rPr lang="en-US" sz="3200"/>
                          <m:t>Pr</m:t>
                        </m:r>
                        <m:r>
                          <m:rPr>
                            <m:nor/>
                          </m:rPr>
                          <a:rPr lang="en-US" sz="3200" dirty="0"/>
                          <m:t>(</m:t>
                        </m:r>
                        <m:r>
                          <m:rPr>
                            <m:nor/>
                          </m:rPr>
                          <a:rPr lang="en-US" sz="3200" dirty="0"/>
                          <m:t>𝐵</m:t>
                        </m:r>
                        <m:r>
                          <m:rPr>
                            <m:nor/>
                          </m:rPr>
                          <a:rPr lang="en-US" sz="3200" dirty="0"/>
                          <m:t>)</m:t>
                        </m:r>
                      </m:den>
                    </m:f>
                  </m:oMath>
                </a14:m>
                <a:r>
                  <a:rPr lang="en-US" sz="3200" dirty="0"/>
                  <a:t>      if Pr(𝐵)≠0</a:t>
                </a:r>
              </a:p>
              <a:p>
                <a:pPr>
                  <a:lnSpc>
                    <a:spcPct val="110000"/>
                  </a:lnSpc>
                </a:pPr>
                <a:r>
                  <a:rPr lang="en-US" dirty="0"/>
                  <a:t>This formula may be rearranged to give the </a:t>
                </a:r>
                <a:r>
                  <a:rPr lang="en-US" dirty="0">
                    <a:solidFill>
                      <a:srgbClr val="7030A0"/>
                    </a:solidFill>
                  </a:rPr>
                  <a:t>multiplication rule of probability</a:t>
                </a:r>
                <a:r>
                  <a:rPr lang="en-US" dirty="0"/>
                  <a:t>:</a:t>
                </a:r>
              </a:p>
              <a:p>
                <a:pPr>
                  <a:lnSpc>
                    <a:spcPct val="110000"/>
                  </a:lnSpc>
                </a:pPr>
                <a:r>
                  <a:rPr lang="en-US" sz="3200" dirty="0"/>
                  <a:t>Pr(𝐴∩𝐵)=Pr(𝐴|𝐵)×Pr(𝐵)</a:t>
                </a:r>
              </a:p>
              <a:p>
                <a:pPr>
                  <a:lnSpc>
                    <a:spcPct val="110000"/>
                  </a:lnSpc>
                </a:pPr>
                <a:r>
                  <a:rPr lang="en-US" dirty="0">
                    <a:solidFill>
                      <a:srgbClr val="7030A0"/>
                    </a:solidFill>
                  </a:rPr>
                  <a:t>The law of total probability </a:t>
                </a:r>
                <a:r>
                  <a:rPr lang="en-US" dirty="0"/>
                  <a:t>states that, in the case of two events 𝐴 and 𝐵,</a:t>
                </a:r>
              </a:p>
              <a:p>
                <a:pPr>
                  <a:lnSpc>
                    <a:spcPct val="110000"/>
                  </a:lnSpc>
                </a:pPr>
                <a:r>
                  <a:rPr lang="en-US" sz="3200" dirty="0"/>
                  <a:t>Pr(𝐴)=Pr(𝐴|𝐵)Pr(𝐵)+Pr(𝐴|𝐵′)Pr(𝐵′)</a:t>
                </a:r>
              </a:p>
            </p:txBody>
          </p:sp>
        </mc:Choice>
        <mc:Fallback xmlns="">
          <p:sp>
            <p:nvSpPr>
              <p:cNvPr id="3" name="Content Placeholder 2">
                <a:extLst>
                  <a:ext uri="{FF2B5EF4-FFF2-40B4-BE49-F238E27FC236}">
                    <a16:creationId xmlns:a16="http://schemas.microsoft.com/office/drawing/2014/main" id="{53EDD112-CD04-534D-901A-32CACB7AB787}"/>
                  </a:ext>
                </a:extLst>
              </p:cNvPr>
              <p:cNvSpPr>
                <a:spLocks noGrp="1" noRot="1" noChangeAspect="1" noMove="1" noResize="1" noEditPoints="1" noAdjustHandles="1" noChangeArrowheads="1" noChangeShapeType="1" noTextEdit="1"/>
              </p:cNvSpPr>
              <p:nvPr>
                <p:ph idx="1"/>
              </p:nvPr>
            </p:nvSpPr>
            <p:spPr>
              <a:xfrm>
                <a:off x="0" y="682171"/>
                <a:ext cx="7010400" cy="6175829"/>
              </a:xfrm>
              <a:blipFill>
                <a:blip r:embed="rId2"/>
                <a:stretch>
                  <a:fillRect l="-2174" t="-411" r="-1087"/>
                </a:stretch>
              </a:blipFill>
            </p:spPr>
            <p:txBody>
              <a:bodyPr/>
              <a:lstStyle/>
              <a:p>
                <a:r>
                  <a:rPr lang="en-US">
                    <a:noFill/>
                  </a:rPr>
                  <a:t> </a:t>
                </a:r>
              </a:p>
            </p:txBody>
          </p:sp>
        </mc:Fallback>
      </mc:AlternateContent>
      <p:sp>
        <p:nvSpPr>
          <p:cNvPr id="11" name="Freeform: Shape 10">
            <a:extLst>
              <a:ext uri="{FF2B5EF4-FFF2-40B4-BE49-F238E27FC236}">
                <a16:creationId xmlns:a16="http://schemas.microsoft.com/office/drawing/2014/main" id="{454757A4-999E-4582-917C-9C73BFEA9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1BAE6AD2-77FD-438C-B9EE-3347535CE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E1DA6529-E7C0-2124-CBA6-A530421BD310}"/>
              </a:ext>
            </a:extLst>
          </p:cNvPr>
          <p:cNvPicPr>
            <a:picLocks noChangeAspect="1"/>
          </p:cNvPicPr>
          <p:nvPr/>
        </p:nvPicPr>
        <p:blipFill>
          <a:blip r:embed="rId3"/>
          <a:stretch>
            <a:fillRect/>
          </a:stretch>
        </p:blipFill>
        <p:spPr>
          <a:xfrm>
            <a:off x="7777246" y="18142"/>
            <a:ext cx="4414754" cy="3331889"/>
          </a:xfrm>
          <a:prstGeom prst="rect">
            <a:avLst/>
          </a:prstGeom>
        </p:spPr>
      </p:pic>
      <p:pic>
        <p:nvPicPr>
          <p:cNvPr id="8" name="Picture 7">
            <a:extLst>
              <a:ext uri="{FF2B5EF4-FFF2-40B4-BE49-F238E27FC236}">
                <a16:creationId xmlns:a16="http://schemas.microsoft.com/office/drawing/2014/main" id="{F6FFBCBB-5670-0C67-F47E-A6410AB4CD96}"/>
              </a:ext>
            </a:extLst>
          </p:cNvPr>
          <p:cNvPicPr>
            <a:picLocks noChangeAspect="1"/>
          </p:cNvPicPr>
          <p:nvPr/>
        </p:nvPicPr>
        <p:blipFill>
          <a:blip r:embed="rId4"/>
          <a:stretch>
            <a:fillRect/>
          </a:stretch>
        </p:blipFill>
        <p:spPr>
          <a:xfrm>
            <a:off x="8647414" y="2312894"/>
            <a:ext cx="1026938" cy="529030"/>
          </a:xfrm>
          <a:prstGeom prst="rect">
            <a:avLst/>
          </a:prstGeom>
        </p:spPr>
      </p:pic>
      <p:pic>
        <p:nvPicPr>
          <p:cNvPr id="10" name="Picture 9">
            <a:extLst>
              <a:ext uri="{FF2B5EF4-FFF2-40B4-BE49-F238E27FC236}">
                <a16:creationId xmlns:a16="http://schemas.microsoft.com/office/drawing/2014/main" id="{7C0E3379-4A9A-3F8D-D26E-5B2B22C509AA}"/>
              </a:ext>
            </a:extLst>
          </p:cNvPr>
          <p:cNvPicPr>
            <a:picLocks noChangeAspect="1"/>
          </p:cNvPicPr>
          <p:nvPr/>
        </p:nvPicPr>
        <p:blipFill>
          <a:blip r:embed="rId4"/>
          <a:stretch>
            <a:fillRect/>
          </a:stretch>
        </p:blipFill>
        <p:spPr>
          <a:xfrm>
            <a:off x="9415048" y="1165518"/>
            <a:ext cx="1026938" cy="529030"/>
          </a:xfrm>
          <a:prstGeom prst="rect">
            <a:avLst/>
          </a:prstGeom>
        </p:spPr>
      </p:pic>
      <p:pic>
        <p:nvPicPr>
          <p:cNvPr id="12" name="Picture 11">
            <a:extLst>
              <a:ext uri="{FF2B5EF4-FFF2-40B4-BE49-F238E27FC236}">
                <a16:creationId xmlns:a16="http://schemas.microsoft.com/office/drawing/2014/main" id="{05B10566-DDD0-A79A-D36A-CADC9F18DC43}"/>
              </a:ext>
            </a:extLst>
          </p:cNvPr>
          <p:cNvPicPr>
            <a:picLocks noChangeAspect="1"/>
          </p:cNvPicPr>
          <p:nvPr/>
        </p:nvPicPr>
        <p:blipFill>
          <a:blip r:embed="rId4"/>
          <a:stretch>
            <a:fillRect/>
          </a:stretch>
        </p:blipFill>
        <p:spPr>
          <a:xfrm>
            <a:off x="10156682" y="2413815"/>
            <a:ext cx="1026938" cy="529030"/>
          </a:xfrm>
          <a:prstGeom prst="rect">
            <a:avLst/>
          </a:prstGeom>
        </p:spPr>
      </p:pic>
      <p:pic>
        <p:nvPicPr>
          <p:cNvPr id="17" name="Picture 16">
            <a:extLst>
              <a:ext uri="{FF2B5EF4-FFF2-40B4-BE49-F238E27FC236}">
                <a16:creationId xmlns:a16="http://schemas.microsoft.com/office/drawing/2014/main" id="{4E01FAB3-01DB-34A2-36EC-3AEE5FE7614F}"/>
              </a:ext>
            </a:extLst>
          </p:cNvPr>
          <p:cNvPicPr>
            <a:picLocks noChangeAspect="1"/>
          </p:cNvPicPr>
          <p:nvPr/>
        </p:nvPicPr>
        <p:blipFill>
          <a:blip r:embed="rId3"/>
          <a:stretch>
            <a:fillRect/>
          </a:stretch>
        </p:blipFill>
        <p:spPr>
          <a:xfrm>
            <a:off x="7777246" y="3438071"/>
            <a:ext cx="4414754" cy="3331889"/>
          </a:xfrm>
          <a:prstGeom prst="rect">
            <a:avLst/>
          </a:prstGeom>
        </p:spPr>
      </p:pic>
      <p:pic>
        <p:nvPicPr>
          <p:cNvPr id="16" name="Picture 15">
            <a:extLst>
              <a:ext uri="{FF2B5EF4-FFF2-40B4-BE49-F238E27FC236}">
                <a16:creationId xmlns:a16="http://schemas.microsoft.com/office/drawing/2014/main" id="{59662770-A4F5-A29D-E0EE-A52A103B3C1B}"/>
              </a:ext>
            </a:extLst>
          </p:cNvPr>
          <p:cNvPicPr>
            <a:picLocks noChangeAspect="1"/>
          </p:cNvPicPr>
          <p:nvPr/>
        </p:nvPicPr>
        <p:blipFill>
          <a:blip r:embed="rId4"/>
          <a:stretch>
            <a:fillRect/>
          </a:stretch>
        </p:blipFill>
        <p:spPr>
          <a:xfrm>
            <a:off x="9416290" y="4607646"/>
            <a:ext cx="1026938" cy="529030"/>
          </a:xfrm>
          <a:prstGeom prst="rect">
            <a:avLst/>
          </a:prstGeom>
        </p:spPr>
      </p:pic>
      <p:pic>
        <p:nvPicPr>
          <p:cNvPr id="14" name="Picture 13">
            <a:extLst>
              <a:ext uri="{FF2B5EF4-FFF2-40B4-BE49-F238E27FC236}">
                <a16:creationId xmlns:a16="http://schemas.microsoft.com/office/drawing/2014/main" id="{4710A932-258C-766E-8FD1-114ADD262CBE}"/>
              </a:ext>
            </a:extLst>
          </p:cNvPr>
          <p:cNvPicPr>
            <a:picLocks noChangeAspect="1"/>
          </p:cNvPicPr>
          <p:nvPr/>
        </p:nvPicPr>
        <p:blipFill>
          <a:blip r:embed="rId4"/>
          <a:stretch>
            <a:fillRect/>
          </a:stretch>
        </p:blipFill>
        <p:spPr>
          <a:xfrm>
            <a:off x="8859587" y="5758282"/>
            <a:ext cx="1026938" cy="529030"/>
          </a:xfrm>
          <a:prstGeom prst="rect">
            <a:avLst/>
          </a:prstGeom>
        </p:spPr>
      </p:pic>
      <p:pic>
        <p:nvPicPr>
          <p:cNvPr id="15" name="Picture 14">
            <a:extLst>
              <a:ext uri="{FF2B5EF4-FFF2-40B4-BE49-F238E27FC236}">
                <a16:creationId xmlns:a16="http://schemas.microsoft.com/office/drawing/2014/main" id="{F7BCC398-68E0-E02E-38EB-BA1B216414D6}"/>
              </a:ext>
            </a:extLst>
          </p:cNvPr>
          <p:cNvPicPr>
            <a:picLocks noChangeAspect="1"/>
          </p:cNvPicPr>
          <p:nvPr/>
        </p:nvPicPr>
        <p:blipFill>
          <a:blip r:embed="rId4"/>
          <a:stretch>
            <a:fillRect/>
          </a:stretch>
        </p:blipFill>
        <p:spPr>
          <a:xfrm>
            <a:off x="10256166" y="5775069"/>
            <a:ext cx="1026938" cy="529030"/>
          </a:xfrm>
          <a:prstGeom prst="rect">
            <a:avLst/>
          </a:prstGeom>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26FE065F-42CE-7098-1C85-0E5DC0384B38}"/>
                  </a:ext>
                </a:extLst>
              </p:cNvPr>
              <p:cNvSpPr txBox="1"/>
              <p:nvPr/>
            </p:nvSpPr>
            <p:spPr>
              <a:xfrm>
                <a:off x="8435241" y="2453938"/>
                <a:ext cx="1239111"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nor/>
                        </m:rPr>
                        <a:rPr lang="en-US" sz="2800"/>
                        <m:t>Pr</m:t>
                      </m:r>
                      <m:r>
                        <m:rPr>
                          <m:nor/>
                        </m:rPr>
                        <a:rPr lang="en-US" sz="2800" dirty="0"/>
                        <m:t>(</m:t>
                      </m:r>
                      <m:r>
                        <m:rPr>
                          <m:nor/>
                        </m:rPr>
                        <a:rPr lang="en-US" sz="2800" dirty="0"/>
                        <m:t>𝐴</m:t>
                      </m:r>
                      <m:r>
                        <m:rPr>
                          <m:nor/>
                        </m:rPr>
                        <a:rPr lang="en-US" sz="2800" dirty="0"/>
                        <m:t>|</m:t>
                      </m:r>
                      <m:r>
                        <m:rPr>
                          <m:nor/>
                        </m:rPr>
                        <a:rPr lang="en-US" sz="2800" dirty="0"/>
                        <m:t>𝐵</m:t>
                      </m:r>
                      <m:r>
                        <m:rPr>
                          <m:nor/>
                        </m:rPr>
                        <a:rPr lang="en-US" sz="2800" dirty="0"/>
                        <m:t>)</m:t>
                      </m:r>
                    </m:oMath>
                  </m:oMathPara>
                </a14:m>
                <a:endParaRPr lang="en-AU" sz="2800" dirty="0">
                  <a:solidFill>
                    <a:schemeClr val="tx1"/>
                  </a:solidFill>
                </a:endParaRPr>
              </a:p>
            </p:txBody>
          </p:sp>
        </mc:Choice>
        <mc:Fallback>
          <p:sp>
            <p:nvSpPr>
              <p:cNvPr id="18" name="TextBox 17">
                <a:extLst>
                  <a:ext uri="{FF2B5EF4-FFF2-40B4-BE49-F238E27FC236}">
                    <a16:creationId xmlns:a16="http://schemas.microsoft.com/office/drawing/2014/main" id="{26FE065F-42CE-7098-1C85-0E5DC0384B38}"/>
                  </a:ext>
                </a:extLst>
              </p:cNvPr>
              <p:cNvSpPr txBox="1">
                <a:spLocks noRot="1" noChangeAspect="1" noMove="1" noResize="1" noEditPoints="1" noAdjustHandles="1" noChangeArrowheads="1" noChangeShapeType="1" noTextEdit="1"/>
              </p:cNvSpPr>
              <p:nvPr/>
            </p:nvSpPr>
            <p:spPr>
              <a:xfrm>
                <a:off x="8435241" y="2453938"/>
                <a:ext cx="1239111" cy="523220"/>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D4DBD8EB-4A17-964A-06BB-4B430A898DF5}"/>
                  </a:ext>
                </a:extLst>
              </p:cNvPr>
              <p:cNvSpPr txBox="1"/>
              <p:nvPr/>
            </p:nvSpPr>
            <p:spPr>
              <a:xfrm>
                <a:off x="9196997" y="1275030"/>
                <a:ext cx="1239111"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nor/>
                        </m:rPr>
                        <a:rPr lang="en-US" sz="2800" smtClean="0"/>
                        <m:t>Pr</m:t>
                      </m:r>
                      <m:r>
                        <m:rPr>
                          <m:nor/>
                        </m:rPr>
                        <a:rPr lang="en-US" sz="2800" dirty="0" smtClean="0"/>
                        <m:t>(</m:t>
                      </m:r>
                      <m:r>
                        <m:rPr>
                          <m:nor/>
                        </m:rPr>
                        <a:rPr lang="en-US" sz="2800" dirty="0" smtClean="0"/>
                        <m:t>𝐴</m:t>
                      </m:r>
                      <m:r>
                        <m:rPr>
                          <m:nor/>
                        </m:rPr>
                        <a:rPr lang="en-US" sz="2800" dirty="0" smtClean="0"/>
                        <m:t>∩</m:t>
                      </m:r>
                      <m:r>
                        <m:rPr>
                          <m:nor/>
                        </m:rPr>
                        <a:rPr lang="en-US" sz="2800" dirty="0" smtClean="0"/>
                        <m:t>𝐵</m:t>
                      </m:r>
                      <m:r>
                        <m:rPr>
                          <m:nor/>
                        </m:rPr>
                        <a:rPr lang="en-US" sz="2800" dirty="0" smtClean="0"/>
                        <m:t>)</m:t>
                      </m:r>
                    </m:oMath>
                  </m:oMathPara>
                </a14:m>
                <a:endParaRPr lang="en-AU" sz="2800" dirty="0"/>
              </a:p>
            </p:txBody>
          </p:sp>
        </mc:Choice>
        <mc:Fallback>
          <p:sp>
            <p:nvSpPr>
              <p:cNvPr id="19" name="TextBox 18">
                <a:extLst>
                  <a:ext uri="{FF2B5EF4-FFF2-40B4-BE49-F238E27FC236}">
                    <a16:creationId xmlns:a16="http://schemas.microsoft.com/office/drawing/2014/main" id="{D4DBD8EB-4A17-964A-06BB-4B430A898DF5}"/>
                  </a:ext>
                </a:extLst>
              </p:cNvPr>
              <p:cNvSpPr txBox="1">
                <a:spLocks noRot="1" noChangeAspect="1" noMove="1" noResize="1" noEditPoints="1" noAdjustHandles="1" noChangeArrowheads="1" noChangeShapeType="1" noTextEdit="1"/>
              </p:cNvSpPr>
              <p:nvPr/>
            </p:nvSpPr>
            <p:spPr>
              <a:xfrm>
                <a:off x="9196997" y="1275030"/>
                <a:ext cx="1239111" cy="523220"/>
              </a:xfrm>
              <a:prstGeom prst="rect">
                <a:avLst/>
              </a:prstGeom>
              <a:blipFill>
                <a:blip r:embed="rId6"/>
                <a:stretch>
                  <a:fillRect r="-8374"/>
                </a:stretch>
              </a:blipFill>
            </p:spPr>
            <p:txBody>
              <a:bodyPr/>
              <a:lstStyle/>
              <a:p>
                <a:r>
                  <a:rPr lang="en-AU">
                    <a:noFill/>
                  </a:rPr>
                  <a:t> </a:t>
                </a:r>
              </a:p>
            </p:txBody>
          </p:sp>
        </mc:Fallback>
      </mc:AlternateContent>
      <p:sp>
        <p:nvSpPr>
          <p:cNvPr id="22" name="TextBox 21">
            <a:extLst>
              <a:ext uri="{FF2B5EF4-FFF2-40B4-BE49-F238E27FC236}">
                <a16:creationId xmlns:a16="http://schemas.microsoft.com/office/drawing/2014/main" id="{DEA0A505-475A-4277-91E9-E1AF7B594566}"/>
              </a:ext>
            </a:extLst>
          </p:cNvPr>
          <p:cNvSpPr txBox="1"/>
          <p:nvPr/>
        </p:nvSpPr>
        <p:spPr>
          <a:xfrm>
            <a:off x="10240794" y="2471401"/>
            <a:ext cx="1239111" cy="523220"/>
          </a:xfrm>
          <a:prstGeom prst="rect">
            <a:avLst/>
          </a:prstGeom>
          <a:noFill/>
        </p:spPr>
        <p:txBody>
          <a:bodyPr wrap="square" rtlCol="0">
            <a:spAutoFit/>
          </a:bodyPr>
          <a:lstStyle/>
          <a:p>
            <a:r>
              <a:rPr lang="en-US" sz="2800" dirty="0"/>
              <a:t>Pr(𝐵)</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195EEBAD-1681-AEF4-830D-A912E4687DD0}"/>
                  </a:ext>
                </a:extLst>
              </p:cNvPr>
              <p:cNvSpPr txBox="1"/>
              <p:nvPr/>
            </p:nvSpPr>
            <p:spPr>
              <a:xfrm>
                <a:off x="9160883" y="4752439"/>
                <a:ext cx="1239111"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nor/>
                        </m:rPr>
                        <a:rPr lang="en-US" sz="2800" smtClean="0"/>
                        <m:t>Pr</m:t>
                      </m:r>
                      <m:r>
                        <m:rPr>
                          <m:nor/>
                        </m:rPr>
                        <a:rPr lang="en-US" sz="2800" dirty="0" smtClean="0"/>
                        <m:t>(</m:t>
                      </m:r>
                      <m:r>
                        <m:rPr>
                          <m:nor/>
                        </m:rPr>
                        <a:rPr lang="en-US" sz="2800" dirty="0" smtClean="0"/>
                        <m:t>𝐴</m:t>
                      </m:r>
                      <m:r>
                        <m:rPr>
                          <m:nor/>
                        </m:rPr>
                        <a:rPr lang="en-US" sz="2800" dirty="0" smtClean="0"/>
                        <m:t>∩</m:t>
                      </m:r>
                      <m:r>
                        <m:rPr>
                          <m:nor/>
                        </m:rPr>
                        <a:rPr lang="en-US" sz="2800" dirty="0" smtClean="0"/>
                        <m:t>𝐵</m:t>
                      </m:r>
                      <m:r>
                        <m:rPr>
                          <m:nor/>
                        </m:rPr>
                        <a:rPr lang="en-US" sz="2800" dirty="0" smtClean="0"/>
                        <m:t>)</m:t>
                      </m:r>
                    </m:oMath>
                  </m:oMathPara>
                </a14:m>
                <a:endParaRPr lang="en-AU" sz="2800" dirty="0"/>
              </a:p>
            </p:txBody>
          </p:sp>
        </mc:Choice>
        <mc:Fallback>
          <p:sp>
            <p:nvSpPr>
              <p:cNvPr id="23" name="TextBox 22">
                <a:extLst>
                  <a:ext uri="{FF2B5EF4-FFF2-40B4-BE49-F238E27FC236}">
                    <a16:creationId xmlns:a16="http://schemas.microsoft.com/office/drawing/2014/main" id="{195EEBAD-1681-AEF4-830D-A912E4687DD0}"/>
                  </a:ext>
                </a:extLst>
              </p:cNvPr>
              <p:cNvSpPr txBox="1">
                <a:spLocks noRot="1" noChangeAspect="1" noMove="1" noResize="1" noEditPoints="1" noAdjustHandles="1" noChangeArrowheads="1" noChangeShapeType="1" noTextEdit="1"/>
              </p:cNvSpPr>
              <p:nvPr/>
            </p:nvSpPr>
            <p:spPr>
              <a:xfrm>
                <a:off x="9160883" y="4752439"/>
                <a:ext cx="1239111" cy="523220"/>
              </a:xfrm>
              <a:prstGeom prst="rect">
                <a:avLst/>
              </a:prstGeom>
              <a:blipFill>
                <a:blip r:embed="rId7"/>
                <a:stretch>
                  <a:fillRect r="-8374"/>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EBF326DC-523B-1C2B-F977-06E88F413E26}"/>
                  </a:ext>
                </a:extLst>
              </p:cNvPr>
              <p:cNvSpPr txBox="1"/>
              <p:nvPr/>
            </p:nvSpPr>
            <p:spPr>
              <a:xfrm>
                <a:off x="8478578" y="5915589"/>
                <a:ext cx="1239111"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nor/>
                        </m:rPr>
                        <a:rPr lang="en-US" sz="2800"/>
                        <m:t>Pr</m:t>
                      </m:r>
                      <m:r>
                        <m:rPr>
                          <m:nor/>
                        </m:rPr>
                        <a:rPr lang="en-US" sz="2800" dirty="0"/>
                        <m:t>(</m:t>
                      </m:r>
                      <m:r>
                        <m:rPr>
                          <m:nor/>
                        </m:rPr>
                        <a:rPr lang="en-AU" sz="2800" b="0" i="1" dirty="0" smtClean="0"/>
                        <m:t>B</m:t>
                      </m:r>
                      <m:r>
                        <m:rPr>
                          <m:nor/>
                        </m:rPr>
                        <a:rPr lang="en-US" sz="2800" dirty="0"/>
                        <m:t>|</m:t>
                      </m:r>
                      <m:r>
                        <m:rPr>
                          <m:nor/>
                        </m:rPr>
                        <a:rPr lang="en-AU" sz="2800" b="0" i="1" dirty="0" smtClean="0"/>
                        <m:t>A</m:t>
                      </m:r>
                      <m:r>
                        <m:rPr>
                          <m:nor/>
                        </m:rPr>
                        <a:rPr lang="en-US" sz="2800" dirty="0"/>
                        <m:t>)</m:t>
                      </m:r>
                    </m:oMath>
                  </m:oMathPara>
                </a14:m>
                <a:endParaRPr lang="en-AU" sz="2800" dirty="0">
                  <a:solidFill>
                    <a:schemeClr val="tx1"/>
                  </a:solidFill>
                </a:endParaRPr>
              </a:p>
            </p:txBody>
          </p:sp>
        </mc:Choice>
        <mc:Fallback>
          <p:sp>
            <p:nvSpPr>
              <p:cNvPr id="24" name="TextBox 23">
                <a:extLst>
                  <a:ext uri="{FF2B5EF4-FFF2-40B4-BE49-F238E27FC236}">
                    <a16:creationId xmlns:a16="http://schemas.microsoft.com/office/drawing/2014/main" id="{EBF326DC-523B-1C2B-F977-06E88F413E26}"/>
                  </a:ext>
                </a:extLst>
              </p:cNvPr>
              <p:cNvSpPr txBox="1">
                <a:spLocks noRot="1" noChangeAspect="1" noMove="1" noResize="1" noEditPoints="1" noAdjustHandles="1" noChangeArrowheads="1" noChangeShapeType="1" noTextEdit="1"/>
              </p:cNvSpPr>
              <p:nvPr/>
            </p:nvSpPr>
            <p:spPr>
              <a:xfrm>
                <a:off x="8478578" y="5915589"/>
                <a:ext cx="1239111" cy="523220"/>
              </a:xfrm>
              <a:prstGeom prst="rect">
                <a:avLst/>
              </a:prstGeom>
              <a:blipFill>
                <a:blip r:embed="rId8"/>
                <a:stretch>
                  <a:fillRect/>
                </a:stretch>
              </a:blipFill>
            </p:spPr>
            <p:txBody>
              <a:bodyPr/>
              <a:lstStyle/>
              <a:p>
                <a:r>
                  <a:rPr lang="en-AU">
                    <a:noFill/>
                  </a:rPr>
                  <a:t> </a:t>
                </a:r>
              </a:p>
            </p:txBody>
          </p:sp>
        </mc:Fallback>
      </mc:AlternateContent>
      <p:sp>
        <p:nvSpPr>
          <p:cNvPr id="25" name="TextBox 24">
            <a:extLst>
              <a:ext uri="{FF2B5EF4-FFF2-40B4-BE49-F238E27FC236}">
                <a16:creationId xmlns:a16="http://schemas.microsoft.com/office/drawing/2014/main" id="{6D08A303-C99A-2F2E-8A5A-19F9509D630B}"/>
              </a:ext>
            </a:extLst>
          </p:cNvPr>
          <p:cNvSpPr txBox="1"/>
          <p:nvPr/>
        </p:nvSpPr>
        <p:spPr>
          <a:xfrm>
            <a:off x="10175502" y="5895528"/>
            <a:ext cx="1239111" cy="523220"/>
          </a:xfrm>
          <a:prstGeom prst="rect">
            <a:avLst/>
          </a:prstGeom>
          <a:noFill/>
        </p:spPr>
        <p:txBody>
          <a:bodyPr wrap="square" rtlCol="0">
            <a:spAutoFit/>
          </a:bodyPr>
          <a:lstStyle/>
          <a:p>
            <a:r>
              <a:rPr lang="en-US" sz="2800" dirty="0"/>
              <a:t>Pr(</a:t>
            </a:r>
            <a:r>
              <a:rPr lang="en-US" sz="2800" i="1" dirty="0"/>
              <a:t>A</a:t>
            </a:r>
            <a:r>
              <a:rPr lang="en-US" sz="2800" dirty="0"/>
              <a:t>)</a:t>
            </a:r>
          </a:p>
        </p:txBody>
      </p:sp>
    </p:spTree>
    <p:extLst>
      <p:ext uri="{BB962C8B-B14F-4D97-AF65-F5344CB8AC3E}">
        <p14:creationId xmlns:p14="http://schemas.microsoft.com/office/powerpoint/2010/main" val="276748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B9C1A-1606-4749-A221-E4F72A4E76EE}"/>
              </a:ext>
            </a:extLst>
          </p:cNvPr>
          <p:cNvSpPr>
            <a:spLocks noGrp="1"/>
          </p:cNvSpPr>
          <p:nvPr>
            <p:ph type="title"/>
          </p:nvPr>
        </p:nvSpPr>
        <p:spPr/>
        <p:txBody>
          <a:bodyPr/>
          <a:lstStyle/>
          <a:p>
            <a:r>
              <a:rPr lang="en-US" dirty="0"/>
              <a:t>Conditional probability </a:t>
            </a:r>
          </a:p>
        </p:txBody>
      </p:sp>
      <p:sp>
        <p:nvSpPr>
          <p:cNvPr id="3" name="Content Placeholder 2">
            <a:extLst>
              <a:ext uri="{FF2B5EF4-FFF2-40B4-BE49-F238E27FC236}">
                <a16:creationId xmlns:a16="http://schemas.microsoft.com/office/drawing/2014/main" id="{31871137-35EC-1746-8F17-ADD9E33B0E5E}"/>
              </a:ext>
            </a:extLst>
          </p:cNvPr>
          <p:cNvSpPr>
            <a:spLocks noGrp="1"/>
          </p:cNvSpPr>
          <p:nvPr>
            <p:ph idx="1"/>
          </p:nvPr>
        </p:nvSpPr>
        <p:spPr/>
        <p:txBody>
          <a:bodyPr>
            <a:normAutofit/>
          </a:bodyPr>
          <a:lstStyle/>
          <a:p>
            <a:r>
              <a:rPr lang="en-US" b="1" dirty="0"/>
              <a:t>The probability of an event 𝐴 occurring when it is known that some event 𝐵 has occurred is called </a:t>
            </a:r>
            <a:r>
              <a:rPr lang="en-US" b="1" dirty="0">
                <a:solidFill>
                  <a:srgbClr val="7030A0"/>
                </a:solidFill>
              </a:rPr>
              <a:t>conditional probabil</a:t>
            </a:r>
            <a:r>
              <a:rPr lang="en-US" b="1" dirty="0"/>
              <a:t>ity and is written </a:t>
            </a:r>
            <a:r>
              <a:rPr lang="en-US" b="1" dirty="0">
                <a:solidFill>
                  <a:srgbClr val="7030A0"/>
                </a:solidFill>
              </a:rPr>
              <a:t>Pr(𝐴|𝐵). </a:t>
            </a:r>
            <a:r>
              <a:rPr lang="en-US" b="1" dirty="0"/>
              <a:t>This is usually read as ‘the probability of </a:t>
            </a:r>
            <a:r>
              <a:rPr lang="en-US" b="1" dirty="0">
                <a:solidFill>
                  <a:srgbClr val="7030A0"/>
                </a:solidFill>
              </a:rPr>
              <a:t>𝐴 given 𝐵</a:t>
            </a:r>
            <a:r>
              <a:rPr lang="en-US" b="1" dirty="0"/>
              <a:t>’, and can be thought of as a means of adjusting probability in the light of new information.</a:t>
            </a:r>
          </a:p>
          <a:p>
            <a:r>
              <a:rPr lang="en-US" dirty="0"/>
              <a:t>For example, consider tossing a coin twice. What is the probability that the second toss shows a head, if we know that the first toss shows a head? Is the probability the same as if the first toss was a tail?</a:t>
            </a:r>
          </a:p>
          <a:p>
            <a:r>
              <a:rPr lang="en-US" dirty="0"/>
              <a:t>Suppose that we define </a:t>
            </a:r>
            <a:r>
              <a:rPr lang="en-US" dirty="0">
                <a:solidFill>
                  <a:srgbClr val="7030A0"/>
                </a:solidFill>
              </a:rPr>
              <a:t>event 𝐴 as ‘the second toss is a head</a:t>
            </a:r>
            <a:r>
              <a:rPr lang="en-US" dirty="0"/>
              <a:t>’, and </a:t>
            </a:r>
            <a:r>
              <a:rPr lang="en-US" dirty="0">
                <a:solidFill>
                  <a:srgbClr val="7030A0"/>
                </a:solidFill>
              </a:rPr>
              <a:t>event 𝐵 as ‘the first toss is a head’. </a:t>
            </a:r>
            <a:r>
              <a:rPr lang="en-US" dirty="0"/>
              <a:t>Then the probability that the second toss shows a head, given that the first toss shows a head, is written Pr(𝐴|𝐵) and is an example of conditional probability.</a:t>
            </a:r>
          </a:p>
        </p:txBody>
      </p:sp>
    </p:spTree>
    <p:extLst>
      <p:ext uri="{BB962C8B-B14F-4D97-AF65-F5344CB8AC3E}">
        <p14:creationId xmlns:p14="http://schemas.microsoft.com/office/powerpoint/2010/main" val="315608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C7E29F-7DCD-B942-9CD6-1A3362B8395D}"/>
              </a:ext>
            </a:extLst>
          </p:cNvPr>
          <p:cNvSpPr>
            <a:spLocks noGrp="1"/>
          </p:cNvSpPr>
          <p:nvPr>
            <p:ph type="title"/>
          </p:nvPr>
        </p:nvSpPr>
        <p:spPr>
          <a:xfrm>
            <a:off x="914400" y="510988"/>
            <a:ext cx="9344578" cy="1156448"/>
          </a:xfrm>
        </p:spPr>
        <p:txBody>
          <a:bodyPr>
            <a:normAutofit/>
          </a:bodyPr>
          <a:lstStyle/>
          <a:p>
            <a:r>
              <a:rPr lang="en-US">
                <a:solidFill>
                  <a:srgbClr val="FFFFFF"/>
                </a:solidFill>
              </a:rPr>
              <a:t>Example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A4AF32-B6EE-CA43-A504-DA1C27D39D89}"/>
                  </a:ext>
                </a:extLst>
              </p:cNvPr>
              <p:cNvSpPr>
                <a:spLocks noGrp="1"/>
              </p:cNvSpPr>
              <p:nvPr>
                <p:ph idx="1"/>
              </p:nvPr>
            </p:nvSpPr>
            <p:spPr>
              <a:xfrm>
                <a:off x="5156" y="2178424"/>
                <a:ext cx="7470188" cy="4679576"/>
              </a:xfrm>
            </p:spPr>
            <p:txBody>
              <a:bodyPr>
                <a:normAutofit/>
              </a:bodyPr>
              <a:lstStyle/>
              <a:p>
                <a:pPr>
                  <a:lnSpc>
                    <a:spcPct val="110000"/>
                  </a:lnSpc>
                </a:pPr>
                <a:r>
                  <a:rPr lang="en-US" sz="2400" dirty="0"/>
                  <a:t>Suppose we roll a fair die and define event 𝐴 as ‘rolling a six’ and event 𝐵 as ‘rolling an even number’. What is the probability of rolling a six given the information that an even number was rolled?</a:t>
                </a:r>
              </a:p>
              <a:p>
                <a:pPr>
                  <a:lnSpc>
                    <a:spcPct val="110000"/>
                  </a:lnSpc>
                </a:pPr>
                <a:r>
                  <a:rPr lang="en-US" sz="2400" dirty="0"/>
                  <a:t>The events 𝐴 and 𝐵 can be shown on a Venn diagram.</a:t>
                </a:r>
              </a:p>
              <a:p>
                <a:pPr>
                  <a:lnSpc>
                    <a:spcPct val="110000"/>
                  </a:lnSpc>
                </a:pPr>
                <a:r>
                  <a:rPr lang="en-US" sz="2400" dirty="0"/>
                  <a:t>We know that event 𝐵 has already occurred so we know that the outcome was 2, 4 or 6. Thus</a:t>
                </a:r>
              </a:p>
              <a:p>
                <a:pPr>
                  <a:lnSpc>
                    <a:spcPct val="110000"/>
                  </a:lnSpc>
                </a:pPr>
                <a:r>
                  <a:rPr lang="en-US" sz="2400" dirty="0"/>
                  <a:t>Pr(six is rolled given an even number is rolled)=</a:t>
                </a:r>
                <a14:m>
                  <m:oMath xmlns:m="http://schemas.openxmlformats.org/officeDocument/2006/math">
                    <m:f>
                      <m:fPr>
                        <m:ctrlPr>
                          <a:rPr lang="en-US" sz="2400" i="1" smtClean="0">
                            <a:latin typeface="Cambria Math" panose="02040503050406030204" pitchFamily="18" charset="0"/>
                          </a:rPr>
                        </m:ctrlPr>
                      </m:fPr>
                      <m:num>
                        <m:r>
                          <m:rPr>
                            <m:nor/>
                          </m:rPr>
                          <a:rPr lang="en-US" sz="2400" dirty="0"/>
                          <m:t>number</m:t>
                        </m:r>
                        <m:r>
                          <m:rPr>
                            <m:nor/>
                          </m:rPr>
                          <a:rPr lang="en-US" sz="2400" dirty="0"/>
                          <m:t> </m:t>
                        </m:r>
                        <m:r>
                          <m:rPr>
                            <m:nor/>
                          </m:rPr>
                          <a:rPr lang="en-US" sz="2400" dirty="0"/>
                          <m:t>of</m:t>
                        </m:r>
                        <m:r>
                          <m:rPr>
                            <m:nor/>
                          </m:rPr>
                          <a:rPr lang="en-US" sz="2400" dirty="0"/>
                          <m:t> </m:t>
                        </m:r>
                        <m:r>
                          <m:rPr>
                            <m:nor/>
                          </m:rPr>
                          <a:rPr lang="en-US" sz="2400" dirty="0"/>
                          <m:t>favourable</m:t>
                        </m:r>
                        <m:r>
                          <m:rPr>
                            <m:nor/>
                          </m:rPr>
                          <a:rPr lang="en-US" sz="2400" dirty="0"/>
                          <m:t> </m:t>
                        </m:r>
                        <m:r>
                          <m:rPr>
                            <m:nor/>
                          </m:rPr>
                          <a:rPr lang="en-US" sz="2400" dirty="0"/>
                          <m:t>outcomes</m:t>
                        </m:r>
                      </m:num>
                      <m:den>
                        <m:r>
                          <m:rPr>
                            <m:nor/>
                          </m:rPr>
                          <a:rPr lang="en-US" sz="2400" dirty="0"/>
                          <m:t>total</m:t>
                        </m:r>
                        <m:r>
                          <m:rPr>
                            <m:nor/>
                          </m:rPr>
                          <a:rPr lang="en-US" sz="2400" dirty="0"/>
                          <m:t> </m:t>
                        </m:r>
                        <m:r>
                          <m:rPr>
                            <m:nor/>
                          </m:rPr>
                          <a:rPr lang="en-US" sz="2400" dirty="0"/>
                          <m:t>number</m:t>
                        </m:r>
                        <m:r>
                          <m:rPr>
                            <m:nor/>
                          </m:rPr>
                          <a:rPr lang="en-US" sz="2400" dirty="0"/>
                          <m:t> </m:t>
                        </m:r>
                        <m:r>
                          <m:rPr>
                            <m:nor/>
                          </m:rPr>
                          <a:rPr lang="en-US" sz="2400" dirty="0"/>
                          <m:t>of</m:t>
                        </m:r>
                        <m:r>
                          <m:rPr>
                            <m:nor/>
                          </m:rPr>
                          <a:rPr lang="en-US" sz="2400" dirty="0"/>
                          <m:t> </m:t>
                        </m:r>
                        <m:r>
                          <m:rPr>
                            <m:nor/>
                          </m:rPr>
                          <a:rPr lang="en-US" sz="2400" dirty="0"/>
                          <m:t>outcomes</m:t>
                        </m:r>
                      </m:den>
                    </m:f>
                  </m:oMath>
                </a14:m>
                <a:r>
                  <a:rPr lang="en-US" sz="2400" dirty="0"/>
                  <a:t> = </a:t>
                </a:r>
                <a14:m>
                  <m:oMath xmlns:m="http://schemas.openxmlformats.org/officeDocument/2006/math">
                    <m:f>
                      <m:fPr>
                        <m:ctrlPr>
                          <a:rPr lang="en-US" sz="2400" i="1">
                            <a:latin typeface="Cambria Math" panose="02040503050406030204" pitchFamily="18" charset="0"/>
                          </a:rPr>
                        </m:ctrlPr>
                      </m:fPr>
                      <m:num>
                        <m:r>
                          <m:rPr>
                            <m:nor/>
                          </m:rPr>
                          <a:rPr lang="en-US" sz="2400" dirty="0"/>
                          <m:t>𝑛</m:t>
                        </m:r>
                        <m:r>
                          <m:rPr>
                            <m:nor/>
                          </m:rPr>
                          <a:rPr lang="en-US" sz="2400" dirty="0"/>
                          <m:t>(</m:t>
                        </m:r>
                        <m:r>
                          <m:rPr>
                            <m:nor/>
                          </m:rPr>
                          <a:rPr lang="en-US" sz="2400" dirty="0"/>
                          <m:t>𝐴</m:t>
                        </m:r>
                        <m:r>
                          <m:rPr>
                            <m:nor/>
                          </m:rPr>
                          <a:rPr lang="en-US" sz="2400" dirty="0"/>
                          <m:t>)</m:t>
                        </m:r>
                      </m:num>
                      <m:den>
                        <m:r>
                          <m:rPr>
                            <m:nor/>
                          </m:rPr>
                          <a:rPr lang="en-US" sz="2400" dirty="0"/>
                          <m:t>𝑛</m:t>
                        </m:r>
                        <m:r>
                          <m:rPr>
                            <m:nor/>
                          </m:rPr>
                          <a:rPr lang="en-US" sz="2400" dirty="0"/>
                          <m:t>(</m:t>
                        </m:r>
                        <m:r>
                          <m:rPr>
                            <m:nor/>
                          </m:rPr>
                          <a:rPr lang="en-US" sz="2400" dirty="0"/>
                          <m:t>𝐵</m:t>
                        </m:r>
                        <m:r>
                          <m:rPr>
                            <m:nor/>
                          </m:rPr>
                          <a:rPr lang="en-US" sz="2400" dirty="0"/>
                          <m:t>)</m:t>
                        </m:r>
                      </m:den>
                    </m:f>
                    <m:r>
                      <a:rPr lang="en-US" sz="2400" i="1">
                        <a:latin typeface="Cambria Math" panose="02040503050406030204" pitchFamily="18" charset="0"/>
                      </a:rPr>
                      <m:t> </m:t>
                    </m:r>
                  </m:oMath>
                </a14:m>
                <a:r>
                  <a:rPr lang="en-US" sz="2400" dirty="0"/>
                  <a:t>=</a:t>
                </a:r>
                <a14:m>
                  <m:oMath xmlns:m="http://schemas.openxmlformats.org/officeDocument/2006/math">
                    <m:f>
                      <m:fPr>
                        <m:ctrlPr>
                          <a:rPr lang="en-US" sz="2400" i="1" smtClean="0">
                            <a:latin typeface="Cambria Math" panose="02040503050406030204" pitchFamily="18" charset="0"/>
                          </a:rPr>
                        </m:ctrlPr>
                      </m:fPr>
                      <m:num>
                        <m:r>
                          <a:rPr lang="en-AU" sz="2400" b="0" i="1" smtClean="0">
                            <a:latin typeface="Cambria Math" panose="02040503050406030204" pitchFamily="18" charset="0"/>
                          </a:rPr>
                          <m:t>1</m:t>
                        </m:r>
                      </m:num>
                      <m:den>
                        <m:r>
                          <a:rPr lang="en-AU" sz="2400" b="0" i="1" smtClean="0">
                            <a:latin typeface="Cambria Math" panose="02040503050406030204" pitchFamily="18" charset="0"/>
                          </a:rPr>
                          <m:t>3</m:t>
                        </m:r>
                      </m:den>
                    </m:f>
                  </m:oMath>
                </a14:m>
                <a:endParaRPr lang="en-US" sz="2400" dirty="0"/>
              </a:p>
            </p:txBody>
          </p:sp>
        </mc:Choice>
        <mc:Fallback xmlns="">
          <p:sp>
            <p:nvSpPr>
              <p:cNvPr id="3" name="Content Placeholder 2">
                <a:extLst>
                  <a:ext uri="{FF2B5EF4-FFF2-40B4-BE49-F238E27FC236}">
                    <a16:creationId xmlns:a16="http://schemas.microsoft.com/office/drawing/2014/main" id="{A0A4AF32-B6EE-CA43-A504-DA1C27D39D89}"/>
                  </a:ext>
                </a:extLst>
              </p:cNvPr>
              <p:cNvSpPr>
                <a:spLocks noGrp="1" noRot="1" noChangeAspect="1" noMove="1" noResize="1" noEditPoints="1" noAdjustHandles="1" noChangeArrowheads="1" noChangeShapeType="1" noTextEdit="1"/>
              </p:cNvSpPr>
              <p:nvPr>
                <p:ph idx="1"/>
              </p:nvPr>
            </p:nvSpPr>
            <p:spPr>
              <a:xfrm>
                <a:off x="5156" y="2178424"/>
                <a:ext cx="7470188" cy="4679576"/>
              </a:xfrm>
              <a:blipFill>
                <a:blip r:embed="rId2"/>
                <a:stretch>
                  <a:fillRect l="-1188" t="-813" r="-237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70617CE-B6C7-6849-A305-8B392DD27AC4}"/>
              </a:ext>
            </a:extLst>
          </p:cNvPr>
          <p:cNvPicPr>
            <a:picLocks noChangeAspect="1"/>
          </p:cNvPicPr>
          <p:nvPr/>
        </p:nvPicPr>
        <p:blipFill>
          <a:blip r:embed="rId3"/>
          <a:stretch>
            <a:fillRect/>
          </a:stretch>
        </p:blipFill>
        <p:spPr>
          <a:xfrm>
            <a:off x="7547672" y="2942947"/>
            <a:ext cx="4572000" cy="2743200"/>
          </a:xfrm>
          <a:prstGeom prst="rect">
            <a:avLst/>
          </a:prstGeom>
        </p:spPr>
      </p:pic>
    </p:spTree>
    <p:extLst>
      <p:ext uri="{BB962C8B-B14F-4D97-AF65-F5344CB8AC3E}">
        <p14:creationId xmlns:p14="http://schemas.microsoft.com/office/powerpoint/2010/main" val="378806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C7E29F-7DCD-B942-9CD6-1A3362B8395D}"/>
              </a:ext>
            </a:extLst>
          </p:cNvPr>
          <p:cNvSpPr>
            <a:spLocks noGrp="1"/>
          </p:cNvSpPr>
          <p:nvPr>
            <p:ph type="title"/>
          </p:nvPr>
        </p:nvSpPr>
        <p:spPr>
          <a:xfrm>
            <a:off x="914400" y="510988"/>
            <a:ext cx="9344578" cy="1156448"/>
          </a:xfrm>
        </p:spPr>
        <p:txBody>
          <a:bodyPr>
            <a:normAutofit/>
          </a:bodyPr>
          <a:lstStyle/>
          <a:p>
            <a:r>
              <a:rPr lang="en-US">
                <a:solidFill>
                  <a:srgbClr val="FFFFFF"/>
                </a:solidFill>
              </a:rPr>
              <a:t>Example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A4AF32-B6EE-CA43-A504-DA1C27D39D89}"/>
                  </a:ext>
                </a:extLst>
              </p:cNvPr>
              <p:cNvSpPr>
                <a:spLocks noGrp="1"/>
              </p:cNvSpPr>
              <p:nvPr>
                <p:ph idx="1"/>
              </p:nvPr>
            </p:nvSpPr>
            <p:spPr>
              <a:xfrm>
                <a:off x="5156" y="2178424"/>
                <a:ext cx="7470188" cy="4679576"/>
              </a:xfrm>
            </p:spPr>
            <p:txBody>
              <a:bodyPr>
                <a:normAutofit/>
              </a:bodyPr>
              <a:lstStyle/>
              <a:p>
                <a:pPr>
                  <a:lnSpc>
                    <a:spcPct val="110000"/>
                  </a:lnSpc>
                </a:pPr>
                <a:r>
                  <a:rPr lang="en-US" sz="2400" dirty="0"/>
                  <a:t>In Stephen’s class 12 students study Chinese, 20 study French, and 8 study both Chinese and French.</a:t>
                </a:r>
              </a:p>
              <a:p>
                <a:pPr>
                  <a:lnSpc>
                    <a:spcPct val="110000"/>
                  </a:lnSpc>
                </a:pPr>
                <a:r>
                  <a:rPr lang="en-US" sz="2400" dirty="0"/>
                  <a:t>1. Given that a student in his class studies Chinese (𝐶), what is the probability that they also study French (𝐹)?</a:t>
                </a:r>
              </a:p>
              <a:p>
                <a:pPr>
                  <a:lnSpc>
                    <a:spcPct val="110000"/>
                  </a:lnSpc>
                </a:pPr>
                <a:r>
                  <a:rPr lang="en-US" sz="2400" dirty="0"/>
                  <a:t>2. Given that a student in his class studies French, what is the probability that they also study Chinese?</a:t>
                </a:r>
              </a:p>
              <a:p>
                <a:pPr>
                  <a:lnSpc>
                    <a:spcPct val="110000"/>
                  </a:lnSpc>
                </a:pPr>
                <a:r>
                  <a:rPr lang="en-US" sz="2400" dirty="0"/>
                  <a:t>Pr(𝐹|𝐶)= </a:t>
                </a:r>
                <a14:m>
                  <m:oMath xmlns:m="http://schemas.openxmlformats.org/officeDocument/2006/math">
                    <m:f>
                      <m:fPr>
                        <m:ctrlPr>
                          <a:rPr lang="en-US" sz="2400" i="1">
                            <a:latin typeface="Cambria Math" panose="02040503050406030204" pitchFamily="18" charset="0"/>
                          </a:rPr>
                        </m:ctrlPr>
                      </m:fPr>
                      <m:num>
                        <m:r>
                          <a:rPr lang="en-AU" sz="2400" b="0" i="1" smtClean="0">
                            <a:latin typeface="Cambria Math" panose="02040503050406030204" pitchFamily="18" charset="0"/>
                          </a:rPr>
                          <m:t>8</m:t>
                        </m:r>
                      </m:num>
                      <m:den>
                        <m:r>
                          <a:rPr lang="en-AU" sz="2400" b="0" i="1" smtClean="0">
                            <a:latin typeface="Cambria Math" panose="02040503050406030204" pitchFamily="18" charset="0"/>
                          </a:rPr>
                          <m:t>12</m:t>
                        </m:r>
                      </m:den>
                    </m:f>
                    <m:r>
                      <a:rPr lang="en-AU" sz="2400" i="1">
                        <a:latin typeface="Cambria Math" panose="02040503050406030204" pitchFamily="18" charset="0"/>
                      </a:rPr>
                      <m:t> </m:t>
                    </m:r>
                  </m:oMath>
                </a14:m>
                <a:r>
                  <a:rPr lang="en-US" sz="2400" dirty="0"/>
                  <a:t>= </a:t>
                </a:r>
                <a14:m>
                  <m:oMath xmlns:m="http://schemas.openxmlformats.org/officeDocument/2006/math">
                    <m:f>
                      <m:fPr>
                        <m:ctrlPr>
                          <a:rPr lang="en-US" sz="2400" i="1">
                            <a:latin typeface="Cambria Math" panose="02040503050406030204" pitchFamily="18" charset="0"/>
                          </a:rPr>
                        </m:ctrlPr>
                      </m:fPr>
                      <m:num>
                        <m:r>
                          <a:rPr lang="en-AU" sz="2400" b="0" i="1" smtClean="0">
                            <a:latin typeface="Cambria Math" panose="02040503050406030204" pitchFamily="18" charset="0"/>
                          </a:rPr>
                          <m:t>2</m:t>
                        </m:r>
                      </m:num>
                      <m:den>
                        <m:r>
                          <a:rPr lang="en-AU" sz="2400" i="1">
                            <a:latin typeface="Cambria Math" panose="02040503050406030204" pitchFamily="18" charset="0"/>
                          </a:rPr>
                          <m:t>3</m:t>
                        </m:r>
                      </m:den>
                    </m:f>
                    <m:r>
                      <a:rPr lang="en-AU" sz="2400" i="1">
                        <a:latin typeface="Cambria Math" panose="02040503050406030204" pitchFamily="18" charset="0"/>
                      </a:rPr>
                      <m:t> </m:t>
                    </m:r>
                  </m:oMath>
                </a14:m>
                <a:endParaRPr lang="en-US" sz="2400" dirty="0"/>
              </a:p>
              <a:p>
                <a:pPr>
                  <a:lnSpc>
                    <a:spcPct val="110000"/>
                  </a:lnSpc>
                </a:pPr>
                <a:r>
                  <a:rPr lang="en-US" sz="2400" dirty="0"/>
                  <a:t>Pr(𝐶|𝐹)= </a:t>
                </a:r>
                <a14:m>
                  <m:oMath xmlns:m="http://schemas.openxmlformats.org/officeDocument/2006/math">
                    <m:f>
                      <m:fPr>
                        <m:ctrlPr>
                          <a:rPr lang="en-US" sz="2400" i="1">
                            <a:latin typeface="Cambria Math" panose="02040503050406030204" pitchFamily="18" charset="0"/>
                          </a:rPr>
                        </m:ctrlPr>
                      </m:fPr>
                      <m:num>
                        <m:r>
                          <a:rPr lang="en-AU" sz="2400" b="0" i="1" smtClean="0">
                            <a:latin typeface="Cambria Math" panose="02040503050406030204" pitchFamily="18" charset="0"/>
                          </a:rPr>
                          <m:t>8</m:t>
                        </m:r>
                      </m:num>
                      <m:den>
                        <m:r>
                          <a:rPr lang="en-AU" sz="2400" b="0" i="1" smtClean="0">
                            <a:latin typeface="Cambria Math" panose="02040503050406030204" pitchFamily="18" charset="0"/>
                          </a:rPr>
                          <m:t>20</m:t>
                        </m:r>
                      </m:den>
                    </m:f>
                    <m:r>
                      <a:rPr lang="en-AU" sz="2400" i="1">
                        <a:latin typeface="Cambria Math" panose="02040503050406030204" pitchFamily="18" charset="0"/>
                      </a:rPr>
                      <m:t> </m:t>
                    </m:r>
                  </m:oMath>
                </a14:m>
                <a:r>
                  <a:rPr lang="en-US" sz="2400" dirty="0"/>
                  <a:t>= </a:t>
                </a:r>
                <a14:m>
                  <m:oMath xmlns:m="http://schemas.openxmlformats.org/officeDocument/2006/math">
                    <m:f>
                      <m:fPr>
                        <m:ctrlPr>
                          <a:rPr lang="en-US" sz="2400" i="1">
                            <a:latin typeface="Cambria Math" panose="02040503050406030204" pitchFamily="18" charset="0"/>
                          </a:rPr>
                        </m:ctrlPr>
                      </m:fPr>
                      <m:num>
                        <m:r>
                          <a:rPr lang="en-AU" sz="2400" b="0" i="1" smtClean="0">
                            <a:latin typeface="Cambria Math" panose="02040503050406030204" pitchFamily="18" charset="0"/>
                          </a:rPr>
                          <m:t>2</m:t>
                        </m:r>
                      </m:num>
                      <m:den>
                        <m:r>
                          <a:rPr lang="en-AU" sz="2400" b="0" i="1" smtClean="0">
                            <a:latin typeface="Cambria Math" panose="02040503050406030204" pitchFamily="18" charset="0"/>
                          </a:rPr>
                          <m:t>5</m:t>
                        </m:r>
                      </m:den>
                    </m:f>
                    <m:r>
                      <a:rPr lang="en-AU" sz="2400" i="1">
                        <a:latin typeface="Cambria Math" panose="02040503050406030204" pitchFamily="18" charset="0"/>
                      </a:rPr>
                      <m:t> </m:t>
                    </m:r>
                  </m:oMath>
                </a14:m>
                <a:r>
                  <a:rPr lang="en-US" sz="2400" dirty="0"/>
                  <a:t>	</a:t>
                </a:r>
              </a:p>
            </p:txBody>
          </p:sp>
        </mc:Choice>
        <mc:Fallback xmlns="">
          <p:sp>
            <p:nvSpPr>
              <p:cNvPr id="3" name="Content Placeholder 2">
                <a:extLst>
                  <a:ext uri="{FF2B5EF4-FFF2-40B4-BE49-F238E27FC236}">
                    <a16:creationId xmlns:a16="http://schemas.microsoft.com/office/drawing/2014/main" id="{A0A4AF32-B6EE-CA43-A504-DA1C27D39D89}"/>
                  </a:ext>
                </a:extLst>
              </p:cNvPr>
              <p:cNvSpPr>
                <a:spLocks noGrp="1" noRot="1" noChangeAspect="1" noMove="1" noResize="1" noEditPoints="1" noAdjustHandles="1" noChangeArrowheads="1" noChangeShapeType="1" noTextEdit="1"/>
              </p:cNvSpPr>
              <p:nvPr>
                <p:ph idx="1"/>
              </p:nvPr>
            </p:nvSpPr>
            <p:spPr>
              <a:xfrm>
                <a:off x="5156" y="2178424"/>
                <a:ext cx="7470188" cy="4679576"/>
              </a:xfrm>
              <a:blipFill>
                <a:blip r:embed="rId2"/>
                <a:stretch>
                  <a:fillRect l="-1188" t="-813" r="-84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5A99D6E-8780-4E41-BAED-9ADF806D5364}"/>
              </a:ext>
            </a:extLst>
          </p:cNvPr>
          <p:cNvPicPr>
            <a:picLocks noChangeAspect="1"/>
          </p:cNvPicPr>
          <p:nvPr/>
        </p:nvPicPr>
        <p:blipFill>
          <a:blip r:embed="rId3"/>
          <a:stretch>
            <a:fillRect/>
          </a:stretch>
        </p:blipFill>
        <p:spPr>
          <a:xfrm>
            <a:off x="7461740" y="3142442"/>
            <a:ext cx="4725104" cy="3173189"/>
          </a:xfrm>
          <a:prstGeom prst="rect">
            <a:avLst/>
          </a:prstGeom>
        </p:spPr>
      </p:pic>
    </p:spTree>
    <p:extLst>
      <p:ext uri="{BB962C8B-B14F-4D97-AF65-F5344CB8AC3E}">
        <p14:creationId xmlns:p14="http://schemas.microsoft.com/office/powerpoint/2010/main" val="383935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C7E29F-7DCD-B942-9CD6-1A3362B8395D}"/>
              </a:ext>
            </a:extLst>
          </p:cNvPr>
          <p:cNvSpPr>
            <a:spLocks noGrp="1"/>
          </p:cNvSpPr>
          <p:nvPr>
            <p:ph type="title"/>
          </p:nvPr>
        </p:nvSpPr>
        <p:spPr>
          <a:xfrm>
            <a:off x="914400" y="510988"/>
            <a:ext cx="9344578" cy="1156448"/>
          </a:xfrm>
        </p:spPr>
        <p:txBody>
          <a:bodyPr>
            <a:normAutofit/>
          </a:bodyPr>
          <a:lstStyle/>
          <a:p>
            <a:r>
              <a:rPr lang="en-US">
                <a:solidFill>
                  <a:srgbClr val="FFFFFF"/>
                </a:solidFill>
              </a:rPr>
              <a:t>Example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A4AF32-B6EE-CA43-A504-DA1C27D39D89}"/>
                  </a:ext>
                </a:extLst>
              </p:cNvPr>
              <p:cNvSpPr>
                <a:spLocks noGrp="1"/>
              </p:cNvSpPr>
              <p:nvPr>
                <p:ph idx="1"/>
              </p:nvPr>
            </p:nvSpPr>
            <p:spPr>
              <a:xfrm>
                <a:off x="5156" y="2178424"/>
                <a:ext cx="7470188" cy="4679576"/>
              </a:xfrm>
            </p:spPr>
            <p:txBody>
              <a:bodyPr>
                <a:normAutofit fontScale="92500" lnSpcReduction="10000"/>
              </a:bodyPr>
              <a:lstStyle/>
              <a:p>
                <a:pPr>
                  <a:lnSpc>
                    <a:spcPct val="110000"/>
                  </a:lnSpc>
                </a:pPr>
                <a:r>
                  <a:rPr lang="en-US" sz="2400" dirty="0"/>
                  <a:t>500  people were questioned and classified according to age and whether or not they regularly use social media. The results are shown in the table.</a:t>
                </a:r>
              </a:p>
              <a:p>
                <a:pPr>
                  <a:lnSpc>
                    <a:spcPct val="110000"/>
                  </a:lnSpc>
                </a:pPr>
                <a:r>
                  <a:rPr lang="en-US" sz="2400" dirty="0"/>
                  <a:t>One person is selected at random from these 500. Given that the selected person is less than 25 years of age, what is the probability that they regularly use social media?	</a:t>
                </a:r>
              </a:p>
              <a:p>
                <a:pPr>
                  <a:lnSpc>
                    <a:spcPct val="110000"/>
                  </a:lnSpc>
                </a:pPr>
                <a:r>
                  <a:rPr lang="en-US" sz="2400" dirty="0"/>
                  <a:t>If we know the person is less than 25 years old, then the sample space is restricted to those 240 people. Of these, 200 regularly use social media.</a:t>
                </a:r>
              </a:p>
              <a:p>
                <a:pPr>
                  <a:lnSpc>
                    <a:spcPct val="110000"/>
                  </a:lnSpc>
                </a:pPr>
                <a:r>
                  <a:rPr lang="en-US" sz="2400" dirty="0"/>
                  <a:t>Pr( Yes| Age&lt;25)= </a:t>
                </a:r>
                <a14:m>
                  <m:oMath xmlns:m="http://schemas.openxmlformats.org/officeDocument/2006/math">
                    <m:f>
                      <m:fPr>
                        <m:ctrlPr>
                          <a:rPr lang="en-US" sz="2400" i="1">
                            <a:latin typeface="Cambria Math" panose="02040503050406030204" pitchFamily="18" charset="0"/>
                          </a:rPr>
                        </m:ctrlPr>
                      </m:fPr>
                      <m:num>
                        <m:r>
                          <a:rPr lang="en-AU" sz="2400" i="1">
                            <a:latin typeface="Cambria Math" panose="02040503050406030204" pitchFamily="18" charset="0"/>
                          </a:rPr>
                          <m:t>2</m:t>
                        </m:r>
                        <m:r>
                          <a:rPr lang="en-AU" sz="2400" b="0" i="1" smtClean="0">
                            <a:latin typeface="Cambria Math" panose="02040503050406030204" pitchFamily="18" charset="0"/>
                          </a:rPr>
                          <m:t>00</m:t>
                        </m:r>
                      </m:num>
                      <m:den>
                        <m:r>
                          <a:rPr lang="en-AU" sz="2400" b="0" i="1" smtClean="0">
                            <a:latin typeface="Cambria Math" panose="02040503050406030204" pitchFamily="18" charset="0"/>
                          </a:rPr>
                          <m:t>240</m:t>
                        </m:r>
                      </m:den>
                    </m:f>
                    <m:r>
                      <a:rPr lang="en-AU" sz="2400" i="1">
                        <a:latin typeface="Cambria Math" panose="02040503050406030204" pitchFamily="18" charset="0"/>
                      </a:rPr>
                      <m:t> </m:t>
                    </m:r>
                  </m:oMath>
                </a14:m>
                <a:r>
                  <a:rPr lang="en-US" sz="2400" dirty="0"/>
                  <a:t>= </a:t>
                </a:r>
                <a14:m>
                  <m:oMath xmlns:m="http://schemas.openxmlformats.org/officeDocument/2006/math">
                    <m:f>
                      <m:fPr>
                        <m:ctrlPr>
                          <a:rPr lang="en-US" sz="2400" i="1">
                            <a:latin typeface="Cambria Math" panose="02040503050406030204" pitchFamily="18" charset="0"/>
                          </a:rPr>
                        </m:ctrlPr>
                      </m:fPr>
                      <m:num>
                        <m:r>
                          <a:rPr lang="en-AU" sz="2400" b="0" i="1" smtClean="0">
                            <a:latin typeface="Cambria Math" panose="02040503050406030204" pitchFamily="18" charset="0"/>
                          </a:rPr>
                          <m:t>5</m:t>
                        </m:r>
                      </m:num>
                      <m:den>
                        <m:r>
                          <a:rPr lang="en-AU" sz="2400" b="0" i="1" smtClean="0">
                            <a:latin typeface="Cambria Math" panose="02040503050406030204" pitchFamily="18" charset="0"/>
                          </a:rPr>
                          <m:t>6</m:t>
                        </m:r>
                      </m:den>
                    </m:f>
                    <m:r>
                      <a:rPr lang="en-AU" sz="2400" i="1">
                        <a:latin typeface="Cambria Math" panose="02040503050406030204" pitchFamily="18" charset="0"/>
                      </a:rPr>
                      <m:t> </m:t>
                    </m:r>
                  </m:oMath>
                </a14:m>
                <a:r>
                  <a:rPr lang="en-US" sz="2400" dirty="0"/>
                  <a:t>	</a:t>
                </a:r>
              </a:p>
            </p:txBody>
          </p:sp>
        </mc:Choice>
        <mc:Fallback xmlns="">
          <p:sp>
            <p:nvSpPr>
              <p:cNvPr id="3" name="Content Placeholder 2">
                <a:extLst>
                  <a:ext uri="{FF2B5EF4-FFF2-40B4-BE49-F238E27FC236}">
                    <a16:creationId xmlns:a16="http://schemas.microsoft.com/office/drawing/2014/main" id="{A0A4AF32-B6EE-CA43-A504-DA1C27D39D89}"/>
                  </a:ext>
                </a:extLst>
              </p:cNvPr>
              <p:cNvSpPr>
                <a:spLocks noGrp="1" noRot="1" noChangeAspect="1" noMove="1" noResize="1" noEditPoints="1" noAdjustHandles="1" noChangeArrowheads="1" noChangeShapeType="1" noTextEdit="1"/>
              </p:cNvSpPr>
              <p:nvPr>
                <p:ph idx="1"/>
              </p:nvPr>
            </p:nvSpPr>
            <p:spPr>
              <a:xfrm>
                <a:off x="5156" y="2178424"/>
                <a:ext cx="7470188" cy="4679576"/>
              </a:xfrm>
              <a:blipFill>
                <a:blip r:embed="rId2"/>
                <a:stretch>
                  <a:fillRect l="-1019" t="-813" r="-17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4F97E2E-821A-3347-8279-DFF7269CF351}"/>
              </a:ext>
            </a:extLst>
          </p:cNvPr>
          <p:cNvPicPr>
            <a:picLocks noChangeAspect="1"/>
          </p:cNvPicPr>
          <p:nvPr/>
        </p:nvPicPr>
        <p:blipFill>
          <a:blip r:embed="rId3"/>
          <a:stretch>
            <a:fillRect/>
          </a:stretch>
        </p:blipFill>
        <p:spPr>
          <a:xfrm>
            <a:off x="7358742" y="3198336"/>
            <a:ext cx="4833257" cy="1969655"/>
          </a:xfrm>
          <a:prstGeom prst="rect">
            <a:avLst/>
          </a:prstGeom>
        </p:spPr>
      </p:pic>
    </p:spTree>
    <p:extLst>
      <p:ext uri="{BB962C8B-B14F-4D97-AF65-F5344CB8AC3E}">
        <p14:creationId xmlns:p14="http://schemas.microsoft.com/office/powerpoint/2010/main" val="408034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C7E29F-7DCD-B942-9CD6-1A3362B8395D}"/>
              </a:ext>
            </a:extLst>
          </p:cNvPr>
          <p:cNvSpPr>
            <a:spLocks noGrp="1"/>
          </p:cNvSpPr>
          <p:nvPr>
            <p:ph type="title"/>
          </p:nvPr>
        </p:nvSpPr>
        <p:spPr>
          <a:xfrm>
            <a:off x="914400" y="510988"/>
            <a:ext cx="9344578" cy="1156448"/>
          </a:xfrm>
        </p:spPr>
        <p:txBody>
          <a:bodyPr>
            <a:normAutofit/>
          </a:bodyPr>
          <a:lstStyle/>
          <a:p>
            <a:r>
              <a:rPr lang="en-US">
                <a:solidFill>
                  <a:srgbClr val="FFFFFF"/>
                </a:solidFill>
              </a:rPr>
              <a:t>Example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A4AF32-B6EE-CA43-A504-DA1C27D39D89}"/>
                  </a:ext>
                </a:extLst>
              </p:cNvPr>
              <p:cNvSpPr>
                <a:spLocks noGrp="1"/>
              </p:cNvSpPr>
              <p:nvPr>
                <p:ph idx="1"/>
              </p:nvPr>
            </p:nvSpPr>
            <p:spPr>
              <a:xfrm>
                <a:off x="-111446" y="1433346"/>
                <a:ext cx="8359334" cy="5499633"/>
              </a:xfrm>
            </p:spPr>
            <p:txBody>
              <a:bodyPr>
                <a:normAutofit fontScale="92500" lnSpcReduction="10000"/>
              </a:bodyPr>
              <a:lstStyle/>
              <a:p>
                <a:pPr>
                  <a:lnSpc>
                    <a:spcPct val="110000"/>
                  </a:lnSpc>
                </a:pPr>
                <a:r>
                  <a:rPr lang="en-US" sz="2400" dirty="0"/>
                  <a:t>500  people were questioned and classified according to age and whether or not they regularly use social media. The results are shown in the table.</a:t>
                </a:r>
              </a:p>
              <a:p>
                <a:pPr>
                  <a:lnSpc>
                    <a:spcPct val="110000"/>
                  </a:lnSpc>
                </a:pPr>
                <a:r>
                  <a:rPr lang="en-US" sz="2400" dirty="0"/>
                  <a:t>One person is selected at random from these 500. Given that the selected person is less than 25 years of age, what is the probability that they regularly use social media? Pr(</a:t>
                </a:r>
                <a:r>
                  <a:rPr lang="en-US" sz="2400" dirty="0" err="1"/>
                  <a:t>Yes∩Age</a:t>
                </a:r>
                <a:r>
                  <a:rPr lang="en-US" sz="2400" dirty="0"/>
                  <a:t>&lt;25)= </a:t>
                </a:r>
                <a14:m>
                  <m:oMath xmlns:m="http://schemas.openxmlformats.org/officeDocument/2006/math">
                    <m:f>
                      <m:fPr>
                        <m:ctrlPr>
                          <a:rPr lang="en-US" sz="2400" i="1">
                            <a:latin typeface="Cambria Math" panose="02040503050406030204" pitchFamily="18" charset="0"/>
                          </a:rPr>
                        </m:ctrlPr>
                      </m:fPr>
                      <m:num>
                        <m:r>
                          <a:rPr lang="en-AU" sz="2400" i="1">
                            <a:latin typeface="Cambria Math" panose="02040503050406030204" pitchFamily="18" charset="0"/>
                          </a:rPr>
                          <m:t>200</m:t>
                        </m:r>
                      </m:num>
                      <m:den>
                        <m:r>
                          <a:rPr lang="en-AU" sz="2400" b="0" i="1" smtClean="0">
                            <a:latin typeface="Cambria Math" panose="02040503050406030204" pitchFamily="18" charset="0"/>
                          </a:rPr>
                          <m:t>50</m:t>
                        </m:r>
                        <m:r>
                          <a:rPr lang="en-AU" sz="2400" i="1">
                            <a:latin typeface="Cambria Math" panose="02040503050406030204" pitchFamily="18" charset="0"/>
                          </a:rPr>
                          <m:t>0</m:t>
                        </m:r>
                      </m:den>
                    </m:f>
                    <m:r>
                      <a:rPr lang="en-AU" sz="2400" i="1">
                        <a:latin typeface="Cambria Math" panose="02040503050406030204" pitchFamily="18" charset="0"/>
                      </a:rPr>
                      <m:t> </m:t>
                    </m:r>
                  </m:oMath>
                </a14:m>
                <a:r>
                  <a:rPr lang="en-US" sz="2400" dirty="0"/>
                  <a:t> and Pr(Age&lt;25)= </a:t>
                </a:r>
                <a14:m>
                  <m:oMath xmlns:m="http://schemas.openxmlformats.org/officeDocument/2006/math">
                    <m:f>
                      <m:fPr>
                        <m:ctrlPr>
                          <a:rPr lang="en-US" sz="2400" i="1">
                            <a:latin typeface="Cambria Math" panose="02040503050406030204" pitchFamily="18" charset="0"/>
                          </a:rPr>
                        </m:ctrlPr>
                      </m:fPr>
                      <m:num>
                        <m:r>
                          <a:rPr lang="en-AU" sz="2400" i="1">
                            <a:latin typeface="Cambria Math" panose="02040503050406030204" pitchFamily="18" charset="0"/>
                          </a:rPr>
                          <m:t>2</m:t>
                        </m:r>
                        <m:r>
                          <a:rPr lang="en-AU" sz="2400" b="0" i="1" smtClean="0">
                            <a:latin typeface="Cambria Math" panose="02040503050406030204" pitchFamily="18" charset="0"/>
                          </a:rPr>
                          <m:t>4</m:t>
                        </m:r>
                        <m:r>
                          <a:rPr lang="en-AU" sz="2400" i="1">
                            <a:latin typeface="Cambria Math" panose="02040503050406030204" pitchFamily="18" charset="0"/>
                          </a:rPr>
                          <m:t>0</m:t>
                        </m:r>
                      </m:num>
                      <m:den>
                        <m:r>
                          <a:rPr lang="en-AU" sz="2400" b="0" i="1" smtClean="0">
                            <a:latin typeface="Cambria Math" panose="02040503050406030204" pitchFamily="18" charset="0"/>
                          </a:rPr>
                          <m:t>50</m:t>
                        </m:r>
                        <m:r>
                          <a:rPr lang="en-AU" sz="2400" i="1">
                            <a:latin typeface="Cambria Math" panose="02040503050406030204" pitchFamily="18" charset="0"/>
                          </a:rPr>
                          <m:t>0</m:t>
                        </m:r>
                      </m:den>
                    </m:f>
                    <m:r>
                      <a:rPr lang="en-AU" sz="2400" i="1">
                        <a:latin typeface="Cambria Math" panose="02040503050406030204" pitchFamily="18" charset="0"/>
                      </a:rPr>
                      <m:t> </m:t>
                    </m:r>
                  </m:oMath>
                </a14:m>
                <a:endParaRPr lang="en-US" sz="2400" dirty="0"/>
              </a:p>
              <a:p>
                <a:pPr>
                  <a:lnSpc>
                    <a:spcPct val="110000"/>
                  </a:lnSpc>
                </a:pPr>
                <a:r>
                  <a:rPr lang="en-US" sz="2400" dirty="0"/>
                  <a:t>Hence we have</a:t>
                </a:r>
              </a:p>
              <a:p>
                <a:pPr>
                  <a:lnSpc>
                    <a:spcPct val="110000"/>
                  </a:lnSpc>
                </a:pPr>
                <a14:m>
                  <m:oMath xmlns:m="http://schemas.openxmlformats.org/officeDocument/2006/math">
                    <m:f>
                      <m:fPr>
                        <m:ctrlPr>
                          <a:rPr lang="en-US" sz="2800" i="1">
                            <a:latin typeface="Cambria Math" panose="02040503050406030204" pitchFamily="18" charset="0"/>
                          </a:rPr>
                        </m:ctrlPr>
                      </m:fPr>
                      <m:num>
                        <m:r>
                          <m:rPr>
                            <m:nor/>
                          </m:rPr>
                          <a:rPr lang="en-US" sz="2800"/>
                          <m:t>Pr</m:t>
                        </m:r>
                        <m:r>
                          <m:rPr>
                            <m:nor/>
                          </m:rPr>
                          <a:rPr lang="en-US" sz="2800" dirty="0"/>
                          <m:t>(</m:t>
                        </m:r>
                        <m:r>
                          <m:rPr>
                            <m:nor/>
                          </m:rPr>
                          <a:rPr lang="en-US" sz="2800" dirty="0"/>
                          <m:t>Yes</m:t>
                        </m:r>
                        <m:r>
                          <m:rPr>
                            <m:nor/>
                          </m:rPr>
                          <a:rPr lang="en-US" sz="2800" dirty="0"/>
                          <m:t>∩</m:t>
                        </m:r>
                        <m:r>
                          <m:rPr>
                            <m:nor/>
                          </m:rPr>
                          <a:rPr lang="en-US" sz="2800" dirty="0"/>
                          <m:t>Age</m:t>
                        </m:r>
                        <m:r>
                          <m:rPr>
                            <m:nor/>
                          </m:rPr>
                          <a:rPr lang="en-US" sz="2800" dirty="0"/>
                          <m:t>&lt;25)</m:t>
                        </m:r>
                      </m:num>
                      <m:den>
                        <m:r>
                          <m:rPr>
                            <m:nor/>
                          </m:rPr>
                          <a:rPr lang="en-US" sz="2800"/>
                          <m:t>Pr</m:t>
                        </m:r>
                        <m:r>
                          <m:rPr>
                            <m:nor/>
                          </m:rPr>
                          <a:rPr lang="en-US" sz="2800" dirty="0"/>
                          <m:t>(</m:t>
                        </m:r>
                        <m:r>
                          <m:rPr>
                            <m:nor/>
                          </m:rPr>
                          <a:rPr lang="en-US" sz="2800" dirty="0"/>
                          <m:t>Age</m:t>
                        </m:r>
                        <m:r>
                          <m:rPr>
                            <m:nor/>
                          </m:rPr>
                          <a:rPr lang="en-US" sz="2800" dirty="0"/>
                          <m:t>&lt;25)</m:t>
                        </m:r>
                      </m:den>
                    </m:f>
                    <m:r>
                      <a:rPr lang="en-AU" sz="2800" i="1">
                        <a:latin typeface="Cambria Math" panose="02040503050406030204" pitchFamily="18" charset="0"/>
                      </a:rPr>
                      <m:t> </m:t>
                    </m:r>
                  </m:oMath>
                </a14:m>
                <a:r>
                  <a:rPr lang="en-US" sz="2800" dirty="0"/>
                  <a:t>= </a:t>
                </a:r>
                <a14:m>
                  <m:oMath xmlns:m="http://schemas.openxmlformats.org/officeDocument/2006/math">
                    <m:f>
                      <m:fPr>
                        <m:ctrlPr>
                          <a:rPr lang="en-US" sz="2800" i="1">
                            <a:latin typeface="Cambria Math" panose="02040503050406030204" pitchFamily="18" charset="0"/>
                          </a:rPr>
                        </m:ctrlPr>
                      </m:fPr>
                      <m:num>
                        <m:f>
                          <m:fPr>
                            <m:ctrlPr>
                              <a:rPr lang="en-US" sz="2800" i="1">
                                <a:latin typeface="Cambria Math" panose="02040503050406030204" pitchFamily="18" charset="0"/>
                              </a:rPr>
                            </m:ctrlPr>
                          </m:fPr>
                          <m:num>
                            <m:r>
                              <a:rPr lang="en-AU" sz="2800" i="1">
                                <a:latin typeface="Cambria Math" panose="02040503050406030204" pitchFamily="18" charset="0"/>
                              </a:rPr>
                              <m:t>200</m:t>
                            </m:r>
                          </m:num>
                          <m:den>
                            <m:r>
                              <a:rPr lang="en-AU" sz="2800" i="1">
                                <a:latin typeface="Cambria Math" panose="02040503050406030204" pitchFamily="18" charset="0"/>
                              </a:rPr>
                              <m:t>500</m:t>
                            </m:r>
                          </m:den>
                        </m:f>
                      </m:num>
                      <m:den>
                        <m:f>
                          <m:fPr>
                            <m:ctrlPr>
                              <a:rPr lang="en-US" sz="2800" i="1">
                                <a:latin typeface="Cambria Math" panose="02040503050406030204" pitchFamily="18" charset="0"/>
                              </a:rPr>
                            </m:ctrlPr>
                          </m:fPr>
                          <m:num>
                            <m:r>
                              <a:rPr lang="en-AU" sz="2800" i="1">
                                <a:latin typeface="Cambria Math" panose="02040503050406030204" pitchFamily="18" charset="0"/>
                              </a:rPr>
                              <m:t>240</m:t>
                            </m:r>
                          </m:num>
                          <m:den>
                            <m:r>
                              <a:rPr lang="en-AU" sz="2800" i="1">
                                <a:latin typeface="Cambria Math" panose="02040503050406030204" pitchFamily="18" charset="0"/>
                              </a:rPr>
                              <m:t>500</m:t>
                            </m:r>
                          </m:den>
                        </m:f>
                      </m:den>
                    </m:f>
                    <m:r>
                      <a:rPr lang="en-AU" sz="2800" i="1">
                        <a:latin typeface="Cambria Math" panose="02040503050406030204" pitchFamily="18" charset="0"/>
                      </a:rPr>
                      <m:t> </m:t>
                    </m:r>
                  </m:oMath>
                </a14:m>
                <a:r>
                  <a:rPr lang="en-US" sz="2800" dirty="0"/>
                  <a:t>= </a:t>
                </a:r>
                <a14:m>
                  <m:oMath xmlns:m="http://schemas.openxmlformats.org/officeDocument/2006/math">
                    <m:f>
                      <m:fPr>
                        <m:ctrlPr>
                          <a:rPr lang="en-US" sz="2800" i="1">
                            <a:latin typeface="Cambria Math" panose="02040503050406030204" pitchFamily="18" charset="0"/>
                          </a:rPr>
                        </m:ctrlPr>
                      </m:fPr>
                      <m:num>
                        <m:r>
                          <a:rPr lang="en-AU" sz="2800" i="1">
                            <a:latin typeface="Cambria Math" panose="02040503050406030204" pitchFamily="18" charset="0"/>
                          </a:rPr>
                          <m:t>2</m:t>
                        </m:r>
                        <m:r>
                          <a:rPr lang="en-AU" sz="2800" b="0" i="1" smtClean="0">
                            <a:latin typeface="Cambria Math" panose="02040503050406030204" pitchFamily="18" charset="0"/>
                          </a:rPr>
                          <m:t>0</m:t>
                        </m:r>
                        <m:r>
                          <a:rPr lang="en-AU" sz="2800" i="1">
                            <a:latin typeface="Cambria Math" panose="02040503050406030204" pitchFamily="18" charset="0"/>
                          </a:rPr>
                          <m:t>0</m:t>
                        </m:r>
                      </m:num>
                      <m:den>
                        <m:r>
                          <a:rPr lang="en-AU" sz="2800" b="0" i="1" smtClean="0">
                            <a:latin typeface="Cambria Math" panose="02040503050406030204" pitchFamily="18" charset="0"/>
                          </a:rPr>
                          <m:t>24</m:t>
                        </m:r>
                        <m:r>
                          <a:rPr lang="en-AU" sz="2800" i="1">
                            <a:latin typeface="Cambria Math" panose="02040503050406030204" pitchFamily="18" charset="0"/>
                          </a:rPr>
                          <m:t>0</m:t>
                        </m:r>
                      </m:den>
                    </m:f>
                    <m:r>
                      <a:rPr lang="en-AU" sz="2800" i="1">
                        <a:latin typeface="Cambria Math" panose="02040503050406030204" pitchFamily="18" charset="0"/>
                      </a:rPr>
                      <m:t> </m:t>
                    </m:r>
                  </m:oMath>
                </a14:m>
                <a:r>
                  <a:rPr lang="en-US" sz="2800" dirty="0"/>
                  <a:t>= </a:t>
                </a:r>
                <a14:m>
                  <m:oMath xmlns:m="http://schemas.openxmlformats.org/officeDocument/2006/math">
                    <m:f>
                      <m:fPr>
                        <m:ctrlPr>
                          <a:rPr lang="en-US" sz="2800" i="1">
                            <a:latin typeface="Cambria Math" panose="02040503050406030204" pitchFamily="18" charset="0"/>
                          </a:rPr>
                        </m:ctrlPr>
                      </m:fPr>
                      <m:num>
                        <m:r>
                          <a:rPr lang="en-AU" sz="2800" b="0" i="1" smtClean="0">
                            <a:latin typeface="Cambria Math" panose="02040503050406030204" pitchFamily="18" charset="0"/>
                          </a:rPr>
                          <m:t>5</m:t>
                        </m:r>
                      </m:num>
                      <m:den>
                        <m:r>
                          <a:rPr lang="en-AU" sz="2800" b="0" i="1" smtClean="0">
                            <a:latin typeface="Cambria Math" panose="02040503050406030204" pitchFamily="18" charset="0"/>
                          </a:rPr>
                          <m:t>6</m:t>
                        </m:r>
                      </m:den>
                    </m:f>
                    <m:r>
                      <a:rPr lang="en-AU" sz="2800" i="1">
                        <a:latin typeface="Cambria Math" panose="02040503050406030204" pitchFamily="18" charset="0"/>
                      </a:rPr>
                      <m:t> </m:t>
                    </m:r>
                  </m:oMath>
                </a14:m>
                <a:endParaRPr lang="en-US" sz="2800" dirty="0"/>
              </a:p>
              <a:p>
                <a:pPr>
                  <a:lnSpc>
                    <a:spcPct val="110000"/>
                  </a:lnSpc>
                </a:pPr>
                <a:r>
                  <a:rPr lang="en-US" sz="2400" dirty="0"/>
                  <a:t>which is equal to the conditional probability Pr(Yes| Age&lt;25).</a:t>
                </a:r>
              </a:p>
              <a:p>
                <a:pPr>
                  <a:lnSpc>
                    <a:spcPct val="110000"/>
                  </a:lnSpc>
                </a:pPr>
                <a:r>
                  <a:rPr lang="en-US" sz="2800" dirty="0"/>
                  <a:t>Pr( Yes| Age&lt;25)= </a:t>
                </a:r>
                <a14:m>
                  <m:oMath xmlns:m="http://schemas.openxmlformats.org/officeDocument/2006/math">
                    <m:f>
                      <m:fPr>
                        <m:ctrlPr>
                          <a:rPr lang="en-US" sz="2800" i="1">
                            <a:latin typeface="Cambria Math" panose="02040503050406030204" pitchFamily="18" charset="0"/>
                          </a:rPr>
                        </m:ctrlPr>
                      </m:fPr>
                      <m:num>
                        <m:r>
                          <a:rPr lang="en-AU" sz="2800" i="1">
                            <a:latin typeface="Cambria Math" panose="02040503050406030204" pitchFamily="18" charset="0"/>
                          </a:rPr>
                          <m:t>2</m:t>
                        </m:r>
                        <m:r>
                          <a:rPr lang="en-AU" sz="2800" b="0" i="1" smtClean="0">
                            <a:latin typeface="Cambria Math" panose="02040503050406030204" pitchFamily="18" charset="0"/>
                          </a:rPr>
                          <m:t>00</m:t>
                        </m:r>
                      </m:num>
                      <m:den>
                        <m:r>
                          <a:rPr lang="en-AU" sz="2800" b="0" i="1" smtClean="0">
                            <a:latin typeface="Cambria Math" panose="02040503050406030204" pitchFamily="18" charset="0"/>
                          </a:rPr>
                          <m:t>240</m:t>
                        </m:r>
                      </m:den>
                    </m:f>
                    <m:r>
                      <a:rPr lang="en-AU" sz="2800" i="1">
                        <a:latin typeface="Cambria Math" panose="02040503050406030204" pitchFamily="18" charset="0"/>
                      </a:rPr>
                      <m:t> </m:t>
                    </m:r>
                  </m:oMath>
                </a14:m>
                <a:r>
                  <a:rPr lang="en-US" sz="2800" dirty="0"/>
                  <a:t>= </a:t>
                </a:r>
                <a14:m>
                  <m:oMath xmlns:m="http://schemas.openxmlformats.org/officeDocument/2006/math">
                    <m:f>
                      <m:fPr>
                        <m:ctrlPr>
                          <a:rPr lang="en-US" sz="2800" i="1">
                            <a:latin typeface="Cambria Math" panose="02040503050406030204" pitchFamily="18" charset="0"/>
                          </a:rPr>
                        </m:ctrlPr>
                      </m:fPr>
                      <m:num>
                        <m:r>
                          <a:rPr lang="en-AU" sz="2800" b="0" i="1" smtClean="0">
                            <a:latin typeface="Cambria Math" panose="02040503050406030204" pitchFamily="18" charset="0"/>
                          </a:rPr>
                          <m:t>5</m:t>
                        </m:r>
                      </m:num>
                      <m:den>
                        <m:r>
                          <a:rPr lang="en-AU" sz="2800" b="0" i="1" smtClean="0">
                            <a:latin typeface="Cambria Math" panose="02040503050406030204" pitchFamily="18" charset="0"/>
                          </a:rPr>
                          <m:t>6</m:t>
                        </m:r>
                      </m:den>
                    </m:f>
                    <m:r>
                      <a:rPr lang="en-AU" sz="2800" i="1">
                        <a:latin typeface="Cambria Math" panose="02040503050406030204" pitchFamily="18" charset="0"/>
                      </a:rPr>
                      <m:t> </m:t>
                    </m:r>
                  </m:oMath>
                </a14:m>
                <a:r>
                  <a:rPr lang="en-US" sz="2400" dirty="0"/>
                  <a:t>	</a:t>
                </a:r>
              </a:p>
            </p:txBody>
          </p:sp>
        </mc:Choice>
        <mc:Fallback xmlns="">
          <p:sp>
            <p:nvSpPr>
              <p:cNvPr id="3" name="Content Placeholder 2">
                <a:extLst>
                  <a:ext uri="{FF2B5EF4-FFF2-40B4-BE49-F238E27FC236}">
                    <a16:creationId xmlns:a16="http://schemas.microsoft.com/office/drawing/2014/main" id="{A0A4AF32-B6EE-CA43-A504-DA1C27D39D89}"/>
                  </a:ext>
                </a:extLst>
              </p:cNvPr>
              <p:cNvSpPr>
                <a:spLocks noGrp="1" noRot="1" noChangeAspect="1" noMove="1" noResize="1" noEditPoints="1" noAdjustHandles="1" noChangeArrowheads="1" noChangeShapeType="1" noTextEdit="1"/>
              </p:cNvSpPr>
              <p:nvPr>
                <p:ph idx="1"/>
              </p:nvPr>
            </p:nvSpPr>
            <p:spPr>
              <a:xfrm>
                <a:off x="-111446" y="1433346"/>
                <a:ext cx="8359334" cy="5499633"/>
              </a:xfrm>
              <a:blipFill>
                <a:blip r:embed="rId2"/>
                <a:stretch>
                  <a:fillRect l="-1167" t="-776" r="-1021"/>
                </a:stretch>
              </a:blipFill>
            </p:spPr>
            <p:txBody>
              <a:bodyPr/>
              <a:lstStyle/>
              <a:p>
                <a:r>
                  <a:rPr lang="en-AU">
                    <a:noFill/>
                  </a:rPr>
                  <a:t> </a:t>
                </a:r>
              </a:p>
            </p:txBody>
          </p:sp>
        </mc:Fallback>
      </mc:AlternateContent>
      <p:pic>
        <p:nvPicPr>
          <p:cNvPr id="4" name="Picture 3">
            <a:extLst>
              <a:ext uri="{FF2B5EF4-FFF2-40B4-BE49-F238E27FC236}">
                <a16:creationId xmlns:a16="http://schemas.microsoft.com/office/drawing/2014/main" id="{04F97E2E-821A-3347-8279-DFF7269CF351}"/>
              </a:ext>
            </a:extLst>
          </p:cNvPr>
          <p:cNvPicPr>
            <a:picLocks noChangeAspect="1"/>
          </p:cNvPicPr>
          <p:nvPr/>
        </p:nvPicPr>
        <p:blipFill>
          <a:blip r:embed="rId3"/>
          <a:stretch>
            <a:fillRect/>
          </a:stretch>
        </p:blipFill>
        <p:spPr>
          <a:xfrm>
            <a:off x="7417043" y="3744209"/>
            <a:ext cx="4833257" cy="1969655"/>
          </a:xfrm>
          <a:prstGeom prst="rect">
            <a:avLst/>
          </a:prstGeom>
        </p:spPr>
      </p:pic>
    </p:spTree>
    <p:extLst>
      <p:ext uri="{BB962C8B-B14F-4D97-AF65-F5344CB8AC3E}">
        <p14:creationId xmlns:p14="http://schemas.microsoft.com/office/powerpoint/2010/main" val="276797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C8DDFBB-AC15-2C46-9110-6FB9520D03C0}"/>
              </a:ext>
            </a:extLst>
          </p:cNvPr>
          <p:cNvSpPr>
            <a:spLocks noGrp="1"/>
          </p:cNvSpPr>
          <p:nvPr>
            <p:ph type="title"/>
          </p:nvPr>
        </p:nvSpPr>
        <p:spPr>
          <a:xfrm>
            <a:off x="914400" y="510988"/>
            <a:ext cx="9344578" cy="1156448"/>
          </a:xfrm>
        </p:spPr>
        <p:txBody>
          <a:bodyPr>
            <a:normAutofit/>
          </a:bodyPr>
          <a:lstStyle/>
          <a:p>
            <a:r>
              <a:rPr lang="en-US">
                <a:solidFill>
                  <a:srgbClr val="FFFFFF"/>
                </a:solidFill>
              </a:rPr>
              <a:t>Conditional probability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5979CB-1B47-344D-886B-7172E8524F87}"/>
                  </a:ext>
                </a:extLst>
              </p:cNvPr>
              <p:cNvSpPr>
                <a:spLocks noGrp="1"/>
              </p:cNvSpPr>
              <p:nvPr>
                <p:ph idx="1"/>
              </p:nvPr>
            </p:nvSpPr>
            <p:spPr>
              <a:xfrm>
                <a:off x="174171" y="2178424"/>
                <a:ext cx="7213599" cy="4309462"/>
              </a:xfrm>
            </p:spPr>
            <p:txBody>
              <a:bodyPr>
                <a:normAutofit/>
              </a:bodyPr>
              <a:lstStyle/>
              <a:p>
                <a:pPr>
                  <a:lnSpc>
                    <a:spcPct val="110000"/>
                  </a:lnSpc>
                </a:pPr>
                <a:r>
                  <a:rPr lang="en-US" dirty="0"/>
                  <a:t>The conditional probability of an event 𝐴, given that event 𝐵 has already occurred, is given by</a:t>
                </a:r>
              </a:p>
              <a:p>
                <a:pPr>
                  <a:lnSpc>
                    <a:spcPct val="110000"/>
                  </a:lnSpc>
                </a:pPr>
                <a:r>
                  <a:rPr lang="en-US" sz="3600" dirty="0"/>
                  <a:t>Pr(𝐴|𝐵)= </a:t>
                </a:r>
                <a14:m>
                  <m:oMath xmlns:m="http://schemas.openxmlformats.org/officeDocument/2006/math">
                    <m:f>
                      <m:fPr>
                        <m:ctrlPr>
                          <a:rPr lang="en-US" sz="3600" i="1">
                            <a:latin typeface="Cambria Math" panose="02040503050406030204" pitchFamily="18" charset="0"/>
                          </a:rPr>
                        </m:ctrlPr>
                      </m:fPr>
                      <m:num>
                        <m:r>
                          <m:rPr>
                            <m:nor/>
                          </m:rPr>
                          <a:rPr lang="en-US" sz="3600"/>
                          <m:t>Pr</m:t>
                        </m:r>
                        <m:r>
                          <m:rPr>
                            <m:nor/>
                          </m:rPr>
                          <a:rPr lang="en-US" sz="3600" dirty="0"/>
                          <m:t>(</m:t>
                        </m:r>
                        <m:r>
                          <m:rPr>
                            <m:nor/>
                          </m:rPr>
                          <a:rPr lang="en-AU" sz="3600" b="0" i="0" dirty="0" smtClean="0"/>
                          <m:t>A</m:t>
                        </m:r>
                        <m:r>
                          <m:rPr>
                            <m:nor/>
                          </m:rPr>
                          <a:rPr lang="en-US" sz="3600" dirty="0"/>
                          <m:t>∩</m:t>
                        </m:r>
                        <m:r>
                          <m:rPr>
                            <m:nor/>
                          </m:rPr>
                          <a:rPr lang="en-AU" sz="3600" b="0" i="0" dirty="0" smtClean="0"/>
                          <m:t>B</m:t>
                        </m:r>
                        <m:r>
                          <m:rPr>
                            <m:nor/>
                          </m:rPr>
                          <a:rPr lang="en-US" sz="3600" dirty="0"/>
                          <m:t>)</m:t>
                        </m:r>
                      </m:num>
                      <m:den>
                        <m:r>
                          <m:rPr>
                            <m:nor/>
                          </m:rPr>
                          <a:rPr lang="en-US" sz="3600"/>
                          <m:t>Pr</m:t>
                        </m:r>
                        <m:r>
                          <m:rPr>
                            <m:nor/>
                          </m:rPr>
                          <a:rPr lang="en-US" sz="3600" dirty="0"/>
                          <m:t>(</m:t>
                        </m:r>
                        <m:r>
                          <m:rPr>
                            <m:nor/>
                          </m:rPr>
                          <a:rPr lang="en-AU" sz="3600" b="0" i="0" dirty="0" smtClean="0"/>
                          <m:t>B</m:t>
                        </m:r>
                        <m:r>
                          <m:rPr>
                            <m:nor/>
                          </m:rPr>
                          <a:rPr lang="en-US" sz="3600" dirty="0"/>
                          <m:t>)</m:t>
                        </m:r>
                      </m:den>
                    </m:f>
                    <m:r>
                      <a:rPr lang="en-AU" sz="3600" i="1">
                        <a:latin typeface="Cambria Math" panose="02040503050406030204" pitchFamily="18" charset="0"/>
                      </a:rPr>
                      <m:t> </m:t>
                    </m:r>
                  </m:oMath>
                </a14:m>
                <a:r>
                  <a:rPr lang="en-US" sz="3600" dirty="0"/>
                  <a:t>. if Pr(𝐵)≠0</a:t>
                </a:r>
              </a:p>
              <a:p>
                <a:pPr>
                  <a:lnSpc>
                    <a:spcPct val="110000"/>
                  </a:lnSpc>
                </a:pPr>
                <a:r>
                  <a:rPr lang="en-US" dirty="0"/>
                  <a:t>This formula may be rearranged to give the multiplication rule of probability:</a:t>
                </a:r>
                <a:endParaRPr lang="en-US" sz="3600" dirty="0"/>
              </a:p>
              <a:p>
                <a:pPr>
                  <a:lnSpc>
                    <a:spcPct val="110000"/>
                  </a:lnSpc>
                </a:pPr>
                <a:r>
                  <a:rPr lang="en-US" sz="3600" dirty="0"/>
                  <a:t>Pr(𝐴∩𝐵)=Pr(𝐴|𝐵)×Pr(𝐵)</a:t>
                </a:r>
              </a:p>
            </p:txBody>
          </p:sp>
        </mc:Choice>
        <mc:Fallback xmlns="">
          <p:sp>
            <p:nvSpPr>
              <p:cNvPr id="3" name="Content Placeholder 2">
                <a:extLst>
                  <a:ext uri="{FF2B5EF4-FFF2-40B4-BE49-F238E27FC236}">
                    <a16:creationId xmlns:a16="http://schemas.microsoft.com/office/drawing/2014/main" id="{245979CB-1B47-344D-886B-7172E8524F87}"/>
                  </a:ext>
                </a:extLst>
              </p:cNvPr>
              <p:cNvSpPr>
                <a:spLocks noGrp="1" noRot="1" noChangeAspect="1" noMove="1" noResize="1" noEditPoints="1" noAdjustHandles="1" noChangeArrowheads="1" noChangeShapeType="1" noTextEdit="1"/>
              </p:cNvSpPr>
              <p:nvPr>
                <p:ph idx="1"/>
              </p:nvPr>
            </p:nvSpPr>
            <p:spPr>
              <a:xfrm>
                <a:off x="174171" y="2178424"/>
                <a:ext cx="7213599" cy="4309462"/>
              </a:xfrm>
              <a:blipFill>
                <a:blip r:embed="rId2"/>
                <a:stretch>
                  <a:fillRect l="-2285" t="-588"/>
                </a:stretch>
              </a:blipFill>
            </p:spPr>
            <p:txBody>
              <a:bodyPr/>
              <a:lstStyle/>
              <a:p>
                <a:r>
                  <a:rPr lang="en-US">
                    <a:noFill/>
                  </a:rPr>
                  <a:t> </a:t>
                </a:r>
              </a:p>
            </p:txBody>
          </p:sp>
        </mc:Fallback>
      </mc:AlternateContent>
      <p:pic>
        <p:nvPicPr>
          <p:cNvPr id="7" name="Graphic 6" descr="Venn Diagram">
            <a:extLst>
              <a:ext uri="{FF2B5EF4-FFF2-40B4-BE49-F238E27FC236}">
                <a16:creationId xmlns:a16="http://schemas.microsoft.com/office/drawing/2014/main" id="{27A9DF3C-121D-4293-9CAE-20064BAC1E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04457" y="2593075"/>
            <a:ext cx="3583888" cy="3583888"/>
          </a:xfrm>
          <a:prstGeom prst="rect">
            <a:avLst/>
          </a:prstGeom>
        </p:spPr>
      </p:pic>
    </p:spTree>
    <p:extLst>
      <p:ext uri="{BB962C8B-B14F-4D97-AF65-F5344CB8AC3E}">
        <p14:creationId xmlns:p14="http://schemas.microsoft.com/office/powerpoint/2010/main" val="95961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8E59FE-7D5E-44AE-9A51-08FBB00B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4A2F6A-AB5C-384B-BE5F-E1313ED93504}"/>
              </a:ext>
            </a:extLst>
          </p:cNvPr>
          <p:cNvSpPr>
            <a:spLocks noGrp="1"/>
          </p:cNvSpPr>
          <p:nvPr>
            <p:ph type="title"/>
          </p:nvPr>
        </p:nvSpPr>
        <p:spPr>
          <a:xfrm>
            <a:off x="914401" y="591668"/>
            <a:ext cx="6397496" cy="671075"/>
          </a:xfrm>
        </p:spPr>
        <p:txBody>
          <a:bodyPr>
            <a:normAutofit fontScale="90000"/>
          </a:bodyPr>
          <a:lstStyle/>
          <a:p>
            <a:r>
              <a:rPr lang="en-US" dirty="0"/>
              <a:t>Example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642AD1-A851-A843-8301-689CFDFAD5A5}"/>
                  </a:ext>
                </a:extLst>
              </p:cNvPr>
              <p:cNvSpPr>
                <a:spLocks noGrp="1"/>
              </p:cNvSpPr>
              <p:nvPr>
                <p:ph idx="1"/>
              </p:nvPr>
            </p:nvSpPr>
            <p:spPr>
              <a:xfrm>
                <a:off x="0" y="1378857"/>
                <a:ext cx="7010400" cy="4798107"/>
              </a:xfrm>
            </p:spPr>
            <p:txBody>
              <a:bodyPr>
                <a:normAutofit/>
              </a:bodyPr>
              <a:lstStyle/>
              <a:p>
                <a:r>
                  <a:rPr lang="en-US" sz="2800" dirty="0"/>
                  <a:t>Given that for two events 𝐴 and 𝐵, Pr(𝐴)=0.7, Pr(𝐵)=0.3 and Pr(𝐵|𝐴)=0.4, find:</a:t>
                </a:r>
              </a:p>
              <a:p>
                <a:r>
                  <a:rPr lang="en-US" sz="2800" dirty="0"/>
                  <a:t>1. Pr(𝐴∩𝐵)</a:t>
                </a:r>
              </a:p>
              <a:p>
                <a:r>
                  <a:rPr lang="en-US" sz="2800" dirty="0"/>
                  <a:t>2. Pr(𝐴|𝐵)</a:t>
                </a:r>
              </a:p>
              <a:p>
                <a:r>
                  <a:rPr lang="en-US" sz="2800" dirty="0"/>
                  <a:t>Solution</a:t>
                </a:r>
              </a:p>
              <a:p>
                <a:r>
                  <a:rPr lang="en-US" sz="2800" dirty="0"/>
                  <a:t>1. Pr(𝐴∩𝐵)=Pr(𝐵|𝐴)×Pr(𝐴)=0.4×0.7=0.28</a:t>
                </a:r>
              </a:p>
              <a:p>
                <a:r>
                  <a:rPr lang="en-US" sz="2800" dirty="0"/>
                  <a:t>2. Pr(𝐴|𝐵)=</a:t>
                </a:r>
                <a14:m>
                  <m:oMath xmlns:m="http://schemas.openxmlformats.org/officeDocument/2006/math">
                    <m:f>
                      <m:fPr>
                        <m:ctrlPr>
                          <a:rPr lang="en-US" sz="2800" i="1">
                            <a:latin typeface="Cambria Math" panose="02040503050406030204" pitchFamily="18" charset="0"/>
                          </a:rPr>
                        </m:ctrlPr>
                      </m:fPr>
                      <m:num>
                        <m:r>
                          <m:rPr>
                            <m:nor/>
                          </m:rPr>
                          <a:rPr lang="en-US" sz="2800"/>
                          <m:t>Pr</m:t>
                        </m:r>
                        <m:r>
                          <m:rPr>
                            <m:nor/>
                          </m:rPr>
                          <a:rPr lang="en-US" sz="2800" dirty="0"/>
                          <m:t>(</m:t>
                        </m:r>
                        <m:r>
                          <m:rPr>
                            <m:nor/>
                          </m:rPr>
                          <a:rPr lang="en-AU" sz="2800" dirty="0"/>
                          <m:t>A</m:t>
                        </m:r>
                        <m:r>
                          <m:rPr>
                            <m:nor/>
                          </m:rPr>
                          <a:rPr lang="en-US" sz="2800" dirty="0"/>
                          <m:t>∩</m:t>
                        </m:r>
                        <m:r>
                          <m:rPr>
                            <m:nor/>
                          </m:rPr>
                          <a:rPr lang="en-AU" sz="2800" dirty="0"/>
                          <m:t>B</m:t>
                        </m:r>
                        <m:r>
                          <m:rPr>
                            <m:nor/>
                          </m:rPr>
                          <a:rPr lang="en-US" sz="2800" dirty="0"/>
                          <m:t>)</m:t>
                        </m:r>
                      </m:num>
                      <m:den>
                        <m:r>
                          <m:rPr>
                            <m:nor/>
                          </m:rPr>
                          <a:rPr lang="en-US" sz="2800"/>
                          <m:t>Pr</m:t>
                        </m:r>
                        <m:r>
                          <m:rPr>
                            <m:nor/>
                          </m:rPr>
                          <a:rPr lang="en-US" sz="2800" dirty="0"/>
                          <m:t>(</m:t>
                        </m:r>
                        <m:r>
                          <m:rPr>
                            <m:nor/>
                          </m:rPr>
                          <a:rPr lang="en-AU" sz="2800" dirty="0"/>
                          <m:t>B</m:t>
                        </m:r>
                        <m:r>
                          <m:rPr>
                            <m:nor/>
                          </m:rPr>
                          <a:rPr lang="en-US" sz="2800" dirty="0"/>
                          <m:t>)</m:t>
                        </m:r>
                      </m:den>
                    </m:f>
                    <m:r>
                      <a:rPr lang="en-US" sz="2800" i="1" dirty="0">
                        <a:latin typeface="Cambria Math" panose="02040503050406030204" pitchFamily="18" charset="0"/>
                      </a:rPr>
                      <m:t> </m:t>
                    </m:r>
                  </m:oMath>
                </a14:m>
                <a:r>
                  <a:rPr lang="en-US" sz="2800" dirty="0"/>
                  <a:t>= </a:t>
                </a:r>
                <a14:m>
                  <m:oMath xmlns:m="http://schemas.openxmlformats.org/officeDocument/2006/math">
                    <m:f>
                      <m:fPr>
                        <m:ctrlPr>
                          <a:rPr lang="en-US" sz="2800" i="1">
                            <a:latin typeface="Cambria Math" panose="02040503050406030204" pitchFamily="18" charset="0"/>
                          </a:rPr>
                        </m:ctrlPr>
                      </m:fPr>
                      <m:num>
                        <m:r>
                          <m:rPr>
                            <m:nor/>
                          </m:rPr>
                          <a:rPr lang="en-AU" sz="2800" b="0" i="0" dirty="0" smtClean="0"/>
                          <m:t>0.28</m:t>
                        </m:r>
                      </m:num>
                      <m:den>
                        <m:r>
                          <m:rPr>
                            <m:nor/>
                          </m:rPr>
                          <a:rPr lang="en-AU" sz="2800" b="0" i="0" dirty="0" smtClean="0">
                            <a:latin typeface="Cambria Math" panose="02040503050406030204" pitchFamily="18" charset="0"/>
                          </a:rPr>
                          <m:t>0.3</m:t>
                        </m:r>
                      </m:den>
                    </m:f>
                    <m:r>
                      <a:rPr lang="en-US" sz="2800" i="1" dirty="0">
                        <a:latin typeface="Cambria Math" panose="02040503050406030204" pitchFamily="18" charset="0"/>
                      </a:rPr>
                      <m:t> </m:t>
                    </m:r>
                  </m:oMath>
                </a14:m>
                <a:r>
                  <a:rPr lang="en-US" sz="2800" dirty="0"/>
                  <a:t>= </a:t>
                </a:r>
                <a14:m>
                  <m:oMath xmlns:m="http://schemas.openxmlformats.org/officeDocument/2006/math">
                    <m:f>
                      <m:fPr>
                        <m:ctrlPr>
                          <a:rPr lang="en-US" sz="2800" i="1">
                            <a:latin typeface="Cambria Math" panose="02040503050406030204" pitchFamily="18" charset="0"/>
                          </a:rPr>
                        </m:ctrlPr>
                      </m:fPr>
                      <m:num>
                        <m:r>
                          <m:rPr>
                            <m:nor/>
                          </m:rPr>
                          <a:rPr lang="en-AU" sz="2800" b="0" i="0" dirty="0" smtClean="0"/>
                          <m:t>14</m:t>
                        </m:r>
                      </m:num>
                      <m:den>
                        <m:r>
                          <m:rPr>
                            <m:nor/>
                          </m:rPr>
                          <a:rPr lang="en-US" sz="2800" dirty="0"/>
                          <m:t>15</m:t>
                        </m:r>
                      </m:den>
                    </m:f>
                    <m:r>
                      <a:rPr lang="en-US" sz="2800" i="1" dirty="0">
                        <a:latin typeface="Cambria Math" panose="02040503050406030204" pitchFamily="18" charset="0"/>
                      </a:rPr>
                      <m:t> </m:t>
                    </m:r>
                  </m:oMath>
                </a14:m>
                <a:endParaRPr lang="en-US" sz="2800" dirty="0"/>
              </a:p>
            </p:txBody>
          </p:sp>
        </mc:Choice>
        <mc:Fallback xmlns="">
          <p:sp>
            <p:nvSpPr>
              <p:cNvPr id="3" name="Content Placeholder 2">
                <a:extLst>
                  <a:ext uri="{FF2B5EF4-FFF2-40B4-BE49-F238E27FC236}">
                    <a16:creationId xmlns:a16="http://schemas.microsoft.com/office/drawing/2014/main" id="{62642AD1-A851-A843-8301-689CFDFAD5A5}"/>
                  </a:ext>
                </a:extLst>
              </p:cNvPr>
              <p:cNvSpPr>
                <a:spLocks noGrp="1" noRot="1" noChangeAspect="1" noMove="1" noResize="1" noEditPoints="1" noAdjustHandles="1" noChangeArrowheads="1" noChangeShapeType="1" noTextEdit="1"/>
              </p:cNvSpPr>
              <p:nvPr>
                <p:ph idx="1"/>
              </p:nvPr>
            </p:nvSpPr>
            <p:spPr>
              <a:xfrm>
                <a:off x="0" y="1378857"/>
                <a:ext cx="7010400" cy="4798107"/>
              </a:xfrm>
              <a:blipFill>
                <a:blip r:embed="rId2"/>
                <a:stretch>
                  <a:fillRect l="-1630" t="-528" r="-1268" b="-1583"/>
                </a:stretch>
              </a:blipFill>
            </p:spPr>
            <p:txBody>
              <a:bodyPr/>
              <a:lstStyle/>
              <a:p>
                <a:r>
                  <a:rPr lang="en-US">
                    <a:noFill/>
                  </a:rPr>
                  <a:t> </a:t>
                </a:r>
              </a:p>
            </p:txBody>
          </p:sp>
        </mc:Fallback>
      </mc:AlternateContent>
      <p:pic>
        <p:nvPicPr>
          <p:cNvPr id="5" name="Picture 4" descr="Question mark on green pastel background">
            <a:extLst>
              <a:ext uri="{FF2B5EF4-FFF2-40B4-BE49-F238E27FC236}">
                <a16:creationId xmlns:a16="http://schemas.microsoft.com/office/drawing/2014/main" id="{E2C6CAEC-C95E-4D2B-9F1C-F129F972F14E}"/>
              </a:ext>
            </a:extLst>
          </p:cNvPr>
          <p:cNvPicPr>
            <a:picLocks noChangeAspect="1"/>
          </p:cNvPicPr>
          <p:nvPr/>
        </p:nvPicPr>
        <p:blipFill rotWithShape="1">
          <a:blip r:embed="rId3"/>
          <a:srcRect l="46706" r="6713"/>
          <a:stretch/>
        </p:blipFill>
        <p:spPr>
          <a:xfrm>
            <a:off x="7924803" y="1"/>
            <a:ext cx="4267197" cy="6870626"/>
          </a:xfrm>
          <a:prstGeom prst="rect">
            <a:avLst/>
          </a:prstGeom>
        </p:spPr>
      </p:pic>
      <p:sp>
        <p:nvSpPr>
          <p:cNvPr id="11" name="Freeform: Shape 10">
            <a:extLst>
              <a:ext uri="{FF2B5EF4-FFF2-40B4-BE49-F238E27FC236}">
                <a16:creationId xmlns:a16="http://schemas.microsoft.com/office/drawing/2014/main" id="{454757A4-999E-4582-917C-9C73BFEA9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1BAE6AD2-77FD-438C-B9EE-3347535CE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4823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FF25AD-0F94-41DA-B0CB-8FDC642B7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14EEE2-91CA-464B-AC64-5479DB513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850C165-81F9-4CBC-87CA-3E6EBEA63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C1A212B-431A-4929-AA76-34A688D35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CA38E1-2D3B-4442-9231-B219C96E10FA}"/>
              </a:ext>
            </a:extLst>
          </p:cNvPr>
          <p:cNvSpPr>
            <a:spLocks noGrp="1"/>
          </p:cNvSpPr>
          <p:nvPr>
            <p:ph type="title"/>
          </p:nvPr>
        </p:nvSpPr>
        <p:spPr>
          <a:xfrm>
            <a:off x="914401" y="430307"/>
            <a:ext cx="9914859" cy="1371600"/>
          </a:xfrm>
        </p:spPr>
        <p:txBody>
          <a:bodyPr>
            <a:normAutofit/>
          </a:bodyPr>
          <a:lstStyle/>
          <a:p>
            <a:r>
              <a:rPr lang="en-US" dirty="0">
                <a:solidFill>
                  <a:srgbClr val="FFFFFF"/>
                </a:solidFill>
              </a:rPr>
              <a:t>Example </a:t>
            </a:r>
          </a:p>
        </p:txBody>
      </p:sp>
      <p:sp>
        <p:nvSpPr>
          <p:cNvPr id="3" name="Content Placeholder 2">
            <a:extLst>
              <a:ext uri="{FF2B5EF4-FFF2-40B4-BE49-F238E27FC236}">
                <a16:creationId xmlns:a16="http://schemas.microsoft.com/office/drawing/2014/main" id="{00A08AAC-72AC-6C44-A385-99A4DC80BA64}"/>
              </a:ext>
            </a:extLst>
          </p:cNvPr>
          <p:cNvSpPr>
            <a:spLocks noGrp="1"/>
          </p:cNvSpPr>
          <p:nvPr>
            <p:ph idx="1"/>
          </p:nvPr>
        </p:nvSpPr>
        <p:spPr>
          <a:xfrm>
            <a:off x="0" y="2232214"/>
            <a:ext cx="10972800" cy="4625785"/>
          </a:xfrm>
        </p:spPr>
        <p:txBody>
          <a:bodyPr>
            <a:normAutofit/>
          </a:bodyPr>
          <a:lstStyle/>
          <a:p>
            <a:pPr>
              <a:lnSpc>
                <a:spcPct val="110000"/>
              </a:lnSpc>
            </a:pPr>
            <a:r>
              <a:rPr lang="en-US" sz="1800" dirty="0"/>
              <a:t>In a particular school </a:t>
            </a:r>
            <a:r>
              <a:rPr lang="en-US" sz="1800" dirty="0">
                <a:solidFill>
                  <a:srgbClr val="7030A0"/>
                </a:solidFill>
              </a:rPr>
              <a:t>55%</a:t>
            </a:r>
            <a:r>
              <a:rPr lang="en-US" sz="1800" dirty="0"/>
              <a:t> of the students are male and </a:t>
            </a:r>
            <a:r>
              <a:rPr lang="en-US" sz="1800" dirty="0">
                <a:solidFill>
                  <a:srgbClr val="7030A0"/>
                </a:solidFill>
              </a:rPr>
              <a:t>45%</a:t>
            </a:r>
            <a:r>
              <a:rPr lang="en-US" sz="1800" dirty="0"/>
              <a:t> are female. Of the male students </a:t>
            </a:r>
            <a:r>
              <a:rPr lang="en-US" sz="1800" dirty="0">
                <a:solidFill>
                  <a:srgbClr val="7030A0"/>
                </a:solidFill>
              </a:rPr>
              <a:t>13%</a:t>
            </a:r>
            <a:r>
              <a:rPr lang="en-US" sz="1800" dirty="0"/>
              <a:t> say mathematics is their </a:t>
            </a:r>
            <a:r>
              <a:rPr lang="en-US" sz="1800" dirty="0" err="1"/>
              <a:t>favourite</a:t>
            </a:r>
            <a:r>
              <a:rPr lang="en-US" sz="1800" dirty="0"/>
              <a:t> subject, while of the female students </a:t>
            </a:r>
            <a:r>
              <a:rPr lang="en-US" sz="1800" dirty="0">
                <a:solidFill>
                  <a:srgbClr val="7030A0"/>
                </a:solidFill>
              </a:rPr>
              <a:t>18%</a:t>
            </a:r>
            <a:r>
              <a:rPr lang="en-US" sz="1800" dirty="0"/>
              <a:t> prefer mathematics. Find the probability that:</a:t>
            </a:r>
          </a:p>
          <a:p>
            <a:pPr>
              <a:lnSpc>
                <a:spcPct val="110000"/>
              </a:lnSpc>
            </a:pPr>
            <a:r>
              <a:rPr lang="en-US" sz="1800" dirty="0"/>
              <a:t>1. a student chosen at random prefers mathematics and is female</a:t>
            </a:r>
          </a:p>
          <a:p>
            <a:pPr>
              <a:lnSpc>
                <a:spcPct val="110000"/>
              </a:lnSpc>
            </a:pPr>
            <a:r>
              <a:rPr lang="en-US" sz="1800" dirty="0"/>
              <a:t>2. a student chosen at random prefers mathematics and is male.</a:t>
            </a:r>
          </a:p>
          <a:p>
            <a:pPr>
              <a:lnSpc>
                <a:spcPct val="110000"/>
              </a:lnSpc>
            </a:pPr>
            <a:r>
              <a:rPr lang="en-US" sz="1800" dirty="0"/>
              <a:t>Let us use 𝑀 to represent male, 𝐹 for female, and 𝑃 for prefers mathematics. Then</a:t>
            </a:r>
          </a:p>
          <a:p>
            <a:pPr>
              <a:lnSpc>
                <a:spcPct val="110000"/>
              </a:lnSpc>
            </a:pPr>
            <a:r>
              <a:rPr lang="en-US" sz="1800" dirty="0">
                <a:solidFill>
                  <a:srgbClr val="7030A0"/>
                </a:solidFill>
              </a:rPr>
              <a:t>Pr(𝑀)=0.55,Pr(𝐹)=0.45,Pr(𝑃|𝑀)=0.13,Pr(𝑃|𝐹)=0.18</a:t>
            </a:r>
          </a:p>
          <a:p>
            <a:pPr>
              <a:lnSpc>
                <a:spcPct val="110000"/>
              </a:lnSpc>
            </a:pPr>
            <a:r>
              <a:rPr lang="en-US" sz="1800" dirty="0"/>
              <a:t>1. The event ‘prefers mathematics and is female’ is represented by 𝑃∩𝐹, with</a:t>
            </a:r>
          </a:p>
          <a:p>
            <a:pPr>
              <a:lnSpc>
                <a:spcPct val="110000"/>
              </a:lnSpc>
            </a:pPr>
            <a:r>
              <a:rPr lang="en-US" sz="1800" dirty="0"/>
              <a:t>Pr(𝑃∩𝐹)=Pr(𝑃|𝐹)×Pr(𝐹)=0.18×0.45=0.081</a:t>
            </a:r>
          </a:p>
          <a:p>
            <a:pPr>
              <a:lnSpc>
                <a:spcPct val="110000"/>
              </a:lnSpc>
            </a:pPr>
            <a:r>
              <a:rPr lang="en-US" sz="1800" dirty="0"/>
              <a:t>2. The event ‘prefers mathematics and is male’ is represented by 𝑃∩𝑀, with</a:t>
            </a:r>
          </a:p>
          <a:p>
            <a:pPr>
              <a:lnSpc>
                <a:spcPct val="110000"/>
              </a:lnSpc>
            </a:pPr>
            <a:r>
              <a:rPr lang="en-US" sz="1800" dirty="0"/>
              <a:t>Pr(𝑃∩𝑀)=Pr(𝑃|𝑀)×Pr(𝑀)=0.13×0.55=0.0715</a:t>
            </a:r>
          </a:p>
        </p:txBody>
      </p:sp>
    </p:spTree>
    <p:extLst>
      <p:ext uri="{BB962C8B-B14F-4D97-AF65-F5344CB8AC3E}">
        <p14:creationId xmlns:p14="http://schemas.microsoft.com/office/powerpoint/2010/main" val="344592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OverlayVTI">
  <a:themeElements>
    <a:clrScheme name="AnalogousFromDarkSeedLeftStep">
      <a:dk1>
        <a:srgbClr val="000000"/>
      </a:dk1>
      <a:lt1>
        <a:srgbClr val="FFFFFF"/>
      </a:lt1>
      <a:dk2>
        <a:srgbClr val="332038"/>
      </a:dk2>
      <a:lt2>
        <a:srgbClr val="E2E8E2"/>
      </a:lt2>
      <a:accent1>
        <a:srgbClr val="D33CCD"/>
      </a:accent1>
      <a:accent2>
        <a:srgbClr val="892BC2"/>
      </a:accent2>
      <a:accent3>
        <a:srgbClr val="5C3CD3"/>
      </a:accent3>
      <a:accent4>
        <a:srgbClr val="2B4AC2"/>
      </a:accent4>
      <a:accent5>
        <a:srgbClr val="3C9BD3"/>
      </a:accent5>
      <a:accent6>
        <a:srgbClr val="28B4AE"/>
      </a:accent6>
      <a:hlink>
        <a:srgbClr val="3F7ABF"/>
      </a:hlink>
      <a:folHlink>
        <a:srgbClr val="7F7F7F"/>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1459</Words>
  <Application>Microsoft Office PowerPoint</Application>
  <PresentationFormat>Widescreen</PresentationFormat>
  <Paragraphs>94</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Nova Light</vt:lpstr>
      <vt:lpstr>Calibri</vt:lpstr>
      <vt:lpstr>Cambria Math</vt:lpstr>
      <vt:lpstr>Elephant</vt:lpstr>
      <vt:lpstr>ModOverlayVTI</vt:lpstr>
      <vt:lpstr>Conditional probability</vt:lpstr>
      <vt:lpstr>Conditional probability </vt:lpstr>
      <vt:lpstr>Example </vt:lpstr>
      <vt:lpstr>Example </vt:lpstr>
      <vt:lpstr>Example </vt:lpstr>
      <vt:lpstr>Example </vt:lpstr>
      <vt:lpstr>Conditional probability </vt:lpstr>
      <vt:lpstr>Example </vt:lpstr>
      <vt:lpstr>Example </vt:lpstr>
      <vt:lpstr>The law of total probability--Example</vt:lpstr>
      <vt:lpstr>The law of total probability</vt:lpstr>
      <vt:lpstr>Example </vt:lpstr>
      <vt:lpstr>Section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Conditional probability</dc:title>
  <dc:creator>Yongmei Zhang</dc:creator>
  <cp:lastModifiedBy>Lyn ZHANG</cp:lastModifiedBy>
  <cp:revision>13</cp:revision>
  <dcterms:created xsi:type="dcterms:W3CDTF">2021-06-06T02:25:15Z</dcterms:created>
  <dcterms:modified xsi:type="dcterms:W3CDTF">2022-11-13T00:24:44Z</dcterms:modified>
</cp:coreProperties>
</file>