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E89BE-DDA9-45A8-9F15-9B7F415279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69FD9-6DA7-4623-A1C7-2691A70359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Confusion often arises between </a:t>
          </a:r>
          <a:r>
            <a:rPr lang="en-US" dirty="0">
              <a:solidFill>
                <a:srgbClr val="C00000"/>
              </a:solidFill>
            </a:rPr>
            <a:t>independent and mutually exclusive </a:t>
          </a:r>
          <a:r>
            <a:rPr lang="en-US" dirty="0"/>
            <a:t>events. </a:t>
          </a:r>
        </a:p>
      </dgm:t>
    </dgm:pt>
    <dgm:pt modelId="{6B992BBC-8B6C-4FA8-A476-98417AFCEC75}" type="parTrans" cxnId="{E60253A4-8328-4211-9DEE-074E6329716C}">
      <dgm:prSet/>
      <dgm:spPr/>
      <dgm:t>
        <a:bodyPr/>
        <a:lstStyle/>
        <a:p>
          <a:endParaRPr lang="en-US"/>
        </a:p>
      </dgm:t>
    </dgm:pt>
    <dgm:pt modelId="{ADB5A549-EC5E-413F-BC32-77CE4E7EF804}" type="sibTrans" cxnId="{E60253A4-8328-4211-9DEE-074E6329716C}">
      <dgm:prSet/>
      <dgm:spPr/>
      <dgm:t>
        <a:bodyPr/>
        <a:lstStyle/>
        <a:p>
          <a:endParaRPr lang="en-US"/>
        </a:p>
      </dgm:t>
    </dgm:pt>
    <dgm:pt modelId="{4ADF11A6-6C56-4A8D-A378-672B19CE26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That two events 𝐴 and 𝐵 are </a:t>
          </a:r>
          <a:r>
            <a:rPr lang="en-US" dirty="0">
              <a:solidFill>
                <a:srgbClr val="C00000"/>
              </a:solidFill>
            </a:rPr>
            <a:t>mutually exclusive </a:t>
          </a:r>
          <a:r>
            <a:rPr lang="en-US" dirty="0"/>
            <a:t>means that 𝐴∩𝐵=∅ and hence that </a:t>
          </a:r>
          <a:r>
            <a:rPr lang="en-US" dirty="0" err="1">
              <a:solidFill>
                <a:srgbClr val="C00000"/>
              </a:solidFill>
            </a:rPr>
            <a:t>Pr</a:t>
          </a:r>
          <a:r>
            <a:rPr lang="en-US" dirty="0">
              <a:solidFill>
                <a:srgbClr val="C00000"/>
              </a:solidFill>
            </a:rPr>
            <a:t>(𝐴∩𝐵)=0</a:t>
          </a:r>
          <a:r>
            <a:rPr lang="en-US" dirty="0"/>
            <a:t>. </a:t>
          </a:r>
        </a:p>
      </dgm:t>
    </dgm:pt>
    <dgm:pt modelId="{08FFBE63-C894-4373-B384-6CBA40C9AA94}" type="parTrans" cxnId="{211D592C-24BF-4E70-AB78-E1BE05EE4FB5}">
      <dgm:prSet/>
      <dgm:spPr/>
      <dgm:t>
        <a:bodyPr/>
        <a:lstStyle/>
        <a:p>
          <a:endParaRPr lang="en-US"/>
        </a:p>
      </dgm:t>
    </dgm:pt>
    <dgm:pt modelId="{610165C7-C6C2-4562-9787-33137D51ACF2}" type="sibTrans" cxnId="{211D592C-24BF-4E70-AB78-E1BE05EE4FB5}">
      <dgm:prSet/>
      <dgm:spPr/>
      <dgm:t>
        <a:bodyPr/>
        <a:lstStyle/>
        <a:p>
          <a:endParaRPr lang="en-US"/>
        </a:p>
      </dgm:t>
    </dgm:pt>
    <dgm:pt modelId="{500127CB-2701-43A8-B8E2-E72879AF09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Thus, if two events are independent, they cannot also be mutually exclusive, </a:t>
          </a:r>
          <a:r>
            <a:rPr lang="en-US" dirty="0">
              <a:solidFill>
                <a:srgbClr val="C00000"/>
              </a:solidFill>
            </a:rPr>
            <a:t>unless</a:t>
          </a:r>
          <a:r>
            <a:rPr lang="en-US" dirty="0"/>
            <a:t> the probability of at least </a:t>
          </a:r>
          <a:r>
            <a:rPr lang="en-US" dirty="0">
              <a:solidFill>
                <a:srgbClr val="C00000"/>
              </a:solidFill>
            </a:rPr>
            <a:t>one of the events is zero</a:t>
          </a:r>
          <a:r>
            <a:rPr lang="en-US" dirty="0"/>
            <a:t>.</a:t>
          </a:r>
        </a:p>
      </dgm:t>
    </dgm:pt>
    <dgm:pt modelId="{E85983C7-BABC-4706-9127-59FF4F96182A}" type="parTrans" cxnId="{F7085704-BBDB-4EB8-AEB0-1B36BC5A9A4D}">
      <dgm:prSet/>
      <dgm:spPr/>
      <dgm:t>
        <a:bodyPr/>
        <a:lstStyle/>
        <a:p>
          <a:endParaRPr lang="en-US"/>
        </a:p>
      </dgm:t>
    </dgm:pt>
    <dgm:pt modelId="{D324B35D-80F7-458C-9269-C328C5BEFCBB}" type="sibTrans" cxnId="{F7085704-BBDB-4EB8-AEB0-1B36BC5A9A4D}">
      <dgm:prSet/>
      <dgm:spPr/>
      <dgm:t>
        <a:bodyPr/>
        <a:lstStyle/>
        <a:p>
          <a:endParaRPr lang="en-US"/>
        </a:p>
      </dgm:t>
    </dgm:pt>
    <dgm:pt modelId="{39FCA8D4-BFC7-4174-B07C-7BE294E95D3B}" type="pres">
      <dgm:prSet presAssocID="{44FE89BE-DDA9-45A8-9F15-9B7F415279F1}" presName="root" presStyleCnt="0">
        <dgm:presLayoutVars>
          <dgm:dir/>
          <dgm:resizeHandles val="exact"/>
        </dgm:presLayoutVars>
      </dgm:prSet>
      <dgm:spPr/>
    </dgm:pt>
    <dgm:pt modelId="{E9FA9E7E-D3C7-42AC-A069-080701C476B2}" type="pres">
      <dgm:prSet presAssocID="{15A69FD9-6DA7-4623-A1C7-2691A7035981}" presName="compNode" presStyleCnt="0"/>
      <dgm:spPr/>
    </dgm:pt>
    <dgm:pt modelId="{9E18888A-668A-4B4C-919E-D70D947A5347}" type="pres">
      <dgm:prSet presAssocID="{15A69FD9-6DA7-4623-A1C7-2691A7035981}" presName="bgRect" presStyleLbl="bgShp" presStyleIdx="0" presStyleCnt="3"/>
      <dgm:spPr/>
    </dgm:pt>
    <dgm:pt modelId="{6BB2851F-FA92-45D6-9E0D-F8613E9CC144}" type="pres">
      <dgm:prSet presAssocID="{15A69FD9-6DA7-4623-A1C7-2691A70359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9A2ADBC-642A-49F9-A094-E16F57EB25CF}" type="pres">
      <dgm:prSet presAssocID="{15A69FD9-6DA7-4623-A1C7-2691A7035981}" presName="spaceRect" presStyleCnt="0"/>
      <dgm:spPr/>
    </dgm:pt>
    <dgm:pt modelId="{D7335467-2B7F-4CA5-A9F3-C0F0CAA0760F}" type="pres">
      <dgm:prSet presAssocID="{15A69FD9-6DA7-4623-A1C7-2691A7035981}" presName="parTx" presStyleLbl="revTx" presStyleIdx="0" presStyleCnt="3">
        <dgm:presLayoutVars>
          <dgm:chMax val="0"/>
          <dgm:chPref val="0"/>
        </dgm:presLayoutVars>
      </dgm:prSet>
      <dgm:spPr/>
    </dgm:pt>
    <dgm:pt modelId="{DA2BA15D-76BF-4D4A-8B19-DD452325DFA1}" type="pres">
      <dgm:prSet presAssocID="{ADB5A549-EC5E-413F-BC32-77CE4E7EF804}" presName="sibTrans" presStyleCnt="0"/>
      <dgm:spPr/>
    </dgm:pt>
    <dgm:pt modelId="{5D48C7C9-78B1-4748-B16D-05FAA33232FB}" type="pres">
      <dgm:prSet presAssocID="{4ADF11A6-6C56-4A8D-A378-672B19CE264C}" presName="compNode" presStyleCnt="0"/>
      <dgm:spPr/>
    </dgm:pt>
    <dgm:pt modelId="{207993A5-EA86-4412-B2AD-A74771417134}" type="pres">
      <dgm:prSet presAssocID="{4ADF11A6-6C56-4A8D-A378-672B19CE264C}" presName="bgRect" presStyleLbl="bgShp" presStyleIdx="1" presStyleCnt="3"/>
      <dgm:spPr/>
    </dgm:pt>
    <dgm:pt modelId="{6D45E3B6-249D-4894-BB5E-3F5F17581361}" type="pres">
      <dgm:prSet presAssocID="{4ADF11A6-6C56-4A8D-A378-672B19CE26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43F47A8-06B9-47FC-BCFA-ADFFA00FDC37}" type="pres">
      <dgm:prSet presAssocID="{4ADF11A6-6C56-4A8D-A378-672B19CE264C}" presName="spaceRect" presStyleCnt="0"/>
      <dgm:spPr/>
    </dgm:pt>
    <dgm:pt modelId="{5AB66E25-4118-4F30-BFD1-A7CE9CACB702}" type="pres">
      <dgm:prSet presAssocID="{4ADF11A6-6C56-4A8D-A378-672B19CE264C}" presName="parTx" presStyleLbl="revTx" presStyleIdx="1" presStyleCnt="3">
        <dgm:presLayoutVars>
          <dgm:chMax val="0"/>
          <dgm:chPref val="0"/>
        </dgm:presLayoutVars>
      </dgm:prSet>
      <dgm:spPr/>
    </dgm:pt>
    <dgm:pt modelId="{FCF7053D-AF31-4CD7-AF9D-C3A7CBD91A14}" type="pres">
      <dgm:prSet presAssocID="{610165C7-C6C2-4562-9787-33137D51ACF2}" presName="sibTrans" presStyleCnt="0"/>
      <dgm:spPr/>
    </dgm:pt>
    <dgm:pt modelId="{25218741-26AF-4ADC-A9CF-DE9077CC0B32}" type="pres">
      <dgm:prSet presAssocID="{500127CB-2701-43A8-B8E2-E72879AF0935}" presName="compNode" presStyleCnt="0"/>
      <dgm:spPr/>
    </dgm:pt>
    <dgm:pt modelId="{A785D578-300D-4979-A285-3BC94B5FC7F4}" type="pres">
      <dgm:prSet presAssocID="{500127CB-2701-43A8-B8E2-E72879AF0935}" presName="bgRect" presStyleLbl="bgShp" presStyleIdx="2" presStyleCnt="3"/>
      <dgm:spPr/>
    </dgm:pt>
    <dgm:pt modelId="{3F22EFE2-714C-4AAB-8800-611F51A9FA80}" type="pres">
      <dgm:prSet presAssocID="{500127CB-2701-43A8-B8E2-E72879AF09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0E87FE2A-F3D0-4BA4-BFC3-342B090F96E4}" type="pres">
      <dgm:prSet presAssocID="{500127CB-2701-43A8-B8E2-E72879AF0935}" presName="spaceRect" presStyleCnt="0"/>
      <dgm:spPr/>
    </dgm:pt>
    <dgm:pt modelId="{464EF074-068E-4BEB-8100-09049540E631}" type="pres">
      <dgm:prSet presAssocID="{500127CB-2701-43A8-B8E2-E72879AF093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085704-BBDB-4EB8-AEB0-1B36BC5A9A4D}" srcId="{44FE89BE-DDA9-45A8-9F15-9B7F415279F1}" destId="{500127CB-2701-43A8-B8E2-E72879AF0935}" srcOrd="2" destOrd="0" parTransId="{E85983C7-BABC-4706-9127-59FF4F96182A}" sibTransId="{D324B35D-80F7-458C-9269-C328C5BEFCBB}"/>
    <dgm:cxn modelId="{379EBC1A-CB8A-4D5E-B695-B8ADA8DA05A5}" type="presOf" srcId="{4ADF11A6-6C56-4A8D-A378-672B19CE264C}" destId="{5AB66E25-4118-4F30-BFD1-A7CE9CACB702}" srcOrd="0" destOrd="0" presId="urn:microsoft.com/office/officeart/2018/2/layout/IconVerticalSolidList"/>
    <dgm:cxn modelId="{211D592C-24BF-4E70-AB78-E1BE05EE4FB5}" srcId="{44FE89BE-DDA9-45A8-9F15-9B7F415279F1}" destId="{4ADF11A6-6C56-4A8D-A378-672B19CE264C}" srcOrd="1" destOrd="0" parTransId="{08FFBE63-C894-4373-B384-6CBA40C9AA94}" sibTransId="{610165C7-C6C2-4562-9787-33137D51ACF2}"/>
    <dgm:cxn modelId="{7D80FD84-1522-44BF-8682-36143B1CC3E3}" type="presOf" srcId="{500127CB-2701-43A8-B8E2-E72879AF0935}" destId="{464EF074-068E-4BEB-8100-09049540E631}" srcOrd="0" destOrd="0" presId="urn:microsoft.com/office/officeart/2018/2/layout/IconVerticalSolidList"/>
    <dgm:cxn modelId="{E60253A4-8328-4211-9DEE-074E6329716C}" srcId="{44FE89BE-DDA9-45A8-9F15-9B7F415279F1}" destId="{15A69FD9-6DA7-4623-A1C7-2691A7035981}" srcOrd="0" destOrd="0" parTransId="{6B992BBC-8B6C-4FA8-A476-98417AFCEC75}" sibTransId="{ADB5A549-EC5E-413F-BC32-77CE4E7EF804}"/>
    <dgm:cxn modelId="{F540F5A7-06D1-471E-9E35-E32BAA1F8766}" type="presOf" srcId="{15A69FD9-6DA7-4623-A1C7-2691A7035981}" destId="{D7335467-2B7F-4CA5-A9F3-C0F0CAA0760F}" srcOrd="0" destOrd="0" presId="urn:microsoft.com/office/officeart/2018/2/layout/IconVerticalSolidList"/>
    <dgm:cxn modelId="{7AFCD2C1-BDCD-4E0D-90AF-7248A942A355}" type="presOf" srcId="{44FE89BE-DDA9-45A8-9F15-9B7F415279F1}" destId="{39FCA8D4-BFC7-4174-B07C-7BE294E95D3B}" srcOrd="0" destOrd="0" presId="urn:microsoft.com/office/officeart/2018/2/layout/IconVerticalSolidList"/>
    <dgm:cxn modelId="{1C1C5D42-7E62-4AE7-A25C-48050EE0D467}" type="presParOf" srcId="{39FCA8D4-BFC7-4174-B07C-7BE294E95D3B}" destId="{E9FA9E7E-D3C7-42AC-A069-080701C476B2}" srcOrd="0" destOrd="0" presId="urn:microsoft.com/office/officeart/2018/2/layout/IconVerticalSolidList"/>
    <dgm:cxn modelId="{AB5979F4-30EB-40D7-B9D8-37CF39074B7C}" type="presParOf" srcId="{E9FA9E7E-D3C7-42AC-A069-080701C476B2}" destId="{9E18888A-668A-4B4C-919E-D70D947A5347}" srcOrd="0" destOrd="0" presId="urn:microsoft.com/office/officeart/2018/2/layout/IconVerticalSolidList"/>
    <dgm:cxn modelId="{59BEAE86-3379-4CE4-95B4-9090229D1A16}" type="presParOf" srcId="{E9FA9E7E-D3C7-42AC-A069-080701C476B2}" destId="{6BB2851F-FA92-45D6-9E0D-F8613E9CC144}" srcOrd="1" destOrd="0" presId="urn:microsoft.com/office/officeart/2018/2/layout/IconVerticalSolidList"/>
    <dgm:cxn modelId="{58E09CBB-20CF-4C7C-A653-1E576506AE4D}" type="presParOf" srcId="{E9FA9E7E-D3C7-42AC-A069-080701C476B2}" destId="{D9A2ADBC-642A-49F9-A094-E16F57EB25CF}" srcOrd="2" destOrd="0" presId="urn:microsoft.com/office/officeart/2018/2/layout/IconVerticalSolidList"/>
    <dgm:cxn modelId="{BF42EAF3-69B8-4620-B57B-824B15F43306}" type="presParOf" srcId="{E9FA9E7E-D3C7-42AC-A069-080701C476B2}" destId="{D7335467-2B7F-4CA5-A9F3-C0F0CAA0760F}" srcOrd="3" destOrd="0" presId="urn:microsoft.com/office/officeart/2018/2/layout/IconVerticalSolidList"/>
    <dgm:cxn modelId="{9E93A80E-94EC-4AA8-99BF-05B6C7F2BCC5}" type="presParOf" srcId="{39FCA8D4-BFC7-4174-B07C-7BE294E95D3B}" destId="{DA2BA15D-76BF-4D4A-8B19-DD452325DFA1}" srcOrd="1" destOrd="0" presId="urn:microsoft.com/office/officeart/2018/2/layout/IconVerticalSolidList"/>
    <dgm:cxn modelId="{10CC296C-1502-479C-BEAF-2C4ADD927EC7}" type="presParOf" srcId="{39FCA8D4-BFC7-4174-B07C-7BE294E95D3B}" destId="{5D48C7C9-78B1-4748-B16D-05FAA33232FB}" srcOrd="2" destOrd="0" presId="urn:microsoft.com/office/officeart/2018/2/layout/IconVerticalSolidList"/>
    <dgm:cxn modelId="{626C8880-687D-40A6-B40F-375B2D6A23B7}" type="presParOf" srcId="{5D48C7C9-78B1-4748-B16D-05FAA33232FB}" destId="{207993A5-EA86-4412-B2AD-A74771417134}" srcOrd="0" destOrd="0" presId="urn:microsoft.com/office/officeart/2018/2/layout/IconVerticalSolidList"/>
    <dgm:cxn modelId="{6CE9EE42-1567-4D51-B0E1-CE863E08EBB6}" type="presParOf" srcId="{5D48C7C9-78B1-4748-B16D-05FAA33232FB}" destId="{6D45E3B6-249D-4894-BB5E-3F5F17581361}" srcOrd="1" destOrd="0" presId="urn:microsoft.com/office/officeart/2018/2/layout/IconVerticalSolidList"/>
    <dgm:cxn modelId="{AA77F774-5B76-4FB9-9FA4-BB7C078B5DB5}" type="presParOf" srcId="{5D48C7C9-78B1-4748-B16D-05FAA33232FB}" destId="{F43F47A8-06B9-47FC-BCFA-ADFFA00FDC37}" srcOrd="2" destOrd="0" presId="urn:microsoft.com/office/officeart/2018/2/layout/IconVerticalSolidList"/>
    <dgm:cxn modelId="{7EF3B5C5-6C31-4B26-AA74-D7C034229A74}" type="presParOf" srcId="{5D48C7C9-78B1-4748-B16D-05FAA33232FB}" destId="{5AB66E25-4118-4F30-BFD1-A7CE9CACB702}" srcOrd="3" destOrd="0" presId="urn:microsoft.com/office/officeart/2018/2/layout/IconVerticalSolidList"/>
    <dgm:cxn modelId="{0E89084C-1326-4EAD-A8A4-71093CA197C4}" type="presParOf" srcId="{39FCA8D4-BFC7-4174-B07C-7BE294E95D3B}" destId="{FCF7053D-AF31-4CD7-AF9D-C3A7CBD91A14}" srcOrd="3" destOrd="0" presId="urn:microsoft.com/office/officeart/2018/2/layout/IconVerticalSolidList"/>
    <dgm:cxn modelId="{19D7A08E-24E1-46A2-AF9B-36D7DD666505}" type="presParOf" srcId="{39FCA8D4-BFC7-4174-B07C-7BE294E95D3B}" destId="{25218741-26AF-4ADC-A9CF-DE9077CC0B32}" srcOrd="4" destOrd="0" presId="urn:microsoft.com/office/officeart/2018/2/layout/IconVerticalSolidList"/>
    <dgm:cxn modelId="{96AEEC4A-8433-499C-A4BE-93C6F827F809}" type="presParOf" srcId="{25218741-26AF-4ADC-A9CF-DE9077CC0B32}" destId="{A785D578-300D-4979-A285-3BC94B5FC7F4}" srcOrd="0" destOrd="0" presId="urn:microsoft.com/office/officeart/2018/2/layout/IconVerticalSolidList"/>
    <dgm:cxn modelId="{A620DD59-DA57-46F3-9F93-02F00EB9364E}" type="presParOf" srcId="{25218741-26AF-4ADC-A9CF-DE9077CC0B32}" destId="{3F22EFE2-714C-4AAB-8800-611F51A9FA80}" srcOrd="1" destOrd="0" presId="urn:microsoft.com/office/officeart/2018/2/layout/IconVerticalSolidList"/>
    <dgm:cxn modelId="{049FC47F-89DD-495C-9D42-5234BBF98053}" type="presParOf" srcId="{25218741-26AF-4ADC-A9CF-DE9077CC0B32}" destId="{0E87FE2A-F3D0-4BA4-BFC3-342B090F96E4}" srcOrd="2" destOrd="0" presId="urn:microsoft.com/office/officeart/2018/2/layout/IconVerticalSolidList"/>
    <dgm:cxn modelId="{BB44B066-A889-439D-8C0E-40A4788CBBCA}" type="presParOf" srcId="{25218741-26AF-4ADC-A9CF-DE9077CC0B32}" destId="{464EF074-068E-4BEB-8100-09049540E6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8888A-668A-4B4C-919E-D70D947A5347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2851F-FA92-45D6-9E0D-F8613E9CC144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35467-2B7F-4CA5-A9F3-C0F0CAA0760F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Confusion often arises between </a:t>
          </a:r>
          <a:r>
            <a:rPr lang="en-US" sz="2400" kern="1200" dirty="0">
              <a:solidFill>
                <a:srgbClr val="C00000"/>
              </a:solidFill>
            </a:rPr>
            <a:t>independent and mutually exclusive </a:t>
          </a:r>
          <a:r>
            <a:rPr lang="en-US" sz="2400" kern="1200" dirty="0"/>
            <a:t>events. </a:t>
          </a:r>
        </a:p>
      </dsp:txBody>
      <dsp:txXfrm>
        <a:off x="1240791" y="459"/>
        <a:ext cx="8817608" cy="1074277"/>
      </dsp:txXfrm>
    </dsp:sp>
    <dsp:sp modelId="{207993A5-EA86-4412-B2AD-A74771417134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5E3B6-249D-4894-BB5E-3F5F17581361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66E25-4118-4F30-BFD1-A7CE9CACB702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That two events 𝐴 and 𝐵 are </a:t>
          </a:r>
          <a:r>
            <a:rPr lang="en-US" sz="2400" kern="1200" dirty="0">
              <a:solidFill>
                <a:srgbClr val="C00000"/>
              </a:solidFill>
            </a:rPr>
            <a:t>mutually exclusive </a:t>
          </a:r>
          <a:r>
            <a:rPr lang="en-US" sz="2400" kern="1200" dirty="0"/>
            <a:t>means that 𝐴∩𝐵=∅ and hence that </a:t>
          </a:r>
          <a:r>
            <a:rPr lang="en-US" sz="2400" kern="1200" dirty="0" err="1">
              <a:solidFill>
                <a:srgbClr val="C00000"/>
              </a:solidFill>
            </a:rPr>
            <a:t>Pr</a:t>
          </a:r>
          <a:r>
            <a:rPr lang="en-US" sz="2400" kern="1200" dirty="0">
              <a:solidFill>
                <a:srgbClr val="C00000"/>
              </a:solidFill>
            </a:rPr>
            <a:t>(𝐴∩𝐵)=0</a:t>
          </a:r>
          <a:r>
            <a:rPr lang="en-US" sz="2400" kern="1200" dirty="0"/>
            <a:t>. </a:t>
          </a:r>
        </a:p>
      </dsp:txBody>
      <dsp:txXfrm>
        <a:off x="1240791" y="1343306"/>
        <a:ext cx="8817608" cy="1074277"/>
      </dsp:txXfrm>
    </dsp:sp>
    <dsp:sp modelId="{A785D578-300D-4979-A285-3BC94B5FC7F4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2EFE2-714C-4AAB-8800-611F51A9FA80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EF074-068E-4BEB-8100-09049540E631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Thus, if two events are independent, they cannot also be mutually exclusive, </a:t>
          </a:r>
          <a:r>
            <a:rPr lang="en-US" sz="2400" kern="1200" dirty="0">
              <a:solidFill>
                <a:srgbClr val="C00000"/>
              </a:solidFill>
            </a:rPr>
            <a:t>unless</a:t>
          </a:r>
          <a:r>
            <a:rPr lang="en-US" sz="2400" kern="1200" dirty="0"/>
            <a:t> the probability of at least </a:t>
          </a:r>
          <a:r>
            <a:rPr lang="en-US" sz="2400" kern="1200" dirty="0">
              <a:solidFill>
                <a:srgbClr val="C00000"/>
              </a:solidFill>
            </a:rPr>
            <a:t>one of the events is zero</a:t>
          </a:r>
          <a:r>
            <a:rPr lang="en-US" sz="2400" kern="1200" dirty="0"/>
            <a:t>.</a:t>
          </a:r>
        </a:p>
      </dsp:txBody>
      <dsp:txXfrm>
        <a:off x="1240791" y="2686153"/>
        <a:ext cx="8817608" cy="107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9DDD-8AA1-4472-B52F-8B93CA27904C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2DA1-7339-4159-BB32-7D37B182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88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https://create.kahoot.it/details/b7bb5e5d-bbc5-489a-823e-54b1db7fdd37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D2DA1-7339-4159-BB32-7D37B182EED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26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2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0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8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2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1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9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5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7F7CC-85F1-4930-9429-E6C47D985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74" b="1332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2017E-1CFE-5149-B131-A20156F32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Independent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AAB98-A029-554C-9D48-D1B8C6CA3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9G</a:t>
            </a:r>
          </a:p>
          <a:p>
            <a:r>
              <a:rPr lang="en-US" dirty="0"/>
              <a:t>= with </a:t>
            </a:r>
            <a:r>
              <a:rPr lang="en-US"/>
              <a:t>replacememnt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74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6BEC-AC59-C442-90CE-AAAD6EE3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ECB01C-D462-45AF-8DE7-2C6D01B39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101628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5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F7144-C0A2-214D-96F9-3D1A45F7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Section summary</a:t>
            </a:r>
          </a:p>
        </p:txBody>
      </p:sp>
      <p:pic>
        <p:nvPicPr>
          <p:cNvPr id="5" name="Picture 4" descr="Cross section of young plant and roots">
            <a:extLst>
              <a:ext uri="{FF2B5EF4-FFF2-40B4-BE49-F238E27FC236}">
                <a16:creationId xmlns:a16="http://schemas.microsoft.com/office/drawing/2014/main" id="{26B534C6-AB58-4026-87F3-CD05BE83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13" r="4636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5AF95-A185-9247-A6E3-E71304A1F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2688" y="2353592"/>
                <a:ext cx="7449292" cy="42544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FFFF"/>
                    </a:solidFill>
                  </a:rPr>
                  <a:t>The probability of an event 𝐴 occurring when it is known that some event 𝐵 has already occurred is called </a:t>
                </a:r>
                <a:r>
                  <a:rPr lang="en-US" dirty="0">
                    <a:solidFill>
                      <a:srgbClr val="C00000"/>
                    </a:solidFill>
                  </a:rPr>
                  <a:t>conditional probability </a:t>
                </a:r>
                <a:r>
                  <a:rPr lang="en-US" dirty="0">
                    <a:solidFill>
                      <a:srgbClr val="FFFFFF"/>
                    </a:solidFill>
                  </a:rPr>
                  <a:t>and is written </a:t>
                </a: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(𝐴|𝐵), where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(𝐴|𝐵)=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FF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FF"/>
                    </a:solidFill>
                  </a:rPr>
                  <a:t>     if </a:t>
                </a: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(𝐵)≠0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FFFF"/>
                    </a:solidFill>
                  </a:rPr>
                  <a:t>Two events 𝐴 and 𝐵 are </a:t>
                </a:r>
                <a:r>
                  <a:rPr lang="en-US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dirty="0">
                    <a:solidFill>
                      <a:srgbClr val="FFFFFF"/>
                    </a:solidFill>
                  </a:rPr>
                  <a:t> if the occurrence of one event has no effect on the probability of the occurrence of the other, that is, if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(𝐴|𝐵)=</a:t>
                </a: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(𝐴)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FFFF"/>
                    </a:solidFill>
                  </a:rPr>
                  <a:t>Events 𝐴 and 𝐵 are independent if and only if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(𝐴∩𝐵)=</a:t>
                </a: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(𝐴)×</a:t>
                </a:r>
                <a:r>
                  <a:rPr lang="en-US" dirty="0" err="1">
                    <a:solidFill>
                      <a:srgbClr val="FFFFFF"/>
                    </a:solidFill>
                  </a:rPr>
                  <a:t>Pr</a:t>
                </a:r>
                <a:r>
                  <a:rPr lang="en-US" dirty="0">
                    <a:solidFill>
                      <a:srgbClr val="FFFFFF"/>
                    </a:solidFill>
                  </a:rPr>
                  <a:t>(𝐵)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5AF95-A185-9247-A6E3-E71304A1F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2688" y="2353592"/>
                <a:ext cx="7449292" cy="4254463"/>
              </a:xfrm>
              <a:blipFill>
                <a:blip r:embed="rId3"/>
                <a:stretch>
                  <a:fillRect l="-850" t="-1786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83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65093-E41D-8D4C-A4C6-6F55862D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Independent events.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1D542-E252-4149-B320-2918B26F6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905000"/>
                <a:ext cx="12188952" cy="4495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us again consider the question of the probability that the second toss shows a head, given that the first toss shows a head, when tossing a coin twice. If we define 𝐴 as the event ‘the second toss is a head’ and 𝐵 as the event ‘the first toss is a head’, then what is </a:t>
                </a:r>
                <a:r>
                  <a:rPr lang="en-US" dirty="0" err="1">
                    <a:solidFill>
                      <a:srgbClr val="C00000"/>
                    </a:solidFill>
                  </a:rPr>
                  <a:t>Pr</a:t>
                </a:r>
                <a:r>
                  <a:rPr lang="en-US" dirty="0">
                    <a:solidFill>
                      <a:srgbClr val="C00000"/>
                    </a:solidFill>
                  </a:rPr>
                  <a:t>(𝐴|𝐵)?</a:t>
                </a:r>
              </a:p>
              <a:p>
                <a:r>
                  <a:rPr lang="en-US" dirty="0"/>
                  <a:t>Using the definition of conditional probability:</a:t>
                </a:r>
              </a:p>
              <a:p>
                <a:r>
                  <a:rPr lang="en-US" sz="2800" dirty="0" err="1"/>
                  <a:t>Pr</a:t>
                </a:r>
                <a:r>
                  <a:rPr lang="en-US" sz="2800" dirty="0"/>
                  <a:t>(𝐴|𝐵)=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Pr</m:t>
                        </m:r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𝐴</m:t>
                        </m:r>
                        <m:r>
                          <m:rPr>
                            <m:nor/>
                          </m:rPr>
                          <a:rPr lang="en-US" sz="2800" dirty="0"/>
                          <m:t>∩</m:t>
                        </m:r>
                        <m:r>
                          <m:rPr>
                            <m:nor/>
                          </m:rPr>
                          <a:rPr lang="en-US" sz="2800" dirty="0"/>
                          <m:t>𝐵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Pr</m:t>
                        </m:r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𝐵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Pr</m:t>
                        </m:r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both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tosses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show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heads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Pr</m:t>
                        </m:r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first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toss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shows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a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head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dirty="0"/>
                  <a:t>That is, the probability of the second toss showing a head does </a:t>
                </a:r>
                <a:r>
                  <a:rPr lang="en-US" dirty="0">
                    <a:solidFill>
                      <a:srgbClr val="C00000"/>
                    </a:solidFill>
                  </a:rPr>
                  <a:t>not seem to be affected </a:t>
                </a:r>
                <a:r>
                  <a:rPr lang="en-US" dirty="0"/>
                  <a:t>by the outcome of the first toss. This is an example of </a:t>
                </a:r>
                <a:r>
                  <a:rPr lang="en-US" dirty="0">
                    <a:solidFill>
                      <a:srgbClr val="C00000"/>
                    </a:solidFill>
                  </a:rPr>
                  <a:t>independent events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1D542-E252-4149-B320-2918B26F6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05000"/>
                <a:ext cx="12188952" cy="4495800"/>
              </a:xfrm>
              <a:blipFill>
                <a:blip r:embed="rId2"/>
                <a:stretch>
                  <a:fillRect l="-1145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2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65093-E41D-8D4C-A4C6-6F55862D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Independent events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2F68EFFF-95C5-4FC1-9451-366DFF36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8" r="2721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D542-E252-4149-B320-2918B26F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890" y="2098345"/>
            <a:ext cx="6905626" cy="3760891"/>
          </a:xfrm>
        </p:spPr>
        <p:txBody>
          <a:bodyPr>
            <a:noAutofit/>
          </a:bodyPr>
          <a:lstStyle/>
          <a:p>
            <a:r>
              <a:rPr lang="en-US" sz="3600" dirty="0"/>
              <a:t>Two events 𝐴 and 𝐵 are </a:t>
            </a:r>
            <a:r>
              <a:rPr lang="en-US" sz="3600" dirty="0">
                <a:solidFill>
                  <a:srgbClr val="C00000"/>
                </a:solidFill>
              </a:rPr>
              <a:t>independent</a:t>
            </a:r>
            <a:r>
              <a:rPr lang="en-US" sz="3600" dirty="0"/>
              <a:t> if the occurrence of one event has </a:t>
            </a:r>
            <a:r>
              <a:rPr lang="en-US" sz="3600" dirty="0">
                <a:solidFill>
                  <a:srgbClr val="C00000"/>
                </a:solidFill>
              </a:rPr>
              <a:t>no effect </a:t>
            </a:r>
            <a:r>
              <a:rPr lang="en-US" sz="3600" dirty="0"/>
              <a:t>on the probability of the occurrence of the other, that is, if</a:t>
            </a:r>
          </a:p>
          <a:p>
            <a:r>
              <a:rPr lang="en-US" sz="4800" dirty="0" err="1"/>
              <a:t>Pr</a:t>
            </a:r>
            <a:r>
              <a:rPr lang="en-US" sz="4800" dirty="0"/>
              <a:t>(𝐴|𝐵)=</a:t>
            </a:r>
            <a:r>
              <a:rPr lang="en-US" sz="4800" dirty="0" err="1"/>
              <a:t>Pr</a:t>
            </a:r>
            <a:r>
              <a:rPr lang="en-US" sz="4800" dirty="0"/>
              <a:t>(𝐴)</a:t>
            </a:r>
          </a:p>
        </p:txBody>
      </p:sp>
    </p:spTree>
    <p:extLst>
      <p:ext uri="{BB962C8B-B14F-4D97-AF65-F5344CB8AC3E}">
        <p14:creationId xmlns:p14="http://schemas.microsoft.com/office/powerpoint/2010/main" val="147676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22D0D-94E8-B247-822C-A7327186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098" y="286603"/>
            <a:ext cx="7495788" cy="1450757"/>
          </a:xfrm>
        </p:spPr>
        <p:txBody>
          <a:bodyPr>
            <a:normAutofit/>
          </a:bodyPr>
          <a:lstStyle/>
          <a:p>
            <a:r>
              <a:rPr lang="en-US" dirty="0"/>
              <a:t>Independent events--Proof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18D90954-FA91-46BE-83D8-869E180BE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2" r="1907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3DAC1-7DB7-114D-A8FE-FEE7092E8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0097" y="1917850"/>
                <a:ext cx="7495789" cy="44829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If </a:t>
                </a:r>
                <a:r>
                  <a:rPr lang="en-US" dirty="0" err="1"/>
                  <a:t>Pr</a:t>
                </a:r>
                <a:r>
                  <a:rPr lang="en-US" dirty="0"/>
                  <a:t>(𝐵)≠0, then the multiplication rule of probability gives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err="1"/>
                  <a:t>Pr</a:t>
                </a:r>
                <a:r>
                  <a:rPr lang="en-US" sz="2400" dirty="0"/>
                  <a:t>(𝐴|𝐵)=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Pr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𝐴</m:t>
                        </m:r>
                        <m:r>
                          <m:rPr>
                            <m:nor/>
                          </m:rPr>
                          <a:rPr lang="en-US" sz="2400" dirty="0"/>
                          <m:t>∩</m:t>
                        </m:r>
                        <m:r>
                          <m:rPr>
                            <m:nor/>
                          </m:rPr>
                          <a:rPr lang="en-US" sz="2400" dirty="0"/>
                          <m:t>𝐵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Pr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𝐵</m:t>
                        </m:r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Thus, when events 𝐴 and 𝐵 are independent, we can equate the two expressions for </a:t>
                </a:r>
                <a:r>
                  <a:rPr lang="en-US" dirty="0" err="1"/>
                  <a:t>Pr</a:t>
                </a:r>
                <a:r>
                  <a:rPr lang="en-US" dirty="0"/>
                  <a:t>(𝐴|𝐵) to obtain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err="1"/>
                  <a:t>Pr</a:t>
                </a:r>
                <a:r>
                  <a:rPr lang="en-US" sz="2400" dirty="0"/>
                  <a:t>(𝐴)=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Pr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𝐴</m:t>
                        </m:r>
                        <m:r>
                          <m:rPr>
                            <m:nor/>
                          </m:rPr>
                          <a:rPr lang="en-US" sz="2400" dirty="0"/>
                          <m:t>∩</m:t>
                        </m:r>
                        <m:r>
                          <m:rPr>
                            <m:nor/>
                          </m:rPr>
                          <a:rPr lang="en-US" sz="2400" dirty="0"/>
                          <m:t>𝐵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Pr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𝐵</m:t>
                        </m:r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and therefore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err="1"/>
                  <a:t>Pr</a:t>
                </a:r>
                <a:r>
                  <a:rPr lang="en-US" sz="2400" dirty="0"/>
                  <a:t>(𝐴∩𝐵)=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(𝐴)×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(𝐵)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In fact, we can also use this final equation as a test for independence: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3DAC1-7DB7-114D-A8FE-FEE7092E8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0097" y="1917850"/>
                <a:ext cx="7495789" cy="4482943"/>
              </a:xfrm>
              <a:blipFill>
                <a:blip r:embed="rId3"/>
                <a:stretch>
                  <a:fillRect l="-1184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77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62E62-489C-4B4E-94AE-5B4B75E7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" y="605896"/>
            <a:ext cx="4642924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Independent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EA6A-AD7A-CF4F-BF5C-C74A9FC5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609" y="342900"/>
            <a:ext cx="7537705" cy="605789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Events 𝐴 and 𝐵 are independent if and only if</a:t>
            </a:r>
          </a:p>
          <a:p>
            <a:pPr>
              <a:lnSpc>
                <a:spcPct val="90000"/>
              </a:lnSpc>
            </a:pPr>
            <a:r>
              <a:rPr lang="en-US" sz="3200" dirty="0" err="1"/>
              <a:t>Pr</a:t>
            </a:r>
            <a:r>
              <a:rPr lang="en-US" sz="3200" dirty="0"/>
              <a:t>(𝐴∩𝐵)=</a:t>
            </a:r>
            <a:r>
              <a:rPr lang="en-US" sz="3200" dirty="0" err="1"/>
              <a:t>Pr</a:t>
            </a:r>
            <a:r>
              <a:rPr lang="en-US" sz="3200" dirty="0"/>
              <a:t>(𝐴)×</a:t>
            </a:r>
            <a:r>
              <a:rPr lang="en-US" sz="3200" dirty="0" err="1"/>
              <a:t>Pr</a:t>
            </a:r>
            <a:r>
              <a:rPr lang="en-US" sz="3200" dirty="0"/>
              <a:t>(𝐵)</a:t>
            </a:r>
          </a:p>
          <a:p>
            <a:pPr>
              <a:lnSpc>
                <a:spcPct val="90000"/>
              </a:lnSpc>
            </a:pPr>
            <a:r>
              <a:rPr lang="en-US" dirty="0"/>
              <a:t>Note:</a:t>
            </a:r>
          </a:p>
          <a:p>
            <a:pPr>
              <a:lnSpc>
                <a:spcPct val="90000"/>
              </a:lnSpc>
            </a:pPr>
            <a:r>
              <a:rPr lang="en-US" dirty="0"/>
              <a:t>1. For events 𝐴 and 𝐵 with </a:t>
            </a:r>
            <a:r>
              <a:rPr lang="en-US" dirty="0" err="1"/>
              <a:t>Pr</a:t>
            </a:r>
            <a:r>
              <a:rPr lang="en-US" dirty="0"/>
              <a:t>(𝐴)≠0 and </a:t>
            </a:r>
            <a:r>
              <a:rPr lang="en-US" dirty="0" err="1"/>
              <a:t>Pr</a:t>
            </a:r>
            <a:r>
              <a:rPr lang="en-US" dirty="0"/>
              <a:t>(𝐵)≠0, the following three conditions are all equivalent conditions for the </a:t>
            </a:r>
            <a:r>
              <a:rPr lang="en-US" dirty="0">
                <a:solidFill>
                  <a:srgbClr val="C00000"/>
                </a:solidFill>
              </a:rPr>
              <a:t>independence</a:t>
            </a:r>
            <a:r>
              <a:rPr lang="en-US" dirty="0"/>
              <a:t> of 𝐴 and 𝐵:</a:t>
            </a:r>
          </a:p>
          <a:p>
            <a:pPr>
              <a:lnSpc>
                <a:spcPct val="90000"/>
              </a:lnSpc>
            </a:pPr>
            <a:r>
              <a:rPr lang="en-US" sz="3200" dirty="0" err="1"/>
              <a:t>Pr</a:t>
            </a:r>
            <a:r>
              <a:rPr lang="en-US" sz="3200" dirty="0"/>
              <a:t>(𝐴|𝐵)=</a:t>
            </a:r>
            <a:r>
              <a:rPr lang="en-US" sz="3200" dirty="0" err="1"/>
              <a:t>Pr</a:t>
            </a:r>
            <a:r>
              <a:rPr lang="en-US" sz="3200" dirty="0"/>
              <a:t>(𝐴)</a:t>
            </a:r>
          </a:p>
          <a:p>
            <a:pPr>
              <a:lnSpc>
                <a:spcPct val="90000"/>
              </a:lnSpc>
            </a:pPr>
            <a:r>
              <a:rPr lang="en-US" sz="3200" dirty="0" err="1"/>
              <a:t>Pr</a:t>
            </a:r>
            <a:r>
              <a:rPr lang="en-US" sz="3200" dirty="0"/>
              <a:t>(𝐵|𝐴)=</a:t>
            </a:r>
            <a:r>
              <a:rPr lang="en-US" sz="3200" dirty="0" err="1"/>
              <a:t>Pr</a:t>
            </a:r>
            <a:r>
              <a:rPr lang="en-US" sz="3200" dirty="0"/>
              <a:t>(𝐵)</a:t>
            </a:r>
          </a:p>
          <a:p>
            <a:pPr>
              <a:lnSpc>
                <a:spcPct val="90000"/>
              </a:lnSpc>
            </a:pPr>
            <a:r>
              <a:rPr lang="en-US" sz="3200" dirty="0" err="1"/>
              <a:t>Pr</a:t>
            </a:r>
            <a:r>
              <a:rPr lang="en-US" sz="3200" dirty="0"/>
              <a:t>(𝐴∩𝐵)=</a:t>
            </a:r>
            <a:r>
              <a:rPr lang="en-US" sz="3200" dirty="0" err="1"/>
              <a:t>Pr</a:t>
            </a:r>
            <a:r>
              <a:rPr lang="en-US" sz="3200" dirty="0"/>
              <a:t>(𝐴)×</a:t>
            </a:r>
            <a:r>
              <a:rPr lang="en-US" sz="3200" dirty="0" err="1"/>
              <a:t>Pr</a:t>
            </a:r>
            <a:r>
              <a:rPr lang="en-US" sz="3200" dirty="0"/>
              <a:t>(𝐵)</a:t>
            </a:r>
          </a:p>
          <a:p>
            <a:pPr>
              <a:lnSpc>
                <a:spcPct val="90000"/>
              </a:lnSpc>
            </a:pPr>
            <a:r>
              <a:rPr lang="en-US" dirty="0"/>
              <a:t>2. In the special case that </a:t>
            </a:r>
            <a:r>
              <a:rPr lang="en-US" dirty="0" err="1"/>
              <a:t>Pr</a:t>
            </a:r>
            <a:r>
              <a:rPr lang="en-US" dirty="0"/>
              <a:t>(𝐴)=0 or </a:t>
            </a:r>
            <a:r>
              <a:rPr lang="en-US" dirty="0" err="1"/>
              <a:t>Pr</a:t>
            </a:r>
            <a:r>
              <a:rPr lang="en-US" dirty="0"/>
              <a:t>(𝐵)=0, the condition </a:t>
            </a:r>
            <a:r>
              <a:rPr lang="en-US" dirty="0" err="1"/>
              <a:t>Pr</a:t>
            </a:r>
            <a:r>
              <a:rPr lang="en-US" dirty="0"/>
              <a:t>(𝐴∩𝐵)=</a:t>
            </a:r>
            <a:r>
              <a:rPr lang="en-US" dirty="0" err="1"/>
              <a:t>Pr</a:t>
            </a:r>
            <a:r>
              <a:rPr lang="en-US" dirty="0"/>
              <a:t>(𝐴)×</a:t>
            </a:r>
            <a:r>
              <a:rPr lang="en-US" dirty="0" err="1"/>
              <a:t>Pr</a:t>
            </a:r>
            <a:r>
              <a:rPr lang="en-US" dirty="0"/>
              <a:t>(𝐵) holds since both sides are zero, and so we say that 𝐴 and 𝐵 are independent.</a:t>
            </a:r>
          </a:p>
          <a:p>
            <a:pPr>
              <a:lnSpc>
                <a:spcPct val="90000"/>
              </a:lnSpc>
            </a:pPr>
            <a:r>
              <a:rPr lang="en-US" dirty="0"/>
              <a:t>3. Sometimes this definition of independence is referred to as </a:t>
            </a:r>
            <a:r>
              <a:rPr lang="en-US" dirty="0">
                <a:solidFill>
                  <a:srgbClr val="C00000"/>
                </a:solidFill>
              </a:rPr>
              <a:t>pairwise independence.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8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20F57-4E16-B941-99C4-B87F91BE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3F20C-F72C-274E-934E-E90AA0E6F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95846"/>
                <a:ext cx="8575283" cy="434644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500  people were questioned and classified according to age and whether or not they regularly use social media. The results are shown in the table.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Is the regular use of social media independent of the respondent’s age?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From the table: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err="1"/>
                  <a:t>Pr</a:t>
                </a:r>
                <a:r>
                  <a:rPr lang="en-US" sz="2400" dirty="0"/>
                  <a:t>(Age&lt;25∩Yes)=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/>
                  <a:t>=0.4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err="1"/>
                  <a:t>Pr</a:t>
                </a:r>
                <a:r>
                  <a:rPr lang="en-US" sz="2400" dirty="0"/>
                  <a:t>(Age&lt;25)×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(Yes)=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00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=0.48×0.6=0.288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Hence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err="1"/>
                  <a:t>Pr</a:t>
                </a:r>
                <a:r>
                  <a:rPr lang="en-US" sz="2400" dirty="0"/>
                  <a:t>(Age&lt;25∩Yes)≠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(Age&lt;25)×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(Yes)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and therefore these events are not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3F20C-F72C-274E-934E-E90AA0E6F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95846"/>
                <a:ext cx="8575283" cy="4346445"/>
              </a:xfrm>
              <a:blipFill>
                <a:blip r:embed="rId2"/>
                <a:stretch>
                  <a:fillRect l="-1183" t="-1749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C33A27-A75A-0142-9A77-332E0041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283" y="2631420"/>
            <a:ext cx="3616717" cy="1437645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95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7A00-2AB5-6246-A92A-F98CB085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E08C9-89DF-DC4C-9F9B-776605B5F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914144"/>
                <a:ext cx="12057888" cy="449579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An experiment consists of drawing a number at random from {1,2,3,4,5,6,7,8}. Let 𝐴={1,2,3,4}, 𝐵={1,3,5,7} and 𝐶={4,6,8}.</a:t>
                </a:r>
              </a:p>
              <a:p>
                <a:r>
                  <a:rPr lang="en-US" dirty="0"/>
                  <a:t>1. Are 𝐴 and 𝐵 independent?</a:t>
                </a:r>
              </a:p>
              <a:p>
                <a:r>
                  <a:rPr lang="en-US" dirty="0"/>
                  <a:t>2. Are 𝐴 and 𝐶 independent?</a:t>
                </a:r>
              </a:p>
              <a:p>
                <a:r>
                  <a:rPr lang="en-US" dirty="0"/>
                  <a:t>3. Are 𝐵 and 𝐶 independent?</a:t>
                </a:r>
              </a:p>
              <a:p>
                <a:r>
                  <a:rPr lang="en-US" dirty="0" err="1"/>
                  <a:t>Pr</a:t>
                </a:r>
                <a:r>
                  <a:rPr lang="en-US" dirty="0"/>
                  <a:t>(𝐴)=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Pr</a:t>
                </a:r>
                <a:r>
                  <a:rPr lang="en-US" dirty="0"/>
                  <a:t>(𝐵)=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Pr</a:t>
                </a:r>
                <a:r>
                  <a:rPr lang="en-US" dirty="0"/>
                  <a:t>(𝐶)=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</a:t>
                </a:r>
              </a:p>
              <a:p>
                <a:r>
                  <a:rPr lang="en-US" dirty="0"/>
                  <a:t>1. since 𝐴∩𝐵={1,3}, </a:t>
                </a:r>
                <a:r>
                  <a:rPr lang="en-US" dirty="0" err="1"/>
                  <a:t>Pr</a:t>
                </a:r>
                <a:r>
                  <a:rPr lang="en-US" dirty="0"/>
                  <a:t>(𝐴∩𝐵)=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         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(𝐵)=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Since  Pr(𝐴∩𝐵)= 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(𝐵). ∴ Thus 𝐴 and 𝐵 are independent</a:t>
                </a:r>
              </a:p>
              <a:p>
                <a:r>
                  <a:rPr lang="en-US" dirty="0"/>
                  <a:t>2. since 𝐴∩𝐶={4}, </a:t>
                </a:r>
                <a:r>
                  <a:rPr lang="en-US" dirty="0" err="1"/>
                  <a:t>Pr</a:t>
                </a:r>
                <a:r>
                  <a:rPr lang="en-US" dirty="0"/>
                  <a:t>(𝐴∩𝐶)=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    Pr(𝐴)×</a:t>
                </a:r>
                <a:r>
                  <a:rPr lang="en-US" dirty="0" err="1"/>
                  <a:t>Pr</a:t>
                </a:r>
                <a:r>
                  <a:rPr lang="en-US" dirty="0"/>
                  <a:t>(𝐶)=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 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(𝐶)≠Pr(𝐴∩𝐶) ∴ Thus 𝐴 and 𝐶 are not independent</a:t>
                </a:r>
              </a:p>
              <a:p>
                <a:r>
                  <a:rPr lang="en-US" dirty="0"/>
                  <a:t>3. since 𝐵∩𝐶=∅, </a:t>
                </a:r>
                <a:r>
                  <a:rPr lang="en-US" dirty="0" err="1"/>
                  <a:t>Pr</a:t>
                </a:r>
                <a:r>
                  <a:rPr lang="en-US" dirty="0"/>
                  <a:t>(𝐵∩𝐶)=0, </a:t>
                </a:r>
                <a:r>
                  <a:rPr lang="en-US" dirty="0" err="1"/>
                  <a:t>Pr</a:t>
                </a:r>
                <a:r>
                  <a:rPr lang="en-US" dirty="0"/>
                  <a:t>(𝐵)×</a:t>
                </a:r>
                <a:r>
                  <a:rPr lang="en-US" dirty="0" err="1"/>
                  <a:t>Pr</a:t>
                </a:r>
                <a:r>
                  <a:rPr lang="en-US" dirty="0"/>
                  <a:t>(𝐶)=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:r>
                  <a:rPr lang="en-US" dirty="0" err="1"/>
                  <a:t>Pr</a:t>
                </a:r>
                <a:r>
                  <a:rPr lang="en-US" dirty="0"/>
                  <a:t>(𝐵)×</a:t>
                </a:r>
                <a:r>
                  <a:rPr lang="en-US" dirty="0" err="1"/>
                  <a:t>Pr</a:t>
                </a:r>
                <a:r>
                  <a:rPr lang="en-US" dirty="0"/>
                  <a:t>(𝐶)≠Pr(𝐵∩𝐶) ∴ Thus 𝐵 and 𝐶 are not independent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E08C9-89DF-DC4C-9F9B-776605B5F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14144"/>
                <a:ext cx="12057888" cy="4495799"/>
              </a:xfrm>
              <a:blipFill>
                <a:blip r:embed="rId2"/>
                <a:stretch>
                  <a:fillRect l="-31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F99ACD-9D3E-DF46-9B38-EC4B7F8B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20" y="2340864"/>
            <a:ext cx="3655885" cy="33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7A00-2AB5-6246-A92A-F98CB085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046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E08C9-89DF-DC4C-9F9B-776605B5F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57072"/>
                <a:ext cx="12057888" cy="545287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Suppose we roll a die twice and define the following events: 𝐴=the first roll shows a 4, 𝐵=the second roll shows a 4, 𝐶=the sum of the numbers showing is at least 10</a:t>
                </a:r>
              </a:p>
              <a:p>
                <a:r>
                  <a:rPr lang="en-US" dirty="0"/>
                  <a:t>1. Are 𝐴 and 𝐵 independent events?</a:t>
                </a:r>
              </a:p>
              <a:p>
                <a:r>
                  <a:rPr lang="en-US" dirty="0"/>
                  <a:t>2. What about 𝐴 and 𝐶?</a:t>
                </a:r>
              </a:p>
              <a:p>
                <a:r>
                  <a:rPr lang="en-US" dirty="0"/>
                  <a:t>1. Since 𝐴 and 𝐵 are </a:t>
                </a:r>
                <a:r>
                  <a:rPr lang="en-US" dirty="0">
                    <a:solidFill>
                      <a:srgbClr val="C00000"/>
                    </a:solidFill>
                  </a:rPr>
                  <a:t>physically independent</a:t>
                </a:r>
                <a:r>
                  <a:rPr lang="en-US" dirty="0"/>
                  <a:t>, they must also be </a:t>
                </a:r>
                <a:r>
                  <a:rPr lang="en-US" dirty="0">
                    <a:solidFill>
                      <a:srgbClr val="C00000"/>
                    </a:solidFill>
                  </a:rPr>
                  <a:t>mathematically independent</a:t>
                </a:r>
                <a:r>
                  <a:rPr lang="en-US" dirty="0"/>
                  <a:t>, but we can also check this directly.</a:t>
                </a:r>
              </a:p>
              <a:p>
                <a:r>
                  <a:rPr lang="en-US" dirty="0"/>
                  <a:t>We have 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(𝐵)=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write the sample space as ordered pairs, in which the first entry is the result of the first throw and the second is the result of the second throw, then</a:t>
                </a:r>
              </a:p>
              <a:p>
                <a:r>
                  <a:rPr lang="en-US" dirty="0" err="1"/>
                  <a:t>ɛ</a:t>
                </a:r>
                <a:r>
                  <a:rPr lang="en-US" dirty="0"/>
                  <a:t> ={(1,1),(1,2),(1,3),…,(6,5),(6,6)} and 𝑛(</a:t>
                </a:r>
                <a:r>
                  <a:rPr lang="en-US" dirty="0" err="1"/>
                  <a:t>ɛ</a:t>
                </a:r>
                <a:r>
                  <a:rPr lang="en-US" dirty="0"/>
                  <a:t>)=36</a:t>
                </a:r>
              </a:p>
              <a:p>
                <a:r>
                  <a:rPr lang="en-US" dirty="0"/>
                  <a:t>The event 𝐴∩𝐵 corresponds to the outcome (4,4), and so 𝑛(𝐴∩𝐵)=1.</a:t>
                </a:r>
              </a:p>
              <a:p>
                <a:r>
                  <a:rPr lang="en-US" dirty="0"/>
                  <a:t>Thus </a:t>
                </a:r>
                <a:r>
                  <a:rPr lang="en-US" dirty="0" err="1"/>
                  <a:t>Pr</a:t>
                </a:r>
                <a:r>
                  <a:rPr lang="en-US" dirty="0"/>
                  <a:t>(𝐴∩𝐵)=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(𝐵), and so 𝐴 and 𝐵 are independent.</a:t>
                </a:r>
              </a:p>
              <a:p>
                <a:r>
                  <a:rPr lang="en-US" dirty="0"/>
                  <a:t>2. We have 𝐶=(4,6),(5,5),(5,6),(6,4),(6,5),(6,6) and so 𝑛(𝐶)=6.</a:t>
                </a:r>
              </a:p>
              <a:p>
                <a:r>
                  <a:rPr lang="en-US" dirty="0"/>
                  <a:t>Thus 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(𝐶)=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event 𝐴∩𝐶 corresponds to the outcome (4,6), and so 𝑛(𝐴∩𝐶)=1.</a:t>
                </a:r>
              </a:p>
              <a:p>
                <a:r>
                  <a:rPr lang="en-US" dirty="0"/>
                  <a:t>Thus </a:t>
                </a:r>
                <a:r>
                  <a:rPr lang="en-US" dirty="0" err="1"/>
                  <a:t>Pr</a:t>
                </a:r>
                <a:r>
                  <a:rPr lang="en-US" dirty="0"/>
                  <a:t>(𝐴∩𝐶)=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Pr</a:t>
                </a:r>
                <a:r>
                  <a:rPr lang="en-US" dirty="0"/>
                  <a:t>(𝐴)×</a:t>
                </a:r>
                <a:r>
                  <a:rPr lang="en-US" dirty="0" err="1"/>
                  <a:t>Pr</a:t>
                </a:r>
                <a:r>
                  <a:rPr lang="en-US" dirty="0"/>
                  <a:t>(𝐶), This means that 𝐴 and 𝐶 are also independent events.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E08C9-89DF-DC4C-9F9B-776605B5F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57072"/>
                <a:ext cx="12057888" cy="5452871"/>
              </a:xfrm>
              <a:blipFill>
                <a:blip r:embed="rId2"/>
                <a:stretch>
                  <a:fillRect l="-211" t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F99ACD-9D3E-DF46-9B38-EC4B7F8B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85" y="3351829"/>
            <a:ext cx="3291915" cy="30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7A00-2AB5-6246-A92A-F98CB085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57072"/>
            <a:ext cx="10058400" cy="670469"/>
          </a:xfrm>
        </p:spPr>
        <p:txBody>
          <a:bodyPr>
            <a:normAutofit fontScale="90000"/>
          </a:bodyPr>
          <a:lstStyle/>
          <a:p>
            <a:r>
              <a:rPr lang="en-US"/>
              <a:t>Example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08C9-89DF-DC4C-9F9B-776605B5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2432"/>
            <a:ext cx="12057888" cy="5452871"/>
          </a:xfrm>
        </p:spPr>
        <p:txBody>
          <a:bodyPr>
            <a:normAutofit/>
          </a:bodyPr>
          <a:lstStyle/>
          <a:p>
            <a:r>
              <a:rPr lang="en-US" dirty="0"/>
              <a:t>Suppose that the probability that a family in a certain town owns a television set (𝑇) is </a:t>
            </a:r>
            <a:r>
              <a:rPr lang="en-US" dirty="0">
                <a:solidFill>
                  <a:srgbClr val="0070C0"/>
                </a:solidFill>
              </a:rPr>
              <a:t>0.75</a:t>
            </a:r>
            <a:r>
              <a:rPr lang="en-US" dirty="0"/>
              <a:t>, and the probability that a family owns a station wagon (𝑆) is </a:t>
            </a:r>
            <a:r>
              <a:rPr lang="en-US" dirty="0">
                <a:solidFill>
                  <a:srgbClr val="0070C0"/>
                </a:solidFill>
              </a:rPr>
              <a:t>0.25</a:t>
            </a:r>
            <a:r>
              <a:rPr lang="en-US" dirty="0"/>
              <a:t>. If these events are independent, find the following probabilities:</a:t>
            </a:r>
          </a:p>
          <a:p>
            <a:r>
              <a:rPr lang="en-US" dirty="0"/>
              <a:t>1. A family chosen at random owns both a television set and a station wagon.</a:t>
            </a:r>
          </a:p>
          <a:p>
            <a:r>
              <a:rPr lang="en-US" dirty="0"/>
              <a:t>2. A family chosen at random owns at least one of these items.</a:t>
            </a:r>
          </a:p>
          <a:p>
            <a:r>
              <a:rPr lang="en-US" dirty="0"/>
              <a:t>1. The event ‘owns both a television set and a station wagon’ is represented by 𝑇∩𝑆, with</a:t>
            </a:r>
          </a:p>
          <a:p>
            <a:r>
              <a:rPr lang="en-US" dirty="0" err="1"/>
              <a:t>Pr</a:t>
            </a:r>
            <a:r>
              <a:rPr lang="en-US" dirty="0"/>
              <a:t>(𝑇∩𝑆)=</a:t>
            </a:r>
            <a:r>
              <a:rPr lang="en-US" dirty="0" err="1"/>
              <a:t>Pr</a:t>
            </a:r>
            <a:r>
              <a:rPr lang="en-US" dirty="0"/>
              <a:t>(𝑇)×</a:t>
            </a:r>
            <a:r>
              <a:rPr lang="en-US" dirty="0" err="1"/>
              <a:t>Pr</a:t>
            </a:r>
            <a:r>
              <a:rPr lang="en-US" dirty="0"/>
              <a:t>(𝑆)=0.75×0.25=0.1875 (as 𝑇 and 𝑆 are independent)</a:t>
            </a:r>
          </a:p>
          <a:p>
            <a:r>
              <a:rPr lang="en-US" dirty="0"/>
              <a:t>2. The event ‘owns at least one of these items’ is represented by 𝑇∪𝑆, with</a:t>
            </a:r>
          </a:p>
          <a:p>
            <a:r>
              <a:rPr lang="en-US" dirty="0" err="1"/>
              <a:t>Pr</a:t>
            </a:r>
            <a:r>
              <a:rPr lang="en-US" dirty="0"/>
              <a:t>(𝑇∪𝑆)=</a:t>
            </a:r>
            <a:r>
              <a:rPr lang="en-US" dirty="0" err="1"/>
              <a:t>Pr</a:t>
            </a:r>
            <a:r>
              <a:rPr lang="en-US" dirty="0"/>
              <a:t>(𝑇)+</a:t>
            </a:r>
            <a:r>
              <a:rPr lang="en-US" dirty="0" err="1"/>
              <a:t>Pr</a:t>
            </a:r>
            <a:r>
              <a:rPr lang="en-US" dirty="0"/>
              <a:t>(𝑆)−</a:t>
            </a:r>
            <a:r>
              <a:rPr lang="en-US" dirty="0" err="1"/>
              <a:t>Pr</a:t>
            </a:r>
            <a:r>
              <a:rPr lang="en-US" dirty="0"/>
              <a:t>(𝑇∩𝑆)=0.75+0.25−0.75×0.25=0.8125(from the addition rule)(as 𝑇 and 𝑆 are independent)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13FA4-DF19-C443-9A35-B517F712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638" y="28660"/>
            <a:ext cx="1998780" cy="18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8E7"/>
      </a:lt2>
      <a:accent1>
        <a:srgbClr val="C6969F"/>
      </a:accent1>
      <a:accent2>
        <a:srgbClr val="BA8D7F"/>
      </a:accent2>
      <a:accent3>
        <a:srgbClr val="B3A180"/>
      </a:accent3>
      <a:accent4>
        <a:srgbClr val="A3A772"/>
      </a:accent4>
      <a:accent5>
        <a:srgbClr val="96AA81"/>
      </a:accent5>
      <a:accent6>
        <a:srgbClr val="7DAF77"/>
      </a:accent6>
      <a:hlink>
        <a:srgbClr val="568E84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Cambria Math</vt:lpstr>
      <vt:lpstr>RetrospectVTI</vt:lpstr>
      <vt:lpstr>Independent events</vt:lpstr>
      <vt:lpstr>Independent events.</vt:lpstr>
      <vt:lpstr>Independent events</vt:lpstr>
      <vt:lpstr>Independent events--Proof</vt:lpstr>
      <vt:lpstr>Independent events</vt:lpstr>
      <vt:lpstr>Example </vt:lpstr>
      <vt:lpstr>Example </vt:lpstr>
      <vt:lpstr>Example </vt:lpstr>
      <vt:lpstr>Example </vt:lpstr>
      <vt:lpstr>Clarification 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events</dc:title>
  <dc:creator>Yongmei Zhang</dc:creator>
  <cp:lastModifiedBy>Lyn ZHANG</cp:lastModifiedBy>
  <cp:revision>3</cp:revision>
  <dcterms:created xsi:type="dcterms:W3CDTF">2021-06-06T03:43:22Z</dcterms:created>
  <dcterms:modified xsi:type="dcterms:W3CDTF">2022-11-13T00:36:00Z</dcterms:modified>
</cp:coreProperties>
</file>