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3" r:id="rId2"/>
    <p:sldId id="608" r:id="rId3"/>
    <p:sldId id="609" r:id="rId4"/>
    <p:sldId id="304" r:id="rId5"/>
    <p:sldId id="610" r:id="rId6"/>
    <p:sldId id="297" r:id="rId7"/>
    <p:sldId id="598" r:id="rId8"/>
    <p:sldId id="611" r:id="rId9"/>
    <p:sldId id="612" r:id="rId10"/>
    <p:sldId id="289" r:id="rId11"/>
    <p:sldId id="298" r:id="rId12"/>
    <p:sldId id="272" r:id="rId13"/>
    <p:sldId id="299" r:id="rId14"/>
    <p:sldId id="290" r:id="rId15"/>
    <p:sldId id="283" r:id="rId16"/>
    <p:sldId id="264" r:id="rId17"/>
    <p:sldId id="265" r:id="rId18"/>
    <p:sldId id="267" r:id="rId19"/>
    <p:sldId id="302" r:id="rId20"/>
    <p:sldId id="277" r:id="rId21"/>
    <p:sldId id="301" r:id="rId22"/>
    <p:sldId id="291" r:id="rId23"/>
    <p:sldId id="296" r:id="rId24"/>
    <p:sldId id="613" r:id="rId25"/>
    <p:sldId id="614" r:id="rId26"/>
    <p:sldId id="615" r:id="rId27"/>
    <p:sldId id="30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45"/>
  </p:normalViewPr>
  <p:slideViewPr>
    <p:cSldViewPr>
      <p:cViewPr varScale="1">
        <p:scale>
          <a:sx n="62" d="100"/>
          <a:sy n="62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%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Red</c:v>
                </c:pt>
                <c:pt idx="1">
                  <c:v>Yellow</c:v>
                </c:pt>
                <c:pt idx="2">
                  <c:v>Green</c:v>
                </c:pt>
                <c:pt idx="3">
                  <c:v>Blue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13.33</c:v>
                </c:pt>
                <c:pt idx="2">
                  <c:v>26.67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3-884F-BC02-9699BCCC8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688576"/>
        <c:axId val="2048690208"/>
      </c:barChart>
      <c:catAx>
        <c:axId val="204868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690208"/>
        <c:crosses val="autoZero"/>
        <c:auto val="1"/>
        <c:lblAlgn val="ctr"/>
        <c:lblOffset val="100"/>
        <c:noMultiLvlLbl val="0"/>
      </c:catAx>
      <c:valAx>
        <c:axId val="204869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68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Red</c:v>
                </c:pt>
                <c:pt idx="1">
                  <c:v>Yellow</c:v>
                </c:pt>
                <c:pt idx="2">
                  <c:v>Green</c:v>
                </c:pt>
                <c:pt idx="3">
                  <c:v>Blue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9-714D-8E1A-7EC7B0181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2530720"/>
        <c:axId val="2052532352"/>
      </c:barChart>
      <c:catAx>
        <c:axId val="205253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532352"/>
        <c:crosses val="autoZero"/>
        <c:auto val="1"/>
        <c:lblAlgn val="ctr"/>
        <c:lblOffset val="100"/>
        <c:noMultiLvlLbl val="0"/>
      </c:catAx>
      <c:valAx>
        <c:axId val="205253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53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953BA3-0CCF-4A08-A120-34A38BEE87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D75F221-5ACC-40A9-852E-D280AC3B5A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Rule #1: Every data value should be in an interval.</a:t>
          </a:r>
          <a:endParaRPr lang="en-US" dirty="0"/>
        </a:p>
      </dgm:t>
    </dgm:pt>
    <dgm:pt modelId="{86F000C5-863A-4F3E-A9D5-8F7355A3E06B}" type="parTrans" cxnId="{2EC0494D-1E5E-4F5D-A300-1C101081C752}">
      <dgm:prSet/>
      <dgm:spPr/>
      <dgm:t>
        <a:bodyPr/>
        <a:lstStyle/>
        <a:p>
          <a:endParaRPr lang="en-US"/>
        </a:p>
      </dgm:t>
    </dgm:pt>
    <dgm:pt modelId="{E5E81264-FAD3-4C21-B9C3-E307852A4723}" type="sibTrans" cxnId="{2EC0494D-1E5E-4F5D-A300-1C101081C752}">
      <dgm:prSet/>
      <dgm:spPr/>
      <dgm:t>
        <a:bodyPr/>
        <a:lstStyle/>
        <a:p>
          <a:endParaRPr lang="en-US"/>
        </a:p>
      </dgm:t>
    </dgm:pt>
    <dgm:pt modelId="{16D64393-545A-4A8D-9965-7A296F2132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Rule #2: The intervals should not overlap.</a:t>
          </a:r>
          <a:endParaRPr lang="en-US"/>
        </a:p>
      </dgm:t>
    </dgm:pt>
    <dgm:pt modelId="{EBB9D9AE-D887-4D27-AA71-A6FEEB03AADE}" type="parTrans" cxnId="{B245C588-B3F7-42B5-933E-432DA30CFB7F}">
      <dgm:prSet/>
      <dgm:spPr/>
      <dgm:t>
        <a:bodyPr/>
        <a:lstStyle/>
        <a:p>
          <a:endParaRPr lang="en-US"/>
        </a:p>
      </dgm:t>
    </dgm:pt>
    <dgm:pt modelId="{B07BF557-43C0-4BCC-9091-636D43D9CF4F}" type="sibTrans" cxnId="{B245C588-B3F7-42B5-933E-432DA30CFB7F}">
      <dgm:prSet/>
      <dgm:spPr/>
      <dgm:t>
        <a:bodyPr/>
        <a:lstStyle/>
        <a:p>
          <a:endParaRPr lang="en-US"/>
        </a:p>
      </dgm:t>
    </dgm:pt>
    <dgm:pt modelId="{0566C29F-CC4B-4EB9-AE63-584682E4E3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Rule #3: There should be no gaps between the intervals.</a:t>
          </a:r>
          <a:endParaRPr lang="en-US"/>
        </a:p>
      </dgm:t>
    </dgm:pt>
    <dgm:pt modelId="{C40A4F38-8032-4614-863A-57CE8FD0CDD3}" type="parTrans" cxnId="{A6ACD4E0-DFAB-4AD3-93CA-7DE1B194D7D9}">
      <dgm:prSet/>
      <dgm:spPr/>
      <dgm:t>
        <a:bodyPr/>
        <a:lstStyle/>
        <a:p>
          <a:endParaRPr lang="en-US"/>
        </a:p>
      </dgm:t>
    </dgm:pt>
    <dgm:pt modelId="{E2E46BB0-0DDD-439F-8803-967388BA917C}" type="sibTrans" cxnId="{A6ACD4E0-DFAB-4AD3-93CA-7DE1B194D7D9}">
      <dgm:prSet/>
      <dgm:spPr/>
      <dgm:t>
        <a:bodyPr/>
        <a:lstStyle/>
        <a:p>
          <a:endParaRPr lang="en-US"/>
        </a:p>
      </dgm:t>
    </dgm:pt>
    <dgm:pt modelId="{74DDD919-44B5-442D-875C-31AAB85A0F10}" type="pres">
      <dgm:prSet presAssocID="{AC953BA3-0CCF-4A08-A120-34A38BEE87BE}" presName="root" presStyleCnt="0">
        <dgm:presLayoutVars>
          <dgm:dir/>
          <dgm:resizeHandles val="exact"/>
        </dgm:presLayoutVars>
      </dgm:prSet>
      <dgm:spPr/>
    </dgm:pt>
    <dgm:pt modelId="{967FB839-5D3D-4C09-9FF3-455F692EBE1D}" type="pres">
      <dgm:prSet presAssocID="{CD75F221-5ACC-40A9-852E-D280AC3B5A48}" presName="compNode" presStyleCnt="0"/>
      <dgm:spPr/>
    </dgm:pt>
    <dgm:pt modelId="{FD2C32B2-A8F4-4247-83F2-DF24A2E0AB59}" type="pres">
      <dgm:prSet presAssocID="{CD75F221-5ACC-40A9-852E-D280AC3B5A48}" presName="bgRect" presStyleLbl="bgShp" presStyleIdx="0" presStyleCnt="3"/>
      <dgm:spPr/>
    </dgm:pt>
    <dgm:pt modelId="{28E19C40-A8B8-4498-8539-1DFE2EB13EDB}" type="pres">
      <dgm:prSet presAssocID="{CD75F221-5ACC-40A9-852E-D280AC3B5A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7285673E-0307-4945-8BD3-1F885B1485CA}" type="pres">
      <dgm:prSet presAssocID="{CD75F221-5ACC-40A9-852E-D280AC3B5A48}" presName="spaceRect" presStyleCnt="0"/>
      <dgm:spPr/>
    </dgm:pt>
    <dgm:pt modelId="{42861DEC-9F41-4021-B1D7-F01544631BD6}" type="pres">
      <dgm:prSet presAssocID="{CD75F221-5ACC-40A9-852E-D280AC3B5A48}" presName="parTx" presStyleLbl="revTx" presStyleIdx="0" presStyleCnt="3">
        <dgm:presLayoutVars>
          <dgm:chMax val="0"/>
          <dgm:chPref val="0"/>
        </dgm:presLayoutVars>
      </dgm:prSet>
      <dgm:spPr/>
    </dgm:pt>
    <dgm:pt modelId="{9336FC6B-1D9D-4E6E-8817-9B45B26758C5}" type="pres">
      <dgm:prSet presAssocID="{E5E81264-FAD3-4C21-B9C3-E307852A4723}" presName="sibTrans" presStyleCnt="0"/>
      <dgm:spPr/>
    </dgm:pt>
    <dgm:pt modelId="{C5C8FBC4-835E-4F3B-A417-9B223C28398E}" type="pres">
      <dgm:prSet presAssocID="{16D64393-545A-4A8D-9965-7A296F21328D}" presName="compNode" presStyleCnt="0"/>
      <dgm:spPr/>
    </dgm:pt>
    <dgm:pt modelId="{69612FFC-AB81-417C-ACC3-731D5B657812}" type="pres">
      <dgm:prSet presAssocID="{16D64393-545A-4A8D-9965-7A296F21328D}" presName="bgRect" presStyleLbl="bgShp" presStyleIdx="1" presStyleCnt="3"/>
      <dgm:spPr/>
    </dgm:pt>
    <dgm:pt modelId="{398B3975-345C-4263-9A93-FF7A0DB0BE74}" type="pres">
      <dgm:prSet presAssocID="{16D64393-545A-4A8D-9965-7A296F21328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A9E0011-DD42-4D8A-AE43-C0D0BF606445}" type="pres">
      <dgm:prSet presAssocID="{16D64393-545A-4A8D-9965-7A296F21328D}" presName="spaceRect" presStyleCnt="0"/>
      <dgm:spPr/>
    </dgm:pt>
    <dgm:pt modelId="{29BED160-1ACB-4301-908E-FD955CF2A90C}" type="pres">
      <dgm:prSet presAssocID="{16D64393-545A-4A8D-9965-7A296F21328D}" presName="parTx" presStyleLbl="revTx" presStyleIdx="1" presStyleCnt="3">
        <dgm:presLayoutVars>
          <dgm:chMax val="0"/>
          <dgm:chPref val="0"/>
        </dgm:presLayoutVars>
      </dgm:prSet>
      <dgm:spPr/>
    </dgm:pt>
    <dgm:pt modelId="{7ABBB2DD-4AE7-4805-9440-10EED1E7DE40}" type="pres">
      <dgm:prSet presAssocID="{B07BF557-43C0-4BCC-9091-636D43D9CF4F}" presName="sibTrans" presStyleCnt="0"/>
      <dgm:spPr/>
    </dgm:pt>
    <dgm:pt modelId="{277C8DF7-E588-4351-883A-20857ACEE0BE}" type="pres">
      <dgm:prSet presAssocID="{0566C29F-CC4B-4EB9-AE63-584682E4E3AB}" presName="compNode" presStyleCnt="0"/>
      <dgm:spPr/>
    </dgm:pt>
    <dgm:pt modelId="{628671CD-E531-49D6-A77B-31FB510A8455}" type="pres">
      <dgm:prSet presAssocID="{0566C29F-CC4B-4EB9-AE63-584682E4E3AB}" presName="bgRect" presStyleLbl="bgShp" presStyleIdx="2" presStyleCnt="3"/>
      <dgm:spPr/>
    </dgm:pt>
    <dgm:pt modelId="{272EADB2-863C-4606-9721-68E1D227E2D2}" type="pres">
      <dgm:prSet presAssocID="{0566C29F-CC4B-4EB9-AE63-584682E4E3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59F13F85-F1A2-4E89-9F3A-69C998309669}" type="pres">
      <dgm:prSet presAssocID="{0566C29F-CC4B-4EB9-AE63-584682E4E3AB}" presName="spaceRect" presStyleCnt="0"/>
      <dgm:spPr/>
    </dgm:pt>
    <dgm:pt modelId="{BC3160D0-482E-4D98-A4CC-57B339849FA4}" type="pres">
      <dgm:prSet presAssocID="{0566C29F-CC4B-4EB9-AE63-584682E4E3A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FB66606-C198-144D-9E5B-C59189F4A6E2}" type="presOf" srcId="{AC953BA3-0CCF-4A08-A120-34A38BEE87BE}" destId="{74DDD919-44B5-442D-875C-31AAB85A0F10}" srcOrd="0" destOrd="0" presId="urn:microsoft.com/office/officeart/2018/2/layout/IconVerticalSolidList"/>
    <dgm:cxn modelId="{8FA63C3D-E8E2-7E48-8FBA-0DFCCE814444}" type="presOf" srcId="{CD75F221-5ACC-40A9-852E-D280AC3B5A48}" destId="{42861DEC-9F41-4021-B1D7-F01544631BD6}" srcOrd="0" destOrd="0" presId="urn:microsoft.com/office/officeart/2018/2/layout/IconVerticalSolidList"/>
    <dgm:cxn modelId="{2EC0494D-1E5E-4F5D-A300-1C101081C752}" srcId="{AC953BA3-0CCF-4A08-A120-34A38BEE87BE}" destId="{CD75F221-5ACC-40A9-852E-D280AC3B5A48}" srcOrd="0" destOrd="0" parTransId="{86F000C5-863A-4F3E-A9D5-8F7355A3E06B}" sibTransId="{E5E81264-FAD3-4C21-B9C3-E307852A4723}"/>
    <dgm:cxn modelId="{C819F17E-0974-FA47-9E09-FAE237C1F60B}" type="presOf" srcId="{16D64393-545A-4A8D-9965-7A296F21328D}" destId="{29BED160-1ACB-4301-908E-FD955CF2A90C}" srcOrd="0" destOrd="0" presId="urn:microsoft.com/office/officeart/2018/2/layout/IconVerticalSolidList"/>
    <dgm:cxn modelId="{B245C588-B3F7-42B5-933E-432DA30CFB7F}" srcId="{AC953BA3-0CCF-4A08-A120-34A38BEE87BE}" destId="{16D64393-545A-4A8D-9965-7A296F21328D}" srcOrd="1" destOrd="0" parTransId="{EBB9D9AE-D887-4D27-AA71-A6FEEB03AADE}" sibTransId="{B07BF557-43C0-4BCC-9091-636D43D9CF4F}"/>
    <dgm:cxn modelId="{107148A2-AC13-FC40-BF18-9AFC34BD2D05}" type="presOf" srcId="{0566C29F-CC4B-4EB9-AE63-584682E4E3AB}" destId="{BC3160D0-482E-4D98-A4CC-57B339849FA4}" srcOrd="0" destOrd="0" presId="urn:microsoft.com/office/officeart/2018/2/layout/IconVerticalSolidList"/>
    <dgm:cxn modelId="{A6ACD4E0-DFAB-4AD3-93CA-7DE1B194D7D9}" srcId="{AC953BA3-0CCF-4A08-A120-34A38BEE87BE}" destId="{0566C29F-CC4B-4EB9-AE63-584682E4E3AB}" srcOrd="2" destOrd="0" parTransId="{C40A4F38-8032-4614-863A-57CE8FD0CDD3}" sibTransId="{E2E46BB0-0DDD-439F-8803-967388BA917C}"/>
    <dgm:cxn modelId="{165C5E4C-741C-DC45-86D1-ADA19A21B810}" type="presParOf" srcId="{74DDD919-44B5-442D-875C-31AAB85A0F10}" destId="{967FB839-5D3D-4C09-9FF3-455F692EBE1D}" srcOrd="0" destOrd="0" presId="urn:microsoft.com/office/officeart/2018/2/layout/IconVerticalSolidList"/>
    <dgm:cxn modelId="{BAF1FA48-9951-DD42-874E-9E35A7031ADD}" type="presParOf" srcId="{967FB839-5D3D-4C09-9FF3-455F692EBE1D}" destId="{FD2C32B2-A8F4-4247-83F2-DF24A2E0AB59}" srcOrd="0" destOrd="0" presId="urn:microsoft.com/office/officeart/2018/2/layout/IconVerticalSolidList"/>
    <dgm:cxn modelId="{320F5841-63DE-A440-8013-07F377F0D526}" type="presParOf" srcId="{967FB839-5D3D-4C09-9FF3-455F692EBE1D}" destId="{28E19C40-A8B8-4498-8539-1DFE2EB13EDB}" srcOrd="1" destOrd="0" presId="urn:microsoft.com/office/officeart/2018/2/layout/IconVerticalSolidList"/>
    <dgm:cxn modelId="{CFEDE83A-42DB-DC40-9F8A-A8CFEE8E8C63}" type="presParOf" srcId="{967FB839-5D3D-4C09-9FF3-455F692EBE1D}" destId="{7285673E-0307-4945-8BD3-1F885B1485CA}" srcOrd="2" destOrd="0" presId="urn:microsoft.com/office/officeart/2018/2/layout/IconVerticalSolidList"/>
    <dgm:cxn modelId="{699E47CA-4BA1-4547-9058-BF228826A5BA}" type="presParOf" srcId="{967FB839-5D3D-4C09-9FF3-455F692EBE1D}" destId="{42861DEC-9F41-4021-B1D7-F01544631BD6}" srcOrd="3" destOrd="0" presId="urn:microsoft.com/office/officeart/2018/2/layout/IconVerticalSolidList"/>
    <dgm:cxn modelId="{18876F04-80CB-C742-B20D-D1372F7D8EA0}" type="presParOf" srcId="{74DDD919-44B5-442D-875C-31AAB85A0F10}" destId="{9336FC6B-1D9D-4E6E-8817-9B45B26758C5}" srcOrd="1" destOrd="0" presId="urn:microsoft.com/office/officeart/2018/2/layout/IconVerticalSolidList"/>
    <dgm:cxn modelId="{BCEEB4DF-5254-AC41-93E8-763C1CE8185E}" type="presParOf" srcId="{74DDD919-44B5-442D-875C-31AAB85A0F10}" destId="{C5C8FBC4-835E-4F3B-A417-9B223C28398E}" srcOrd="2" destOrd="0" presId="urn:microsoft.com/office/officeart/2018/2/layout/IconVerticalSolidList"/>
    <dgm:cxn modelId="{65A114FB-5C87-344A-89A0-71CE352ED97F}" type="presParOf" srcId="{C5C8FBC4-835E-4F3B-A417-9B223C28398E}" destId="{69612FFC-AB81-417C-ACC3-731D5B657812}" srcOrd="0" destOrd="0" presId="urn:microsoft.com/office/officeart/2018/2/layout/IconVerticalSolidList"/>
    <dgm:cxn modelId="{786D9FFA-6AA3-F640-BAB5-0ED5A08979DD}" type="presParOf" srcId="{C5C8FBC4-835E-4F3B-A417-9B223C28398E}" destId="{398B3975-345C-4263-9A93-FF7A0DB0BE74}" srcOrd="1" destOrd="0" presId="urn:microsoft.com/office/officeart/2018/2/layout/IconVerticalSolidList"/>
    <dgm:cxn modelId="{55596E1C-DD31-8345-A737-997EAC832418}" type="presParOf" srcId="{C5C8FBC4-835E-4F3B-A417-9B223C28398E}" destId="{9A9E0011-DD42-4D8A-AE43-C0D0BF606445}" srcOrd="2" destOrd="0" presId="urn:microsoft.com/office/officeart/2018/2/layout/IconVerticalSolidList"/>
    <dgm:cxn modelId="{6A4DF5B0-6D1C-0348-8F39-30F8D82A4473}" type="presParOf" srcId="{C5C8FBC4-835E-4F3B-A417-9B223C28398E}" destId="{29BED160-1ACB-4301-908E-FD955CF2A90C}" srcOrd="3" destOrd="0" presId="urn:microsoft.com/office/officeart/2018/2/layout/IconVerticalSolidList"/>
    <dgm:cxn modelId="{D9C54900-B0C6-9941-9FA6-983E6F801D0D}" type="presParOf" srcId="{74DDD919-44B5-442D-875C-31AAB85A0F10}" destId="{7ABBB2DD-4AE7-4805-9440-10EED1E7DE40}" srcOrd="3" destOrd="0" presId="urn:microsoft.com/office/officeart/2018/2/layout/IconVerticalSolidList"/>
    <dgm:cxn modelId="{0C38AF0A-2EF8-2048-9FB2-0527ACD76CC7}" type="presParOf" srcId="{74DDD919-44B5-442D-875C-31AAB85A0F10}" destId="{277C8DF7-E588-4351-883A-20857ACEE0BE}" srcOrd="4" destOrd="0" presId="urn:microsoft.com/office/officeart/2018/2/layout/IconVerticalSolidList"/>
    <dgm:cxn modelId="{71726F1A-66EE-5549-A4A9-76DBCF429967}" type="presParOf" srcId="{277C8DF7-E588-4351-883A-20857ACEE0BE}" destId="{628671CD-E531-49D6-A77B-31FB510A8455}" srcOrd="0" destOrd="0" presId="urn:microsoft.com/office/officeart/2018/2/layout/IconVerticalSolidList"/>
    <dgm:cxn modelId="{FEDB2F8D-3FCA-5F49-93DD-77B535E2394B}" type="presParOf" srcId="{277C8DF7-E588-4351-883A-20857ACEE0BE}" destId="{272EADB2-863C-4606-9721-68E1D227E2D2}" srcOrd="1" destOrd="0" presId="urn:microsoft.com/office/officeart/2018/2/layout/IconVerticalSolidList"/>
    <dgm:cxn modelId="{8A582222-B620-DD4A-85DF-F62CBE371EB2}" type="presParOf" srcId="{277C8DF7-E588-4351-883A-20857ACEE0BE}" destId="{59F13F85-F1A2-4E89-9F3A-69C998309669}" srcOrd="2" destOrd="0" presId="urn:microsoft.com/office/officeart/2018/2/layout/IconVerticalSolidList"/>
    <dgm:cxn modelId="{7BCA11F6-ABEE-4F41-862A-2C408BF4CB6B}" type="presParOf" srcId="{277C8DF7-E588-4351-883A-20857ACEE0BE}" destId="{BC3160D0-482E-4D98-A4CC-57B339849FA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953BA3-0CCF-4A08-A120-34A38BEE87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D75F221-5ACC-40A9-852E-D280AC3B5A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 b="1" dirty="0"/>
            <a:t>Rule #4: 5 to 15 groups preferred.</a:t>
          </a:r>
        </a:p>
      </dgm:t>
    </dgm:pt>
    <dgm:pt modelId="{86F000C5-863A-4F3E-A9D5-8F7355A3E06B}" type="parTrans" cxnId="{2EC0494D-1E5E-4F5D-A300-1C101081C752}">
      <dgm:prSet/>
      <dgm:spPr/>
      <dgm:t>
        <a:bodyPr/>
        <a:lstStyle/>
        <a:p>
          <a:endParaRPr lang="en-US"/>
        </a:p>
      </dgm:t>
    </dgm:pt>
    <dgm:pt modelId="{E5E81264-FAD3-4C21-B9C3-E307852A4723}" type="sibTrans" cxnId="{2EC0494D-1E5E-4F5D-A300-1C101081C752}">
      <dgm:prSet/>
      <dgm:spPr/>
      <dgm:t>
        <a:bodyPr/>
        <a:lstStyle/>
        <a:p>
          <a:endParaRPr lang="en-US"/>
        </a:p>
      </dgm:t>
    </dgm:pt>
    <dgm:pt modelId="{16D64393-545A-4A8D-9965-7A296F21328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Rule #5: Easy interval to interpret such as 10 units, 100 units or 1000 units (depending on the data).</a:t>
          </a:r>
          <a:endParaRPr lang="en-US" sz="2400" dirty="0"/>
        </a:p>
      </dgm:t>
    </dgm:pt>
    <dgm:pt modelId="{EBB9D9AE-D887-4D27-AA71-A6FEEB03AADE}" type="parTrans" cxnId="{B245C588-B3F7-42B5-933E-432DA30CFB7F}">
      <dgm:prSet/>
      <dgm:spPr/>
      <dgm:t>
        <a:bodyPr/>
        <a:lstStyle/>
        <a:p>
          <a:endParaRPr lang="en-US"/>
        </a:p>
      </dgm:t>
    </dgm:pt>
    <dgm:pt modelId="{B07BF557-43C0-4BCC-9091-636D43D9CF4F}" type="sibTrans" cxnId="{B245C588-B3F7-42B5-933E-432DA30CFB7F}">
      <dgm:prSet/>
      <dgm:spPr/>
      <dgm:t>
        <a:bodyPr/>
        <a:lstStyle/>
        <a:p>
          <a:endParaRPr lang="en-US"/>
        </a:p>
      </dgm:t>
    </dgm:pt>
    <dgm:pt modelId="{0566C29F-CC4B-4EB9-AE63-584682E4E3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Rule #6: </a:t>
          </a:r>
          <a:r>
            <a:rPr lang="en-US" sz="2400" b="1" dirty="0">
              <a:latin typeface="Calibri" pitchFamily="34" charset="0"/>
            </a:rPr>
            <a:t>Intervals of 0–49, 50–99, 100–149 would be preferred over the intervals 1–50, 51–100, 101–150 etc</a:t>
          </a:r>
          <a:r>
            <a:rPr lang="en-US" sz="2400" b="1" dirty="0"/>
            <a:t>.</a:t>
          </a:r>
          <a:endParaRPr lang="en-US" sz="2400" dirty="0"/>
        </a:p>
      </dgm:t>
    </dgm:pt>
    <dgm:pt modelId="{C40A4F38-8032-4614-863A-57CE8FD0CDD3}" type="parTrans" cxnId="{A6ACD4E0-DFAB-4AD3-93CA-7DE1B194D7D9}">
      <dgm:prSet/>
      <dgm:spPr/>
      <dgm:t>
        <a:bodyPr/>
        <a:lstStyle/>
        <a:p>
          <a:endParaRPr lang="en-US"/>
        </a:p>
      </dgm:t>
    </dgm:pt>
    <dgm:pt modelId="{E2E46BB0-0DDD-439F-8803-967388BA917C}" type="sibTrans" cxnId="{A6ACD4E0-DFAB-4AD3-93CA-7DE1B194D7D9}">
      <dgm:prSet/>
      <dgm:spPr/>
      <dgm:t>
        <a:bodyPr/>
        <a:lstStyle/>
        <a:p>
          <a:endParaRPr lang="en-US"/>
        </a:p>
      </dgm:t>
    </dgm:pt>
    <dgm:pt modelId="{74DDD919-44B5-442D-875C-31AAB85A0F10}" type="pres">
      <dgm:prSet presAssocID="{AC953BA3-0CCF-4A08-A120-34A38BEE87BE}" presName="root" presStyleCnt="0">
        <dgm:presLayoutVars>
          <dgm:dir/>
          <dgm:resizeHandles val="exact"/>
        </dgm:presLayoutVars>
      </dgm:prSet>
      <dgm:spPr/>
    </dgm:pt>
    <dgm:pt modelId="{967FB839-5D3D-4C09-9FF3-455F692EBE1D}" type="pres">
      <dgm:prSet presAssocID="{CD75F221-5ACC-40A9-852E-D280AC3B5A48}" presName="compNode" presStyleCnt="0"/>
      <dgm:spPr/>
    </dgm:pt>
    <dgm:pt modelId="{FD2C32B2-A8F4-4247-83F2-DF24A2E0AB59}" type="pres">
      <dgm:prSet presAssocID="{CD75F221-5ACC-40A9-852E-D280AC3B5A48}" presName="bgRect" presStyleLbl="bgShp" presStyleIdx="0" presStyleCnt="3"/>
      <dgm:spPr/>
    </dgm:pt>
    <dgm:pt modelId="{28E19C40-A8B8-4498-8539-1DFE2EB13EDB}" type="pres">
      <dgm:prSet presAssocID="{CD75F221-5ACC-40A9-852E-D280AC3B5A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7285673E-0307-4945-8BD3-1F885B1485CA}" type="pres">
      <dgm:prSet presAssocID="{CD75F221-5ACC-40A9-852E-D280AC3B5A48}" presName="spaceRect" presStyleCnt="0"/>
      <dgm:spPr/>
    </dgm:pt>
    <dgm:pt modelId="{42861DEC-9F41-4021-B1D7-F01544631BD6}" type="pres">
      <dgm:prSet presAssocID="{CD75F221-5ACC-40A9-852E-D280AC3B5A48}" presName="parTx" presStyleLbl="revTx" presStyleIdx="0" presStyleCnt="3">
        <dgm:presLayoutVars>
          <dgm:chMax val="0"/>
          <dgm:chPref val="0"/>
        </dgm:presLayoutVars>
      </dgm:prSet>
      <dgm:spPr/>
    </dgm:pt>
    <dgm:pt modelId="{9336FC6B-1D9D-4E6E-8817-9B45B26758C5}" type="pres">
      <dgm:prSet presAssocID="{E5E81264-FAD3-4C21-B9C3-E307852A4723}" presName="sibTrans" presStyleCnt="0"/>
      <dgm:spPr/>
    </dgm:pt>
    <dgm:pt modelId="{C5C8FBC4-835E-4F3B-A417-9B223C28398E}" type="pres">
      <dgm:prSet presAssocID="{16D64393-545A-4A8D-9965-7A296F21328D}" presName="compNode" presStyleCnt="0"/>
      <dgm:spPr/>
    </dgm:pt>
    <dgm:pt modelId="{69612FFC-AB81-417C-ACC3-731D5B657812}" type="pres">
      <dgm:prSet presAssocID="{16D64393-545A-4A8D-9965-7A296F21328D}" presName="bgRect" presStyleLbl="bgShp" presStyleIdx="1" presStyleCnt="3"/>
      <dgm:spPr/>
    </dgm:pt>
    <dgm:pt modelId="{398B3975-345C-4263-9A93-FF7A0DB0BE74}" type="pres">
      <dgm:prSet presAssocID="{16D64393-545A-4A8D-9965-7A296F21328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A9E0011-DD42-4D8A-AE43-C0D0BF606445}" type="pres">
      <dgm:prSet presAssocID="{16D64393-545A-4A8D-9965-7A296F21328D}" presName="spaceRect" presStyleCnt="0"/>
      <dgm:spPr/>
    </dgm:pt>
    <dgm:pt modelId="{29BED160-1ACB-4301-908E-FD955CF2A90C}" type="pres">
      <dgm:prSet presAssocID="{16D64393-545A-4A8D-9965-7A296F21328D}" presName="parTx" presStyleLbl="revTx" presStyleIdx="1" presStyleCnt="3" custScaleX="100000" custScaleY="141932">
        <dgm:presLayoutVars>
          <dgm:chMax val="0"/>
          <dgm:chPref val="0"/>
        </dgm:presLayoutVars>
      </dgm:prSet>
      <dgm:spPr/>
    </dgm:pt>
    <dgm:pt modelId="{7ABBB2DD-4AE7-4805-9440-10EED1E7DE40}" type="pres">
      <dgm:prSet presAssocID="{B07BF557-43C0-4BCC-9091-636D43D9CF4F}" presName="sibTrans" presStyleCnt="0"/>
      <dgm:spPr/>
    </dgm:pt>
    <dgm:pt modelId="{277C8DF7-E588-4351-883A-20857ACEE0BE}" type="pres">
      <dgm:prSet presAssocID="{0566C29F-CC4B-4EB9-AE63-584682E4E3AB}" presName="compNode" presStyleCnt="0"/>
      <dgm:spPr/>
    </dgm:pt>
    <dgm:pt modelId="{628671CD-E531-49D6-A77B-31FB510A8455}" type="pres">
      <dgm:prSet presAssocID="{0566C29F-CC4B-4EB9-AE63-584682E4E3AB}" presName="bgRect" presStyleLbl="bgShp" presStyleIdx="2" presStyleCnt="3"/>
      <dgm:spPr/>
    </dgm:pt>
    <dgm:pt modelId="{272EADB2-863C-4606-9721-68E1D227E2D2}" type="pres">
      <dgm:prSet presAssocID="{0566C29F-CC4B-4EB9-AE63-584682E4E3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59F13F85-F1A2-4E89-9F3A-69C998309669}" type="pres">
      <dgm:prSet presAssocID="{0566C29F-CC4B-4EB9-AE63-584682E4E3AB}" presName="spaceRect" presStyleCnt="0"/>
      <dgm:spPr/>
    </dgm:pt>
    <dgm:pt modelId="{BC3160D0-482E-4D98-A4CC-57B339849FA4}" type="pres">
      <dgm:prSet presAssocID="{0566C29F-CC4B-4EB9-AE63-584682E4E3A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FB66606-C198-144D-9E5B-C59189F4A6E2}" type="presOf" srcId="{AC953BA3-0CCF-4A08-A120-34A38BEE87BE}" destId="{74DDD919-44B5-442D-875C-31AAB85A0F10}" srcOrd="0" destOrd="0" presId="urn:microsoft.com/office/officeart/2018/2/layout/IconVerticalSolidList"/>
    <dgm:cxn modelId="{8FA63C3D-E8E2-7E48-8FBA-0DFCCE814444}" type="presOf" srcId="{CD75F221-5ACC-40A9-852E-D280AC3B5A48}" destId="{42861DEC-9F41-4021-B1D7-F01544631BD6}" srcOrd="0" destOrd="0" presId="urn:microsoft.com/office/officeart/2018/2/layout/IconVerticalSolidList"/>
    <dgm:cxn modelId="{2EC0494D-1E5E-4F5D-A300-1C101081C752}" srcId="{AC953BA3-0CCF-4A08-A120-34A38BEE87BE}" destId="{CD75F221-5ACC-40A9-852E-D280AC3B5A48}" srcOrd="0" destOrd="0" parTransId="{86F000C5-863A-4F3E-A9D5-8F7355A3E06B}" sibTransId="{E5E81264-FAD3-4C21-B9C3-E307852A4723}"/>
    <dgm:cxn modelId="{C819F17E-0974-FA47-9E09-FAE237C1F60B}" type="presOf" srcId="{16D64393-545A-4A8D-9965-7A296F21328D}" destId="{29BED160-1ACB-4301-908E-FD955CF2A90C}" srcOrd="0" destOrd="0" presId="urn:microsoft.com/office/officeart/2018/2/layout/IconVerticalSolidList"/>
    <dgm:cxn modelId="{B245C588-B3F7-42B5-933E-432DA30CFB7F}" srcId="{AC953BA3-0CCF-4A08-A120-34A38BEE87BE}" destId="{16D64393-545A-4A8D-9965-7A296F21328D}" srcOrd="1" destOrd="0" parTransId="{EBB9D9AE-D887-4D27-AA71-A6FEEB03AADE}" sibTransId="{B07BF557-43C0-4BCC-9091-636D43D9CF4F}"/>
    <dgm:cxn modelId="{107148A2-AC13-FC40-BF18-9AFC34BD2D05}" type="presOf" srcId="{0566C29F-CC4B-4EB9-AE63-584682E4E3AB}" destId="{BC3160D0-482E-4D98-A4CC-57B339849FA4}" srcOrd="0" destOrd="0" presId="urn:microsoft.com/office/officeart/2018/2/layout/IconVerticalSolidList"/>
    <dgm:cxn modelId="{A6ACD4E0-DFAB-4AD3-93CA-7DE1B194D7D9}" srcId="{AC953BA3-0CCF-4A08-A120-34A38BEE87BE}" destId="{0566C29F-CC4B-4EB9-AE63-584682E4E3AB}" srcOrd="2" destOrd="0" parTransId="{C40A4F38-8032-4614-863A-57CE8FD0CDD3}" sibTransId="{E2E46BB0-0DDD-439F-8803-967388BA917C}"/>
    <dgm:cxn modelId="{165C5E4C-741C-DC45-86D1-ADA19A21B810}" type="presParOf" srcId="{74DDD919-44B5-442D-875C-31AAB85A0F10}" destId="{967FB839-5D3D-4C09-9FF3-455F692EBE1D}" srcOrd="0" destOrd="0" presId="urn:microsoft.com/office/officeart/2018/2/layout/IconVerticalSolidList"/>
    <dgm:cxn modelId="{BAF1FA48-9951-DD42-874E-9E35A7031ADD}" type="presParOf" srcId="{967FB839-5D3D-4C09-9FF3-455F692EBE1D}" destId="{FD2C32B2-A8F4-4247-83F2-DF24A2E0AB59}" srcOrd="0" destOrd="0" presId="urn:microsoft.com/office/officeart/2018/2/layout/IconVerticalSolidList"/>
    <dgm:cxn modelId="{320F5841-63DE-A440-8013-07F377F0D526}" type="presParOf" srcId="{967FB839-5D3D-4C09-9FF3-455F692EBE1D}" destId="{28E19C40-A8B8-4498-8539-1DFE2EB13EDB}" srcOrd="1" destOrd="0" presId="urn:microsoft.com/office/officeart/2018/2/layout/IconVerticalSolidList"/>
    <dgm:cxn modelId="{CFEDE83A-42DB-DC40-9F8A-A8CFEE8E8C63}" type="presParOf" srcId="{967FB839-5D3D-4C09-9FF3-455F692EBE1D}" destId="{7285673E-0307-4945-8BD3-1F885B1485CA}" srcOrd="2" destOrd="0" presId="urn:microsoft.com/office/officeart/2018/2/layout/IconVerticalSolidList"/>
    <dgm:cxn modelId="{699E47CA-4BA1-4547-9058-BF228826A5BA}" type="presParOf" srcId="{967FB839-5D3D-4C09-9FF3-455F692EBE1D}" destId="{42861DEC-9F41-4021-B1D7-F01544631BD6}" srcOrd="3" destOrd="0" presId="urn:microsoft.com/office/officeart/2018/2/layout/IconVerticalSolidList"/>
    <dgm:cxn modelId="{18876F04-80CB-C742-B20D-D1372F7D8EA0}" type="presParOf" srcId="{74DDD919-44B5-442D-875C-31AAB85A0F10}" destId="{9336FC6B-1D9D-4E6E-8817-9B45B26758C5}" srcOrd="1" destOrd="0" presId="urn:microsoft.com/office/officeart/2018/2/layout/IconVerticalSolidList"/>
    <dgm:cxn modelId="{BCEEB4DF-5254-AC41-93E8-763C1CE8185E}" type="presParOf" srcId="{74DDD919-44B5-442D-875C-31AAB85A0F10}" destId="{C5C8FBC4-835E-4F3B-A417-9B223C28398E}" srcOrd="2" destOrd="0" presId="urn:microsoft.com/office/officeart/2018/2/layout/IconVerticalSolidList"/>
    <dgm:cxn modelId="{65A114FB-5C87-344A-89A0-71CE352ED97F}" type="presParOf" srcId="{C5C8FBC4-835E-4F3B-A417-9B223C28398E}" destId="{69612FFC-AB81-417C-ACC3-731D5B657812}" srcOrd="0" destOrd="0" presId="urn:microsoft.com/office/officeart/2018/2/layout/IconVerticalSolidList"/>
    <dgm:cxn modelId="{786D9FFA-6AA3-F640-BAB5-0ED5A08979DD}" type="presParOf" srcId="{C5C8FBC4-835E-4F3B-A417-9B223C28398E}" destId="{398B3975-345C-4263-9A93-FF7A0DB0BE74}" srcOrd="1" destOrd="0" presId="urn:microsoft.com/office/officeart/2018/2/layout/IconVerticalSolidList"/>
    <dgm:cxn modelId="{55596E1C-DD31-8345-A737-997EAC832418}" type="presParOf" srcId="{C5C8FBC4-835E-4F3B-A417-9B223C28398E}" destId="{9A9E0011-DD42-4D8A-AE43-C0D0BF606445}" srcOrd="2" destOrd="0" presId="urn:microsoft.com/office/officeart/2018/2/layout/IconVerticalSolidList"/>
    <dgm:cxn modelId="{6A4DF5B0-6D1C-0348-8F39-30F8D82A4473}" type="presParOf" srcId="{C5C8FBC4-835E-4F3B-A417-9B223C28398E}" destId="{29BED160-1ACB-4301-908E-FD955CF2A90C}" srcOrd="3" destOrd="0" presId="urn:microsoft.com/office/officeart/2018/2/layout/IconVerticalSolidList"/>
    <dgm:cxn modelId="{D9C54900-B0C6-9941-9FA6-983E6F801D0D}" type="presParOf" srcId="{74DDD919-44B5-442D-875C-31AAB85A0F10}" destId="{7ABBB2DD-4AE7-4805-9440-10EED1E7DE40}" srcOrd="3" destOrd="0" presId="urn:microsoft.com/office/officeart/2018/2/layout/IconVerticalSolidList"/>
    <dgm:cxn modelId="{0C38AF0A-2EF8-2048-9FB2-0527ACD76CC7}" type="presParOf" srcId="{74DDD919-44B5-442D-875C-31AAB85A0F10}" destId="{277C8DF7-E588-4351-883A-20857ACEE0BE}" srcOrd="4" destOrd="0" presId="urn:microsoft.com/office/officeart/2018/2/layout/IconVerticalSolidList"/>
    <dgm:cxn modelId="{71726F1A-66EE-5549-A4A9-76DBCF429967}" type="presParOf" srcId="{277C8DF7-E588-4351-883A-20857ACEE0BE}" destId="{628671CD-E531-49D6-A77B-31FB510A8455}" srcOrd="0" destOrd="0" presId="urn:microsoft.com/office/officeart/2018/2/layout/IconVerticalSolidList"/>
    <dgm:cxn modelId="{FEDB2F8D-3FCA-5F49-93DD-77B535E2394B}" type="presParOf" srcId="{277C8DF7-E588-4351-883A-20857ACEE0BE}" destId="{272EADB2-863C-4606-9721-68E1D227E2D2}" srcOrd="1" destOrd="0" presId="urn:microsoft.com/office/officeart/2018/2/layout/IconVerticalSolidList"/>
    <dgm:cxn modelId="{8A582222-B620-DD4A-85DF-F62CBE371EB2}" type="presParOf" srcId="{277C8DF7-E588-4351-883A-20857ACEE0BE}" destId="{59F13F85-F1A2-4E89-9F3A-69C998309669}" srcOrd="2" destOrd="0" presId="urn:microsoft.com/office/officeart/2018/2/layout/IconVerticalSolidList"/>
    <dgm:cxn modelId="{7BCA11F6-ABEE-4F41-862A-2C408BF4CB6B}" type="presParOf" srcId="{277C8DF7-E588-4351-883A-20857ACEE0BE}" destId="{BC3160D0-482E-4D98-A4CC-57B339849FA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C5C5888-6506-49BA-B19B-61F5E240051B}">
      <dgm:prSet/>
      <dgm:spPr/>
      <dgm:t>
        <a:bodyPr/>
        <a:lstStyle/>
        <a:p>
          <a:r>
            <a:rPr lang="en-US"/>
            <a:t>1. What is frequency table?</a:t>
          </a:r>
        </a:p>
      </dgm:t>
    </dgm:pt>
    <dgm:pt modelId="{43567FAD-9D3F-44AA-BE63-522241CF3F3F}" type="parTrans" cxnId="{DB2A813E-65F9-470E-9310-03C78DD452ED}">
      <dgm:prSet/>
      <dgm:spPr/>
      <dgm:t>
        <a:bodyPr/>
        <a:lstStyle/>
        <a:p>
          <a:endParaRPr lang="en-US"/>
        </a:p>
      </dgm:t>
    </dgm:pt>
    <dgm:pt modelId="{3E47F4AA-2A7E-4F6B-B5CA-34176D1886F7}" type="sibTrans" cxnId="{DB2A813E-65F9-470E-9310-03C78DD452ED}">
      <dgm:prSet/>
      <dgm:spPr/>
      <dgm:t>
        <a:bodyPr/>
        <a:lstStyle/>
        <a:p>
          <a:endParaRPr lang="en-US"/>
        </a:p>
      </dgm:t>
    </dgm:pt>
    <dgm:pt modelId="{F58929B1-86D5-4BD5-9F99-ADF3A018D659}">
      <dgm:prSet/>
      <dgm:spPr/>
      <dgm:t>
        <a:bodyPr/>
        <a:lstStyle/>
        <a:p>
          <a:r>
            <a:rPr lang="en-US"/>
            <a:t>2. How do we calculate percentage frequency?</a:t>
          </a:r>
        </a:p>
      </dgm:t>
    </dgm:pt>
    <dgm:pt modelId="{2102F1BD-B626-47B2-8132-8B4E92D2AFA6}" type="parTrans" cxnId="{17243DD7-B50D-4FA9-9408-226F9A0F8186}">
      <dgm:prSet/>
      <dgm:spPr/>
      <dgm:t>
        <a:bodyPr/>
        <a:lstStyle/>
        <a:p>
          <a:endParaRPr lang="en-US"/>
        </a:p>
      </dgm:t>
    </dgm:pt>
    <dgm:pt modelId="{FE9091D6-F191-4CD9-AE69-663CA197BF08}" type="sibTrans" cxnId="{17243DD7-B50D-4FA9-9408-226F9A0F8186}">
      <dgm:prSet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/>
            <a:t>3. When do we use Bar Chart?</a:t>
          </a: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A72F4339-2345-40B1-8926-20632CA28770}">
      <dgm:prSet/>
      <dgm:spPr/>
      <dgm:t>
        <a:bodyPr/>
        <a:lstStyle/>
        <a:p>
          <a:r>
            <a:rPr lang="en-US"/>
            <a:t>4. For Bar Chart, what’s on vertical axis and what’s on horizontal axis?</a:t>
          </a:r>
        </a:p>
      </dgm:t>
    </dgm:pt>
    <dgm:pt modelId="{FDA1DC8C-0AAC-49C5-A2B6-3AF5618ACD4D}" type="parTrans" cxnId="{805743E3-6FF1-4BF5-9536-B52C5593B499}">
      <dgm:prSet/>
      <dgm:spPr/>
      <dgm:t>
        <a:bodyPr/>
        <a:lstStyle/>
        <a:p>
          <a:endParaRPr lang="en-US"/>
        </a:p>
      </dgm:t>
    </dgm:pt>
    <dgm:pt modelId="{FC63697B-E4AC-409D-B7E6-9ACFD119518E}" type="sibTrans" cxnId="{805743E3-6FF1-4BF5-9536-B52C5593B499}">
      <dgm:prSet/>
      <dgm:spPr/>
      <dgm:t>
        <a:bodyPr/>
        <a:lstStyle/>
        <a:p>
          <a:endParaRPr lang="en-US"/>
        </a:p>
      </dgm:t>
    </dgm:pt>
    <dgm:pt modelId="{7803B506-FBAD-4E80-BD6C-38AFD8622E52}">
      <dgm:prSet/>
      <dgm:spPr/>
      <dgm:t>
        <a:bodyPr/>
        <a:lstStyle/>
        <a:p>
          <a:r>
            <a:rPr lang="en-US"/>
            <a:t>5. Scratch a Frequency Table and a Bar Chart for Continuous Data.</a:t>
          </a:r>
        </a:p>
      </dgm:t>
    </dgm:pt>
    <dgm:pt modelId="{E10201C1-476E-4E61-B3FC-767323A66E62}" type="parTrans" cxnId="{5CE07D02-0081-4290-A29C-1CD5C1A6B225}">
      <dgm:prSet/>
      <dgm:spPr/>
      <dgm:t>
        <a:bodyPr/>
        <a:lstStyle/>
        <a:p>
          <a:endParaRPr lang="en-US"/>
        </a:p>
      </dgm:t>
    </dgm:pt>
    <dgm:pt modelId="{02B8FD6C-CC71-4E90-A5DC-9A7F55931EF7}" type="sibTrans" cxnId="{5CE07D02-0081-4290-A29C-1CD5C1A6B225}">
      <dgm:prSet/>
      <dgm:spPr/>
      <dgm:t>
        <a:bodyPr/>
        <a:lstStyle/>
        <a:p>
          <a:endParaRPr lang="en-US"/>
        </a:p>
      </dgm:t>
    </dgm:pt>
    <dgm:pt modelId="{E64DBB32-09CE-412B-85DC-494EA2EE9F7E}">
      <dgm:prSet/>
      <dgm:spPr/>
      <dgm:t>
        <a:bodyPr/>
        <a:lstStyle/>
        <a:p>
          <a:r>
            <a:rPr lang="en-US"/>
            <a:t>6. Can you use Wolfram to do Bar Chart and Frequency Table?</a:t>
          </a:r>
        </a:p>
      </dgm:t>
    </dgm:pt>
    <dgm:pt modelId="{93D715AE-D85D-4A96-A9E2-7F8C43E0321B}" type="parTrans" cxnId="{A4A51529-B1A4-4462-8DD9-29A83EA49964}">
      <dgm:prSet/>
      <dgm:spPr/>
      <dgm:t>
        <a:bodyPr/>
        <a:lstStyle/>
        <a:p>
          <a:endParaRPr lang="en-US"/>
        </a:p>
      </dgm:t>
    </dgm:pt>
    <dgm:pt modelId="{C029DDF0-B80E-421E-AB30-B6F43EDF624C}" type="sibTrans" cxnId="{A4A51529-B1A4-4462-8DD9-29A83EA49964}">
      <dgm:prSet/>
      <dgm:spPr/>
      <dgm:t>
        <a:bodyPr/>
        <a:lstStyle/>
        <a:p>
          <a:endParaRPr lang="en-US"/>
        </a:p>
      </dgm:t>
    </dgm:pt>
    <dgm:pt modelId="{DF60FF87-B492-9247-8DCF-486B281E697E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5426AC50-693B-9148-A68C-CCE93952DD92}" type="pres">
      <dgm:prSet presAssocID="{8C5C5888-6506-49BA-B19B-61F5E240051B}" presName="node" presStyleLbl="node1" presStyleIdx="0" presStyleCnt="6">
        <dgm:presLayoutVars>
          <dgm:bulletEnabled val="1"/>
        </dgm:presLayoutVars>
      </dgm:prSet>
      <dgm:spPr/>
    </dgm:pt>
    <dgm:pt modelId="{05EDDB72-677E-A44B-8F5B-078F89DC9699}" type="pres">
      <dgm:prSet presAssocID="{3E47F4AA-2A7E-4F6B-B5CA-34176D1886F7}" presName="sibTrans" presStyleCnt="0"/>
      <dgm:spPr/>
    </dgm:pt>
    <dgm:pt modelId="{535C5986-F4D1-A44F-B0A1-E35BA55AE100}" type="pres">
      <dgm:prSet presAssocID="{F58929B1-86D5-4BD5-9F99-ADF3A018D659}" presName="node" presStyleLbl="node1" presStyleIdx="1" presStyleCnt="6">
        <dgm:presLayoutVars>
          <dgm:bulletEnabled val="1"/>
        </dgm:presLayoutVars>
      </dgm:prSet>
      <dgm:spPr/>
    </dgm:pt>
    <dgm:pt modelId="{CFCE3A77-ADC5-134A-92DD-AEC38665A58B}" type="pres">
      <dgm:prSet presAssocID="{FE9091D6-F191-4CD9-AE69-663CA197BF08}" presName="sibTrans" presStyleCnt="0"/>
      <dgm:spPr/>
    </dgm:pt>
    <dgm:pt modelId="{91CDE57A-A014-B446-A2AF-3E1CE6909443}" type="pres">
      <dgm:prSet presAssocID="{22505801-6524-4B50-AD6D-CE222BF09B96}" presName="node" presStyleLbl="node1" presStyleIdx="2" presStyleCnt="6">
        <dgm:presLayoutVars>
          <dgm:bulletEnabled val="1"/>
        </dgm:presLayoutVars>
      </dgm:prSet>
      <dgm:spPr/>
    </dgm:pt>
    <dgm:pt modelId="{42D7C396-925C-B841-AE1B-492BFD1CD79F}" type="pres">
      <dgm:prSet presAssocID="{A5CD2530-2B66-466F-AF32-B7FC543B0E93}" presName="sibTrans" presStyleCnt="0"/>
      <dgm:spPr/>
    </dgm:pt>
    <dgm:pt modelId="{D86B1A38-3045-F443-A5C5-98D97FCE49F0}" type="pres">
      <dgm:prSet presAssocID="{A72F4339-2345-40B1-8926-20632CA28770}" presName="node" presStyleLbl="node1" presStyleIdx="3" presStyleCnt="6">
        <dgm:presLayoutVars>
          <dgm:bulletEnabled val="1"/>
        </dgm:presLayoutVars>
      </dgm:prSet>
      <dgm:spPr/>
    </dgm:pt>
    <dgm:pt modelId="{23790948-F51F-504B-9380-CD320CEBA471}" type="pres">
      <dgm:prSet presAssocID="{FC63697B-E4AC-409D-B7E6-9ACFD119518E}" presName="sibTrans" presStyleCnt="0"/>
      <dgm:spPr/>
    </dgm:pt>
    <dgm:pt modelId="{AA3C398E-44FC-B44B-AD31-4517769A50D4}" type="pres">
      <dgm:prSet presAssocID="{7803B506-FBAD-4E80-BD6C-38AFD8622E52}" presName="node" presStyleLbl="node1" presStyleIdx="4" presStyleCnt="6">
        <dgm:presLayoutVars>
          <dgm:bulletEnabled val="1"/>
        </dgm:presLayoutVars>
      </dgm:prSet>
      <dgm:spPr/>
    </dgm:pt>
    <dgm:pt modelId="{6BF697A4-A054-B643-9AB9-1125329D03DD}" type="pres">
      <dgm:prSet presAssocID="{02B8FD6C-CC71-4E90-A5DC-9A7F55931EF7}" presName="sibTrans" presStyleCnt="0"/>
      <dgm:spPr/>
    </dgm:pt>
    <dgm:pt modelId="{F2F6EB51-BC7F-ED47-98E6-F08EB664D951}" type="pres">
      <dgm:prSet presAssocID="{E64DBB32-09CE-412B-85DC-494EA2EE9F7E}" presName="node" presStyleLbl="node1" presStyleIdx="5" presStyleCnt="6">
        <dgm:presLayoutVars>
          <dgm:bulletEnabled val="1"/>
        </dgm:presLayoutVars>
      </dgm:prSet>
      <dgm:spPr/>
    </dgm:pt>
  </dgm:ptLst>
  <dgm:cxnLst>
    <dgm:cxn modelId="{5CE07D02-0081-4290-A29C-1CD5C1A6B225}" srcId="{E8FDA408-EBE3-4FFF-B181-52121CC44C86}" destId="{7803B506-FBAD-4E80-BD6C-38AFD8622E52}" srcOrd="4" destOrd="0" parTransId="{E10201C1-476E-4E61-B3FC-767323A66E62}" sibTransId="{02B8FD6C-CC71-4E90-A5DC-9A7F55931EF7}"/>
    <dgm:cxn modelId="{68933B17-4191-497B-8B48-CCB54489E637}" srcId="{E8FDA408-EBE3-4FFF-B181-52121CC44C86}" destId="{22505801-6524-4B50-AD6D-CE222BF09B96}" srcOrd="2" destOrd="0" parTransId="{F664BA33-F85F-48D7-A564-D8394F92F3FB}" sibTransId="{A5CD2530-2B66-466F-AF32-B7FC543B0E93}"/>
    <dgm:cxn modelId="{C3FD0419-F9F8-EC43-9A24-50492CD13F85}" type="presOf" srcId="{22505801-6524-4B50-AD6D-CE222BF09B96}" destId="{91CDE57A-A014-B446-A2AF-3E1CE6909443}" srcOrd="0" destOrd="0" presId="urn:microsoft.com/office/officeart/2005/8/layout/default"/>
    <dgm:cxn modelId="{E0E7AF23-C2AB-A449-A922-06AD8E49D3C8}" type="presOf" srcId="{E64DBB32-09CE-412B-85DC-494EA2EE9F7E}" destId="{F2F6EB51-BC7F-ED47-98E6-F08EB664D951}" srcOrd="0" destOrd="0" presId="urn:microsoft.com/office/officeart/2005/8/layout/default"/>
    <dgm:cxn modelId="{A4A51529-B1A4-4462-8DD9-29A83EA49964}" srcId="{E8FDA408-EBE3-4FFF-B181-52121CC44C86}" destId="{E64DBB32-09CE-412B-85DC-494EA2EE9F7E}" srcOrd="5" destOrd="0" parTransId="{93D715AE-D85D-4A96-A9E2-7F8C43E0321B}" sibTransId="{C029DDF0-B80E-421E-AB30-B6F43EDF624C}"/>
    <dgm:cxn modelId="{DB2A813E-65F9-470E-9310-03C78DD452ED}" srcId="{E8FDA408-EBE3-4FFF-B181-52121CC44C86}" destId="{8C5C5888-6506-49BA-B19B-61F5E240051B}" srcOrd="0" destOrd="0" parTransId="{43567FAD-9D3F-44AA-BE63-522241CF3F3F}" sibTransId="{3E47F4AA-2A7E-4F6B-B5CA-34176D1886F7}"/>
    <dgm:cxn modelId="{12A9C341-BEBF-5149-906C-440B455E35B9}" type="presOf" srcId="{E8FDA408-EBE3-4FFF-B181-52121CC44C86}" destId="{DF60FF87-B492-9247-8DCF-486B281E697E}" srcOrd="0" destOrd="0" presId="urn:microsoft.com/office/officeart/2005/8/layout/default"/>
    <dgm:cxn modelId="{EB943A70-6C20-7C47-9480-E206965E7F83}" type="presOf" srcId="{F58929B1-86D5-4BD5-9F99-ADF3A018D659}" destId="{535C5986-F4D1-A44F-B0A1-E35BA55AE100}" srcOrd="0" destOrd="0" presId="urn:microsoft.com/office/officeart/2005/8/layout/default"/>
    <dgm:cxn modelId="{04321B75-86F4-4246-A0E8-0B133E6E1649}" type="presOf" srcId="{8C5C5888-6506-49BA-B19B-61F5E240051B}" destId="{5426AC50-693B-9148-A68C-CCE93952DD92}" srcOrd="0" destOrd="0" presId="urn:microsoft.com/office/officeart/2005/8/layout/default"/>
    <dgm:cxn modelId="{31799A98-8C4D-5440-84F1-148577AE7465}" type="presOf" srcId="{7803B506-FBAD-4E80-BD6C-38AFD8622E52}" destId="{AA3C398E-44FC-B44B-AD31-4517769A50D4}" srcOrd="0" destOrd="0" presId="urn:microsoft.com/office/officeart/2005/8/layout/default"/>
    <dgm:cxn modelId="{17243DD7-B50D-4FA9-9408-226F9A0F8186}" srcId="{E8FDA408-EBE3-4FFF-B181-52121CC44C86}" destId="{F58929B1-86D5-4BD5-9F99-ADF3A018D659}" srcOrd="1" destOrd="0" parTransId="{2102F1BD-B626-47B2-8132-8B4E92D2AFA6}" sibTransId="{FE9091D6-F191-4CD9-AE69-663CA197BF08}"/>
    <dgm:cxn modelId="{805743E3-6FF1-4BF5-9536-B52C5593B499}" srcId="{E8FDA408-EBE3-4FFF-B181-52121CC44C86}" destId="{A72F4339-2345-40B1-8926-20632CA28770}" srcOrd="3" destOrd="0" parTransId="{FDA1DC8C-0AAC-49C5-A2B6-3AF5618ACD4D}" sibTransId="{FC63697B-E4AC-409D-B7E6-9ACFD119518E}"/>
    <dgm:cxn modelId="{DBC2E0ED-FAD5-5C48-9046-2FCD9C0569F4}" type="presOf" srcId="{A72F4339-2345-40B1-8926-20632CA28770}" destId="{D86B1A38-3045-F443-A5C5-98D97FCE49F0}" srcOrd="0" destOrd="0" presId="urn:microsoft.com/office/officeart/2005/8/layout/default"/>
    <dgm:cxn modelId="{6281F1DD-7732-BD48-ACE8-4F3431133B9E}" type="presParOf" srcId="{DF60FF87-B492-9247-8DCF-486B281E697E}" destId="{5426AC50-693B-9148-A68C-CCE93952DD92}" srcOrd="0" destOrd="0" presId="urn:microsoft.com/office/officeart/2005/8/layout/default"/>
    <dgm:cxn modelId="{E643FB14-D902-684B-BA5D-FD3ADD137987}" type="presParOf" srcId="{DF60FF87-B492-9247-8DCF-486B281E697E}" destId="{05EDDB72-677E-A44B-8F5B-078F89DC9699}" srcOrd="1" destOrd="0" presId="urn:microsoft.com/office/officeart/2005/8/layout/default"/>
    <dgm:cxn modelId="{0171360F-07DA-7E40-AFDD-418BA85CDE9F}" type="presParOf" srcId="{DF60FF87-B492-9247-8DCF-486B281E697E}" destId="{535C5986-F4D1-A44F-B0A1-E35BA55AE100}" srcOrd="2" destOrd="0" presId="urn:microsoft.com/office/officeart/2005/8/layout/default"/>
    <dgm:cxn modelId="{5A16981C-2502-E241-9DCF-E4666CEAC479}" type="presParOf" srcId="{DF60FF87-B492-9247-8DCF-486B281E697E}" destId="{CFCE3A77-ADC5-134A-92DD-AEC38665A58B}" srcOrd="3" destOrd="0" presId="urn:microsoft.com/office/officeart/2005/8/layout/default"/>
    <dgm:cxn modelId="{88BBEC77-1A9F-4B4C-ABE3-D883A851D2C3}" type="presParOf" srcId="{DF60FF87-B492-9247-8DCF-486B281E697E}" destId="{91CDE57A-A014-B446-A2AF-3E1CE6909443}" srcOrd="4" destOrd="0" presId="urn:microsoft.com/office/officeart/2005/8/layout/default"/>
    <dgm:cxn modelId="{E54FE316-A3A5-FD45-8B95-22E86FE40B28}" type="presParOf" srcId="{DF60FF87-B492-9247-8DCF-486B281E697E}" destId="{42D7C396-925C-B841-AE1B-492BFD1CD79F}" srcOrd="5" destOrd="0" presId="urn:microsoft.com/office/officeart/2005/8/layout/default"/>
    <dgm:cxn modelId="{9ABCD637-AF2F-8648-BE6E-E9DB80D3D8DE}" type="presParOf" srcId="{DF60FF87-B492-9247-8DCF-486B281E697E}" destId="{D86B1A38-3045-F443-A5C5-98D97FCE49F0}" srcOrd="6" destOrd="0" presId="urn:microsoft.com/office/officeart/2005/8/layout/default"/>
    <dgm:cxn modelId="{A2865E86-67D5-4B47-9BE3-8BD237DE15B9}" type="presParOf" srcId="{DF60FF87-B492-9247-8DCF-486B281E697E}" destId="{23790948-F51F-504B-9380-CD320CEBA471}" srcOrd="7" destOrd="0" presId="urn:microsoft.com/office/officeart/2005/8/layout/default"/>
    <dgm:cxn modelId="{EB7CB354-E13A-E14A-B10C-C982534B1384}" type="presParOf" srcId="{DF60FF87-B492-9247-8DCF-486B281E697E}" destId="{AA3C398E-44FC-B44B-AD31-4517769A50D4}" srcOrd="8" destOrd="0" presId="urn:microsoft.com/office/officeart/2005/8/layout/default"/>
    <dgm:cxn modelId="{CE7064BD-CAD1-4E49-AA6C-82FC39357BA8}" type="presParOf" srcId="{DF60FF87-B492-9247-8DCF-486B281E697E}" destId="{6BF697A4-A054-B643-9AB9-1125329D03DD}" srcOrd="9" destOrd="0" presId="urn:microsoft.com/office/officeart/2005/8/layout/default"/>
    <dgm:cxn modelId="{DD188935-EC80-024D-BCF3-71A795519485}" type="presParOf" srcId="{DF60FF87-B492-9247-8DCF-486B281E697E}" destId="{F2F6EB51-BC7F-ED47-98E6-F08EB664D95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C32B2-A8F4-4247-83F2-DF24A2E0AB59}">
      <dsp:nvSpPr>
        <dsp:cNvPr id="0" name=""/>
        <dsp:cNvSpPr/>
      </dsp:nvSpPr>
      <dsp:spPr>
        <a:xfrm>
          <a:off x="0" y="562"/>
          <a:ext cx="5012532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19C40-A8B8-4498-8539-1DFE2EB13EDB}">
      <dsp:nvSpPr>
        <dsp:cNvPr id="0" name=""/>
        <dsp:cNvSpPr/>
      </dsp:nvSpPr>
      <dsp:spPr>
        <a:xfrm>
          <a:off x="398072" y="296649"/>
          <a:ext cx="723768" cy="723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61DEC-9F41-4021-B1D7-F01544631BD6}">
      <dsp:nvSpPr>
        <dsp:cNvPr id="0" name=""/>
        <dsp:cNvSpPr/>
      </dsp:nvSpPr>
      <dsp:spPr>
        <a:xfrm>
          <a:off x="1519914" y="562"/>
          <a:ext cx="3492617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Rule #1: Every data value should be in an interval.</a:t>
          </a:r>
          <a:endParaRPr lang="en-US" sz="2500" kern="1200" dirty="0"/>
        </a:p>
      </dsp:txBody>
      <dsp:txXfrm>
        <a:off x="1519914" y="562"/>
        <a:ext cx="3492617" cy="1315942"/>
      </dsp:txXfrm>
    </dsp:sp>
    <dsp:sp modelId="{69612FFC-AB81-417C-ACC3-731D5B657812}">
      <dsp:nvSpPr>
        <dsp:cNvPr id="0" name=""/>
        <dsp:cNvSpPr/>
      </dsp:nvSpPr>
      <dsp:spPr>
        <a:xfrm>
          <a:off x="0" y="1645491"/>
          <a:ext cx="5012532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B3975-345C-4263-9A93-FF7A0DB0BE74}">
      <dsp:nvSpPr>
        <dsp:cNvPr id="0" name=""/>
        <dsp:cNvSpPr/>
      </dsp:nvSpPr>
      <dsp:spPr>
        <a:xfrm>
          <a:off x="398072" y="1941578"/>
          <a:ext cx="723768" cy="7237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ED160-1ACB-4301-908E-FD955CF2A90C}">
      <dsp:nvSpPr>
        <dsp:cNvPr id="0" name=""/>
        <dsp:cNvSpPr/>
      </dsp:nvSpPr>
      <dsp:spPr>
        <a:xfrm>
          <a:off x="1519914" y="1645491"/>
          <a:ext cx="3492617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Rule #2: The intervals should not overlap.</a:t>
          </a:r>
          <a:endParaRPr lang="en-US" sz="2500" kern="1200"/>
        </a:p>
      </dsp:txBody>
      <dsp:txXfrm>
        <a:off x="1519914" y="1645491"/>
        <a:ext cx="3492617" cy="1315942"/>
      </dsp:txXfrm>
    </dsp:sp>
    <dsp:sp modelId="{628671CD-E531-49D6-A77B-31FB510A8455}">
      <dsp:nvSpPr>
        <dsp:cNvPr id="0" name=""/>
        <dsp:cNvSpPr/>
      </dsp:nvSpPr>
      <dsp:spPr>
        <a:xfrm>
          <a:off x="0" y="3290419"/>
          <a:ext cx="5012532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EADB2-863C-4606-9721-68E1D227E2D2}">
      <dsp:nvSpPr>
        <dsp:cNvPr id="0" name=""/>
        <dsp:cNvSpPr/>
      </dsp:nvSpPr>
      <dsp:spPr>
        <a:xfrm>
          <a:off x="398072" y="3586506"/>
          <a:ext cx="723768" cy="7237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160D0-482E-4D98-A4CC-57B339849FA4}">
      <dsp:nvSpPr>
        <dsp:cNvPr id="0" name=""/>
        <dsp:cNvSpPr/>
      </dsp:nvSpPr>
      <dsp:spPr>
        <a:xfrm>
          <a:off x="1519914" y="3290419"/>
          <a:ext cx="3492617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Rule #3: There should be no gaps between the intervals.</a:t>
          </a:r>
          <a:endParaRPr lang="en-US" sz="2500" kern="1200"/>
        </a:p>
      </dsp:txBody>
      <dsp:txXfrm>
        <a:off x="1519914" y="3290419"/>
        <a:ext cx="3492617" cy="1315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C32B2-A8F4-4247-83F2-DF24A2E0AB59}">
      <dsp:nvSpPr>
        <dsp:cNvPr id="0" name=""/>
        <dsp:cNvSpPr/>
      </dsp:nvSpPr>
      <dsp:spPr>
        <a:xfrm>
          <a:off x="0" y="6020"/>
          <a:ext cx="6029992" cy="12198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19C40-A8B8-4498-8539-1DFE2EB13EDB}">
      <dsp:nvSpPr>
        <dsp:cNvPr id="0" name=""/>
        <dsp:cNvSpPr/>
      </dsp:nvSpPr>
      <dsp:spPr>
        <a:xfrm>
          <a:off x="369015" y="280495"/>
          <a:ext cx="671593" cy="670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61DEC-9F41-4021-B1D7-F01544631BD6}">
      <dsp:nvSpPr>
        <dsp:cNvPr id="0" name=""/>
        <dsp:cNvSpPr/>
      </dsp:nvSpPr>
      <dsp:spPr>
        <a:xfrm>
          <a:off x="1409624" y="6020"/>
          <a:ext cx="4249251" cy="152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81" tIns="161381" rIns="161381" bIns="16138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Rule #4: 5 to 15 groups preferred.</a:t>
          </a:r>
        </a:p>
      </dsp:txBody>
      <dsp:txXfrm>
        <a:off x="1409624" y="6020"/>
        <a:ext cx="4249251" cy="1524858"/>
      </dsp:txXfrm>
    </dsp:sp>
    <dsp:sp modelId="{69612FFC-AB81-417C-ACC3-731D5B657812}">
      <dsp:nvSpPr>
        <dsp:cNvPr id="0" name=""/>
        <dsp:cNvSpPr/>
      </dsp:nvSpPr>
      <dsp:spPr>
        <a:xfrm>
          <a:off x="0" y="2209370"/>
          <a:ext cx="6029992" cy="12198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B3975-345C-4263-9A93-FF7A0DB0BE74}">
      <dsp:nvSpPr>
        <dsp:cNvPr id="0" name=""/>
        <dsp:cNvSpPr/>
      </dsp:nvSpPr>
      <dsp:spPr>
        <a:xfrm>
          <a:off x="369015" y="2483845"/>
          <a:ext cx="671593" cy="67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ED160-1ACB-4301-908E-FD955CF2A90C}">
      <dsp:nvSpPr>
        <dsp:cNvPr id="0" name=""/>
        <dsp:cNvSpPr/>
      </dsp:nvSpPr>
      <dsp:spPr>
        <a:xfrm>
          <a:off x="1409624" y="1889669"/>
          <a:ext cx="4249251" cy="216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81" tIns="161381" rIns="161381" bIns="16138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Rule #5: Easy interval to interpret such as 10 units, 100 units or 1000 units (depending on the data).</a:t>
          </a:r>
          <a:endParaRPr lang="en-US" sz="2400" kern="1200" dirty="0"/>
        </a:p>
      </dsp:txBody>
      <dsp:txXfrm>
        <a:off x="1409624" y="1889669"/>
        <a:ext cx="4249251" cy="2164261"/>
      </dsp:txXfrm>
    </dsp:sp>
    <dsp:sp modelId="{628671CD-E531-49D6-A77B-31FB510A8455}">
      <dsp:nvSpPr>
        <dsp:cNvPr id="0" name=""/>
        <dsp:cNvSpPr/>
      </dsp:nvSpPr>
      <dsp:spPr>
        <a:xfrm>
          <a:off x="0" y="4412720"/>
          <a:ext cx="6029992" cy="12198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EADB2-863C-4606-9721-68E1D227E2D2}">
      <dsp:nvSpPr>
        <dsp:cNvPr id="0" name=""/>
        <dsp:cNvSpPr/>
      </dsp:nvSpPr>
      <dsp:spPr>
        <a:xfrm>
          <a:off x="369015" y="4687195"/>
          <a:ext cx="671593" cy="670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160D0-482E-4D98-A4CC-57B339849FA4}">
      <dsp:nvSpPr>
        <dsp:cNvPr id="0" name=""/>
        <dsp:cNvSpPr/>
      </dsp:nvSpPr>
      <dsp:spPr>
        <a:xfrm>
          <a:off x="1409624" y="4412720"/>
          <a:ext cx="4249251" cy="152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81" tIns="161381" rIns="161381" bIns="16138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Rule #6: </a:t>
          </a:r>
          <a:r>
            <a:rPr lang="en-US" sz="2400" b="1" kern="1200" dirty="0">
              <a:latin typeface="Calibri" pitchFamily="34" charset="0"/>
            </a:rPr>
            <a:t>Intervals of 0–49, 50–99, 100–149 would be preferred over the intervals 1–50, 51–100, 101–150 etc</a:t>
          </a:r>
          <a:r>
            <a:rPr lang="en-US" sz="2400" b="1" kern="1200" dirty="0"/>
            <a:t>.</a:t>
          </a:r>
          <a:endParaRPr lang="en-US" sz="2400" kern="1200" dirty="0"/>
        </a:p>
      </dsp:txBody>
      <dsp:txXfrm>
        <a:off x="1409624" y="4412720"/>
        <a:ext cx="4249251" cy="1524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6AC50-693B-9148-A68C-CCE93952DD92}">
      <dsp:nvSpPr>
        <dsp:cNvPr id="0" name=""/>
        <dsp:cNvSpPr/>
      </dsp:nvSpPr>
      <dsp:spPr>
        <a:xfrm>
          <a:off x="163949" y="2369"/>
          <a:ext cx="2326406" cy="13958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1. What is frequency table?</a:t>
          </a:r>
        </a:p>
      </dsp:txBody>
      <dsp:txXfrm>
        <a:off x="163949" y="2369"/>
        <a:ext cx="2326406" cy="1395844"/>
      </dsp:txXfrm>
    </dsp:sp>
    <dsp:sp modelId="{535C5986-F4D1-A44F-B0A1-E35BA55AE100}">
      <dsp:nvSpPr>
        <dsp:cNvPr id="0" name=""/>
        <dsp:cNvSpPr/>
      </dsp:nvSpPr>
      <dsp:spPr>
        <a:xfrm>
          <a:off x="2722996" y="2369"/>
          <a:ext cx="2326406" cy="1395844"/>
        </a:xfrm>
        <a:prstGeom prst="rect">
          <a:avLst/>
        </a:prstGeom>
        <a:solidFill>
          <a:schemeClr val="accent5">
            <a:hueOff val="3077562"/>
            <a:satOff val="-1099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2. How do we calculate percentage frequency?</a:t>
          </a:r>
        </a:p>
      </dsp:txBody>
      <dsp:txXfrm>
        <a:off x="2722996" y="2369"/>
        <a:ext cx="2326406" cy="1395844"/>
      </dsp:txXfrm>
    </dsp:sp>
    <dsp:sp modelId="{91CDE57A-A014-B446-A2AF-3E1CE6909443}">
      <dsp:nvSpPr>
        <dsp:cNvPr id="0" name=""/>
        <dsp:cNvSpPr/>
      </dsp:nvSpPr>
      <dsp:spPr>
        <a:xfrm>
          <a:off x="5282044" y="2369"/>
          <a:ext cx="2326406" cy="1395844"/>
        </a:xfrm>
        <a:prstGeom prst="rect">
          <a:avLst/>
        </a:prstGeom>
        <a:solidFill>
          <a:schemeClr val="accent5">
            <a:hueOff val="6155125"/>
            <a:satOff val="-2198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3. When do we use Bar Chart?</a:t>
          </a:r>
        </a:p>
      </dsp:txBody>
      <dsp:txXfrm>
        <a:off x="5282044" y="2369"/>
        <a:ext cx="2326406" cy="1395844"/>
      </dsp:txXfrm>
    </dsp:sp>
    <dsp:sp modelId="{D86B1A38-3045-F443-A5C5-98D97FCE49F0}">
      <dsp:nvSpPr>
        <dsp:cNvPr id="0" name=""/>
        <dsp:cNvSpPr/>
      </dsp:nvSpPr>
      <dsp:spPr>
        <a:xfrm>
          <a:off x="163949" y="1630853"/>
          <a:ext cx="2326406" cy="1395844"/>
        </a:xfrm>
        <a:prstGeom prst="rect">
          <a:avLst/>
        </a:prstGeom>
        <a:solidFill>
          <a:schemeClr val="accent5">
            <a:hueOff val="9232688"/>
            <a:satOff val="-3298"/>
            <a:lumOff val="52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4. For Bar Chart, what’s on vertical axis and what’s on horizontal axis?</a:t>
          </a:r>
        </a:p>
      </dsp:txBody>
      <dsp:txXfrm>
        <a:off x="163949" y="1630853"/>
        <a:ext cx="2326406" cy="1395844"/>
      </dsp:txXfrm>
    </dsp:sp>
    <dsp:sp modelId="{AA3C398E-44FC-B44B-AD31-4517769A50D4}">
      <dsp:nvSpPr>
        <dsp:cNvPr id="0" name=""/>
        <dsp:cNvSpPr/>
      </dsp:nvSpPr>
      <dsp:spPr>
        <a:xfrm>
          <a:off x="2722996" y="1630853"/>
          <a:ext cx="2326406" cy="1395844"/>
        </a:xfrm>
        <a:prstGeom prst="rect">
          <a:avLst/>
        </a:prstGeom>
        <a:solidFill>
          <a:schemeClr val="accent5">
            <a:hueOff val="12310249"/>
            <a:satOff val="-4397"/>
            <a:lumOff val="70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5. Scratch a Frequency Table and a Bar Chart for Continuous Data.</a:t>
          </a:r>
        </a:p>
      </dsp:txBody>
      <dsp:txXfrm>
        <a:off x="2722996" y="1630853"/>
        <a:ext cx="2326406" cy="1395844"/>
      </dsp:txXfrm>
    </dsp:sp>
    <dsp:sp modelId="{F2F6EB51-BC7F-ED47-98E6-F08EB664D951}">
      <dsp:nvSpPr>
        <dsp:cNvPr id="0" name=""/>
        <dsp:cNvSpPr/>
      </dsp:nvSpPr>
      <dsp:spPr>
        <a:xfrm>
          <a:off x="5282044" y="1630853"/>
          <a:ext cx="2326406" cy="1395844"/>
        </a:xfrm>
        <a:prstGeom prst="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6. Can you use Wolfram to do Bar Chart and Frequency Table?</a:t>
          </a:r>
        </a:p>
      </dsp:txBody>
      <dsp:txXfrm>
        <a:off x="5282044" y="1630853"/>
        <a:ext cx="2326406" cy="1395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8181-D431-4018-8323-578867372A97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2CFA4-8B96-4EEE-B937-03F5BA4A8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6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FEF88214-F6F4-52B0-2B36-75B8955D7D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EA0A77-5C46-4354-9290-E21EACF9C07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600380EE-615C-ACE3-767F-872862B4D9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DEACB9E-0191-517A-9D0A-E4DCB59A6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AA21509-A7A7-8F03-6FBC-FBE67BED9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BB9D6D-FD92-4138-9B84-38D56051CAE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8A1AB51-8540-E23C-9570-297688E36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C73BCD8-F3C3-597B-72B7-4AAFAADBC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4F891251-FB19-A15B-9602-96E406BCA0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8097AA-228C-4CA7-900E-C911041D044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B89FC113-148B-293C-D52E-063105269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6039496-56EB-7D9E-1B8B-EAEF26A51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6F6777AC-D2E2-3F7B-F6F9-5E88F97FA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BD10EC-5D67-4C97-85B6-D7B1BFED4FA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6AD1B3A-51CB-7D7B-C202-D2E4ED4295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3D430D9-44D1-432B-0C08-A68BCD94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7639AE51-675A-8F60-7591-0CCC9C8147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845A0E-8068-4468-BE49-DA1788DEC9E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42BC1C8-5ED9-84AC-7050-8A3DAA440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BA86B4B-9CAE-65DD-C264-C72AD298D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0822D2BA-A2AC-7CD1-40DD-7E301E28F0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0590FC-C31E-4597-B99C-14E2BBA1190A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9058882-CF43-326C-D97C-B0A576916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9A4963A-6653-4A41-9992-94C3D67C6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316C7FC3-2B39-50B3-DBB3-F09A7498F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EC4F8C-59B7-4287-B7C0-3BC95FC0F32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EF991A81-1C3A-1855-A255-6BC94246D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4F5FCE2-DB38-D0FF-2E56-F99DB5A2C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5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6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041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38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4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8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4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81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376"/>
            <a:ext cx="8229600" cy="717176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" y="685800"/>
            <a:ext cx="9139518" cy="563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452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A3A5-4B5A-4F32-A4AD-6F42667B4C9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5E6C-3A2F-44CF-94D8-ECE9A484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9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1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3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A3A5-4B5A-4F32-A4AD-6F42667B4C9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5E6C-3A2F-44CF-94D8-ECE9A484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A3A5-4B5A-4F32-A4AD-6F42667B4C9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5E6C-3A2F-44CF-94D8-ECE9A484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2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2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A3A5-4B5A-4F32-A4AD-6F42667B4C9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5E6C-3A2F-44CF-94D8-ECE9A484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6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1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2019%20General%20Maths/Summary_Book_Unit_1_Gen/MATHEMATICA%20BASICS%20page.docx" TargetMode="External"/><Relationship Id="rId7" Type="http://schemas.openxmlformats.org/officeDocument/2006/relationships/image" Target="../media/image7.png"/><Relationship Id="rId2" Type="http://schemas.openxmlformats.org/officeDocument/2006/relationships/hyperlink" Target="../Downloads/2019%20General%20Maths/Summary_Book_Unit_1_Gen/INDEX%20page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../Downloads/2019%20General%20Maths/Summary_Book_Unit_1_Gen/THE%20BOUND%20REFERENCE.doc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v2/?quizId=9194c2c7-83bf-46bc-8dae-611d9f67b285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3B0B-8037-5F4B-BC13-989B2C20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77833-FD6C-2746-AF43-D14BFC9D6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" y="685800"/>
            <a:ext cx="9139518" cy="3962400"/>
          </a:xfrm>
        </p:spPr>
        <p:txBody>
          <a:bodyPr>
            <a:normAutofit fontScale="77500" lnSpcReduction="20000"/>
          </a:bodyPr>
          <a:lstStyle/>
          <a:p>
            <a:r>
              <a:rPr lang="en-AU" sz="3200" dirty="0"/>
              <a:t>Sam's Mother has four children: </a:t>
            </a:r>
          </a:p>
          <a:p>
            <a:r>
              <a:rPr lang="en-AU" sz="3200" dirty="0"/>
              <a:t>April, May, June, and ...</a:t>
            </a:r>
          </a:p>
          <a:p>
            <a:r>
              <a:rPr lang="en-AU" sz="3200" dirty="0"/>
              <a:t>What is the name of the fourth child?</a:t>
            </a:r>
          </a:p>
          <a:p>
            <a:endParaRPr lang="en-AU" sz="3200" dirty="0"/>
          </a:p>
          <a:p>
            <a:endParaRPr lang="en-AU" sz="3200" dirty="0"/>
          </a:p>
          <a:p>
            <a:r>
              <a:rPr lang="en-US" sz="3200" dirty="0"/>
              <a:t>Six wolves catch six lambs in six minutes.</a:t>
            </a:r>
          </a:p>
          <a:p>
            <a:r>
              <a:rPr lang="en-US" sz="3200" dirty="0"/>
              <a:t>How many wolves will be needed to catch sixty lambs in sixty </a:t>
            </a:r>
            <a:r>
              <a:rPr lang="en-US" sz="3200"/>
              <a:t>minutes?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354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879624"/>
              </p:ext>
            </p:extLst>
          </p:nvPr>
        </p:nvGraphicFramePr>
        <p:xfrm>
          <a:off x="471868" y="3790615"/>
          <a:ext cx="798633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431958623"/>
                    </a:ext>
                  </a:extLst>
                </a:gridCol>
              </a:tblGrid>
              <a:tr h="42840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Frequency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385460"/>
                  </a:ext>
                </a:extLst>
              </a:tr>
              <a:tr h="428409">
                <a:tc>
                  <a:txBody>
                    <a:bodyPr/>
                    <a:lstStyle/>
                    <a:p>
                      <a:r>
                        <a:rPr lang="en-US" sz="24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Percentage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r>
                        <a:rPr lang="en-US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40" name="TextBox 4"/>
          <p:cNvSpPr txBox="1">
            <a:spLocks noChangeArrowheads="1"/>
          </p:cNvSpPr>
          <p:nvPr/>
        </p:nvSpPr>
        <p:spPr bwMode="auto">
          <a:xfrm>
            <a:off x="3664934" y="6168056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Total = 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6200" y="0"/>
            <a:ext cx="96145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70C0"/>
                </a:solidFill>
                <a:latin typeface="Comic Sans MS" pitchFamily="66" charset="0"/>
              </a:rPr>
              <a:t>Frequency Table for Categorical Data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36364" y="838200"/>
            <a:ext cx="9157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latin typeface="Calibri" pitchFamily="34" charset="0"/>
              </a:rPr>
              <a:t>These are the favorite colors of fifteen 2</a:t>
            </a:r>
            <a:r>
              <a:rPr lang="en-US" sz="3200" baseline="30000" dirty="0">
                <a:latin typeface="Calibri" pitchFamily="34" charset="0"/>
              </a:rPr>
              <a:t>nd</a:t>
            </a:r>
            <a:r>
              <a:rPr lang="en-US" sz="3200" dirty="0">
                <a:latin typeface="Calibri" pitchFamily="34" charset="0"/>
              </a:rPr>
              <a:t> graders.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39634" y="1422975"/>
            <a:ext cx="4584779" cy="2246769"/>
            <a:chOff x="2374994" y="1905000"/>
            <a:chExt cx="2897755" cy="1451975"/>
          </a:xfrm>
        </p:grpSpPr>
        <p:sp>
          <p:nvSpPr>
            <p:cNvPr id="2" name="TextBox 1"/>
            <p:cNvSpPr txBox="1"/>
            <p:nvPr/>
          </p:nvSpPr>
          <p:spPr>
            <a:xfrm>
              <a:off x="2374994" y="1905000"/>
              <a:ext cx="707428" cy="1451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Red</a:t>
              </a:r>
            </a:p>
            <a:p>
              <a:r>
                <a:rPr lang="en-US" sz="2800" dirty="0"/>
                <a:t>Yellow</a:t>
              </a:r>
            </a:p>
            <a:p>
              <a:r>
                <a:rPr lang="en-US" sz="2800" dirty="0"/>
                <a:t>Green</a:t>
              </a:r>
            </a:p>
            <a:p>
              <a:r>
                <a:rPr lang="en-US" sz="2800" dirty="0"/>
                <a:t>Red</a:t>
              </a:r>
            </a:p>
            <a:p>
              <a:r>
                <a:rPr lang="en-US" sz="2800" dirty="0"/>
                <a:t>Blue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83784" y="1905000"/>
              <a:ext cx="680073" cy="1451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Blue</a:t>
              </a:r>
            </a:p>
            <a:p>
              <a:r>
                <a:rPr lang="en-US" sz="2800" dirty="0"/>
                <a:t>Red</a:t>
              </a:r>
            </a:p>
            <a:p>
              <a:r>
                <a:rPr lang="en-US" sz="2800" dirty="0"/>
                <a:t>Red</a:t>
              </a:r>
            </a:p>
            <a:p>
              <a:r>
                <a:rPr lang="en-US" sz="2800" dirty="0"/>
                <a:t>Green</a:t>
              </a:r>
            </a:p>
            <a:p>
              <a:r>
                <a:rPr lang="en-US" sz="2800" dirty="0"/>
                <a:t>Red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65321" y="1905000"/>
              <a:ext cx="707428" cy="1451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Green</a:t>
              </a:r>
            </a:p>
            <a:p>
              <a:r>
                <a:rPr lang="en-US" sz="2800" dirty="0"/>
                <a:t>Yellow</a:t>
              </a:r>
            </a:p>
            <a:p>
              <a:r>
                <a:rPr lang="en-US" sz="2800" dirty="0"/>
                <a:t>Red</a:t>
              </a:r>
            </a:p>
            <a:p>
              <a:r>
                <a:rPr lang="en-US" sz="2800" dirty="0"/>
                <a:t>Blue</a:t>
              </a:r>
            </a:p>
            <a:p>
              <a:r>
                <a:rPr lang="en-US" sz="2800" dirty="0"/>
                <a:t>Green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8C11ED9-4C90-134A-8E07-E7F2738521B7}"/>
                  </a:ext>
                </a:extLst>
              </p:cNvPr>
              <p:cNvSpPr/>
              <p:nvPr/>
            </p:nvSpPr>
            <p:spPr>
              <a:xfrm>
                <a:off x="119587" y="2124675"/>
                <a:ext cx="3771802" cy="481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AU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Percentage frequency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𝒄𝒐𝒖𝒏𝒕</m:t>
                        </m:r>
                      </m:num>
                      <m:den>
                        <m:r>
                          <a:rPr lang="en-A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𝒕𝒐𝒕𝒂𝒍</m:t>
                        </m:r>
                      </m:den>
                    </m:f>
                    <m:r>
                      <a:rPr lang="en-A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A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A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endParaRPr lang="en-AU" b="1" dirty="0">
                  <a:solidFill>
                    <a:srgbClr val="FF0000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8C11ED9-4C90-134A-8E07-E7F273852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7" y="2124675"/>
                <a:ext cx="3771802" cy="481029"/>
              </a:xfrm>
              <a:prstGeom prst="rect">
                <a:avLst/>
              </a:prstGeom>
              <a:blipFill>
                <a:blip r:embed="rId2"/>
                <a:stretch>
                  <a:fillRect l="-100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44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6B95F-344A-3240-9679-C9F7F102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3EA0D-64AD-1947-BA80-8BBDDC09B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When the data are categorical, the appropriate display is a </a:t>
            </a:r>
            <a:r>
              <a:rPr lang="en-AU" sz="2400" b="1" dirty="0"/>
              <a:t>bar chart</a:t>
            </a:r>
            <a:r>
              <a:rPr lang="en-AU" sz="2400" dirty="0"/>
              <a:t>.</a:t>
            </a:r>
          </a:p>
          <a:p>
            <a:r>
              <a:rPr lang="en-AU" sz="2400" dirty="0"/>
              <a:t>In a bar chart:</a:t>
            </a:r>
          </a:p>
          <a:p>
            <a:r>
              <a:rPr lang="en-AU" sz="2400" dirty="0"/>
              <a:t>1. frequency or percentage - shown on the vertical axis.</a:t>
            </a:r>
          </a:p>
          <a:p>
            <a:r>
              <a:rPr lang="en-AU" sz="2400" dirty="0"/>
              <a:t>2. the variable - plotted on the horizontal axis</a:t>
            </a:r>
          </a:p>
          <a:p>
            <a:r>
              <a:rPr lang="en-AU" sz="2400" dirty="0"/>
              <a:t>3. the height of the bar (column) gives the frequency (or percentage)</a:t>
            </a:r>
          </a:p>
          <a:p>
            <a:r>
              <a:rPr lang="en-AU" sz="2400" dirty="0"/>
              <a:t>4. the bars are drawn with </a:t>
            </a:r>
            <a:r>
              <a:rPr lang="en-AU" sz="2400" b="1" dirty="0"/>
              <a:t>gaps</a:t>
            </a:r>
            <a:r>
              <a:rPr lang="en-AU" sz="2400" dirty="0"/>
              <a:t> to indicate that each value is a separate category. There is one bar for each category.</a:t>
            </a:r>
          </a:p>
        </p:txBody>
      </p:sp>
    </p:spTree>
    <p:extLst>
      <p:ext uri="{BB962C8B-B14F-4D97-AF65-F5344CB8AC3E}">
        <p14:creationId xmlns:p14="http://schemas.microsoft.com/office/powerpoint/2010/main" val="38723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0CE393D5-2691-A18A-EA52-989479F7B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7848600" cy="2438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4000">
                <a:latin typeface="Comic Sans MS" panose="030F0702030302020204" pitchFamily="66" charset="0"/>
              </a:rPr>
              <a:t>A </a:t>
            </a:r>
            <a:r>
              <a:rPr lang="en-US" altLang="en-US" sz="4000" u="sng">
                <a:solidFill>
                  <a:srgbClr val="000000"/>
                </a:solidFill>
                <a:latin typeface="Comic Sans MS" panose="030F0702030302020204" pitchFamily="66" charset="0"/>
              </a:rPr>
              <a:t>single bar graph</a:t>
            </a:r>
            <a:r>
              <a:rPr lang="en-US" altLang="en-US" sz="4000">
                <a:latin typeface="Comic Sans MS" panose="030F0702030302020204" pitchFamily="66" charset="0"/>
              </a:rPr>
              <a:t> uses the same color or shade of bar to </a:t>
            </a:r>
            <a:r>
              <a:rPr lang="en-US" altLang="en-US" sz="4000" u="sng">
                <a:latin typeface="Comic Sans MS" panose="030F0702030302020204" pitchFamily="66" charset="0"/>
              </a:rPr>
              <a:t>compare</a:t>
            </a:r>
            <a:r>
              <a:rPr lang="en-US" altLang="en-US" sz="4000">
                <a:latin typeface="Comic Sans MS" panose="030F0702030302020204" pitchFamily="66" charset="0"/>
              </a:rPr>
              <a:t> amounts, such as number of students per class..</a:t>
            </a:r>
            <a:endParaRPr lang="en-US" altLang="en-US" sz="4000" u="sng">
              <a:latin typeface="Comic Sans MS" panose="030F0702030302020204" pitchFamily="66" charset="0"/>
            </a:endParaRPr>
          </a:p>
        </p:txBody>
      </p:sp>
      <p:sp>
        <p:nvSpPr>
          <p:cNvPr id="38914" name="Rectangle 6">
            <a:extLst>
              <a:ext uri="{FF2B5EF4-FFF2-40B4-BE49-F238E27FC236}">
                <a16:creationId xmlns:a16="http://schemas.microsoft.com/office/drawing/2014/main" id="{AB4CE2C1-FACF-5E27-E4E9-619A45A3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200400"/>
            <a:ext cx="3962400" cy="2438400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800"/>
          </a:p>
        </p:txBody>
      </p:sp>
      <p:sp>
        <p:nvSpPr>
          <p:cNvPr id="38915" name="Text Box 7">
            <a:extLst>
              <a:ext uri="{FF2B5EF4-FFF2-40B4-BE49-F238E27FC236}">
                <a16:creationId xmlns:a16="http://schemas.microsoft.com/office/drawing/2014/main" id="{93AFDE23-2125-2E65-F4C0-D468B6965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800" b="1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38916" name="Text Box 8">
            <a:extLst>
              <a:ext uri="{FF2B5EF4-FFF2-40B4-BE49-F238E27FC236}">
                <a16:creationId xmlns:a16="http://schemas.microsoft.com/office/drawing/2014/main" id="{09A9C538-35CA-5FDD-8208-46BB80381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148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800" b="1">
                <a:solidFill>
                  <a:srgbClr val="000066"/>
                </a:solidFill>
              </a:rPr>
              <a:t>15</a:t>
            </a:r>
          </a:p>
        </p:txBody>
      </p:sp>
      <p:sp>
        <p:nvSpPr>
          <p:cNvPr id="38917" name="Text Box 9">
            <a:extLst>
              <a:ext uri="{FF2B5EF4-FFF2-40B4-BE49-F238E27FC236}">
                <a16:creationId xmlns:a16="http://schemas.microsoft.com/office/drawing/2014/main" id="{09D3E564-CDFA-82A8-F95A-68D71BCF3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9718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800" b="1">
                <a:solidFill>
                  <a:srgbClr val="000066"/>
                </a:solidFill>
              </a:rPr>
              <a:t>30</a:t>
            </a:r>
          </a:p>
        </p:txBody>
      </p:sp>
      <p:sp>
        <p:nvSpPr>
          <p:cNvPr id="38918" name="Text Box 10">
            <a:extLst>
              <a:ext uri="{FF2B5EF4-FFF2-40B4-BE49-F238E27FC236}">
                <a16:creationId xmlns:a16="http://schemas.microsoft.com/office/drawing/2014/main" id="{7DCB6F96-63F2-CB75-7092-3C9BFE2D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638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800" b="1">
                <a:solidFill>
                  <a:srgbClr val="000066"/>
                </a:solidFill>
              </a:rPr>
              <a:t>7</a:t>
            </a:r>
          </a:p>
        </p:txBody>
      </p:sp>
      <p:sp>
        <p:nvSpPr>
          <p:cNvPr id="38919" name="Text Box 11">
            <a:extLst>
              <a:ext uri="{FF2B5EF4-FFF2-40B4-BE49-F238E27FC236}">
                <a16:creationId xmlns:a16="http://schemas.microsoft.com/office/drawing/2014/main" id="{E71E2DE0-4161-3644-EEB3-82D3BA8D4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38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800" b="1">
                <a:solidFill>
                  <a:srgbClr val="000066"/>
                </a:solidFill>
              </a:rPr>
              <a:t>8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970F404-C0FD-7330-1242-A60803DAE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38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800" b="1">
                <a:solidFill>
                  <a:srgbClr val="000066"/>
                </a:solidFill>
              </a:rPr>
              <a:t>6</a:t>
            </a:r>
          </a:p>
        </p:txBody>
      </p:sp>
      <p:sp>
        <p:nvSpPr>
          <p:cNvPr id="38921" name="Text Box 13">
            <a:extLst>
              <a:ext uri="{FF2B5EF4-FFF2-40B4-BE49-F238E27FC236}">
                <a16:creationId xmlns:a16="http://schemas.microsoft.com/office/drawing/2014/main" id="{E2BD7B7E-85F1-E7B4-0001-8566716A0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590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>
                <a:solidFill>
                  <a:srgbClr val="000066"/>
                </a:solidFill>
              </a:rPr>
              <a:t>STUDENTS PER CLASS</a:t>
            </a:r>
          </a:p>
        </p:txBody>
      </p:sp>
      <p:sp>
        <p:nvSpPr>
          <p:cNvPr id="38922" name="Rectangle 14">
            <a:extLst>
              <a:ext uri="{FF2B5EF4-FFF2-40B4-BE49-F238E27FC236}">
                <a16:creationId xmlns:a16="http://schemas.microsoft.com/office/drawing/2014/main" id="{AD78B7F7-C334-880E-817D-37C79FDFD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05200"/>
            <a:ext cx="609600" cy="20955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800"/>
          </a:p>
        </p:txBody>
      </p:sp>
      <p:sp>
        <p:nvSpPr>
          <p:cNvPr id="38923" name="Rectangle 15">
            <a:extLst>
              <a:ext uri="{FF2B5EF4-FFF2-40B4-BE49-F238E27FC236}">
                <a16:creationId xmlns:a16="http://schemas.microsoft.com/office/drawing/2014/main" id="{7EB2E854-C891-AB54-8130-C39AA61B4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200400"/>
            <a:ext cx="609600" cy="2400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800"/>
          </a:p>
        </p:txBody>
      </p:sp>
      <p:sp>
        <p:nvSpPr>
          <p:cNvPr id="38924" name="Rectangle 16">
            <a:extLst>
              <a:ext uri="{FF2B5EF4-FFF2-40B4-BE49-F238E27FC236}">
                <a16:creationId xmlns:a16="http://schemas.microsoft.com/office/drawing/2014/main" id="{9DD444C9-EED8-E7EB-4CC6-046D51C84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657600"/>
            <a:ext cx="609600" cy="19431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800"/>
          </a:p>
        </p:txBody>
      </p:sp>
      <p:sp>
        <p:nvSpPr>
          <p:cNvPr id="38925" name="Text Box 17">
            <a:extLst>
              <a:ext uri="{FF2B5EF4-FFF2-40B4-BE49-F238E27FC236}">
                <a16:creationId xmlns:a16="http://schemas.microsoft.com/office/drawing/2014/main" id="{3FC191C4-F64E-F771-2B0F-B9467C89FC9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66700" y="42291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>
                <a:solidFill>
                  <a:srgbClr val="000066"/>
                </a:solidFill>
              </a:rPr>
              <a:t>Number of Students</a:t>
            </a:r>
          </a:p>
        </p:txBody>
      </p:sp>
      <p:sp>
        <p:nvSpPr>
          <p:cNvPr id="38926" name="Text Box 18">
            <a:extLst>
              <a:ext uri="{FF2B5EF4-FFF2-40B4-BE49-F238E27FC236}">
                <a16:creationId xmlns:a16="http://schemas.microsoft.com/office/drawing/2014/main" id="{4DF2EE0C-150B-48CF-2658-DA70E6E47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en-US" sz="2400" b="1">
                <a:solidFill>
                  <a:srgbClr val="000066"/>
                </a:solidFill>
              </a:rPr>
              <a:t>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A33C-0DEC-BE4E-826B-78A65DDC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3CEB5B4-34BB-314F-A45F-CDDA6F5C73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469263"/>
              </p:ext>
            </p:extLst>
          </p:nvPr>
        </p:nvGraphicFramePr>
        <p:xfrm>
          <a:off x="4953002" y="3676650"/>
          <a:ext cx="3957635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A7164FD-CE72-A546-B881-2B9DC62B2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377249"/>
              </p:ext>
            </p:extLst>
          </p:nvPr>
        </p:nvGraphicFramePr>
        <p:xfrm>
          <a:off x="457199" y="3581400"/>
          <a:ext cx="3957635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FEEA661-818F-6F44-B609-8326EEE6F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476979"/>
              </p:ext>
            </p:extLst>
          </p:nvPr>
        </p:nvGraphicFramePr>
        <p:xfrm>
          <a:off x="578834" y="1090295"/>
          <a:ext cx="7986332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4319586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Percentage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0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5908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What about if we deal with Numerical Data (Discrete Data &amp; Continuous data)?</a:t>
            </a:r>
          </a:p>
        </p:txBody>
      </p:sp>
    </p:spTree>
    <p:extLst>
      <p:ext uri="{BB962C8B-B14F-4D97-AF65-F5344CB8AC3E}">
        <p14:creationId xmlns:p14="http://schemas.microsoft.com/office/powerpoint/2010/main" val="68954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3356" y="1143000"/>
            <a:ext cx="91573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Calibri" pitchFamily="34" charset="0"/>
              </a:rPr>
              <a:t>When the range of the data is large, the data must be grouped into classes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3356" y="0"/>
            <a:ext cx="9157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omic Sans MS" pitchFamily="66" charset="0"/>
              </a:rPr>
              <a:t>Grouping Data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47800" y="2590800"/>
            <a:ext cx="5686425" cy="1348704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sz="2400" b="1" dirty="0"/>
              <a:t>  41	104	112	118	  87	  95</a:t>
            </a:r>
          </a:p>
          <a:p>
            <a:pPr>
              <a:buFont typeface="Monotype Sorts" pitchFamily="2" charset="2"/>
              <a:buNone/>
            </a:pPr>
            <a:r>
              <a:rPr lang="en-US" sz="2400" b="1" dirty="0"/>
              <a:t>105	  57	107	  67	  78  	125</a:t>
            </a:r>
          </a:p>
          <a:p>
            <a:pPr>
              <a:buFont typeface="Monotype Sorts" pitchFamily="2" charset="2"/>
              <a:buNone/>
            </a:pPr>
            <a:r>
              <a:rPr lang="en-US" sz="2400" b="1" dirty="0"/>
              <a:t>109	  99	105	  99	101	  92</a:t>
            </a:r>
          </a:p>
        </p:txBody>
      </p:sp>
    </p:spTree>
    <p:extLst>
      <p:ext uri="{BB962C8B-B14F-4D97-AF65-F5344CB8AC3E}">
        <p14:creationId xmlns:p14="http://schemas.microsoft.com/office/powerpoint/2010/main" val="2685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006495"/>
            <a:ext cx="8991599" cy="34778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b="1" dirty="0">
                <a:ln w="50800"/>
                <a:latin typeface="+mn-lt"/>
              </a:rPr>
              <a:t>Intervals: </a:t>
            </a:r>
            <a:r>
              <a:rPr lang="en-US" sz="2800" dirty="0">
                <a:latin typeface="Calibri" pitchFamily="34" charset="0"/>
              </a:rPr>
              <a:t>It includes all numbers contained between two numbers. For example, 1-5: The interval includes every number greater than 1 and less than 5. </a:t>
            </a:r>
          </a:p>
          <a:p>
            <a:r>
              <a:rPr lang="en-US" sz="3600" b="1" dirty="0">
                <a:ln w="50800"/>
              </a:rPr>
              <a:t>Minimum Value: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Smallest data value that included in the data set.</a:t>
            </a:r>
          </a:p>
          <a:p>
            <a:r>
              <a:rPr lang="en-US" sz="3600" b="1" dirty="0">
                <a:ln w="50800"/>
              </a:rPr>
              <a:t>Maximum Value: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Largest data value that included in the data set.</a:t>
            </a:r>
            <a:endParaRPr lang="en-US" sz="2800" b="1" dirty="0">
              <a:ln w="508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3356" y="0"/>
            <a:ext cx="9157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omic Sans MS" pitchFamily="66" charset="0"/>
              </a:rPr>
              <a:t>Key Concept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BE7CF5-1A77-4D43-8DD9-D3279B2C3A1A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4876800"/>
            <a:ext cx="5686425" cy="1348704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sz="2400" b="1" dirty="0"/>
              <a:t>  41	104	112	118	  87	  95</a:t>
            </a:r>
          </a:p>
          <a:p>
            <a:pPr>
              <a:buFont typeface="Monotype Sorts" pitchFamily="2" charset="2"/>
              <a:buNone/>
            </a:pPr>
            <a:r>
              <a:rPr lang="en-US" sz="2400" b="1" dirty="0"/>
              <a:t>105	  57	107	  67	  78  	125</a:t>
            </a:r>
          </a:p>
          <a:p>
            <a:pPr>
              <a:buFont typeface="Monotype Sorts" pitchFamily="2" charset="2"/>
              <a:buNone/>
            </a:pPr>
            <a:r>
              <a:rPr lang="en-US" sz="2400" b="1" dirty="0"/>
              <a:t>109	  99	105	  99	101	  92</a:t>
            </a:r>
          </a:p>
        </p:txBody>
      </p:sp>
    </p:spTree>
    <p:extLst>
      <p:ext uri="{BB962C8B-B14F-4D97-AF65-F5344CB8AC3E}">
        <p14:creationId xmlns:p14="http://schemas.microsoft.com/office/powerpoint/2010/main" val="21290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70" y="1295400"/>
            <a:ext cx="91290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latin typeface="Calibri" pitchFamily="34" charset="0"/>
              </a:rPr>
              <a:t>Use intervals of 10 and starting </a:t>
            </a:r>
            <a:r>
              <a:rPr lang="en-US" sz="4000">
                <a:latin typeface="Calibri" pitchFamily="34" charset="0"/>
              </a:rPr>
              <a:t>at 40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4114"/>
            <a:ext cx="7580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omic Sans MS" pitchFamily="66" charset="0"/>
              </a:rPr>
              <a:t>Interval &amp; start point given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119A53-7750-1F4A-B2B4-AD2F9DB398FE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5181600"/>
            <a:ext cx="5686425" cy="1348704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sz="2400" b="1" dirty="0"/>
              <a:t>  41	104	112	118	  87	  95</a:t>
            </a:r>
          </a:p>
          <a:p>
            <a:pPr>
              <a:buFont typeface="Monotype Sorts" pitchFamily="2" charset="2"/>
              <a:buNone/>
            </a:pPr>
            <a:r>
              <a:rPr lang="en-US" sz="2400" b="1" dirty="0"/>
              <a:t>105	  57	107	  67	  78  	125</a:t>
            </a:r>
          </a:p>
          <a:p>
            <a:pPr>
              <a:buFont typeface="Monotype Sorts" pitchFamily="2" charset="2"/>
              <a:buNone/>
            </a:pPr>
            <a:r>
              <a:rPr lang="en-US" sz="2400" b="1" dirty="0"/>
              <a:t>109	  99	105	  99	101	  92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4613E4D-DA95-5F44-94D6-C4AB0B03D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423802"/>
              </p:ext>
            </p:extLst>
          </p:nvPr>
        </p:nvGraphicFramePr>
        <p:xfrm>
          <a:off x="381000" y="2449731"/>
          <a:ext cx="798633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4319586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Frequency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3092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18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0805" y="1314450"/>
            <a:ext cx="2133002" cy="368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cap="all">
                <a:latin typeface="+mj-lt"/>
                <a:ea typeface="+mj-ea"/>
                <a:cs typeface="+mj-cs"/>
              </a:rPr>
              <a:t>Rules For Grouping Data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7CB227B-835E-4F80-9C62-7B5E87B2B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035811"/>
              </p:ext>
            </p:extLst>
          </p:nvPr>
        </p:nvGraphicFramePr>
        <p:xfrm>
          <a:off x="3445668" y="889000"/>
          <a:ext cx="5012532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14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7407B0FF-43E0-4B2E-B48B-C2A472D10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C6C18-4147-48ED-8B6A-19B3E0D8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0805" y="1314450"/>
            <a:ext cx="2133002" cy="3680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cap="all">
                <a:latin typeface="+mj-lt"/>
                <a:ea typeface="+mj-ea"/>
                <a:cs typeface="+mj-cs"/>
              </a:rPr>
              <a:t>Rules For Grouping Data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7CB227B-835E-4F80-9C62-7B5E87B2BD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467380"/>
              </p:ext>
            </p:extLst>
          </p:nvPr>
        </p:nvGraphicFramePr>
        <p:xfrm>
          <a:off x="3114008" y="381000"/>
          <a:ext cx="6029992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89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E1FB25C-6999-7055-1984-9054FF1C4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676400"/>
          </a:xfrm>
        </p:spPr>
        <p:txBody>
          <a:bodyPr/>
          <a:lstStyle/>
          <a:p>
            <a:r>
              <a:rPr lang="en-AU" altLang="en-US"/>
              <a:t>Whosoever shall solve this puzzle shall Rule The Universe!</a:t>
            </a:r>
            <a:br>
              <a:rPr lang="en-AU" altLang="en-US"/>
            </a:br>
            <a:endParaRPr lang="en-US" alt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5CCD8366-E324-3F5B-AF52-636D2657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06550"/>
            <a:ext cx="90424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52" y="76200"/>
            <a:ext cx="9146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omic Sans MS" pitchFamily="66" charset="0"/>
              </a:rPr>
              <a:t>Grouping Discrete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3A405-91F4-1C4F-A321-8233BDE23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36556"/>
            <a:ext cx="4572000" cy="821028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5E13F77-854C-BD45-A728-03333AF38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126740"/>
              </p:ext>
            </p:extLst>
          </p:nvPr>
        </p:nvGraphicFramePr>
        <p:xfrm>
          <a:off x="577458" y="3094743"/>
          <a:ext cx="7986332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431958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Frequency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032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Percentage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95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985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4729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3BA7D54-1056-8148-9DDC-7CBB14087BDF}"/>
              </a:ext>
            </a:extLst>
          </p:cNvPr>
          <p:cNvSpPr txBox="1"/>
          <p:nvPr/>
        </p:nvSpPr>
        <p:spPr>
          <a:xfrm>
            <a:off x="838200" y="2057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Value: 0</a:t>
            </a:r>
          </a:p>
          <a:p>
            <a:r>
              <a:rPr lang="en-US" dirty="0"/>
              <a:t>Maximum Value: 34</a:t>
            </a:r>
          </a:p>
          <a:p>
            <a:r>
              <a:rPr lang="en-US" dirty="0"/>
              <a:t>Interval: 5 or 10?</a:t>
            </a:r>
          </a:p>
        </p:txBody>
      </p:sp>
    </p:spTree>
    <p:extLst>
      <p:ext uri="{BB962C8B-B14F-4D97-AF65-F5344CB8AC3E}">
        <p14:creationId xmlns:p14="http://schemas.microsoft.com/office/powerpoint/2010/main" val="204015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52" y="76200"/>
            <a:ext cx="9146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omic Sans MS" pitchFamily="66" charset="0"/>
              </a:rPr>
              <a:t>Grouping Continuous Data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5E13F77-854C-BD45-A728-03333AF38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513978"/>
              </p:ext>
            </p:extLst>
          </p:nvPr>
        </p:nvGraphicFramePr>
        <p:xfrm>
          <a:off x="577458" y="3276600"/>
          <a:ext cx="7986332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583">
                  <a:extLst>
                    <a:ext uri="{9D8B030D-6E8A-4147-A177-3AD203B41FA5}">
                      <a16:colId xmlns:a16="http://schemas.microsoft.com/office/drawing/2014/main" val="2431958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Frequency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960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Percentage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170-174.9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175-179.9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180-184.9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185-189.9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190-194.9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95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195-199.9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985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200-204.9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4729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3BA7D54-1056-8148-9DDC-7CBB14087BDF}"/>
              </a:ext>
            </a:extLst>
          </p:cNvPr>
          <p:cNvSpPr txBox="1"/>
          <p:nvPr/>
        </p:nvSpPr>
        <p:spPr>
          <a:xfrm>
            <a:off x="838200" y="2057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Value: 170.5</a:t>
            </a:r>
          </a:p>
          <a:p>
            <a:r>
              <a:rPr lang="en-US" dirty="0"/>
              <a:t>Maximum Value: 203.7</a:t>
            </a:r>
          </a:p>
          <a:p>
            <a:r>
              <a:rPr lang="en-US" dirty="0"/>
              <a:t>Interval: 5 or 10?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CC0134-E9BF-6D49-A12E-E66E6B86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4371"/>
            <a:ext cx="32512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830997"/>
            <a:ext cx="9157355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/>
              <a:t>After conducting a survey of 30 of your classmates, you are left with the following set of data on how many days off each employee has taken this year:</a:t>
            </a:r>
          </a:p>
          <a:p>
            <a:endParaRPr lang="en-US" sz="3200" b="1" dirty="0">
              <a:latin typeface="Calibri" pitchFamily="34" charset="0"/>
            </a:endParaRPr>
          </a:p>
          <a:p>
            <a:endParaRPr lang="en-US" sz="3200" b="1" dirty="0">
              <a:latin typeface="Calibri" pitchFamily="34" charset="0"/>
            </a:endParaRPr>
          </a:p>
          <a:p>
            <a:endParaRPr lang="en-US" sz="3200" b="1" dirty="0">
              <a:latin typeface="Calibri" pitchFamily="34" charset="0"/>
            </a:endParaRPr>
          </a:p>
          <a:p>
            <a:endParaRPr lang="en-US" sz="3200" b="1" dirty="0">
              <a:latin typeface="Calibri" pitchFamily="34" charset="0"/>
            </a:endParaRPr>
          </a:p>
          <a:p>
            <a:endParaRPr lang="en-US" sz="3200" b="1" dirty="0">
              <a:latin typeface="Calibri" pitchFamily="34" charset="0"/>
            </a:endParaRPr>
          </a:p>
          <a:p>
            <a:endParaRPr lang="en-US" sz="3200" b="1" dirty="0">
              <a:latin typeface="Calibri" pitchFamily="34" charset="0"/>
            </a:endParaRPr>
          </a:p>
          <a:p>
            <a:r>
              <a:rPr lang="en-US" sz="3200" b="1" dirty="0">
                <a:latin typeface="+mn-lt"/>
              </a:rPr>
              <a:t>Construct a Frequency Table. Assume you want to divide the data into 5 different groups. </a:t>
            </a:r>
          </a:p>
          <a:p>
            <a:endParaRPr lang="en-US" sz="4000" b="1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152400"/>
            <a:ext cx="9157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omic Sans MS" pitchFamily="66" charset="0"/>
              </a:rPr>
              <a:t>Try One On Your Own</a:t>
            </a:r>
            <a:endParaRPr lang="en-US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971800"/>
            <a:ext cx="86868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7, 8, 9, 4, 10, 36, 19, 9, 26, 5, 11, 6, 2, 9, 10, 8, 16, 29, 7, 9, 8, 25, 4, 27, 8, 7, 6, 10, 34, 8</a:t>
            </a:r>
          </a:p>
        </p:txBody>
      </p:sp>
    </p:spTree>
    <p:extLst>
      <p:ext uri="{BB962C8B-B14F-4D97-AF65-F5344CB8AC3E}">
        <p14:creationId xmlns:p14="http://schemas.microsoft.com/office/powerpoint/2010/main" val="173997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2400"/>
            <a:ext cx="9157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omic Sans MS" pitchFamily="66" charset="0"/>
              </a:rPr>
              <a:t>Answer</a:t>
            </a:r>
            <a:endParaRPr lang="en-US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01392"/>
              </p:ext>
            </p:extLst>
          </p:nvPr>
        </p:nvGraphicFramePr>
        <p:xfrm>
          <a:off x="414184" y="1513185"/>
          <a:ext cx="8001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93041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93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2-8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46.67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9-15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26.67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16-22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6.67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23-29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13.33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30-36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6.67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Total: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447676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2752214" y="2640920"/>
            <a:ext cx="1524000" cy="2347452"/>
            <a:chOff x="3380658" y="1386348"/>
            <a:chExt cx="1524000" cy="2347452"/>
          </a:xfrm>
        </p:grpSpPr>
        <p:grpSp>
          <p:nvGrpSpPr>
            <p:cNvPr id="54" name="Group 53"/>
            <p:cNvGrpSpPr/>
            <p:nvPr/>
          </p:nvGrpSpPr>
          <p:grpSpPr>
            <a:xfrm>
              <a:off x="3446207" y="2939845"/>
              <a:ext cx="304800" cy="304800"/>
              <a:chOff x="3421626" y="2286000"/>
              <a:chExt cx="304800" cy="3048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421626" y="22860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523226" y="22860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24826" y="22860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726426" y="22860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3446207" y="2455606"/>
              <a:ext cx="101600" cy="304800"/>
              <a:chOff x="4267200" y="4114800"/>
              <a:chExt cx="101600" cy="3048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4267200" y="41148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368800" y="41148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3446207" y="3429000"/>
              <a:ext cx="101600" cy="304800"/>
              <a:chOff x="4470400" y="4114800"/>
              <a:chExt cx="101600" cy="3048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4470400" y="41148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572000" y="4114800"/>
                <a:ext cx="0" cy="304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3380658" y="1386348"/>
              <a:ext cx="1524000" cy="304800"/>
              <a:chOff x="3352800" y="1143000"/>
              <a:chExt cx="1524000" cy="3048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929626" y="1143000"/>
                <a:ext cx="457200" cy="304800"/>
                <a:chOff x="4195916" y="4114800"/>
                <a:chExt cx="457200" cy="3048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4267200" y="41148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368800" y="41148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4470400" y="41148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572000" y="41148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4195916" y="4114800"/>
                  <a:ext cx="45720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>
                <a:off x="3352800" y="1143000"/>
                <a:ext cx="457200" cy="304800"/>
                <a:chOff x="4195916" y="4114800"/>
                <a:chExt cx="457200" cy="304800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267200" y="41148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368800" y="41148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470400" y="41148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572000" y="41148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4195916" y="4114800"/>
                  <a:ext cx="45720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4572000" y="1143000"/>
                <a:ext cx="304800" cy="304800"/>
                <a:chOff x="4419600" y="4267200"/>
                <a:chExt cx="304800" cy="304800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419600" y="42672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521200" y="42672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622800" y="42672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724400" y="42672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Group 57"/>
            <p:cNvGrpSpPr/>
            <p:nvPr/>
          </p:nvGrpSpPr>
          <p:grpSpPr>
            <a:xfrm>
              <a:off x="3380658" y="1905000"/>
              <a:ext cx="853768" cy="324465"/>
              <a:chOff x="3350342" y="1504335"/>
              <a:chExt cx="853768" cy="32446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350342" y="1524000"/>
                <a:ext cx="457200" cy="304800"/>
                <a:chOff x="4195916" y="4114800"/>
                <a:chExt cx="457200" cy="304800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267200" y="41148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368800" y="41148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470400" y="41148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572000" y="41148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4195916" y="4114800"/>
                  <a:ext cx="45720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4000910" y="1504335"/>
                <a:ext cx="203200" cy="304800"/>
                <a:chOff x="4521200" y="4267200"/>
                <a:chExt cx="203200" cy="304800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521200" y="42672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622800" y="42672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724400" y="4267200"/>
                  <a:ext cx="0" cy="3048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0" name="TextBox 59"/>
          <p:cNvSpPr txBox="1"/>
          <p:nvPr/>
        </p:nvSpPr>
        <p:spPr>
          <a:xfrm>
            <a:off x="4376584" y="5143896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438285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48971F68-3B77-3775-35DD-8655BCBE6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7848600" cy="838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>
                <a:latin typeface="Comic Sans MS" panose="030F0702030302020204" pitchFamily="66" charset="0"/>
              </a:rPr>
              <a:t>Mathematica</a:t>
            </a:r>
            <a:endParaRPr lang="en-US" altLang="en-US" sz="4000" u="sng">
              <a:latin typeface="Comic Sans MS" panose="030F0702030302020204" pitchFamily="66" charset="0"/>
            </a:endParaRPr>
          </a:p>
        </p:txBody>
      </p:sp>
      <p:pic>
        <p:nvPicPr>
          <p:cNvPr id="40962" name="Picture 1">
            <a:extLst>
              <a:ext uri="{FF2B5EF4-FFF2-40B4-BE49-F238E27FC236}">
                <a16:creationId xmlns:a16="http://schemas.microsoft.com/office/drawing/2014/main" id="{3FBB6AFD-C3C2-F3FF-33F6-7528939C0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704850"/>
            <a:ext cx="808355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72B25787-F339-AE3F-ADC8-5BEFB953B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7848600" cy="838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>
                <a:latin typeface="Comic Sans MS" panose="030F0702030302020204" pitchFamily="66" charset="0"/>
              </a:rPr>
              <a:t>Mathematica</a:t>
            </a:r>
            <a:endParaRPr lang="en-US" altLang="en-US" sz="4000" u="sng">
              <a:latin typeface="Comic Sans MS" panose="030F0702030302020204" pitchFamily="66" charset="0"/>
            </a:endParaRP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A99333D3-9C3E-C6A4-F20B-B26C049C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0"/>
            <a:ext cx="738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AFAABC4D-897B-B1B5-0D8A-1BFF4084E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7848600" cy="838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>
                <a:latin typeface="Comic Sans MS" panose="030F0702030302020204" pitchFamily="66" charset="0"/>
              </a:rPr>
              <a:t>Mathematica</a:t>
            </a:r>
            <a:endParaRPr lang="en-US" altLang="en-US" sz="4000" u="sng">
              <a:latin typeface="Comic Sans MS" panose="030F0702030302020204" pitchFamily="66" charset="0"/>
            </a:endParaRPr>
          </a:p>
        </p:txBody>
      </p:sp>
      <p:pic>
        <p:nvPicPr>
          <p:cNvPr id="45058" name="Picture 1">
            <a:extLst>
              <a:ext uri="{FF2B5EF4-FFF2-40B4-BE49-F238E27FC236}">
                <a16:creationId xmlns:a16="http://schemas.microsoft.com/office/drawing/2014/main" id="{3754E9F8-74AB-83A5-D0F3-162C99AB7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43000"/>
            <a:ext cx="9115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3FBD-FC8B-CD46-B8DC-DFDDA6ED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618517"/>
            <a:ext cx="7773338" cy="1596177"/>
          </a:xfrm>
        </p:spPr>
        <p:txBody>
          <a:bodyPr>
            <a:normAutofit/>
          </a:bodyPr>
          <a:lstStyle/>
          <a:p>
            <a:r>
              <a:rPr lang="en-US" dirty="0"/>
              <a:t>Summary questions?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C76B5F-5A1B-42FF-BD05-C86E4CC99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831682"/>
              </p:ext>
            </p:extLst>
          </p:nvPr>
        </p:nvGraphicFramePr>
        <p:xfrm>
          <a:off x="685800" y="2532475"/>
          <a:ext cx="77724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24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519BCE7-89DE-94D8-7642-BE9882C8C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en-US" altLang="en-US"/>
              <a:t>Summary Book Requirement</a:t>
            </a:r>
          </a:p>
        </p:txBody>
      </p:sp>
      <p:sp>
        <p:nvSpPr>
          <p:cNvPr id="19458" name="TextBox 4">
            <a:extLst>
              <a:ext uri="{FF2B5EF4-FFF2-40B4-BE49-F238E27FC236}">
                <a16:creationId xmlns:a16="http://schemas.microsoft.com/office/drawing/2014/main" id="{589C76A7-42DC-E6A1-B1C6-38D81DAF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143000"/>
            <a:ext cx="723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kumimoji="0" lang="en-US" altLang="en-US" sz="1800">
                <a:hlinkClick r:id="rId2"/>
              </a:rPr>
              <a:t>Index page</a:t>
            </a:r>
            <a:r>
              <a:rPr kumimoji="0" lang="en-US" altLang="en-US" sz="1800"/>
              <a:t>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kumimoji="0" lang="en-US" altLang="en-US" sz="1800">
                <a:hlinkClick r:id="rId3"/>
              </a:rPr>
              <a:t>Mathematica Basics page</a:t>
            </a:r>
            <a:r>
              <a:rPr kumimoji="0" lang="en-US" altLang="en-US" sz="1800"/>
              <a:t>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kumimoji="0" lang="en-US" altLang="en-US" sz="1800">
                <a:hlinkClick r:id="rId4"/>
              </a:rPr>
              <a:t>The Bound Reference page</a:t>
            </a:r>
            <a:r>
              <a:rPr kumimoji="0" lang="en-US" altLang="en-US" sz="1800"/>
              <a:t>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kumimoji="0" lang="en-US" altLang="en-US" sz="1800"/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7A6882F5-3A3C-66C0-7EBD-CD0B188D4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500"/>
            <a:ext cx="2486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>
            <a:extLst>
              <a:ext uri="{FF2B5EF4-FFF2-40B4-BE49-F238E27FC236}">
                <a16:creationId xmlns:a16="http://schemas.microsoft.com/office/drawing/2014/main" id="{AAE97B56-A199-8B7A-3531-4EC25FE4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16200"/>
            <a:ext cx="325278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>
            <a:extLst>
              <a:ext uri="{FF2B5EF4-FFF2-40B4-BE49-F238E27FC236}">
                <a16:creationId xmlns:a16="http://schemas.microsoft.com/office/drawing/2014/main" id="{47C97EF0-1D73-FF81-1CB5-1548A831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1200"/>
            <a:ext cx="29718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4F42-9114-9949-A0B5-621C77F1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Kahoot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79F11-C51F-9246-B38F-52F1E68B1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https://play.kahoot.it/v2/?quizId</a:t>
            </a:r>
            <a:r>
              <a:rPr lang="en-AU">
                <a:hlinkClick r:id="rId2"/>
              </a:rPr>
              <a:t>=9194c2c7-83bf-46bc-8dae-611d9f67b285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2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028">
            <a:extLst>
              <a:ext uri="{FF2B5EF4-FFF2-40B4-BE49-F238E27FC236}">
                <a16:creationId xmlns:a16="http://schemas.microsoft.com/office/drawing/2014/main" id="{D2959383-F96F-C65C-0007-77C57FA7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718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0" lang="en-US" altLang="en-US" sz="2400"/>
          </a:p>
        </p:txBody>
      </p:sp>
      <p:graphicFrame>
        <p:nvGraphicFramePr>
          <p:cNvPr id="15401" name="Group 1065">
            <a:extLst>
              <a:ext uri="{FF2B5EF4-FFF2-40B4-BE49-F238E27FC236}">
                <a16:creationId xmlns:a16="http://schemas.microsoft.com/office/drawing/2014/main" id="{2856AB9E-F3E4-CF4E-B2FD-A5BACA273EEF}"/>
              </a:ext>
            </a:extLst>
          </p:cNvPr>
          <p:cNvGraphicFramePr>
            <a:graphicFrameLocks noGrp="1"/>
          </p:cNvGraphicFramePr>
          <p:nvPr/>
        </p:nvGraphicFramePr>
        <p:xfrm>
          <a:off x="236538" y="1300163"/>
          <a:ext cx="7772400" cy="5475287"/>
        </p:xfrm>
        <a:graphic>
          <a:graphicData uri="http://schemas.openxmlformats.org/drawingml/2006/table">
            <a:tbl>
              <a:tblPr/>
              <a:tblGrid>
                <a:gridCol w="1844298">
                  <a:extLst>
                    <a:ext uri="{9D8B030D-6E8A-4147-A177-3AD203B41FA5}">
                      <a16:colId xmlns:a16="http://schemas.microsoft.com/office/drawing/2014/main" val="1323197045"/>
                    </a:ext>
                  </a:extLst>
                </a:gridCol>
                <a:gridCol w="1976034">
                  <a:extLst>
                    <a:ext uri="{9D8B030D-6E8A-4147-A177-3AD203B41FA5}">
                      <a16:colId xmlns:a16="http://schemas.microsoft.com/office/drawing/2014/main" val="2165598415"/>
                    </a:ext>
                  </a:extLst>
                </a:gridCol>
                <a:gridCol w="1976034">
                  <a:extLst>
                    <a:ext uri="{9D8B030D-6E8A-4147-A177-3AD203B41FA5}">
                      <a16:colId xmlns:a16="http://schemas.microsoft.com/office/drawing/2014/main" val="1815607332"/>
                    </a:ext>
                  </a:extLst>
                </a:gridCol>
                <a:gridCol w="1976034">
                  <a:extLst>
                    <a:ext uri="{9D8B030D-6E8A-4147-A177-3AD203B41FA5}">
                      <a16:colId xmlns:a16="http://schemas.microsoft.com/office/drawing/2014/main" val="858728687"/>
                    </a:ext>
                  </a:extLst>
                </a:gridCol>
              </a:tblGrid>
              <a:tr h="618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Frequency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19457"/>
                  </a:ext>
                </a:extLst>
              </a:tr>
              <a:tr h="609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# of Cats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Tally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Number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161161"/>
                  </a:ext>
                </a:extLst>
              </a:tr>
              <a:tr h="838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IIII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28.57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76882"/>
                  </a:ext>
                </a:extLst>
              </a:tr>
              <a:tr h="8128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IIII   I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42.86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785677"/>
                  </a:ext>
                </a:extLst>
              </a:tr>
              <a:tr h="8128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III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21.43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273364"/>
                  </a:ext>
                </a:extLst>
              </a:tr>
              <a:tr h="944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3 or more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7.14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132041"/>
                  </a:ext>
                </a:extLst>
              </a:tr>
              <a:tr h="838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938807"/>
                  </a:ext>
                </a:extLst>
              </a:tr>
            </a:tbl>
          </a:graphicData>
        </a:graphic>
      </p:graphicFrame>
      <p:sp>
        <p:nvSpPr>
          <p:cNvPr id="29739" name="Line 1055">
            <a:extLst>
              <a:ext uri="{FF2B5EF4-FFF2-40B4-BE49-F238E27FC236}">
                <a16:creationId xmlns:a16="http://schemas.microsoft.com/office/drawing/2014/main" id="{12EA0F9C-6155-D1F2-ADF2-9B10468EBF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506788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AU"/>
          </a:p>
        </p:txBody>
      </p:sp>
      <p:sp>
        <p:nvSpPr>
          <p:cNvPr id="29740" name="Rectangle 1058">
            <a:extLst>
              <a:ext uri="{FF2B5EF4-FFF2-40B4-BE49-F238E27FC236}">
                <a16:creationId xmlns:a16="http://schemas.microsoft.com/office/drawing/2014/main" id="{5069DD2A-20B3-A59F-7004-301E6C426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8255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kumimoji="0" lang="en-US" altLang="en-US" b="1" u="sng">
                <a:solidFill>
                  <a:srgbClr val="000000"/>
                </a:solidFill>
                <a:latin typeface="Comic Sans MS" panose="030F0702030302020204" pitchFamily="66" charset="0"/>
              </a:rPr>
              <a:t>A frequency table contains 4 columns.</a:t>
            </a:r>
            <a:endParaRPr kumimoji="0" lang="en-US" altLang="en-US" sz="2800" b="1" u="sng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95" name="Text Box 1059">
            <a:extLst>
              <a:ext uri="{FF2B5EF4-FFF2-40B4-BE49-F238E27FC236}">
                <a16:creationId xmlns:a16="http://schemas.microsoft.com/office/drawing/2014/main" id="{D7E8F100-4585-D74D-9E4B-70566ECA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663575"/>
            <a:ext cx="632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# of Cats in Homes</a:t>
            </a:r>
          </a:p>
        </p:txBody>
      </p:sp>
      <p:sp>
        <p:nvSpPr>
          <p:cNvPr id="29742" name="AutoShape 1061" descr="catfemale2">
            <a:extLst>
              <a:ext uri="{FF2B5EF4-FFF2-40B4-BE49-F238E27FC236}">
                <a16:creationId xmlns:a16="http://schemas.microsoft.com/office/drawing/2014/main" id="{039143BC-24D2-68A9-C171-09A869647B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5363" y="33575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F2B7-FF97-B542-A4DE-F1A92F72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Frequency 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1672-7707-8C4E-BF40-1FFF40B1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 </a:t>
            </a:r>
            <a:r>
              <a:rPr lang="en-AU" b="1" dirty="0"/>
              <a:t>frequency table</a:t>
            </a:r>
            <a:r>
              <a:rPr lang="en-AU" dirty="0"/>
              <a:t> is a listing of the values a variable takes in a data set, along with how often (frequently) each value occurs.</a:t>
            </a:r>
          </a:p>
          <a:p>
            <a:r>
              <a:rPr lang="en-AU" dirty="0"/>
              <a:t>Frequency can be recorded as a:</a:t>
            </a:r>
          </a:p>
          <a:p>
            <a:r>
              <a:rPr lang="en-AU" b="1" dirty="0"/>
              <a:t>frequency</a:t>
            </a:r>
            <a:r>
              <a:rPr lang="en-AU" dirty="0"/>
              <a:t>: the number of times a value occurs</a:t>
            </a:r>
          </a:p>
          <a:p>
            <a:r>
              <a:rPr lang="en-AU" b="1" dirty="0"/>
              <a:t>percentage frequency</a:t>
            </a:r>
            <a:r>
              <a:rPr lang="en-AU" dirty="0"/>
              <a:t>: the percentage of times a value occurs, where: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B59494-0B53-2344-83EB-4F8940F5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124200"/>
            <a:ext cx="415778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0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ACF4D111-E29B-6BF2-50BE-568C2715C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9705" y="533400"/>
            <a:ext cx="7772400" cy="1143000"/>
          </a:xfrm>
        </p:spPr>
        <p:txBody>
          <a:bodyPr/>
          <a:lstStyle/>
          <a:p>
            <a:r>
              <a:rPr lang="en-US" altLang="en-US" dirty="0"/>
              <a:t>Grouping Data</a:t>
            </a:r>
          </a:p>
        </p:txBody>
      </p:sp>
      <p:pic>
        <p:nvPicPr>
          <p:cNvPr id="31746" name="Content Placeholder 5">
            <a:extLst>
              <a:ext uri="{FF2B5EF4-FFF2-40B4-BE49-F238E27FC236}">
                <a16:creationId xmlns:a16="http://schemas.microsoft.com/office/drawing/2014/main" id="{4A89E89C-9C4A-1633-3B95-AEB5667407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419850"/>
            <a:ext cx="7772400" cy="438150"/>
          </a:xfrm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E560B591-1578-BA8F-42EC-9DBB8F2A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4800"/>
            <a:ext cx="3644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id="{259A7A41-1049-39AC-DEA2-456D199A4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700"/>
            <a:ext cx="91440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6">
            <a:extLst>
              <a:ext uri="{FF2B5EF4-FFF2-40B4-BE49-F238E27FC236}">
                <a16:creationId xmlns:a16="http://schemas.microsoft.com/office/drawing/2014/main" id="{CB08DC81-B1BC-DB4C-390C-25B4441D7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05463"/>
            <a:ext cx="754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1800"/>
              <a:t>Sometimes, grouping requirements are given as following. Sometimes you make your own grouping.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028">
            <a:extLst>
              <a:ext uri="{FF2B5EF4-FFF2-40B4-BE49-F238E27FC236}">
                <a16:creationId xmlns:a16="http://schemas.microsoft.com/office/drawing/2014/main" id="{1D5EDC55-A692-C1BE-AD8D-B43B41B1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718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0" lang="en-US" altLang="en-US" sz="2400"/>
          </a:p>
        </p:txBody>
      </p:sp>
      <p:sp>
        <p:nvSpPr>
          <p:cNvPr id="15395" name="Text Box 1059">
            <a:extLst>
              <a:ext uri="{FF2B5EF4-FFF2-40B4-BE49-F238E27FC236}">
                <a16:creationId xmlns:a16="http://schemas.microsoft.com/office/drawing/2014/main" id="{D7E8F100-4585-D74D-9E4B-70566ECA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7163"/>
            <a:ext cx="632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Mathematica</a:t>
            </a:r>
          </a:p>
        </p:txBody>
      </p:sp>
      <p:sp>
        <p:nvSpPr>
          <p:cNvPr id="32771" name="AutoShape 1061" descr="catfemale2">
            <a:extLst>
              <a:ext uri="{FF2B5EF4-FFF2-40B4-BE49-F238E27FC236}">
                <a16:creationId xmlns:a16="http://schemas.microsoft.com/office/drawing/2014/main" id="{CA03125C-55AD-399A-9A80-8EEA3E26CE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5363" y="33575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800"/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F1363A5B-B856-7EAC-6978-738D14E43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5988"/>
            <a:ext cx="66294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028">
            <a:extLst>
              <a:ext uri="{FF2B5EF4-FFF2-40B4-BE49-F238E27FC236}">
                <a16:creationId xmlns:a16="http://schemas.microsoft.com/office/drawing/2014/main" id="{44B1AD37-FC38-E126-572B-D27435D8D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718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0" lang="en-US" altLang="en-US" sz="2400"/>
          </a:p>
        </p:txBody>
      </p:sp>
      <p:sp>
        <p:nvSpPr>
          <p:cNvPr id="15395" name="Text Box 1059">
            <a:extLst>
              <a:ext uri="{FF2B5EF4-FFF2-40B4-BE49-F238E27FC236}">
                <a16:creationId xmlns:a16="http://schemas.microsoft.com/office/drawing/2014/main" id="{D7E8F100-4585-D74D-9E4B-70566ECA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7163"/>
            <a:ext cx="632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Mathematica</a:t>
            </a:r>
          </a:p>
        </p:txBody>
      </p:sp>
      <p:sp>
        <p:nvSpPr>
          <p:cNvPr id="34819" name="AutoShape 1061" descr="catfemale2">
            <a:extLst>
              <a:ext uri="{FF2B5EF4-FFF2-40B4-BE49-F238E27FC236}">
                <a16:creationId xmlns:a16="http://schemas.microsoft.com/office/drawing/2014/main" id="{D3FACE34-F4D7-EB2F-E1D1-14EF63EBFB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5363" y="33575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800"/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C414BE7D-7233-36A8-1E9C-53135E6F5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66800"/>
            <a:ext cx="8829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1023</Words>
  <Application>Microsoft Office PowerPoint</Application>
  <PresentationFormat>On-screen Show (4:3)</PresentationFormat>
  <Paragraphs>234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Monotype Sorts</vt:lpstr>
      <vt:lpstr>Arial</vt:lpstr>
      <vt:lpstr>Calibri</vt:lpstr>
      <vt:lpstr>Cambria Math</vt:lpstr>
      <vt:lpstr>Comic Sans MS</vt:lpstr>
      <vt:lpstr>Tahoma</vt:lpstr>
      <vt:lpstr>Times New Roman</vt:lpstr>
      <vt:lpstr>Tw Cen MT</vt:lpstr>
      <vt:lpstr>Droplet</vt:lpstr>
      <vt:lpstr>??</vt:lpstr>
      <vt:lpstr>Whosoever shall solve this puzzle shall Rule The Universe! </vt:lpstr>
      <vt:lpstr>Summary Book Requirement</vt:lpstr>
      <vt:lpstr>Kahoot</vt:lpstr>
      <vt:lpstr>PowerPoint Presentation</vt:lpstr>
      <vt:lpstr>Frequency Table</vt:lpstr>
      <vt:lpstr>Grouping Data</vt:lpstr>
      <vt:lpstr>PowerPoint Presentation</vt:lpstr>
      <vt:lpstr>PowerPoint Presentation</vt:lpstr>
      <vt:lpstr>PowerPoint Presentation</vt:lpstr>
      <vt:lpstr>Bar Charts</vt:lpstr>
      <vt:lpstr>PowerPoint Presentation</vt:lpstr>
      <vt:lpstr>Bar Chart</vt:lpstr>
      <vt:lpstr>What about if we deal with Numerical Data (Discrete Data &amp; Continuous data)?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Table</dc:title>
  <dc:creator>Yongmei Zhang</dc:creator>
  <cp:lastModifiedBy>Lyn ZHANG</cp:lastModifiedBy>
  <cp:revision>11</cp:revision>
  <dcterms:created xsi:type="dcterms:W3CDTF">2019-07-17T10:55:07Z</dcterms:created>
  <dcterms:modified xsi:type="dcterms:W3CDTF">2023-01-25T00:38:52Z</dcterms:modified>
</cp:coreProperties>
</file>