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359" r:id="rId4"/>
    <p:sldId id="360" r:id="rId5"/>
    <p:sldId id="361" r:id="rId6"/>
    <p:sldId id="362" r:id="rId7"/>
    <p:sldId id="263" r:id="rId8"/>
    <p:sldId id="264" r:id="rId9"/>
    <p:sldId id="265" r:id="rId10"/>
    <p:sldId id="258" r:id="rId11"/>
    <p:sldId id="259" r:id="rId12"/>
    <p:sldId id="260" r:id="rId13"/>
    <p:sldId id="363" r:id="rId14"/>
    <p:sldId id="3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01" autoAdjust="0"/>
    <p:restoredTop sz="94615"/>
  </p:normalViewPr>
  <p:slideViewPr>
    <p:cSldViewPr snapToGrid="0" snapToObjects="1">
      <p:cViewPr varScale="1">
        <p:scale>
          <a:sx n="62" d="100"/>
          <a:sy n="62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>
              <a:latin typeface="Comic Sans MS" panose="030F0902030302020204" pitchFamily="66" charset="0"/>
            </a:rPr>
            <a:t>page 2G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>
              <a:latin typeface="Comic Sans MS" panose="030F0902030302020204" pitchFamily="66" charset="0"/>
            </a:rPr>
            <a:t>page 2G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7541480"/>
            <a:satOff val="0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8850-F947-9645-BBC0-642303E19D3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7F742-69E4-5A45-96CA-E9A8B029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0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https://create.kahoot.it/details/4704860a-60da-4611-8b28-81ace5ba0c3b</a:t>
            </a:r>
          </a:p>
          <a:p>
            <a:r>
              <a:rPr lang="en-AU" dirty="0"/>
              <a:t>https://create.kahoot.it/details/509f536c-f3f8-4966-b2d7-b6f7263dafd9</a:t>
            </a:r>
          </a:p>
          <a:p>
            <a:r>
              <a:rPr lang="en-AU"/>
              <a:t>https://create.kahoot.it/details/616d8c8b-0f0b-40d1-8f9c-cd1d2d781a48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7F742-69E4-5A45-96CA-E9A8B02912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6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17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0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45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34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79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11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25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27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16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38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37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44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_h3RBgBx8M&amp;feature=youtu.b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0B6DA-FB8E-4BFE-BA2D-E15B92D7D7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334" r="1" b="1"/>
          <a:stretch/>
        </p:blipFill>
        <p:spPr>
          <a:xfrm>
            <a:off x="20" y="1"/>
            <a:ext cx="12198076" cy="68579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FE6C92-1731-4FD3-9F27-3D29161BB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735"/>
            <a:ext cx="12192000" cy="2844264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60000"/>
                </a:schemeClr>
              </a:gs>
              <a:gs pos="0">
                <a:schemeClr val="accent2">
                  <a:alpha val="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5CDA7-D86B-F740-8901-BB487A484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4292866"/>
            <a:ext cx="10776068" cy="996919"/>
          </a:xfrm>
        </p:spPr>
        <p:txBody>
          <a:bodyPr anchor="b"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Percentages of data lying within multiple standard deviations of the mean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BD777-FC2C-6D45-9CE6-A8DF763BC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5404965"/>
            <a:ext cx="9679449" cy="65461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2G</a:t>
            </a:r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452171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475100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5266150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62483A-A516-3942-9AB6-EFAF4E6A9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2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22B264-A31C-9745-B093-EA74C947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0" y="0"/>
            <a:ext cx="11425989" cy="223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FE7013-3373-D24B-84D0-D444924E1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629" y="2327729"/>
            <a:ext cx="2663371" cy="1653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1356F5-7849-8A4A-8DA8-CB4C54EFD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438" y="4217025"/>
            <a:ext cx="2663371" cy="17519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07C220-00C3-8B4F-B49D-927E16EE03E7}"/>
              </a:ext>
            </a:extLst>
          </p:cNvPr>
          <p:cNvSpPr/>
          <p:nvPr/>
        </p:nvSpPr>
        <p:spPr>
          <a:xfrm>
            <a:off x="0" y="2421636"/>
            <a:ext cx="929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STIXGeneral-Regular" pitchFamily="2" charset="2"/>
              </a:rPr>
              <a:t>a  </a:t>
            </a:r>
            <a:r>
              <a:rPr lang="en-AU" sz="2400" dirty="0">
                <a:solidFill>
                  <a:srgbClr val="009EC6"/>
                </a:solidFill>
                <a:latin typeface="Open Sans"/>
              </a:rPr>
              <a:t>95% of pizzas will have delivery times of between 15 and 35 minutes.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D4EA10-A17B-C24C-8E63-54F8051F1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515" y="4099220"/>
            <a:ext cx="3149600" cy="1955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DA299C-57C5-4B46-A869-241294E65075}"/>
              </a:ext>
            </a:extLst>
          </p:cNvPr>
          <p:cNvSpPr/>
          <p:nvPr/>
        </p:nvSpPr>
        <p:spPr>
          <a:xfrm>
            <a:off x="-1" y="3185884"/>
            <a:ext cx="9020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STIXGeneral-Regular" pitchFamily="2" charset="2"/>
              </a:rPr>
              <a:t>b   </a:t>
            </a:r>
            <a:r>
              <a:rPr lang="en-AU" sz="2400" dirty="0">
                <a:solidFill>
                  <a:srgbClr val="009EC6"/>
                </a:solidFill>
                <a:latin typeface="Open Sans"/>
              </a:rPr>
              <a:t>16% of pizzas will have delivery times of greater than 30 minutes.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58CA96-566B-6B4B-B364-EF062B17E99B}"/>
              </a:ext>
            </a:extLst>
          </p:cNvPr>
          <p:cNvSpPr/>
          <p:nvPr/>
        </p:nvSpPr>
        <p:spPr>
          <a:xfrm>
            <a:off x="-1" y="39106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Open Sans"/>
              </a:rPr>
              <a:t>c   Number </a:t>
            </a:r>
            <a:r>
              <a:rPr lang="en-AU" sz="2400" dirty="0">
                <a:solidFill>
                  <a:srgbClr val="009EC6"/>
                </a:solidFill>
                <a:latin typeface="STIXGeneral-Regular" pitchFamily="2" charset="2"/>
              </a:rPr>
              <a:t>=2000</a:t>
            </a:r>
          </a:p>
          <a:p>
            <a:br>
              <a:rPr lang="en-AU" sz="2400" dirty="0"/>
            </a:b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3529DD-7850-5148-80C1-F3299AEDEDCE}"/>
              </a:ext>
            </a:extLst>
          </p:cNvPr>
          <p:cNvSpPr/>
          <p:nvPr/>
        </p:nvSpPr>
        <p:spPr>
          <a:xfrm>
            <a:off x="291092" y="4406471"/>
            <a:ext cx="782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Open Sans"/>
              </a:rPr>
              <a:t>Percentage delivered in less than 10 minutes </a:t>
            </a:r>
            <a:r>
              <a:rPr lang="en-AU" sz="2400" dirty="0">
                <a:solidFill>
                  <a:srgbClr val="009EC6"/>
                </a:solidFill>
                <a:latin typeface="STIXGeneral-Regular" pitchFamily="2" charset="2"/>
              </a:rPr>
              <a:t>=0.15%</a:t>
            </a:r>
            <a:br>
              <a:rPr lang="en-AU" sz="2400" dirty="0"/>
            </a:b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8EECBC-7441-1B40-9BE9-00CE2CBC32BF}"/>
                  </a:ext>
                </a:extLst>
              </p:cNvPr>
              <p:cNvSpPr/>
              <p:nvPr/>
            </p:nvSpPr>
            <p:spPr>
              <a:xfrm>
                <a:off x="270236" y="5092978"/>
                <a:ext cx="6096000" cy="13608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AU" sz="2400" dirty="0">
                    <a:solidFill>
                      <a:srgbClr val="009EC6"/>
                    </a:solidFill>
                    <a:latin typeface="Open Sans"/>
                  </a:rPr>
                  <a:t>Number of pizzas delivered in less than </a:t>
                </a:r>
                <a:r>
                  <a:rPr lang="en-AU" sz="2400" dirty="0">
                    <a:solidFill>
                      <a:srgbClr val="009EC6"/>
                    </a:solidFill>
                    <a:latin typeface="STIXGeneral-Regular" pitchFamily="2" charset="2"/>
                  </a:rPr>
                  <a:t>10 minutes=0.15% of 2000=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  <m:t>0.15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2400" dirty="0">
                    <a:solidFill>
                      <a:srgbClr val="009EC6"/>
                    </a:solidFill>
                    <a:latin typeface="STIXGeneral-Regular" pitchFamily="2" charset="2"/>
                  </a:rPr>
                  <a:t>×2000=3</a:t>
                </a:r>
                <a:br>
                  <a:rPr lang="en-AU" sz="240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8EECBC-7441-1B40-9BE9-00CE2CBC3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6" y="5092978"/>
                <a:ext cx="6096000" cy="1360885"/>
              </a:xfrm>
              <a:prstGeom prst="rect">
                <a:avLst/>
              </a:prstGeom>
              <a:blipFill>
                <a:blip r:embed="rId6"/>
                <a:stretch>
                  <a:fillRect l="-1500" t="-35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2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CE04-AA77-AF49-9670-61CB529A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83611-CB80-0F48-91B2-8C5EA531C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https://www.youtube.com/watch?v=e_h3RBgBx8M&amp;feature=youtu.be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79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495265-6441-2F4C-9AD1-D5820F186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86" y="0"/>
            <a:ext cx="1147273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43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054915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247331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D65D5-3AC6-4946-A712-9669C3BE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normal distribution</a:t>
            </a:r>
          </a:p>
        </p:txBody>
      </p:sp>
      <p:sp>
        <p:nvSpPr>
          <p:cNvPr id="30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0565" y="137714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345" y="160644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C0633-0F6F-A841-BBCC-6989ADC1CD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71201" y="0"/>
            <a:ext cx="3523412" cy="1687268"/>
          </a:xfrm>
          <a:prstGeom prst="rect">
            <a:avLst/>
          </a:prstGeom>
        </p:spPr>
      </p:pic>
      <p:sp>
        <p:nvSpPr>
          <p:cNvPr id="34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5025" y="1830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A242E8-2A17-7C45-BE89-F9F56E2A0F1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357" y="1735813"/>
            <a:ext cx="4872520" cy="1673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13C530-9812-D242-9521-5CE7FD6364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3048" y="3551947"/>
            <a:ext cx="5698952" cy="1475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B3C85A-7E49-5749-A91D-B0135E71C6A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7816" y="5170453"/>
            <a:ext cx="4364183" cy="1687268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54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3725F6-7D1E-D448-8A62-6C9A06FE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220" y="920141"/>
            <a:ext cx="2794000" cy="419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D9D49D-CA39-C64F-B5DE-0EEFD021B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5" y="0"/>
            <a:ext cx="12020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628CC8-7448-0D47-B519-751D84A68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10" y="0"/>
            <a:ext cx="10929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2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DBCAD3-7B0B-D741-BCB8-2ABFE2BD7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7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7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DE93AF-C672-2E40-8368-D2FA10581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63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57" y="858339"/>
            <a:ext cx="5680348" cy="5437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645" y="539931"/>
            <a:ext cx="5918097" cy="3709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424978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Many things closely follow a Normal Distribution: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heights of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size of things produced by machines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errors in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blood pressure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</a:rPr>
              <a:t>marks on a test</a:t>
            </a:r>
            <a:endParaRPr lang="en-GB" b="0" i="0" dirty="0">
              <a:effectLst/>
              <a:latin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616" y="247743"/>
            <a:ext cx="573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can be spread out in different ways.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6358" y="5963926"/>
            <a:ext cx="79056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In general, a normal distribution is representative of continuous data (such as measurements) that have some variation but no bias above or below the mean.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2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50887"/>
          <a:stretch/>
        </p:blipFill>
        <p:spPr>
          <a:xfrm>
            <a:off x="498430" y="424543"/>
            <a:ext cx="5118600" cy="3882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3190" y="1036319"/>
            <a:ext cx="6615610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mean = median =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Symmetry about the centre (mean)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50% of the values are less than the mean and 50% are greater than the mean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8328" y="4542754"/>
            <a:ext cx="1151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normal distributions have these features. The only differences between one normal distribution and another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Where the centre value is (mean)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 spread out the data is (the standard deviation)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01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078" y="113771"/>
            <a:ext cx="1219707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/>
              <a:t>The mean is easy to spot, it is the middle point. But what about the standard deviation?</a:t>
            </a: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184" r="5267" b="2703"/>
          <a:stretch/>
        </p:blipFill>
        <p:spPr>
          <a:xfrm>
            <a:off x="5692735" y="598329"/>
            <a:ext cx="5664113" cy="4677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8118" y="2573890"/>
                <a:ext cx="2506584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28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28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AU" sz="2800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18" y="2573890"/>
                <a:ext cx="2506584" cy="1273041"/>
              </a:xfrm>
              <a:prstGeom prst="rect">
                <a:avLst/>
              </a:prstGeom>
              <a:blipFill>
                <a:blip r:embed="rId3"/>
                <a:stretch>
                  <a:fillRect l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5078" y="826718"/>
            <a:ext cx="5949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have previously looked at how to calculate the standard deviation for a set of data.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66558" y="1464646"/>
            <a:ext cx="3328645" cy="1783785"/>
            <a:chOff x="2037266" y="1937579"/>
            <a:chExt cx="3328645" cy="1783785"/>
          </a:xfrm>
        </p:grpSpPr>
        <p:sp>
          <p:nvSpPr>
            <p:cNvPr id="7" name="Rounded Rectangle 6"/>
            <p:cNvSpPr/>
            <p:nvPr/>
          </p:nvSpPr>
          <p:spPr>
            <a:xfrm>
              <a:off x="2037266" y="3255020"/>
              <a:ext cx="1261872" cy="46634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6646" y="1937579"/>
              <a:ext cx="2619265" cy="11695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The distance of each point from the mean – squared to eliminate and minus signs from points that are below the mean.</a:t>
              </a:r>
              <a:endParaRPr lang="en-US" sz="1400" dirty="0"/>
            </a:p>
          </p:txBody>
        </p:sp>
        <p:cxnSp>
          <p:nvCxnSpPr>
            <p:cNvPr id="10" name="Straight Arrow Connector 9"/>
            <p:cNvCxnSpPr>
              <a:cxnSpLocks/>
            </p:cNvCxnSpPr>
            <p:nvPr/>
          </p:nvCxnSpPr>
          <p:spPr>
            <a:xfrm flipH="1">
              <a:off x="3377582" y="3098594"/>
              <a:ext cx="678696" cy="26775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41556" y="3309751"/>
            <a:ext cx="3050310" cy="1466773"/>
            <a:chOff x="1877548" y="1718165"/>
            <a:chExt cx="3050310" cy="1466773"/>
          </a:xfrm>
        </p:grpSpPr>
        <p:sp>
          <p:nvSpPr>
            <p:cNvPr id="15" name="Rounded Rectangle 14"/>
            <p:cNvSpPr/>
            <p:nvPr/>
          </p:nvSpPr>
          <p:spPr>
            <a:xfrm>
              <a:off x="1877548" y="1718165"/>
              <a:ext cx="834684" cy="396849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79776" y="2446274"/>
              <a:ext cx="2148082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Divided by the number of points to find the average.</a:t>
              </a:r>
              <a:endParaRPr lang="en-US" sz="14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2779776" y="2115015"/>
              <a:ext cx="569292" cy="331259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0" y="3706600"/>
            <a:ext cx="2404872" cy="1293438"/>
            <a:chOff x="1233097" y="2012570"/>
            <a:chExt cx="2404872" cy="1293438"/>
          </a:xfrm>
        </p:grpSpPr>
        <p:sp>
          <p:nvSpPr>
            <p:cNvPr id="22" name="TextBox 21"/>
            <p:cNvSpPr txBox="1"/>
            <p:nvPr/>
          </p:nvSpPr>
          <p:spPr>
            <a:xfrm>
              <a:off x="1233097" y="2351901"/>
              <a:ext cx="2404872" cy="954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The whole thing is then square rooted to counteract the effect of squaring.</a:t>
              </a:r>
              <a:endParaRPr lang="en-US" sz="14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2009169" y="2012570"/>
              <a:ext cx="648921" cy="377064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-5078" y="6016216"/>
            <a:ext cx="5518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But what does the standard deviation really mean in terms of a normal distribution?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5513832" y="5395602"/>
            <a:ext cx="6611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It is good to know the standard deviation, because we can say that any value is: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</a:rPr>
              <a:t>likely</a:t>
            </a:r>
            <a:r>
              <a:rPr lang="en-GB" sz="1600" dirty="0">
                <a:latin typeface="Verdana" panose="020B0604030504040204" pitchFamily="34" charset="0"/>
              </a:rPr>
              <a:t> to be within 1 standard deviation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</a:rPr>
              <a:t>very likely</a:t>
            </a:r>
            <a:r>
              <a:rPr lang="en-GB" sz="1600" dirty="0">
                <a:latin typeface="Verdana" panose="020B0604030504040204" pitchFamily="34" charset="0"/>
              </a:rPr>
              <a:t> to be within 2 standard deviations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1" dirty="0">
                <a:latin typeface="Verdana" panose="020B0604030504040204" pitchFamily="34" charset="0"/>
              </a:rPr>
              <a:t>almost certainly</a:t>
            </a:r>
            <a:r>
              <a:rPr lang="en-GB" sz="1600" dirty="0">
                <a:latin typeface="Verdana" panose="020B0604030504040204" pitchFamily="34" charset="0"/>
              </a:rPr>
              <a:t> within 3 standard deviations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0" y="1611169"/>
            <a:ext cx="2239252" cy="954107"/>
            <a:chOff x="1344169" y="2417475"/>
            <a:chExt cx="2262317" cy="954107"/>
          </a:xfrm>
        </p:grpSpPr>
        <p:sp>
          <p:nvSpPr>
            <p:cNvPr id="30" name="TextBox 29"/>
            <p:cNvSpPr txBox="1"/>
            <p:nvPr/>
          </p:nvSpPr>
          <p:spPr>
            <a:xfrm>
              <a:off x="1344169" y="2417475"/>
              <a:ext cx="2262317" cy="954107"/>
            </a:xfrm>
            <a:prstGeom prst="rect">
              <a:avLst/>
            </a:prstGeom>
            <a:solidFill>
              <a:srgbClr val="F0DDF5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We then add up all these distances of all the values in the set of data.</a:t>
              </a:r>
              <a:endParaRPr lang="en-US" sz="14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845117" y="3164347"/>
              <a:ext cx="250176" cy="181891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-5078" y="5000038"/>
            <a:ext cx="551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gives us an idea of the average distance of each data  point from the mean value.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887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6" grpId="0"/>
      <p:bldP spid="27" grpId="0"/>
      <p:bldP spid="35" grpId="0"/>
    </p:bldLst>
  </p:timing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460</Words>
  <Application>Microsoft Office PowerPoint</Application>
  <PresentationFormat>Widescreen</PresentationFormat>
  <Paragraphs>48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STIXGeneral-Regular</vt:lpstr>
      <vt:lpstr>Arial</vt:lpstr>
      <vt:lpstr>Calibri</vt:lpstr>
      <vt:lpstr>Cambria Math</vt:lpstr>
      <vt:lpstr>Comic Sans MS</vt:lpstr>
      <vt:lpstr>Open Sans</vt:lpstr>
      <vt:lpstr>Univers</vt:lpstr>
      <vt:lpstr>Verdana</vt:lpstr>
      <vt:lpstr>GradientVTI</vt:lpstr>
      <vt:lpstr>Percentages of data lying within multiple standard deviations of the mean</vt:lpstr>
      <vt:lpstr>The normal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 Distribution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normal distribution and the 68–95–99.7% rule</dc:title>
  <dc:creator>Yongmei Zhang</dc:creator>
  <cp:lastModifiedBy>Lyn ZHANG</cp:lastModifiedBy>
  <cp:revision>20</cp:revision>
  <dcterms:created xsi:type="dcterms:W3CDTF">2020-07-09T23:20:08Z</dcterms:created>
  <dcterms:modified xsi:type="dcterms:W3CDTF">2023-01-25T01:05:00Z</dcterms:modified>
</cp:coreProperties>
</file>