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301" r:id="rId6"/>
    <p:sldId id="331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 autoAdjust="0"/>
    <p:restoredTop sz="94729" autoAdjust="0"/>
  </p:normalViewPr>
  <p:slideViewPr>
    <p:cSldViewPr snapToGrid="0">
      <p:cViewPr varScale="1">
        <p:scale>
          <a:sx n="62" d="100"/>
          <a:sy n="62" d="100"/>
        </p:scale>
        <p:origin x="124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3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BA7E8-19A1-42B9-BF89-19D0B7A0E611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5D132-56C0-4B70-B4C3-AC96BE74B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94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2978E3D-0B04-49A9-87C6-EF8CBC899801}" type="slidenum">
              <a:rPr lang="en-US" smtClean="0"/>
              <a:pPr eaLnBrk="1" hangingPunct="1"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64BCBDF-857E-450C-8E6C-B0B5DA09292F}" type="slidenum">
              <a:rPr lang="en-US" smtClean="0"/>
              <a:pPr eaLnBrk="1" hangingPunct="1">
                <a:defRPr/>
              </a:pPr>
              <a:t>4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Use depression scale as example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64BCBDF-857E-450C-8E6C-B0B5DA09292F}" type="slidenum">
              <a:rPr lang="en-US" smtClean="0"/>
              <a:pPr eaLnBrk="1" hangingPunct="1">
                <a:defRPr/>
              </a:pPr>
              <a:t>6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Use depression scale as example</a:t>
            </a:r>
          </a:p>
        </p:txBody>
      </p:sp>
    </p:spTree>
    <p:extLst>
      <p:ext uri="{BB962C8B-B14F-4D97-AF65-F5344CB8AC3E}">
        <p14:creationId xmlns:p14="http://schemas.microsoft.com/office/powerpoint/2010/main" val="2454483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6E6D2F-B45C-43A2-AC60-1E624C45A18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C9AC1F-C55D-4228-8E97-A2CB05C38F3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372" y="6103449"/>
            <a:ext cx="2762271" cy="6997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alibri" pitchFamily="34" charset="0"/>
              </a:rPr>
              <a:t>2I Comparing the distribution of a numerical variable across groups</a:t>
            </a:r>
            <a:endParaRPr lang="en-US" sz="5400" b="1" dirty="0">
              <a:latin typeface="Calibri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465FBE-25AD-0B44-B016-6BEF60A25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425" y="6102028"/>
            <a:ext cx="3105150" cy="75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70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8456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b="1" dirty="0">
                <a:latin typeface="Calibri" pitchFamily="34" charset="0"/>
              </a:rPr>
              <a:t>Learning Outcome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4497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" pitchFamily="34" charset="0"/>
              </a:rPr>
              <a:t>A brief written report that compares the distribution of the numerical variable across two groups. </a:t>
            </a:r>
          </a:p>
          <a:p>
            <a:r>
              <a:rPr lang="en-US" sz="3600" dirty="0">
                <a:latin typeface="Calibri" pitchFamily="34" charset="0"/>
              </a:rPr>
              <a:t>Learn to </a:t>
            </a:r>
            <a:r>
              <a:rPr lang="en-US" sz="3600" b="1" dirty="0">
                <a:latin typeface="Calibri" pitchFamily="34" charset="0"/>
              </a:rPr>
              <a:t>interpret</a:t>
            </a:r>
            <a:r>
              <a:rPr lang="en-US" sz="3600" dirty="0">
                <a:latin typeface="Calibri" pitchFamily="34" charset="0"/>
              </a:rPr>
              <a:t> two new graphical displays: the </a:t>
            </a:r>
            <a:r>
              <a:rPr lang="en-US" sz="3600" b="1" dirty="0">
                <a:latin typeface="Calibri" pitchFamily="34" charset="0"/>
              </a:rPr>
              <a:t>back-to-back stem plot </a:t>
            </a:r>
            <a:r>
              <a:rPr lang="en-US" sz="3600" dirty="0">
                <a:latin typeface="Calibri" pitchFamily="34" charset="0"/>
              </a:rPr>
              <a:t>and the </a:t>
            </a:r>
            <a:r>
              <a:rPr lang="en-US" sz="3600" b="1" dirty="0">
                <a:latin typeface="Calibri" pitchFamily="34" charset="0"/>
              </a:rPr>
              <a:t>parallel boxplot</a:t>
            </a:r>
            <a:r>
              <a:rPr lang="en-US" sz="3600" dirty="0">
                <a:latin typeface="Calibri" pitchFamily="34" charset="0"/>
              </a:rPr>
              <a:t>.</a:t>
            </a:r>
            <a:endParaRPr lang="en-US" sz="3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D492F5-704A-FF4B-8360-98D11F55B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3350" y="5712258"/>
            <a:ext cx="35433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1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Calibri" pitchFamily="34" charset="0"/>
              </a:rPr>
              <a:t> Comparing distributions using back-to-back</a:t>
            </a:r>
            <a:br>
              <a:rPr lang="en-US" sz="4000" b="1" dirty="0">
                <a:latin typeface="Calibri" pitchFamily="34" charset="0"/>
              </a:rPr>
            </a:br>
            <a:r>
              <a:rPr lang="en-US" sz="4000" b="1" dirty="0">
                <a:latin typeface="Calibri" pitchFamily="34" charset="0"/>
              </a:rPr>
              <a:t> stem plots (for small data sets)</a:t>
            </a:r>
            <a:endParaRPr lang="en-US" sz="3000" b="1" dirty="0">
              <a:latin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143001"/>
            <a:ext cx="8851900" cy="8636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latin typeface="Calibri" pitchFamily="34" charset="0"/>
              </a:rPr>
              <a:t>Life expectancies for males (in years) in several countries in the years 1970 and 2010.</a:t>
            </a:r>
            <a:endParaRPr lang="en-US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43A5F5-F4DA-B14A-B5E2-B3901D795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3350" y="5712258"/>
            <a:ext cx="3543300" cy="10033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70B028B-AAD7-C145-9CE4-0ED757BC07F0}"/>
              </a:ext>
            </a:extLst>
          </p:cNvPr>
          <p:cNvSpPr/>
          <p:nvPr/>
        </p:nvSpPr>
        <p:spPr>
          <a:xfrm>
            <a:off x="266700" y="2659100"/>
            <a:ext cx="2146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Open Sans"/>
              </a:rPr>
              <a:t>the key features of: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0000"/>
                </a:solidFill>
                <a:latin typeface="Open Sans"/>
              </a:rPr>
              <a:t>centre (the median)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0000"/>
                </a:solidFill>
                <a:latin typeface="Open Sans"/>
              </a:rPr>
              <a:t>spread (the IQR)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C3D9F4-EFBB-7343-922B-615C51225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4950" y="2006601"/>
            <a:ext cx="6102350" cy="31955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F1D251-BE08-2341-A923-F8ABDAE978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5638854"/>
            <a:ext cx="4889500" cy="85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12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143000"/>
            <a:ext cx="8915400" cy="543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 pitchFamily="34" charset="0"/>
              </a:rPr>
              <a:t>1. Centre: The medians.</a:t>
            </a:r>
          </a:p>
          <a:p>
            <a:r>
              <a:rPr lang="en-US" dirty="0">
                <a:latin typeface="Calibri" pitchFamily="34" charset="0"/>
              </a:rPr>
              <a:t>The median life expectancy of males in 2010 (M=76years) was nine years higher than in 1970 (M=67years).    </a:t>
            </a:r>
          </a:p>
          <a:p>
            <a:pPr marL="0" indent="0">
              <a:buNone/>
            </a:pPr>
            <a:r>
              <a:rPr lang="en-US" dirty="0">
                <a:latin typeface="Calibri" pitchFamily="34" charset="0"/>
              </a:rPr>
              <a:t>2. Spread: The IQRs.</a:t>
            </a:r>
          </a:p>
          <a:p>
            <a:r>
              <a:rPr lang="en-US" dirty="0">
                <a:latin typeface="Calibri" pitchFamily="34" charset="0"/>
              </a:rPr>
              <a:t>The spread of life expectancies of males in 1970 (IQR=12.5years) was different to the spread in 2010 (IQR=8). </a:t>
            </a:r>
          </a:p>
          <a:p>
            <a:pPr marL="0" indent="0">
              <a:buNone/>
            </a:pPr>
            <a:r>
              <a:rPr lang="en-US" dirty="0">
                <a:latin typeface="Calibri" pitchFamily="34" charset="0"/>
              </a:rPr>
              <a:t>3. Conclusion: </a:t>
            </a:r>
          </a:p>
          <a:p>
            <a:r>
              <a:rPr lang="en-US" dirty="0">
                <a:latin typeface="Calibri" pitchFamily="34" charset="0"/>
              </a:rPr>
              <a:t>The median life expectancy has increased, and the </a:t>
            </a:r>
            <a:r>
              <a:rPr lang="en-US" b="1" dirty="0">
                <a:latin typeface="Calibri" pitchFamily="34" charset="0"/>
              </a:rPr>
              <a:t>variability</a:t>
            </a:r>
            <a:r>
              <a:rPr lang="en-US" dirty="0">
                <a:latin typeface="Calibri" pitchFamily="34" charset="0"/>
              </a:rPr>
              <a:t> in life expectancy has decreased. Median life expectancy of males in 2010 (M=76years) was nine years higher than in 1970 (M=67years).    </a:t>
            </a:r>
          </a:p>
          <a:p>
            <a:pPr eaLnBrk="1" hangingPunct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2A8BEF-6F1E-FA48-BD5D-7F50774E19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3350" y="5712258"/>
            <a:ext cx="3543300" cy="1003300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C56E6063-3C3C-4742-BA02-C8837AA4D2F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libri" pitchFamily="34" charset="0"/>
              </a:rPr>
              <a:t> Comparing distributions using back-to-back</a:t>
            </a:r>
            <a:br>
              <a:rPr lang="en-US" sz="4000" b="1" dirty="0">
                <a:latin typeface="Calibri" pitchFamily="34" charset="0"/>
              </a:rPr>
            </a:br>
            <a:r>
              <a:rPr lang="en-US" sz="4000" b="1" dirty="0">
                <a:latin typeface="Calibri" pitchFamily="34" charset="0"/>
              </a:rPr>
              <a:t> stem plots</a:t>
            </a:r>
            <a:endParaRPr lang="en-US" sz="3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23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47"/>
            <a:ext cx="8229600" cy="625948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Comparing distributions using parallel boxplots (for big or more than two data sets)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64503" y="1229979"/>
            <a:ext cx="1732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E12B5C-530C-5B46-8D3B-9E257DE0ADB9}"/>
              </a:ext>
            </a:extLst>
          </p:cNvPr>
          <p:cNvSpPr/>
          <p:nvPr/>
        </p:nvSpPr>
        <p:spPr>
          <a:xfrm>
            <a:off x="127000" y="1054995"/>
            <a:ext cx="2146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Open Sans"/>
              </a:rPr>
              <a:t>The key features of: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0000"/>
                </a:solidFill>
                <a:latin typeface="Open Sans"/>
              </a:rPr>
              <a:t>centre (the median)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0000"/>
                </a:solidFill>
                <a:latin typeface="Open Sans"/>
              </a:rPr>
              <a:t>spread (the IQR)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0000"/>
                </a:solidFill>
                <a:latin typeface="Open Sans"/>
              </a:rPr>
              <a:t>possible outliers.</a:t>
            </a:r>
            <a:endParaRPr lang="en-AU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EE85B8-9AEB-564D-983F-5D704F540B5D}"/>
              </a:ext>
            </a:extLst>
          </p:cNvPr>
          <p:cNvSpPr/>
          <p:nvPr/>
        </p:nvSpPr>
        <p:spPr>
          <a:xfrm>
            <a:off x="2901950" y="1222680"/>
            <a:ext cx="580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Open Sans"/>
              </a:rPr>
              <a:t>The distribution of pulse rates (in beats/minute) for a group of female students and a group of male students.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CBD3D5-9CE2-1F4F-A235-AD9EC1C1C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1823"/>
            <a:ext cx="9144000" cy="33661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7417F95-FAF1-A644-8781-DF0D18B0C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100" y="6110949"/>
            <a:ext cx="24638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80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028700"/>
            <a:ext cx="8915400" cy="5435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alibri" pitchFamily="34" charset="0"/>
              </a:rPr>
              <a:t>1. Centre: The medians.</a:t>
            </a:r>
          </a:p>
          <a:p>
            <a:r>
              <a:rPr lang="en-US" dirty="0">
                <a:latin typeface="Calibri" pitchFamily="34" charset="0"/>
              </a:rPr>
              <a:t>The median pulse rate for females (M=72beats/minute) is higher than that for males (M=65beats/minute).</a:t>
            </a:r>
          </a:p>
          <a:p>
            <a:pPr marL="0" indent="0">
              <a:buNone/>
            </a:pPr>
            <a:r>
              <a:rPr lang="en-US" dirty="0">
                <a:latin typeface="Calibri" pitchFamily="34" charset="0"/>
              </a:rPr>
              <a:t>2. Spread: The IQRs.</a:t>
            </a:r>
          </a:p>
          <a:p>
            <a:r>
              <a:rPr lang="en-US" dirty="0">
                <a:latin typeface="Calibri" pitchFamily="34" charset="0"/>
              </a:rPr>
              <a:t>The spread of pulse rates for females (IQR=15) is higher than for males (IQR=10). </a:t>
            </a:r>
          </a:p>
          <a:p>
            <a:pPr marL="0" indent="0">
              <a:buNone/>
            </a:pPr>
            <a:r>
              <a:rPr lang="en-US" dirty="0">
                <a:latin typeface="Calibri" pitchFamily="34" charset="0"/>
              </a:rPr>
              <a:t>3. Outliers: </a:t>
            </a:r>
          </a:p>
          <a:p>
            <a:r>
              <a:rPr lang="en-US" dirty="0">
                <a:latin typeface="Calibri" pitchFamily="34" charset="0"/>
              </a:rPr>
              <a:t>There are no female outliers. The males with pulse rates of 40 and 120 were outliers.   </a:t>
            </a:r>
          </a:p>
          <a:p>
            <a:pPr marL="0" indent="0">
              <a:buNone/>
            </a:pPr>
            <a:r>
              <a:rPr lang="en-US" dirty="0">
                <a:latin typeface="Calibri" pitchFamily="34" charset="0"/>
              </a:rPr>
              <a:t>4. Conclusion: </a:t>
            </a:r>
          </a:p>
          <a:p>
            <a:r>
              <a:rPr lang="en-US" dirty="0">
                <a:latin typeface="Calibri" pitchFamily="34" charset="0"/>
              </a:rPr>
              <a:t>The the median pulse rate for females was higher than for males and female pulse rates were generally more variable than male pulse rates.</a:t>
            </a:r>
          </a:p>
          <a:p>
            <a:pPr marL="0" indent="0" eaLnBrk="1" hangingPunct="1">
              <a:buNone/>
            </a:pP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56E6063-3C3C-4742-BA02-C8837AA4D2F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Comparing distributions using parallel boxplots (for big or more than two data sets)</a:t>
            </a:r>
            <a:endParaRPr lang="en-US" sz="3000" b="1" dirty="0">
              <a:latin typeface="Calibri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18C69B-A5C3-3141-9648-3E8DD6131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0" y="6210300"/>
            <a:ext cx="29972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48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57200" y="1397000"/>
            <a:ext cx="8229600" cy="3759200"/>
          </a:xfrm>
        </p:spPr>
        <p:txBody>
          <a:bodyPr>
            <a:normAutofit/>
          </a:bodyPr>
          <a:lstStyle/>
          <a:p>
            <a:r>
              <a:rPr lang="en-US" sz="4000" b="1" i="1" dirty="0">
                <a:latin typeface="Calibri" pitchFamily="34" charset="0"/>
              </a:rPr>
              <a:t>Let’s complete Ex 2I Question 2 &amp; 4 and ask some questions…</a:t>
            </a:r>
            <a:br>
              <a:rPr lang="en-US" sz="4000" b="1" i="1" dirty="0">
                <a:latin typeface="Calibri" pitchFamily="34" charset="0"/>
              </a:rPr>
            </a:br>
            <a:br>
              <a:rPr lang="en-US" sz="4000" b="1" i="1" dirty="0">
                <a:latin typeface="Calibri" pitchFamily="34" charset="0"/>
              </a:rPr>
            </a:br>
            <a:br>
              <a:rPr lang="en-US" sz="4000" b="1" i="1" dirty="0">
                <a:latin typeface="Calibri" pitchFamily="34" charset="0"/>
              </a:rPr>
            </a:br>
            <a:endParaRPr lang="en-US" sz="4000" b="1" i="1" dirty="0">
              <a:latin typeface="Calibri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F7EE06-CB2D-CE4E-A0B2-9A3482FC7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5969000"/>
            <a:ext cx="30226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470</TotalTime>
  <Words>426</Words>
  <Application>Microsoft Office PowerPoint</Application>
  <PresentationFormat>On-screen Show (4:3)</PresentationFormat>
  <Paragraphs>38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Constantia</vt:lpstr>
      <vt:lpstr>Open Sans</vt:lpstr>
      <vt:lpstr>Wingdings 2</vt:lpstr>
      <vt:lpstr>Flow</vt:lpstr>
      <vt:lpstr>2I Comparing the distribution of a numerical variable across groups</vt:lpstr>
      <vt:lpstr>Learning Outcome</vt:lpstr>
      <vt:lpstr> Comparing distributions using back-to-back  stem plots (for small data sets)</vt:lpstr>
      <vt:lpstr>PowerPoint Presentation</vt:lpstr>
      <vt:lpstr>Comparing distributions using parallel boxplots (for big or more than two data sets)</vt:lpstr>
      <vt:lpstr>PowerPoint Presentation</vt:lpstr>
      <vt:lpstr>Let’s complete Ex 2I Question 2 &amp; 4 and ask some questions…   </vt:lpstr>
    </vt:vector>
  </TitlesOfParts>
  <Company>CWRU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Jeri Jewett</dc:creator>
  <cp:lastModifiedBy>Lyn ZHANG</cp:lastModifiedBy>
  <cp:revision>37</cp:revision>
  <dcterms:created xsi:type="dcterms:W3CDTF">2012-02-21T18:17:26Z</dcterms:created>
  <dcterms:modified xsi:type="dcterms:W3CDTF">2023-01-25T01:11:24Z</dcterms:modified>
</cp:coreProperties>
</file>