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8" r:id="rId2"/>
    <p:sldId id="259" r:id="rId3"/>
    <p:sldId id="260" r:id="rId4"/>
    <p:sldId id="261" r:id="rId5"/>
    <p:sldId id="301" r:id="rId6"/>
    <p:sldId id="331" r:id="rId7"/>
    <p:sldId id="29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21" autoAdjust="0"/>
    <p:restoredTop sz="94729" autoAdjust="0"/>
  </p:normalViewPr>
  <p:slideViewPr>
    <p:cSldViewPr snapToGrid="0">
      <p:cViewPr varScale="1">
        <p:scale>
          <a:sx n="62" d="100"/>
          <a:sy n="62" d="100"/>
        </p:scale>
        <p:origin x="124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23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9BA7E8-19A1-42B9-BF89-19D0B7A0E611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D5D132-56C0-4B70-B4C3-AC96BE74B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794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C2978E3D-0B04-49A9-87C6-EF8CBC899801}" type="slidenum">
              <a:rPr lang="en-US" smtClean="0"/>
              <a:pPr eaLnBrk="1" hangingPunct="1"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F64BCBDF-857E-450C-8E6C-B0B5DA09292F}" type="slidenum">
              <a:rPr lang="en-US" smtClean="0"/>
              <a:pPr eaLnBrk="1" hangingPunct="1">
                <a:defRPr/>
              </a:pPr>
              <a:t>4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/>
              <a:t>Use depression scale as example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F64BCBDF-857E-450C-8E6C-B0B5DA09292F}" type="slidenum">
              <a:rPr lang="en-US" smtClean="0"/>
              <a:pPr eaLnBrk="1" hangingPunct="1">
                <a:defRPr/>
              </a:pPr>
              <a:t>6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/>
              <a:t>Use depression scale as example</a:t>
            </a:r>
          </a:p>
        </p:txBody>
      </p:sp>
    </p:spTree>
    <p:extLst>
      <p:ext uri="{BB962C8B-B14F-4D97-AF65-F5344CB8AC3E}">
        <p14:creationId xmlns:p14="http://schemas.microsoft.com/office/powerpoint/2010/main" val="2454483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E6D2F-B45C-43A2-AC60-1E624C45A18F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9AC1F-C55D-4228-8E97-A2CB05C38F3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E6D2F-B45C-43A2-AC60-1E624C45A18F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9AC1F-C55D-4228-8E97-A2CB05C38F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E6D2F-B45C-43A2-AC60-1E624C45A18F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9AC1F-C55D-4228-8E97-A2CB05C38F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E6D2F-B45C-43A2-AC60-1E624C45A18F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9AC1F-C55D-4228-8E97-A2CB05C38F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E6D2F-B45C-43A2-AC60-1E624C45A18F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9AC1F-C55D-4228-8E97-A2CB05C38F3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E6D2F-B45C-43A2-AC60-1E624C45A18F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9AC1F-C55D-4228-8E97-A2CB05C38F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E6D2F-B45C-43A2-AC60-1E624C45A18F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9AC1F-C55D-4228-8E97-A2CB05C38F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E6D2F-B45C-43A2-AC60-1E624C45A18F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9AC1F-C55D-4228-8E97-A2CB05C38F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E6D2F-B45C-43A2-AC60-1E624C45A18F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9AC1F-C55D-4228-8E97-A2CB05C38F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E6D2F-B45C-43A2-AC60-1E624C45A18F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9AC1F-C55D-4228-8E97-A2CB05C38F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E6D2F-B45C-43A2-AC60-1E624C45A18F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1C9AC1F-C55D-4228-8E97-A2CB05C38F3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46E6D2F-B45C-43A2-AC60-1E624C45A18F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1C9AC1F-C55D-4228-8E97-A2CB05C38F3F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1372" y="6103449"/>
            <a:ext cx="2762271" cy="69977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447800"/>
            <a:ext cx="7772400" cy="1470025"/>
          </a:xfrm>
        </p:spPr>
        <p:txBody>
          <a:bodyPr>
            <a:noAutofit/>
          </a:bodyPr>
          <a:lstStyle/>
          <a:p>
            <a:r>
              <a:rPr lang="en-US" sz="5400" dirty="0">
                <a:latin typeface="Calibri" pitchFamily="34" charset="0"/>
              </a:rPr>
              <a:t>2I Comparing the distribution of a numerical variable across groups</a:t>
            </a:r>
            <a:endParaRPr lang="en-US" sz="5400" b="1" dirty="0">
              <a:latin typeface="Calibri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0465FBE-25AD-0B44-B016-6BEF60A259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9425" y="6102028"/>
            <a:ext cx="3105150" cy="755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703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84567"/>
          </a:xfrm>
        </p:spPr>
        <p:txBody>
          <a:bodyPr>
            <a:normAutofit/>
          </a:bodyPr>
          <a:lstStyle/>
          <a:p>
            <a:pPr eaLnBrk="1" hangingPunct="1"/>
            <a:r>
              <a:rPr lang="en-US" sz="5400" b="1" dirty="0">
                <a:latin typeface="Calibri" pitchFamily="34" charset="0"/>
              </a:rPr>
              <a:t>Learning Outcome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4449763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Calibri" pitchFamily="34" charset="0"/>
              </a:rPr>
              <a:t>A brief written report that compares the distribution of the numerical variable across two groups. </a:t>
            </a:r>
          </a:p>
          <a:p>
            <a:r>
              <a:rPr lang="en-US" sz="3600" dirty="0">
                <a:latin typeface="Calibri" pitchFamily="34" charset="0"/>
              </a:rPr>
              <a:t>Learn to </a:t>
            </a:r>
            <a:r>
              <a:rPr lang="en-US" sz="3600" b="1" dirty="0">
                <a:latin typeface="Calibri" pitchFamily="34" charset="0"/>
              </a:rPr>
              <a:t>interpret</a:t>
            </a:r>
            <a:r>
              <a:rPr lang="en-US" sz="3600" dirty="0">
                <a:latin typeface="Calibri" pitchFamily="34" charset="0"/>
              </a:rPr>
              <a:t> two new graphical displays: the </a:t>
            </a:r>
            <a:r>
              <a:rPr lang="en-US" sz="3600" b="1" dirty="0">
                <a:latin typeface="Calibri" pitchFamily="34" charset="0"/>
              </a:rPr>
              <a:t>back-to-back stem plot </a:t>
            </a:r>
            <a:r>
              <a:rPr lang="en-US" sz="3600" dirty="0">
                <a:latin typeface="Calibri" pitchFamily="34" charset="0"/>
              </a:rPr>
              <a:t>and the </a:t>
            </a:r>
            <a:r>
              <a:rPr lang="en-US" sz="3600" b="1" dirty="0">
                <a:latin typeface="Calibri" pitchFamily="34" charset="0"/>
              </a:rPr>
              <a:t>parallel boxplot</a:t>
            </a:r>
            <a:r>
              <a:rPr lang="en-US" sz="3600" dirty="0">
                <a:latin typeface="Calibri" pitchFamily="34" charset="0"/>
              </a:rPr>
              <a:t>.</a:t>
            </a:r>
            <a:endParaRPr lang="en-US" sz="36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BD492F5-704A-FF4B-8360-98D11F55BC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3350" y="5712258"/>
            <a:ext cx="3543300" cy="100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114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latin typeface="Calibri" pitchFamily="34" charset="0"/>
              </a:rPr>
              <a:t> Comparing distributions using back-to-back</a:t>
            </a:r>
            <a:br>
              <a:rPr lang="en-US" sz="4000" b="1" dirty="0">
                <a:latin typeface="Calibri" pitchFamily="34" charset="0"/>
              </a:rPr>
            </a:br>
            <a:r>
              <a:rPr lang="en-US" sz="4000" b="1" dirty="0">
                <a:latin typeface="Calibri" pitchFamily="34" charset="0"/>
              </a:rPr>
              <a:t> stem plots (for small data sets)</a:t>
            </a:r>
            <a:endParaRPr lang="en-US" sz="3000" b="1" dirty="0">
              <a:latin typeface="Calibri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9700" y="1143001"/>
            <a:ext cx="8851900" cy="8636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800" dirty="0">
                <a:latin typeface="Calibri" pitchFamily="34" charset="0"/>
              </a:rPr>
              <a:t>Life expectancies for males (in years) in several countries in the years 1970 and 2010.</a:t>
            </a:r>
            <a:endParaRPr lang="en-US" i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F43A5F5-F4DA-B14A-B5E2-B3901D7956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3350" y="5712258"/>
            <a:ext cx="3543300" cy="10033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70B028B-AAD7-C145-9CE4-0ED757BC07F0}"/>
              </a:ext>
            </a:extLst>
          </p:cNvPr>
          <p:cNvSpPr/>
          <p:nvPr/>
        </p:nvSpPr>
        <p:spPr>
          <a:xfrm>
            <a:off x="266700" y="2659100"/>
            <a:ext cx="21463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dirty="0">
                <a:solidFill>
                  <a:srgbClr val="000000"/>
                </a:solidFill>
                <a:latin typeface="Open Sans"/>
              </a:rPr>
              <a:t>the key features of: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>
                <a:solidFill>
                  <a:srgbClr val="000000"/>
                </a:solidFill>
                <a:latin typeface="Open Sans"/>
              </a:rPr>
              <a:t>centre (the median)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>
                <a:solidFill>
                  <a:srgbClr val="000000"/>
                </a:solidFill>
                <a:latin typeface="Open Sans"/>
              </a:rPr>
              <a:t>spread (the IQR)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9C3D9F4-EFBB-7343-922B-615C512259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4950" y="2006601"/>
            <a:ext cx="6102350" cy="319557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1F1D251-BE08-2341-A923-F8ABDAE978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5200" y="5638854"/>
            <a:ext cx="4889500" cy="853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124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" y="1143000"/>
            <a:ext cx="8915400" cy="543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alibri" pitchFamily="34" charset="0"/>
              </a:rPr>
              <a:t>1. Centre: The medians.</a:t>
            </a:r>
          </a:p>
          <a:p>
            <a:r>
              <a:rPr lang="en-US" dirty="0">
                <a:latin typeface="Calibri" pitchFamily="34" charset="0"/>
              </a:rPr>
              <a:t>The median life expectancy of males in 2010 (M=76years) was nine years higher than in 1970 (M=67years).    </a:t>
            </a:r>
          </a:p>
          <a:p>
            <a:pPr marL="0" indent="0">
              <a:buNone/>
            </a:pPr>
            <a:r>
              <a:rPr lang="en-US" dirty="0">
                <a:latin typeface="Calibri" pitchFamily="34" charset="0"/>
              </a:rPr>
              <a:t>2. Spread: The IQRs.</a:t>
            </a:r>
          </a:p>
          <a:p>
            <a:r>
              <a:rPr lang="en-US" dirty="0">
                <a:latin typeface="Calibri" pitchFamily="34" charset="0"/>
              </a:rPr>
              <a:t>The spread of life expectancies of males in 1970 (IQR=12.5years) was different to the spread in 2010 (IQR=8). </a:t>
            </a:r>
          </a:p>
          <a:p>
            <a:pPr marL="0" indent="0">
              <a:buNone/>
            </a:pPr>
            <a:r>
              <a:rPr lang="en-US" dirty="0">
                <a:latin typeface="Calibri" pitchFamily="34" charset="0"/>
              </a:rPr>
              <a:t>3. Conclusion: </a:t>
            </a:r>
          </a:p>
          <a:p>
            <a:r>
              <a:rPr lang="en-US" dirty="0">
                <a:latin typeface="Calibri" pitchFamily="34" charset="0"/>
              </a:rPr>
              <a:t>The median life expectancy has increased, and the </a:t>
            </a:r>
            <a:r>
              <a:rPr lang="en-US" b="1" dirty="0">
                <a:latin typeface="Calibri" pitchFamily="34" charset="0"/>
              </a:rPr>
              <a:t>variability</a:t>
            </a:r>
            <a:r>
              <a:rPr lang="en-US" dirty="0">
                <a:latin typeface="Calibri" pitchFamily="34" charset="0"/>
              </a:rPr>
              <a:t> in life expectancy has decreased. Median life expectancy of males in 2010 (M=76years) was nine years higher than in 1970 (M=67years).    </a:t>
            </a:r>
          </a:p>
          <a:p>
            <a:pPr eaLnBrk="1" hangingPunct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92A8BEF-6F1E-FA48-BD5D-7F50774E19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3350" y="5712258"/>
            <a:ext cx="3543300" cy="1003300"/>
          </a:xfrm>
          <a:prstGeom prst="rect">
            <a:avLst/>
          </a:prstGeom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C56E6063-3C3C-4742-BA02-C8837AA4D2FB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latin typeface="Calibri" pitchFamily="34" charset="0"/>
              </a:rPr>
              <a:t> Comparing distributions using back-to-back</a:t>
            </a:r>
            <a:br>
              <a:rPr lang="en-US" sz="4000" b="1" dirty="0">
                <a:latin typeface="Calibri" pitchFamily="34" charset="0"/>
              </a:rPr>
            </a:br>
            <a:r>
              <a:rPr lang="en-US" sz="4000" b="1" dirty="0">
                <a:latin typeface="Calibri" pitchFamily="34" charset="0"/>
              </a:rPr>
              <a:t> stem plots</a:t>
            </a:r>
            <a:endParaRPr lang="en-US" sz="30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234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9047"/>
            <a:ext cx="8229600" cy="625948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Comparing distributions using parallel boxplots (for big or more than two data sets)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64503" y="1229979"/>
            <a:ext cx="1732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E12B5C-530C-5B46-8D3B-9E257DE0ADB9}"/>
              </a:ext>
            </a:extLst>
          </p:cNvPr>
          <p:cNvSpPr/>
          <p:nvPr/>
        </p:nvSpPr>
        <p:spPr>
          <a:xfrm>
            <a:off x="127000" y="1054995"/>
            <a:ext cx="21463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dirty="0">
                <a:solidFill>
                  <a:srgbClr val="000000"/>
                </a:solidFill>
                <a:latin typeface="Open Sans"/>
              </a:rPr>
              <a:t>The key features of: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>
                <a:solidFill>
                  <a:srgbClr val="000000"/>
                </a:solidFill>
                <a:latin typeface="Open Sans"/>
              </a:rPr>
              <a:t>centre (the median)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>
                <a:solidFill>
                  <a:srgbClr val="000000"/>
                </a:solidFill>
                <a:latin typeface="Open Sans"/>
              </a:rPr>
              <a:t>spread (the IQR)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>
                <a:solidFill>
                  <a:srgbClr val="000000"/>
                </a:solidFill>
                <a:latin typeface="Open Sans"/>
              </a:rPr>
              <a:t>possible outliers.</a:t>
            </a:r>
            <a:endParaRPr lang="en-AU" b="0" i="0" dirty="0">
              <a:solidFill>
                <a:srgbClr val="000000"/>
              </a:solidFill>
              <a:effectLst/>
              <a:latin typeface="Open San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EEE85B8-9AEB-564D-983F-5D704F540B5D}"/>
              </a:ext>
            </a:extLst>
          </p:cNvPr>
          <p:cNvSpPr/>
          <p:nvPr/>
        </p:nvSpPr>
        <p:spPr>
          <a:xfrm>
            <a:off x="2901950" y="1222680"/>
            <a:ext cx="58039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dirty="0">
                <a:solidFill>
                  <a:srgbClr val="000000"/>
                </a:solidFill>
                <a:latin typeface="Open Sans"/>
              </a:rPr>
              <a:t>The distribution of pulse rates (in beats/minute) for a group of female students and a group of male students.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2CBD3D5-9CE2-1F4F-A235-AD9EC1C1C2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61823"/>
            <a:ext cx="9144000" cy="336619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7417F95-FAF1-A644-8781-DF0D18B0CA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0100" y="6110949"/>
            <a:ext cx="24638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809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" y="1028700"/>
            <a:ext cx="8915400" cy="5435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Calibri" pitchFamily="34" charset="0"/>
              </a:rPr>
              <a:t>1. Centre: The medians.</a:t>
            </a:r>
          </a:p>
          <a:p>
            <a:r>
              <a:rPr lang="en-US" dirty="0">
                <a:latin typeface="Calibri" pitchFamily="34" charset="0"/>
              </a:rPr>
              <a:t>The median pulse rate for females (M=72beats/minute) is higher than that for males (M=65beats/minute).</a:t>
            </a:r>
          </a:p>
          <a:p>
            <a:pPr marL="0" indent="0">
              <a:buNone/>
            </a:pPr>
            <a:r>
              <a:rPr lang="en-US" dirty="0">
                <a:latin typeface="Calibri" pitchFamily="34" charset="0"/>
              </a:rPr>
              <a:t>2. Spread: The IQRs.</a:t>
            </a:r>
          </a:p>
          <a:p>
            <a:r>
              <a:rPr lang="en-US" dirty="0">
                <a:latin typeface="Calibri" pitchFamily="34" charset="0"/>
              </a:rPr>
              <a:t>The spread of pulse rates for females (IQR=15) is higher than for males (IQR=10). </a:t>
            </a:r>
          </a:p>
          <a:p>
            <a:pPr marL="0" indent="0">
              <a:buNone/>
            </a:pPr>
            <a:r>
              <a:rPr lang="en-US" dirty="0">
                <a:latin typeface="Calibri" pitchFamily="34" charset="0"/>
              </a:rPr>
              <a:t>3. Outliers: </a:t>
            </a:r>
          </a:p>
          <a:p>
            <a:r>
              <a:rPr lang="en-US" dirty="0">
                <a:latin typeface="Calibri" pitchFamily="34" charset="0"/>
              </a:rPr>
              <a:t>There are no female outliers. The males with pulse rates of 40 and 120 were outliers.   </a:t>
            </a:r>
          </a:p>
          <a:p>
            <a:pPr marL="0" indent="0">
              <a:buNone/>
            </a:pPr>
            <a:r>
              <a:rPr lang="en-US" dirty="0">
                <a:latin typeface="Calibri" pitchFamily="34" charset="0"/>
              </a:rPr>
              <a:t>4. Conclusion: </a:t>
            </a:r>
          </a:p>
          <a:p>
            <a:r>
              <a:rPr lang="en-US" dirty="0">
                <a:latin typeface="Calibri" pitchFamily="34" charset="0"/>
              </a:rPr>
              <a:t>The the median pulse rate for females was higher than for males and female pulse rates were generally more variable than male pulse rates.</a:t>
            </a:r>
          </a:p>
          <a:p>
            <a:pPr marL="0" indent="0" eaLnBrk="1" hangingPunct="1">
              <a:buNone/>
            </a:pPr>
            <a:endParaRPr lang="en-US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C56E6063-3C3C-4742-BA02-C8837AA4D2FB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/>
              <a:t>Comparing distributions using parallel boxplots (for big or more than two data sets)</a:t>
            </a:r>
            <a:endParaRPr lang="en-US" sz="3000" b="1" dirty="0">
              <a:latin typeface="Calibri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E18C69B-A5C3-3141-9648-3E8DD61310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2000" y="6210300"/>
            <a:ext cx="2997200" cy="58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485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457200" y="1397000"/>
            <a:ext cx="8229600" cy="3759200"/>
          </a:xfrm>
        </p:spPr>
        <p:txBody>
          <a:bodyPr>
            <a:normAutofit/>
          </a:bodyPr>
          <a:lstStyle/>
          <a:p>
            <a:r>
              <a:rPr lang="en-US" sz="4000" b="1" i="1" dirty="0">
                <a:latin typeface="Calibri" pitchFamily="34" charset="0"/>
              </a:rPr>
              <a:t>Let’s complete Ex 2I Question 2 &amp; 4 and ask some questions…</a:t>
            </a:r>
            <a:br>
              <a:rPr lang="en-US" sz="4000" b="1" i="1" dirty="0">
                <a:latin typeface="Calibri" pitchFamily="34" charset="0"/>
              </a:rPr>
            </a:br>
            <a:br>
              <a:rPr lang="en-US" sz="4000" b="1" i="1" dirty="0">
                <a:latin typeface="Calibri" pitchFamily="34" charset="0"/>
              </a:rPr>
            </a:br>
            <a:br>
              <a:rPr lang="en-US" sz="4000" b="1" i="1" dirty="0">
                <a:latin typeface="Calibri" pitchFamily="34" charset="0"/>
              </a:rPr>
            </a:br>
            <a:endParaRPr lang="en-US" sz="4000" b="1" i="1" dirty="0">
              <a:latin typeface="Calibri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6F7EE06-CB2D-CE4E-A0B2-9A3482FC78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5969000"/>
            <a:ext cx="3022600" cy="82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8789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470</TotalTime>
  <Words>426</Words>
  <Application>Microsoft Office PowerPoint</Application>
  <PresentationFormat>On-screen Show (4:3)</PresentationFormat>
  <Paragraphs>38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Constantia</vt:lpstr>
      <vt:lpstr>Open Sans</vt:lpstr>
      <vt:lpstr>Wingdings 2</vt:lpstr>
      <vt:lpstr>Flow</vt:lpstr>
      <vt:lpstr>2I Comparing the distribution of a numerical variable across groups</vt:lpstr>
      <vt:lpstr>Learning Outcome</vt:lpstr>
      <vt:lpstr> Comparing distributions using back-to-back  stem plots (for small data sets)</vt:lpstr>
      <vt:lpstr>PowerPoint Presentation</vt:lpstr>
      <vt:lpstr>Comparing distributions using parallel boxplots (for big or more than two data sets)</vt:lpstr>
      <vt:lpstr>PowerPoint Presentation</vt:lpstr>
      <vt:lpstr>Let’s complete Ex 2I Question 2 &amp; 4 and ask some questions…   </vt:lpstr>
    </vt:vector>
  </TitlesOfParts>
  <Company>CWRU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Jeri Jewett</dc:creator>
  <cp:lastModifiedBy>Lyn ZHANG</cp:lastModifiedBy>
  <cp:revision>37</cp:revision>
  <dcterms:created xsi:type="dcterms:W3CDTF">2012-02-21T18:17:26Z</dcterms:created>
  <dcterms:modified xsi:type="dcterms:W3CDTF">2023-01-25T01:11:24Z</dcterms:modified>
</cp:coreProperties>
</file>