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84" r:id="rId3"/>
    <p:sldId id="258" r:id="rId4"/>
    <p:sldId id="279" r:id="rId5"/>
    <p:sldId id="280" r:id="rId6"/>
    <p:sldId id="285" r:id="rId7"/>
    <p:sldId id="286" r:id="rId8"/>
    <p:sldId id="259" r:id="rId9"/>
    <p:sldId id="270" r:id="rId10"/>
    <p:sldId id="281" r:id="rId11"/>
    <p:sldId id="282" r:id="rId12"/>
    <p:sldId id="269" r:id="rId13"/>
    <p:sldId id="287" r:id="rId14"/>
    <p:sldId id="288" r:id="rId15"/>
    <p:sldId id="289" r:id="rId16"/>
    <p:sldId id="290" r:id="rId17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660066"/>
    <a:srgbClr val="003300"/>
    <a:srgbClr val="A50021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23" autoAdjust="0"/>
    <p:restoredTop sz="94652" autoAdjust="0"/>
  </p:normalViewPr>
  <p:slideViewPr>
    <p:cSldViewPr>
      <p:cViewPr varScale="1">
        <p:scale>
          <a:sx n="62" d="100"/>
          <a:sy n="62" d="100"/>
        </p:scale>
        <p:origin x="133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3-11-12T14:53:37.41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24507 11336,'-25'0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3-11-12T14:53:37.41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24507 11336,'-25'0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3B0EC92-9688-DCB9-887C-A01A5CA43DF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4DCC53-C845-85C0-37D7-0DB52A72C60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7F390FD-AFDB-4C73-9C00-8D69A958A1D3}" type="datetimeFigureOut">
              <a:rPr lang="en-GB"/>
              <a:pPr>
                <a:defRPr/>
              </a:pPr>
              <a:t>25/01/2023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034E619-C2E5-2442-6839-698AD854010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A30E953-822A-6352-6D6C-00D0185812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073D5-C2B9-8A54-076C-98C19C543BD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1C172C-7CCE-6C5C-2E56-30FD255827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783A370-4EC4-4FBA-9546-16F3AFE71C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3F2E191A-C455-5E11-90BD-9AFAF20F51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16C5D9E-19C0-4F39-B74D-BBCDAE3AD5D2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30C7F642-2313-BD63-FC52-0D1CBE33D4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6F8589F4-860E-7765-D35A-1AEBC50A0D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9016AD16-53BA-D69F-FB83-A824703CE8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34285D-9BB0-4A6C-A417-80C7068CF948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C3E88246-70FD-8583-1C78-B26B3F3F2B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A893846D-AD12-4447-0CF9-1048E03522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32BB214B-187F-29DB-FC17-72F5A939B8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EBA28BA-EDB7-415F-973D-129124BED9F2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292419EF-42FB-5339-5A0C-10B53B8F1D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2050886E-FE3C-913F-B6DD-BB0EB6E029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6BE5DEA-9C7B-3729-40D4-0E1A338068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3B02A4-B0C4-055A-9AB4-C8A052AD50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752D598-6F35-2ABC-9872-4950CEF6FC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6CDDE-B1BD-4DE0-BE5A-13534F53C304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223099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D89115-B51E-058A-1473-D9854FC27E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EC2C32-B413-C951-BEA0-A7BBD385F3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7E50D11-C6F4-8A4C-B21D-E66A659BF8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F5A6A-9312-467B-AA65-126920A569B5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337119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F960805-01A6-2F7E-54B6-4E17A28D77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F74321-23F8-9CDF-A841-78A89085AE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C07325-D37F-A35E-0BA3-8F6892593D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E76EE-F218-4F75-870A-70FA72D09709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3943771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9937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6503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CE6232-A2C4-8E2C-8311-9F3A38E8CD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37C237D-F06E-711D-71A7-049734018E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5D6662-119F-37C9-F4A5-36892EF8C1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BB85D-0B9F-46D1-A27F-5CC816A94A79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934307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6A22C6-7380-B9E3-0BF5-BEBD539D74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BB64564-000A-A000-B58D-C6C8DB610C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8CB9DCB-B0FB-1C0D-B1DC-D6C727FA91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648D3F-F200-4488-BCCF-071263165A9B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130295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715A2B-8595-B343-FE22-9906A2DE86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EB7C6A-2F7A-05DA-D6E5-DBD3F74DB9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688297-D24D-2768-7723-E2303D3E67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9607D-7888-400F-9471-33AAED9B48B5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496656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1285214-BA4A-8B62-4796-8BA76D3204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9B03B3E-61A7-A55A-C1E6-34C0215D8E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4AB6243-FE6A-E6EE-499D-73F1D1D97E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4176A-4381-4158-BFCF-720835AF1185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597223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4BB0949-C209-E321-CF7E-BC2EE6DFD5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5105A8D-A0B5-3685-9D0E-E89B860BCB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2D03B1F-F5DA-CA63-4358-41F66415E9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6B0FB-1000-401F-B8B3-3FC27184E140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132835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77B3380-A4A6-C1D3-C632-DF8348423B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6CA03AD-2BB0-10A9-DAF3-5503381F90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EA95D2F-74E1-9204-9818-7F2CF0F74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04A16-7659-42F7-AF11-9573CA8C3602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497741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F1ACEB-F99B-E665-76A2-1A85BB82C6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65B110-1176-6827-2D50-9F6024A2DC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1C8E4C-5E7A-C688-1603-F670F5EDF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879AF-492D-47E9-9B51-6E05D74F5AC5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916346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887F1E7-4682-84FD-9473-8A6B5A4064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0ED182-7D6C-0739-198C-A46322163B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6C7513-25CB-A7E2-A1FE-F0A59D834A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BC0DB-B119-4113-B28C-F0ADFC57455A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392384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CAC6865-8233-F60B-AABA-EE2679C30F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F26B0DC-F220-20B9-94CE-389481F604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texto del patrón</a:t>
            </a:r>
          </a:p>
          <a:p>
            <a:pPr lvl="1"/>
            <a:r>
              <a:rPr lang="es-ES" altLang="en-US"/>
              <a:t>Segundo nivel</a:t>
            </a:r>
          </a:p>
          <a:p>
            <a:pPr lvl="2"/>
            <a:r>
              <a:rPr lang="es-ES" altLang="en-US"/>
              <a:t>Tercer nivel</a:t>
            </a:r>
          </a:p>
          <a:p>
            <a:pPr lvl="3"/>
            <a:r>
              <a:rPr lang="es-ES" altLang="en-US"/>
              <a:t>Cuarto nivel</a:t>
            </a:r>
          </a:p>
          <a:p>
            <a:pPr lvl="4"/>
            <a:r>
              <a:rPr lang="es-ES" altLang="en-US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7353724-EB42-1BCE-3813-40D2678341E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5BC3549-F94A-A5D4-7F9B-15EA779DBFB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F154140-E5E8-1C55-6B16-DBAC80E33F6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A7B09BF7-E95A-4B54-A1EF-F3F7FAD7B6FE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11">
            <a:extLst>
              <a:ext uri="{FF2B5EF4-FFF2-40B4-BE49-F238E27FC236}">
                <a16:creationId xmlns:a16="http://schemas.microsoft.com/office/drawing/2014/main" id="{63327E72-7AA9-B4E4-2A9E-E208D6363BD7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1171575" y="188913"/>
            <a:ext cx="3652838" cy="719137"/>
          </a:xfrm>
          <a:prstGeom prst="roundRect">
            <a:avLst>
              <a:gd name="adj" fmla="val 43579"/>
            </a:avLst>
          </a:prstGeom>
          <a:solidFill>
            <a:srgbClr val="FFFF00"/>
          </a:solidFill>
          <a:ln w="63500">
            <a:solidFill>
              <a:srgbClr val="5B0091"/>
            </a:solidFill>
            <a:round/>
            <a:headEnd/>
            <a:tailEnd/>
          </a:ln>
        </p:spPr>
        <p:txBody>
          <a:bodyPr/>
          <a:lstStyle/>
          <a:p>
            <a:fld id="{E513EEFE-4F8C-4BFC-9643-6856CC854154}" type="datetime1">
              <a:rPr lang="en-GB" altLang="en-US" sz="4000" b="1" smtClean="0"/>
              <a:pPr/>
              <a:t>25/01/2023</a:t>
            </a:fld>
            <a:endParaRPr lang="en-GB" altLang="en-US" sz="4000" b="1"/>
          </a:p>
        </p:txBody>
      </p:sp>
      <p:sp>
        <p:nvSpPr>
          <p:cNvPr id="13316" name="AutoShape 11">
            <a:extLst>
              <a:ext uri="{FF2B5EF4-FFF2-40B4-BE49-F238E27FC236}">
                <a16:creationId xmlns:a16="http://schemas.microsoft.com/office/drawing/2014/main" id="{9EAF0D0F-7049-04A1-2E0E-920612E669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2" y="1125538"/>
            <a:ext cx="7920483" cy="1367358"/>
          </a:xfrm>
          <a:prstGeom prst="roundRect">
            <a:avLst>
              <a:gd name="adj" fmla="val 43579"/>
            </a:avLst>
          </a:prstGeom>
          <a:solidFill>
            <a:srgbClr val="FFFF00"/>
          </a:solidFill>
          <a:ln w="63500">
            <a:solidFill>
              <a:srgbClr val="5B0091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 dirty="0"/>
              <a:t>Percentage increase and decrease</a:t>
            </a:r>
            <a:endParaRPr lang="en-GB" altLang="en-US" sz="40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C3FBE0B-5A1B-F311-8D5A-9C05A3FA1558}"/>
              </a:ext>
            </a:extLst>
          </p:cNvPr>
          <p:cNvSpPr txBox="1"/>
          <p:nvPr/>
        </p:nvSpPr>
        <p:spPr>
          <a:xfrm>
            <a:off x="1872456" y="2828925"/>
            <a:ext cx="5903913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sz="2400" b="1" dirty="0">
                <a:latin typeface="Comic Sans MS" panose="030F0702030302020204" pitchFamily="66" charset="0"/>
              </a:rPr>
              <a:t>In this topic you will cover:</a:t>
            </a:r>
          </a:p>
          <a:p>
            <a:pPr eaLnBrk="1" hangingPunct="1">
              <a:defRPr/>
            </a:pPr>
            <a:endParaRPr lang="en-GB" sz="2400" b="1" dirty="0">
              <a:latin typeface="Comic Sans MS" panose="030F0702030302020204" pitchFamily="66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GB" sz="2400" b="1" dirty="0">
                <a:latin typeface="Comic Sans MS" panose="030F0702030302020204" pitchFamily="66" charset="0"/>
              </a:rPr>
              <a:t>Increase by a percentage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GB" sz="2400" b="1" dirty="0">
                <a:latin typeface="Comic Sans MS" panose="030F0702030302020204" pitchFamily="66" charset="0"/>
              </a:rPr>
              <a:t>Decrease by a percentage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FA1A7566-2574-A00A-88F1-83B5D4D051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3590" y="304800"/>
            <a:ext cx="8195308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Percent Decrease</a:t>
            </a:r>
          </a:p>
        </p:txBody>
      </p:sp>
      <p:grpSp>
        <p:nvGrpSpPr>
          <p:cNvPr id="65553" name="Group 17">
            <a:extLst>
              <a:ext uri="{FF2B5EF4-FFF2-40B4-BE49-F238E27FC236}">
                <a16:creationId xmlns:a16="http://schemas.microsoft.com/office/drawing/2014/main" id="{2AB79699-7CF2-7CCD-F5C8-4E55E56636F1}"/>
              </a:ext>
            </a:extLst>
          </p:cNvPr>
          <p:cNvGrpSpPr>
            <a:grpSpLocks/>
          </p:cNvGrpSpPr>
          <p:nvPr/>
        </p:nvGrpSpPr>
        <p:grpSpPr bwMode="auto">
          <a:xfrm>
            <a:off x="5125278" y="2709363"/>
            <a:ext cx="3219455" cy="522289"/>
            <a:chOff x="2527" y="1255"/>
            <a:chExt cx="2028" cy="329"/>
          </a:xfrm>
        </p:grpSpPr>
        <p:sp>
          <p:nvSpPr>
            <p:cNvPr id="29705" name="Line 9">
              <a:extLst>
                <a:ext uri="{FF2B5EF4-FFF2-40B4-BE49-F238E27FC236}">
                  <a16:creationId xmlns:a16="http://schemas.microsoft.com/office/drawing/2014/main" id="{F7A91AE1-8B6D-0154-D546-E349209196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27" y="1488"/>
              <a:ext cx="19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9706" name="Text Box 13">
              <a:extLst>
                <a:ext uri="{FF2B5EF4-FFF2-40B4-BE49-F238E27FC236}">
                  <a16:creationId xmlns:a16="http://schemas.microsoft.com/office/drawing/2014/main" id="{86E406BD-0539-E227-C381-0108F539A8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1255"/>
              <a:ext cx="181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9900"/>
                  </a:solidFill>
                  <a:latin typeface="Verdana" panose="020B0604030504040204" pitchFamily="34" charset="0"/>
                </a:rPr>
                <a:t>Percentage of decrease</a:t>
              </a: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2C5F675-FF4F-D81F-A5D3-F8FA9D201090}"/>
                  </a:ext>
                </a:extLst>
              </p14:cNvPr>
              <p14:cNvContentPartPr/>
              <p14:nvPr/>
            </p14:nvContentPartPr>
            <p14:xfrm>
              <a:off x="8813520" y="4080960"/>
              <a:ext cx="9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2C5F675-FF4F-D81F-A5D3-F8FA9D20109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04160" y="4071600"/>
                <a:ext cx="28080" cy="1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9149267-5E6D-5E95-9477-2A4E942EB5DB}"/>
                  </a:ext>
                </a:extLst>
              </p:cNvPr>
              <p:cNvSpPr txBox="1"/>
              <p:nvPr/>
            </p:nvSpPr>
            <p:spPr>
              <a:xfrm>
                <a:off x="1959493" y="1582162"/>
                <a:ext cx="6835170" cy="32989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/>
                  <a:t>The decrease decay factor is</a:t>
                </a:r>
              </a:p>
              <a:p>
                <a:endParaRPr lang="en-US" sz="4000" dirty="0"/>
              </a:p>
              <a:p>
                <a:endParaRPr lang="en-US" sz="4000" dirty="0"/>
              </a:p>
              <a:p>
                <a14:m>
                  <m:oMath xmlns:m="http://schemas.openxmlformats.org/officeDocument/2006/math">
                    <m:r>
                      <a:rPr lang="en-US" sz="660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6600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6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660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6600" dirty="0"/>
                  <a:t>  </a:t>
                </a:r>
                <a:endParaRPr lang="en-AU" sz="66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9149267-5E6D-5E95-9477-2A4E942EB5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9493" y="1582162"/>
                <a:ext cx="6835170" cy="3298980"/>
              </a:xfrm>
              <a:prstGeom prst="rect">
                <a:avLst/>
              </a:prstGeom>
              <a:blipFill>
                <a:blip r:embed="rId4"/>
                <a:stretch>
                  <a:fillRect l="-3119" t="-3327" r="-124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790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5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11">
            <a:extLst>
              <a:ext uri="{FF2B5EF4-FFF2-40B4-BE49-F238E27FC236}">
                <a16:creationId xmlns:a16="http://schemas.microsoft.com/office/drawing/2014/main" id="{5B47F190-1F2B-B67B-B4A1-1B360E9616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144463"/>
            <a:ext cx="7956550" cy="981075"/>
          </a:xfrm>
          <a:prstGeom prst="roundRect">
            <a:avLst>
              <a:gd name="adj" fmla="val 43579"/>
            </a:avLst>
          </a:prstGeom>
          <a:solidFill>
            <a:srgbClr val="FFFF00"/>
          </a:solidFill>
          <a:ln w="63500">
            <a:solidFill>
              <a:srgbClr val="5B0091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4000" b="1"/>
              <a:t>Example</a:t>
            </a: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1CCC56CA-7FC5-049F-2729-BF36F39502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2688" y="1236663"/>
            <a:ext cx="7632700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	A car depreciates at rate of </a:t>
            </a:r>
            <a:r>
              <a:rPr lang="en-GB" altLang="en-US" sz="2800" dirty="0">
                <a:solidFill>
                  <a:srgbClr val="C00000"/>
                </a:solidFill>
                <a:latin typeface="Comic Sans MS" panose="030F0702030302020204" pitchFamily="66" charset="0"/>
              </a:rPr>
              <a:t>30%</a:t>
            </a:r>
            <a:r>
              <a:rPr lang="en-GB" alt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. Initially it cost </a:t>
            </a:r>
            <a:r>
              <a:rPr lang="en-GB" altLang="en-US" sz="2800" dirty="0">
                <a:solidFill>
                  <a:srgbClr val="C00000"/>
                </a:solidFill>
                <a:latin typeface="Comic Sans MS" panose="030F0702030302020204" pitchFamily="66" charset="0"/>
              </a:rPr>
              <a:t>£25,000</a:t>
            </a:r>
            <a:r>
              <a:rPr lang="en-GB" alt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	How much will it be worth after a year?</a:t>
            </a:r>
            <a:endParaRPr lang="en-US" altLang="en-US" sz="3600" dirty="0"/>
          </a:p>
          <a:p>
            <a:pPr eaLnBrk="1" hangingPunct="1">
              <a:spcBef>
                <a:spcPct val="0"/>
              </a:spcBef>
              <a:buFontTx/>
              <a:buAutoNum type="alphaLcParenR"/>
            </a:pPr>
            <a:endParaRPr lang="en-US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5675ECE-58DB-5A7F-392B-24D4787F0E0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55174" y="3754252"/>
                <a:ext cx="4384977" cy="8309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2400" i="1" dirty="0">
                  <a:latin typeface="Kristen ITC" panose="03050502040202030202" pitchFamily="66" charset="0"/>
                </a:endParaRP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i="1" dirty="0">
                    <a:latin typeface="Kristen ITC" panose="03050502040202030202" pitchFamily="66" charset="0"/>
                  </a:rPr>
                  <a:t>25 000</a:t>
                </a:r>
                <a:r>
                  <a:rPr lang="en-US" altLang="en-US" sz="2400" b="1" dirty="0"/>
                  <a:t> </a:t>
                </a:r>
                <a14:m>
                  <m:oMath xmlns:m="http://schemas.openxmlformats.org/officeDocument/2006/math">
                    <m:r>
                      <a:rPr lang="en-US" altLang="en-US" sz="2400" b="1" dirty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altLang="en-US" sz="2400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altLang="en-US" sz="2400" i="1" dirty="0">
                    <a:latin typeface="Kristen ITC" panose="03050502040202030202" pitchFamily="66" charset="0"/>
                  </a:rPr>
                  <a:t>0.70 = </a:t>
                </a:r>
                <a:r>
                  <a:rPr lang="en-GB" altLang="en-US" sz="2400" i="1" u="sng" dirty="0">
                    <a:latin typeface="Kristen ITC" panose="03050502040202030202" pitchFamily="66" charset="0"/>
                  </a:rPr>
                  <a:t>£17,500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5675ECE-58DB-5A7F-392B-24D4787F0E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55174" y="3754252"/>
                <a:ext cx="4384977" cy="830997"/>
              </a:xfrm>
              <a:prstGeom prst="rect">
                <a:avLst/>
              </a:prstGeom>
              <a:blipFill>
                <a:blip r:embed="rId2"/>
                <a:stretch>
                  <a:fillRect l="-2086" b="-1691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091573D-4A41-CE8C-7BF1-0ADE00A636D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47813" y="2924175"/>
                <a:ext cx="6192539" cy="6169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b="1" i="1" dirty="0">
                    <a:latin typeface="Kristen ITC" panose="03050502040202030202" pitchFamily="66" charset="0"/>
                  </a:rPr>
                  <a:t>Decay factor= 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 panose="02040503050406030204" pitchFamily="18" charset="0"/>
                      </a:rPr>
                      <m:t>1−</m:t>
                    </m:r>
                    <m:f>
                      <m:fPr>
                        <m:ctrlP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2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1−</m:t>
                    </m:r>
                    <m:f>
                      <m:fPr>
                        <m:ctrlP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30</m:t>
                        </m:r>
                      </m:num>
                      <m:den>
                        <m:r>
                          <a:rPr lang="en-US" sz="2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GB" altLang="en-US" sz="2400" i="1" dirty="0">
                    <a:latin typeface="Kristen ITC" panose="03050502040202030202" pitchFamily="66" charset="0"/>
                  </a:rPr>
                  <a:t>=0.70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091573D-4A41-CE8C-7BF1-0ADE00A636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47813" y="2924175"/>
                <a:ext cx="6192539" cy="616964"/>
              </a:xfrm>
              <a:prstGeom prst="rect">
                <a:avLst/>
              </a:prstGeom>
              <a:blipFill>
                <a:blip r:embed="rId3"/>
                <a:stretch>
                  <a:fillRect l="-1575" b="-1188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43845743-F2E8-8F0C-8DFA-FEA8152A15EC}"/>
              </a:ext>
            </a:extLst>
          </p:cNvPr>
          <p:cNvSpPr/>
          <p:nvPr/>
        </p:nvSpPr>
        <p:spPr>
          <a:xfrm>
            <a:off x="3878970" y="4771479"/>
            <a:ext cx="5256585" cy="76944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44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A quicker way!</a:t>
            </a:r>
          </a:p>
        </p:txBody>
      </p:sp>
    </p:spTree>
    <p:extLst>
      <p:ext uri="{BB962C8B-B14F-4D97-AF65-F5344CB8AC3E}">
        <p14:creationId xmlns:p14="http://schemas.microsoft.com/office/powerpoint/2010/main" val="2226356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Box 8">
            <a:extLst>
              <a:ext uri="{FF2B5EF4-FFF2-40B4-BE49-F238E27FC236}">
                <a16:creationId xmlns:a16="http://schemas.microsoft.com/office/drawing/2014/main" id="{18848F7F-2C48-9C35-53D5-9B84AF5E01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1638" y="3843338"/>
            <a:ext cx="2520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15 % decrease</a:t>
            </a:r>
          </a:p>
        </p:txBody>
      </p:sp>
      <p:sp>
        <p:nvSpPr>
          <p:cNvPr id="25604" name="TextBox 15">
            <a:extLst>
              <a:ext uri="{FF2B5EF4-FFF2-40B4-BE49-F238E27FC236}">
                <a16:creationId xmlns:a16="http://schemas.microsoft.com/office/drawing/2014/main" id="{8934C73D-F78C-DA06-7ED2-0EB8D68128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1013" y="2582863"/>
            <a:ext cx="25193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0.85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22D86956-91F7-EF12-F565-4585353A103F}"/>
              </a:ext>
            </a:extLst>
          </p:cNvPr>
          <p:cNvGrpSpPr>
            <a:grpSpLocks/>
          </p:cNvGrpSpPr>
          <p:nvPr/>
        </p:nvGrpSpPr>
        <p:grpSpPr bwMode="auto">
          <a:xfrm>
            <a:off x="1717675" y="1295400"/>
            <a:ext cx="6048375" cy="4321175"/>
            <a:chOff x="683568" y="2780928"/>
            <a:chExt cx="6048672" cy="4320480"/>
          </a:xfrm>
        </p:grpSpPr>
        <p:sp>
          <p:nvSpPr>
            <p:cNvPr id="52" name="Rounded Rectangle 51">
              <a:extLst>
                <a:ext uri="{FF2B5EF4-FFF2-40B4-BE49-F238E27FC236}">
                  <a16:creationId xmlns:a16="http://schemas.microsoft.com/office/drawing/2014/main" id="{B37DCE6E-B8FA-902A-97E0-6DFD4E62F18A}"/>
                </a:ext>
              </a:extLst>
            </p:cNvPr>
            <p:cNvSpPr/>
            <p:nvPr/>
          </p:nvSpPr>
          <p:spPr>
            <a:xfrm>
              <a:off x="683568" y="2780928"/>
              <a:ext cx="2087666" cy="431731"/>
            </a:xfrm>
            <a:prstGeom prst="roundRect">
              <a:avLst/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53" name="Rounded Rectangle 52">
              <a:extLst>
                <a:ext uri="{FF2B5EF4-FFF2-40B4-BE49-F238E27FC236}">
                  <a16:creationId xmlns:a16="http://schemas.microsoft.com/office/drawing/2014/main" id="{09387709-3A8F-E73A-CDEC-46BEBC348027}"/>
                </a:ext>
              </a:extLst>
            </p:cNvPr>
            <p:cNvSpPr/>
            <p:nvPr/>
          </p:nvSpPr>
          <p:spPr>
            <a:xfrm>
              <a:off x="5795569" y="6669677"/>
              <a:ext cx="936671" cy="431731"/>
            </a:xfrm>
            <a:prstGeom prst="roundRect">
              <a:avLst/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52C5181D-7CB0-3A02-AB9E-CB2623FAFDE7}"/>
                </a:ext>
              </a:extLst>
            </p:cNvPr>
            <p:cNvCxnSpPr>
              <a:stCxn id="52" idx="3"/>
              <a:endCxn id="53" idx="1"/>
            </p:cNvCxnSpPr>
            <p:nvPr/>
          </p:nvCxnSpPr>
          <p:spPr>
            <a:xfrm>
              <a:off x="2771234" y="2996793"/>
              <a:ext cx="3024335" cy="388874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606" name="TextBox 4">
            <a:extLst>
              <a:ext uri="{FF2B5EF4-FFF2-40B4-BE49-F238E27FC236}">
                <a16:creationId xmlns:a16="http://schemas.microsoft.com/office/drawing/2014/main" id="{7B5F66C5-07DD-179E-D7A9-C7BFAE80C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8788" y="1295400"/>
            <a:ext cx="25193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1 % decrease</a:t>
            </a:r>
          </a:p>
        </p:txBody>
      </p:sp>
      <p:sp>
        <p:nvSpPr>
          <p:cNvPr id="25607" name="TextBox 19">
            <a:extLst>
              <a:ext uri="{FF2B5EF4-FFF2-40B4-BE49-F238E27FC236}">
                <a16:creationId xmlns:a16="http://schemas.microsoft.com/office/drawing/2014/main" id="{C2DDA0ED-3672-9F8D-E168-05044ED42B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1013" y="5160963"/>
            <a:ext cx="25193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0.99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EE42A834-FDE8-C028-05B0-A050F6CBAE45}"/>
              </a:ext>
            </a:extLst>
          </p:cNvPr>
          <p:cNvGrpSpPr>
            <a:grpSpLocks/>
          </p:cNvGrpSpPr>
          <p:nvPr/>
        </p:nvGrpSpPr>
        <p:grpSpPr bwMode="auto">
          <a:xfrm>
            <a:off x="1612900" y="1409700"/>
            <a:ext cx="6119813" cy="2303463"/>
            <a:chOff x="683568" y="188640"/>
            <a:chExt cx="6120680" cy="2304256"/>
          </a:xfrm>
        </p:grpSpPr>
        <p:sp>
          <p:nvSpPr>
            <p:cNvPr id="64" name="Rounded Rectangle 63">
              <a:extLst>
                <a:ext uri="{FF2B5EF4-FFF2-40B4-BE49-F238E27FC236}">
                  <a16:creationId xmlns:a16="http://schemas.microsoft.com/office/drawing/2014/main" id="{1F56462C-21BD-2EB5-C0D0-8CC23F0D3570}"/>
                </a:ext>
              </a:extLst>
            </p:cNvPr>
            <p:cNvSpPr/>
            <p:nvPr/>
          </p:nvSpPr>
          <p:spPr>
            <a:xfrm>
              <a:off x="683568" y="2060947"/>
              <a:ext cx="2160894" cy="431949"/>
            </a:xfrm>
            <a:prstGeom prst="roundRect">
              <a:avLst/>
            </a:prstGeom>
            <a:solidFill>
              <a:srgbClr val="00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5" name="Rounded Rectangle 64">
              <a:extLst>
                <a:ext uri="{FF2B5EF4-FFF2-40B4-BE49-F238E27FC236}">
                  <a16:creationId xmlns:a16="http://schemas.microsoft.com/office/drawing/2014/main" id="{3EA4B77D-3917-863B-FB9C-EB192C8A1775}"/>
                </a:ext>
              </a:extLst>
            </p:cNvPr>
            <p:cNvSpPr/>
            <p:nvPr/>
          </p:nvSpPr>
          <p:spPr>
            <a:xfrm>
              <a:off x="5867490" y="188640"/>
              <a:ext cx="936758" cy="431949"/>
            </a:xfrm>
            <a:prstGeom prst="roundRect">
              <a:avLst/>
            </a:prstGeom>
            <a:solidFill>
              <a:srgbClr val="00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A2AD5947-4018-8A3A-6985-F4A568A62463}"/>
                </a:ext>
              </a:extLst>
            </p:cNvPr>
            <p:cNvCxnSpPr>
              <a:stCxn id="64" idx="3"/>
            </p:cNvCxnSpPr>
            <p:nvPr/>
          </p:nvCxnSpPr>
          <p:spPr>
            <a:xfrm flipV="1">
              <a:off x="2844462" y="476077"/>
              <a:ext cx="3023028" cy="180084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609" name="TextBox 6">
            <a:extLst>
              <a:ext uri="{FF2B5EF4-FFF2-40B4-BE49-F238E27FC236}">
                <a16:creationId xmlns:a16="http://schemas.microsoft.com/office/drawing/2014/main" id="{2BA27760-148E-976A-E313-14C52AC040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6388" y="3228975"/>
            <a:ext cx="2416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3.5 % decrease</a:t>
            </a:r>
          </a:p>
        </p:txBody>
      </p:sp>
      <p:sp>
        <p:nvSpPr>
          <p:cNvPr id="25610" name="TextBox 12">
            <a:extLst>
              <a:ext uri="{FF2B5EF4-FFF2-40B4-BE49-F238E27FC236}">
                <a16:creationId xmlns:a16="http://schemas.microsoft.com/office/drawing/2014/main" id="{A0511111-CF28-F395-6D91-76D4EDAD45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7988" y="1393825"/>
            <a:ext cx="25209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0.965</a:t>
            </a: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41D04A4A-4F6A-2ADF-144D-5057BC2362FF}"/>
              </a:ext>
            </a:extLst>
          </p:cNvPr>
          <p:cNvGrpSpPr>
            <a:grpSpLocks/>
          </p:cNvGrpSpPr>
          <p:nvPr/>
        </p:nvGrpSpPr>
        <p:grpSpPr bwMode="auto">
          <a:xfrm>
            <a:off x="1612900" y="2562225"/>
            <a:ext cx="6119813" cy="1727200"/>
            <a:chOff x="2987824" y="-99392"/>
            <a:chExt cx="6120680" cy="1728192"/>
          </a:xfrm>
        </p:grpSpPr>
        <p:sp>
          <p:nvSpPr>
            <p:cNvPr id="80" name="Rounded Rectangle 79">
              <a:extLst>
                <a:ext uri="{FF2B5EF4-FFF2-40B4-BE49-F238E27FC236}">
                  <a16:creationId xmlns:a16="http://schemas.microsoft.com/office/drawing/2014/main" id="{EC76E759-749C-CC7F-FB58-CD1EF5A74767}"/>
                </a:ext>
              </a:extLst>
            </p:cNvPr>
            <p:cNvSpPr/>
            <p:nvPr/>
          </p:nvSpPr>
          <p:spPr>
            <a:xfrm>
              <a:off x="2987824" y="1196752"/>
              <a:ext cx="2160894" cy="432048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1" name="Rounded Rectangle 80">
              <a:extLst>
                <a:ext uri="{FF2B5EF4-FFF2-40B4-BE49-F238E27FC236}">
                  <a16:creationId xmlns:a16="http://schemas.microsoft.com/office/drawing/2014/main" id="{83D6770B-905B-9726-0186-2FA3B4DDA5DA}"/>
                </a:ext>
              </a:extLst>
            </p:cNvPr>
            <p:cNvSpPr/>
            <p:nvPr/>
          </p:nvSpPr>
          <p:spPr>
            <a:xfrm>
              <a:off x="8171746" y="-99392"/>
              <a:ext cx="936758" cy="432048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7772801A-9105-1513-46DA-B31ADB884C9A}"/>
                </a:ext>
              </a:extLst>
            </p:cNvPr>
            <p:cNvCxnSpPr>
              <a:stCxn id="80" idx="3"/>
              <a:endCxn id="81" idx="1"/>
            </p:cNvCxnSpPr>
            <p:nvPr/>
          </p:nvCxnSpPr>
          <p:spPr>
            <a:xfrm flipV="1">
              <a:off x="5148718" y="116632"/>
              <a:ext cx="3023028" cy="129614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4AF71407-3B80-B58E-7302-A41D1FADA911}"/>
              </a:ext>
            </a:extLst>
          </p:cNvPr>
          <p:cNvGrpSpPr/>
          <p:nvPr/>
        </p:nvGrpSpPr>
        <p:grpSpPr>
          <a:xfrm>
            <a:off x="1740970" y="796145"/>
            <a:ext cx="6048672" cy="4365104"/>
            <a:chOff x="683568" y="-1800200"/>
            <a:chExt cx="6048672" cy="4365104"/>
          </a:xfrm>
          <a:solidFill>
            <a:srgbClr val="D5E1EF"/>
          </a:solidFill>
        </p:grpSpPr>
        <p:sp>
          <p:nvSpPr>
            <p:cNvPr id="92" name="Rounded Rectangle 91">
              <a:extLst>
                <a:ext uri="{FF2B5EF4-FFF2-40B4-BE49-F238E27FC236}">
                  <a16:creationId xmlns:a16="http://schemas.microsoft.com/office/drawing/2014/main" id="{341F7228-92C5-1F6D-1D0E-E7A6471C05C3}"/>
                </a:ext>
              </a:extLst>
            </p:cNvPr>
            <p:cNvSpPr/>
            <p:nvPr/>
          </p:nvSpPr>
          <p:spPr>
            <a:xfrm>
              <a:off x="683568" y="2132856"/>
              <a:ext cx="2088232" cy="432048"/>
            </a:xfrm>
            <a:prstGeom prst="round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3" name="Rounded Rectangle 92">
              <a:extLst>
                <a:ext uri="{FF2B5EF4-FFF2-40B4-BE49-F238E27FC236}">
                  <a16:creationId xmlns:a16="http://schemas.microsoft.com/office/drawing/2014/main" id="{C33913D0-8B76-9D99-EF21-94AE93F3461C}"/>
                </a:ext>
              </a:extLst>
            </p:cNvPr>
            <p:cNvSpPr/>
            <p:nvPr/>
          </p:nvSpPr>
          <p:spPr>
            <a:xfrm>
              <a:off x="5796136" y="-1800200"/>
              <a:ext cx="936104" cy="432048"/>
            </a:xfrm>
            <a:prstGeom prst="round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AD01A634-81C3-7622-412F-5253DE1CE12B}"/>
                </a:ext>
              </a:extLst>
            </p:cNvPr>
            <p:cNvCxnSpPr>
              <a:stCxn id="92" idx="3"/>
            </p:cNvCxnSpPr>
            <p:nvPr/>
          </p:nvCxnSpPr>
          <p:spPr>
            <a:xfrm flipV="1">
              <a:off x="2771800" y="-1584176"/>
              <a:ext cx="3018858" cy="3933056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613" name="TextBox 10">
            <a:extLst>
              <a:ext uri="{FF2B5EF4-FFF2-40B4-BE49-F238E27FC236}">
                <a16:creationId xmlns:a16="http://schemas.microsoft.com/office/drawing/2014/main" id="{5B09160D-168C-DA66-62B3-412BEBF655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2588" y="4699000"/>
            <a:ext cx="2559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50 % decrease</a:t>
            </a:r>
          </a:p>
        </p:txBody>
      </p:sp>
      <p:sp>
        <p:nvSpPr>
          <p:cNvPr id="25614" name="TextBox 13">
            <a:extLst>
              <a:ext uri="{FF2B5EF4-FFF2-40B4-BE49-F238E27FC236}">
                <a16:creationId xmlns:a16="http://schemas.microsoft.com/office/drawing/2014/main" id="{E6956145-0386-02B6-9EFD-3B4641901A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8475" y="781050"/>
            <a:ext cx="25193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0.5</a:t>
            </a: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C7307352-4D40-79E5-67B8-342C8FB1717D}"/>
              </a:ext>
            </a:extLst>
          </p:cNvPr>
          <p:cNvGrpSpPr/>
          <p:nvPr/>
        </p:nvGrpSpPr>
        <p:grpSpPr>
          <a:xfrm>
            <a:off x="1684377" y="3242593"/>
            <a:ext cx="6048672" cy="3024336"/>
            <a:chOff x="683568" y="-459432"/>
            <a:chExt cx="6048672" cy="3024336"/>
          </a:xfrm>
          <a:solidFill>
            <a:srgbClr val="CCCC00"/>
          </a:solidFill>
        </p:grpSpPr>
        <p:sp>
          <p:nvSpPr>
            <p:cNvPr id="97" name="Rounded Rectangle 96">
              <a:extLst>
                <a:ext uri="{FF2B5EF4-FFF2-40B4-BE49-F238E27FC236}">
                  <a16:creationId xmlns:a16="http://schemas.microsoft.com/office/drawing/2014/main" id="{83525FB9-6A24-C4F2-5B8A-D4AB0A7D6053}"/>
                </a:ext>
              </a:extLst>
            </p:cNvPr>
            <p:cNvSpPr/>
            <p:nvPr/>
          </p:nvSpPr>
          <p:spPr>
            <a:xfrm>
              <a:off x="683568" y="2132856"/>
              <a:ext cx="2088232" cy="432048"/>
            </a:xfrm>
            <a:prstGeom prst="round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8" name="Rounded Rectangle 97">
              <a:extLst>
                <a:ext uri="{FF2B5EF4-FFF2-40B4-BE49-F238E27FC236}">
                  <a16:creationId xmlns:a16="http://schemas.microsoft.com/office/drawing/2014/main" id="{B44BD8D6-35DD-9210-6180-D9E1FC64CF97}"/>
                </a:ext>
              </a:extLst>
            </p:cNvPr>
            <p:cNvSpPr/>
            <p:nvPr/>
          </p:nvSpPr>
          <p:spPr>
            <a:xfrm>
              <a:off x="5796136" y="-459432"/>
              <a:ext cx="936104" cy="432048"/>
            </a:xfrm>
            <a:prstGeom prst="round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13B99C97-7AA6-ADCA-C0FB-584B881E0BA1}"/>
                </a:ext>
              </a:extLst>
            </p:cNvPr>
            <p:cNvCxnSpPr>
              <a:stCxn id="97" idx="3"/>
              <a:endCxn id="98" idx="1"/>
            </p:cNvCxnSpPr>
            <p:nvPr/>
          </p:nvCxnSpPr>
          <p:spPr>
            <a:xfrm flipV="1">
              <a:off x="2771800" y="-243408"/>
              <a:ext cx="3024336" cy="2592288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616" name="TextBox 41">
            <a:extLst>
              <a:ext uri="{FF2B5EF4-FFF2-40B4-BE49-F238E27FC236}">
                <a16:creationId xmlns:a16="http://schemas.microsoft.com/office/drawing/2014/main" id="{A05A54AB-63E8-476F-0CA6-30542470D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2588" y="5819775"/>
            <a:ext cx="25193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No change</a:t>
            </a:r>
          </a:p>
        </p:txBody>
      </p:sp>
      <p:sp>
        <p:nvSpPr>
          <p:cNvPr id="25617" name="TextBox 16">
            <a:extLst>
              <a:ext uri="{FF2B5EF4-FFF2-40B4-BE49-F238E27FC236}">
                <a16:creationId xmlns:a16="http://schemas.microsoft.com/office/drawing/2014/main" id="{9394F138-BD0C-6061-F402-F5F86C5B9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2588" y="3259138"/>
            <a:ext cx="25193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33" name="TextBox 11">
            <a:extLst>
              <a:ext uri="{FF2B5EF4-FFF2-40B4-BE49-F238E27FC236}">
                <a16:creationId xmlns:a16="http://schemas.microsoft.com/office/drawing/2014/main" id="{F180FF94-30E9-BA8E-3D9B-66BB778BA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8075" y="193925"/>
            <a:ext cx="80359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u="sng" dirty="0">
                <a:latin typeface="Comic Sans MS" panose="030F0702030302020204" pitchFamily="66" charset="0"/>
              </a:rPr>
              <a:t>Phrase</a:t>
            </a:r>
            <a:r>
              <a:rPr lang="en-GB" altLang="en-US" sz="2800" dirty="0">
                <a:latin typeface="Comic Sans MS" panose="030F0702030302020204" pitchFamily="66" charset="0"/>
              </a:rPr>
              <a:t>                   </a:t>
            </a:r>
            <a:r>
              <a:rPr lang="en-GB" altLang="en-US" sz="2800" u="sng" dirty="0">
                <a:latin typeface="Comic Sans MS" panose="030F0702030302020204" pitchFamily="66" charset="0"/>
              </a:rPr>
              <a:t>% Multiplier/Decay factor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1CF65B1-EABB-1E08-4B16-8BC27E7610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46" y="2132856"/>
            <a:ext cx="9118066" cy="288032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50C313C1-5773-069D-8BF3-FCC21CCD412F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kern="0"/>
              <a:t>Method 1</a:t>
            </a:r>
            <a:endParaRPr lang="en-AU" kern="0" dirty="0"/>
          </a:p>
        </p:txBody>
      </p:sp>
    </p:spTree>
    <p:extLst>
      <p:ext uri="{BB962C8B-B14F-4D97-AF65-F5344CB8AC3E}">
        <p14:creationId xmlns:p14="http://schemas.microsoft.com/office/powerpoint/2010/main" val="2353038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A9C2D-825D-BBD7-C014-FCE10A43D707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kern="0" dirty="0"/>
              <a:t>Method 2</a:t>
            </a:r>
            <a:endParaRPr lang="en-AU" kern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0C96D38-03B2-CD3D-CA9A-06FD728CC7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04" y="2060848"/>
            <a:ext cx="9031600" cy="208823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F641F1B-A461-1CC5-8D22-1A67205DEB8C}"/>
                  </a:ext>
                </a:extLst>
              </p:cNvPr>
              <p:cNvSpPr txBox="1"/>
              <p:nvPr/>
            </p:nvSpPr>
            <p:spPr>
              <a:xfrm>
                <a:off x="1331640" y="4724218"/>
                <a:ext cx="7643192" cy="710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Decay factor =1–</a:t>
                </a:r>
                <a:r>
                  <a:rPr lang="en-US" sz="28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US" sz="28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2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00</m:t>
                        </m:r>
                      </m:num>
                      <m:den>
                        <m:r>
                          <a:rPr lang="en-US" sz="280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–</a:t>
                </a:r>
                <a:r>
                  <a:rPr lang="en-US" sz="28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US" sz="28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sz="28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80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280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800" i="0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=0.85</m:t>
                    </m:r>
                  </m:oMath>
                </a14:m>
                <a:r>
                  <a:rPr lang="en-US" sz="2800" dirty="0"/>
                  <a:t> </a:t>
                </a:r>
                <a:endParaRPr lang="en-AU" sz="28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F641F1B-A461-1CC5-8D22-1A67205DEB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4724218"/>
                <a:ext cx="7643192" cy="710451"/>
              </a:xfrm>
              <a:prstGeom prst="rect">
                <a:avLst/>
              </a:prstGeom>
              <a:blipFill>
                <a:blip r:embed="rId3"/>
                <a:stretch>
                  <a:fillRect l="-1595" b="-85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60237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0B6261E-5612-1A04-5490-8FD7F56B7E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1988840"/>
            <a:ext cx="6376204" cy="3270618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7FB308CC-1B67-662C-FCEA-724874FF2F2E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kern="0" dirty="0"/>
              <a:t>Percentage Change</a:t>
            </a:r>
            <a:endParaRPr lang="en-AU" kern="0" dirty="0"/>
          </a:p>
        </p:txBody>
      </p:sp>
    </p:spTree>
    <p:extLst>
      <p:ext uri="{BB962C8B-B14F-4D97-AF65-F5344CB8AC3E}">
        <p14:creationId xmlns:p14="http://schemas.microsoft.com/office/powerpoint/2010/main" val="24325093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A02EE22-6C44-4E30-9323-00061CD12C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5" y="1052736"/>
            <a:ext cx="9198076" cy="432048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9CFEEE9B-D03E-6FED-1FE0-214758FCA697}"/>
              </a:ext>
            </a:extLst>
          </p:cNvPr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kern="0" dirty="0"/>
              <a:t>Example</a:t>
            </a:r>
            <a:endParaRPr lang="en-AU" kern="0" dirty="0"/>
          </a:p>
        </p:txBody>
      </p:sp>
    </p:spTree>
    <p:extLst>
      <p:ext uri="{BB962C8B-B14F-4D97-AF65-F5344CB8AC3E}">
        <p14:creationId xmlns:p14="http://schemas.microsoft.com/office/powerpoint/2010/main" val="2369765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D6DB364-50B3-D8D9-0648-8AC1CA0985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71752"/>
            <a:ext cx="9144000" cy="2586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294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11">
            <a:extLst>
              <a:ext uri="{FF2B5EF4-FFF2-40B4-BE49-F238E27FC236}">
                <a16:creationId xmlns:a16="http://schemas.microsoft.com/office/drawing/2014/main" id="{80AE218A-EC13-C75F-C9AD-703E59E45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144463"/>
            <a:ext cx="7956550" cy="981075"/>
          </a:xfrm>
          <a:prstGeom prst="roundRect">
            <a:avLst>
              <a:gd name="adj" fmla="val 43579"/>
            </a:avLst>
          </a:prstGeom>
          <a:solidFill>
            <a:srgbClr val="FFFF00"/>
          </a:solidFill>
          <a:ln w="63500">
            <a:solidFill>
              <a:srgbClr val="5B0091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4000" b="1"/>
              <a:t>Example</a:t>
            </a:r>
          </a:p>
        </p:txBody>
      </p:sp>
      <p:sp>
        <p:nvSpPr>
          <p:cNvPr id="14339" name="Rectangle 1">
            <a:extLst>
              <a:ext uri="{FF2B5EF4-FFF2-40B4-BE49-F238E27FC236}">
                <a16:creationId xmlns:a16="http://schemas.microsoft.com/office/drawing/2014/main" id="{DE9A5005-770E-93B7-2AE9-F04C1F88D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1145253"/>
            <a:ext cx="7199313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omic Sans MS" panose="030F0702030302020204" pitchFamily="66" charset="0"/>
              </a:rPr>
              <a:t>Sally deposits £600 into an account with an increase of 5% per annum.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600" b="1" dirty="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omic Sans MS" panose="030F0702030302020204" pitchFamily="66" charset="0"/>
              </a:rPr>
              <a:t>Find how much money she has in the account after one year.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600" b="1" dirty="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omic Sans MS" panose="030F0702030302020204" pitchFamily="66" charset="0"/>
              </a:rPr>
              <a:t>Increase = 5% of £600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600" b="1" dirty="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omic Sans MS" panose="030F0702030302020204" pitchFamily="66" charset="0"/>
              </a:rPr>
              <a:t>100% + 5% = ?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600" b="1" dirty="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omic Sans MS" panose="030F0702030302020204" pitchFamily="66" charset="0"/>
              </a:rPr>
              <a:t>£600 +5% = ?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600" b="1" dirty="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omic Sans MS" panose="030F0702030302020204" pitchFamily="66" charset="0"/>
              </a:rPr>
              <a:t>5% = 5/100	(Multiplier)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600" b="1" dirty="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omic Sans MS" panose="030F0702030302020204" pitchFamily="66" charset="0"/>
              </a:rPr>
              <a:t>5/100 of £600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600" b="1" dirty="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omic Sans MS" panose="030F0702030302020204" pitchFamily="66" charset="0"/>
              </a:rPr>
              <a:t>= £30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600" b="1" dirty="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omic Sans MS" panose="030F0702030302020204" pitchFamily="66" charset="0"/>
              </a:rPr>
              <a:t>New balance = £600 + £30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600" b="1" dirty="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omic Sans MS" panose="030F0702030302020204" pitchFamily="66" charset="0"/>
              </a:rPr>
              <a:t>= £630</a:t>
            </a:r>
            <a:endParaRPr lang="en-US" altLang="en-US" sz="4800" b="1" dirty="0">
              <a:latin typeface="Comic Sans MS" panose="030F0702030302020204" pitchFamily="66" charset="0"/>
            </a:endParaRPr>
          </a:p>
        </p:txBody>
      </p:sp>
      <p:pic>
        <p:nvPicPr>
          <p:cNvPr id="21508" name="Picture 2" descr="Teenage girl looking over the tabletop at some piles of pound coins.">
            <a:extLst>
              <a:ext uri="{FF2B5EF4-FFF2-40B4-BE49-F238E27FC236}">
                <a16:creationId xmlns:a16="http://schemas.microsoft.com/office/drawing/2014/main" id="{73290258-9D19-B1CB-1814-BC51350488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5800" y="2424113"/>
            <a:ext cx="2497138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5D0458E-D116-2A0B-668C-10D5C4F3079D}"/>
              </a:ext>
            </a:extLst>
          </p:cNvPr>
          <p:cNvSpPr/>
          <p:nvPr/>
        </p:nvSpPr>
        <p:spPr>
          <a:xfrm>
            <a:off x="3878964" y="4512798"/>
            <a:ext cx="5256585" cy="144655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44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Is there a quicker way?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FA1A7566-2574-A00A-88F1-83B5D4D051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3590" y="304800"/>
            <a:ext cx="8195308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Percent Increase</a:t>
            </a:r>
          </a:p>
        </p:txBody>
      </p:sp>
      <p:grpSp>
        <p:nvGrpSpPr>
          <p:cNvPr id="65553" name="Group 17">
            <a:extLst>
              <a:ext uri="{FF2B5EF4-FFF2-40B4-BE49-F238E27FC236}">
                <a16:creationId xmlns:a16="http://schemas.microsoft.com/office/drawing/2014/main" id="{2AB79699-7CF2-7CCD-F5C8-4E55E56636F1}"/>
              </a:ext>
            </a:extLst>
          </p:cNvPr>
          <p:cNvGrpSpPr>
            <a:grpSpLocks/>
          </p:cNvGrpSpPr>
          <p:nvPr/>
        </p:nvGrpSpPr>
        <p:grpSpPr bwMode="auto">
          <a:xfrm>
            <a:off x="5125278" y="2709363"/>
            <a:ext cx="3148017" cy="522289"/>
            <a:chOff x="2527" y="1255"/>
            <a:chExt cx="1983" cy="329"/>
          </a:xfrm>
        </p:grpSpPr>
        <p:sp>
          <p:nvSpPr>
            <p:cNvPr id="29705" name="Line 9">
              <a:extLst>
                <a:ext uri="{FF2B5EF4-FFF2-40B4-BE49-F238E27FC236}">
                  <a16:creationId xmlns:a16="http://schemas.microsoft.com/office/drawing/2014/main" id="{F7A91AE1-8B6D-0154-D546-E349209196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27" y="1488"/>
              <a:ext cx="19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9706" name="Text Box 13">
              <a:extLst>
                <a:ext uri="{FF2B5EF4-FFF2-40B4-BE49-F238E27FC236}">
                  <a16:creationId xmlns:a16="http://schemas.microsoft.com/office/drawing/2014/main" id="{86E406BD-0539-E227-C381-0108F539A8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1255"/>
              <a:ext cx="177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9900"/>
                  </a:solidFill>
                  <a:latin typeface="Verdana" panose="020B0604030504040204" pitchFamily="34" charset="0"/>
                </a:rPr>
                <a:t>Percentage of increase</a:t>
              </a: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2C5F675-FF4F-D81F-A5D3-F8FA9D201090}"/>
                  </a:ext>
                </a:extLst>
              </p14:cNvPr>
              <p14:cNvContentPartPr/>
              <p14:nvPr/>
            </p14:nvContentPartPr>
            <p14:xfrm>
              <a:off x="8813520" y="4080960"/>
              <a:ext cx="9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2C5F675-FF4F-D81F-A5D3-F8FA9D20109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04160" y="4071600"/>
                <a:ext cx="28080" cy="1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9149267-5E6D-5E95-9477-2A4E942EB5DB}"/>
                  </a:ext>
                </a:extLst>
              </p:cNvPr>
              <p:cNvSpPr txBox="1"/>
              <p:nvPr/>
            </p:nvSpPr>
            <p:spPr>
              <a:xfrm>
                <a:off x="2123729" y="1429762"/>
                <a:ext cx="6835170" cy="32989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/>
                  <a:t>The increase growth factor is</a:t>
                </a:r>
              </a:p>
              <a:p>
                <a:endParaRPr lang="en-US" sz="4000" dirty="0"/>
              </a:p>
              <a:p>
                <a:endParaRPr lang="en-US" sz="4000" dirty="0"/>
              </a:p>
              <a:p>
                <a14:m>
                  <m:oMath xmlns:m="http://schemas.openxmlformats.org/officeDocument/2006/math">
                    <m:r>
                      <a:rPr lang="en-US" sz="660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6600" i="0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6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660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6600" dirty="0"/>
                  <a:t>  </a:t>
                </a:r>
                <a:endParaRPr lang="en-AU" sz="66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9149267-5E6D-5E95-9477-2A4E942EB5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9" y="1429762"/>
                <a:ext cx="6835170" cy="3298980"/>
              </a:xfrm>
              <a:prstGeom prst="rect">
                <a:avLst/>
              </a:prstGeom>
              <a:blipFill>
                <a:blip r:embed="rId4"/>
                <a:stretch>
                  <a:fillRect l="-3119" t="-3327" r="-124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9805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5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11">
            <a:extLst>
              <a:ext uri="{FF2B5EF4-FFF2-40B4-BE49-F238E27FC236}">
                <a16:creationId xmlns:a16="http://schemas.microsoft.com/office/drawing/2014/main" id="{80AE218A-EC13-C75F-C9AD-703E59E45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144463"/>
            <a:ext cx="7956550" cy="981075"/>
          </a:xfrm>
          <a:prstGeom prst="roundRect">
            <a:avLst>
              <a:gd name="adj" fmla="val 43579"/>
            </a:avLst>
          </a:prstGeom>
          <a:solidFill>
            <a:srgbClr val="FFFF00"/>
          </a:solidFill>
          <a:ln w="63500">
            <a:solidFill>
              <a:srgbClr val="5B0091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4000" b="1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339" name="Rectangle 1">
                <a:extLst>
                  <a:ext uri="{FF2B5EF4-FFF2-40B4-BE49-F238E27FC236}">
                    <a16:creationId xmlns:a16="http://schemas.microsoft.com/office/drawing/2014/main" id="{DE9A5005-770E-93B7-2AE9-F04C1F88D1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3608" y="1515272"/>
                <a:ext cx="7577931" cy="32331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b="1" dirty="0">
                    <a:latin typeface="Comic Sans MS" panose="030F0702030302020204" pitchFamily="66" charset="0"/>
                  </a:rPr>
                  <a:t>Sally deposits </a:t>
                </a:r>
                <a:r>
                  <a:rPr lang="en-US" altLang="en-US" sz="1800" b="1" dirty="0">
                    <a:solidFill>
                      <a:srgbClr val="C00000"/>
                    </a:solidFill>
                    <a:latin typeface="Comic Sans MS" panose="030F0702030302020204" pitchFamily="66" charset="0"/>
                  </a:rPr>
                  <a:t>£600 </a:t>
                </a:r>
                <a:r>
                  <a:rPr lang="en-US" altLang="en-US" sz="1800" b="1" dirty="0">
                    <a:latin typeface="Comic Sans MS" panose="030F0702030302020204" pitchFamily="66" charset="0"/>
                  </a:rPr>
                  <a:t>into an account with an increase of </a:t>
                </a:r>
                <a:r>
                  <a:rPr lang="en-US" altLang="en-US" sz="18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5%</a:t>
                </a:r>
                <a:r>
                  <a:rPr lang="en-US" altLang="en-US" sz="1800" b="1" dirty="0">
                    <a:latin typeface="Comic Sans MS" panose="030F0702030302020204" pitchFamily="66" charset="0"/>
                  </a:rPr>
                  <a:t> per annum.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 b="1" dirty="0">
                  <a:latin typeface="Comic Sans MS" panose="030F0702030302020204" pitchFamily="66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800" b="1" dirty="0">
                    <a:latin typeface="Comic Sans MS" panose="030F0702030302020204" pitchFamily="66" charset="0"/>
                  </a:rPr>
                  <a:t>Find how much money she has in the account after one year.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 b="1" dirty="0">
                  <a:latin typeface="Comic Sans MS" panose="030F0702030302020204" pitchFamily="66" charset="0"/>
                </a:endParaRPr>
              </a:p>
              <a:p>
                <a:pPr>
                  <a:spcBef>
                    <a:spcPct val="0"/>
                  </a:spcBef>
                  <a:buNone/>
                </a:pPr>
                <a:r>
                  <a:rPr lang="en-US" altLang="en-US" sz="1800" b="1" dirty="0">
                    <a:latin typeface="Comic Sans MS" panose="030F0702030302020204" pitchFamily="66" charset="0"/>
                  </a:rPr>
                  <a:t>Growth factor=</a:t>
                </a:r>
                <a14:m>
                  <m:oMath xmlns:m="http://schemas.openxmlformats.org/officeDocument/2006/math">
                    <m:r>
                      <a:rPr lang="en-US" sz="1800">
                        <a:latin typeface="Cambria Math" panose="02040503050406030204" pitchFamily="18" charset="0"/>
                      </a:rPr>
                      <m:t>1+</m:t>
                    </m:r>
                    <m:f>
                      <m:fPr>
                        <m:ctrlPr>
                          <a:rPr lang="en-US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18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1800" dirty="0"/>
                  <a:t>  </a:t>
                </a:r>
                <a:r>
                  <a:rPr lang="en-AU" sz="1800" dirty="0"/>
                  <a:t>= </a:t>
                </a:r>
                <a14:m>
                  <m:oMath xmlns:m="http://schemas.openxmlformats.org/officeDocument/2006/math">
                    <m:r>
                      <a:rPr lang="en-US" sz="1800">
                        <a:latin typeface="Cambria Math" panose="02040503050406030204" pitchFamily="18" charset="0"/>
                      </a:rPr>
                      <m:t>1+</m:t>
                    </m:r>
                    <m:f>
                      <m:fPr>
                        <m:ctrlPr>
                          <a:rPr lang="en-US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18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1800" dirty="0"/>
                  <a:t>  =1+0.05=1.05</a:t>
                </a:r>
                <a:endParaRPr lang="en-AU" sz="1800" dirty="0"/>
              </a:p>
              <a:p>
                <a:pPr>
                  <a:spcBef>
                    <a:spcPct val="0"/>
                  </a:spcBef>
                  <a:buNone/>
                </a:pPr>
                <a:endParaRPr lang="en-US" altLang="en-US" sz="1800" b="1" dirty="0">
                  <a:latin typeface="Comic Sans MS" panose="030F0702030302020204" pitchFamily="66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 b="1" dirty="0">
                  <a:latin typeface="Comic Sans MS" panose="030F0702030302020204" pitchFamily="66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800" b="1" dirty="0">
                    <a:latin typeface="Comic Sans MS" panose="030F0702030302020204" pitchFamily="66" charset="0"/>
                  </a:rPr>
                  <a:t>New balance = £600 </a:t>
                </a:r>
                <a14:m>
                  <m:oMath xmlns:m="http://schemas.openxmlformats.org/officeDocument/2006/math">
                    <m:r>
                      <a:rPr lang="en-US" altLang="en-US" sz="1800" b="1" i="0" dirty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altLang="en-US" sz="1800" b="1" i="0" dirty="0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altLang="en-US" sz="1800" b="1" i="0" dirty="0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altLang="en-US" sz="1800" b="1" i="0" dirty="0" smtClean="0">
                        <a:latin typeface="Cambria Math" panose="02040503050406030204" pitchFamily="18" charset="0"/>
                      </a:rPr>
                      <m:t>𝟎𝟓</m:t>
                    </m:r>
                  </m:oMath>
                </a14:m>
                <a:endParaRPr lang="en-US" altLang="en-US" sz="1800" b="1" dirty="0">
                  <a:latin typeface="Comic Sans MS" panose="030F0702030302020204" pitchFamily="66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 b="1" dirty="0">
                  <a:latin typeface="Comic Sans MS" panose="030F0702030302020204" pitchFamily="66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800" b="1" dirty="0">
                    <a:latin typeface="Comic Sans MS" panose="030F0702030302020204" pitchFamily="66" charset="0"/>
                  </a:rPr>
                  <a:t>= £630</a:t>
                </a:r>
              </a:p>
            </p:txBody>
          </p:sp>
        </mc:Choice>
        <mc:Fallback xmlns="">
          <p:sp>
            <p:nvSpPr>
              <p:cNvPr id="14339" name="Rectangle 1">
                <a:extLst>
                  <a:ext uri="{FF2B5EF4-FFF2-40B4-BE49-F238E27FC236}">
                    <a16:creationId xmlns:a16="http://schemas.microsoft.com/office/drawing/2014/main" id="{DE9A5005-770E-93B7-2AE9-F04C1F88D1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43608" y="1515272"/>
                <a:ext cx="7577931" cy="3233193"/>
              </a:xfrm>
              <a:prstGeom prst="rect">
                <a:avLst/>
              </a:prstGeom>
              <a:blipFill>
                <a:blip r:embed="rId2"/>
                <a:stretch>
                  <a:fillRect l="-644" t="-943" b="-301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508" name="Picture 2" descr="Teenage girl looking over the tabletop at some piles of pound coins.">
            <a:extLst>
              <a:ext uri="{FF2B5EF4-FFF2-40B4-BE49-F238E27FC236}">
                <a16:creationId xmlns:a16="http://schemas.microsoft.com/office/drawing/2014/main" id="{73290258-9D19-B1CB-1814-BC51350488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1736" y="2960240"/>
            <a:ext cx="2497138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5D0458E-D116-2A0B-668C-10D5C4F3079D}"/>
              </a:ext>
            </a:extLst>
          </p:cNvPr>
          <p:cNvSpPr/>
          <p:nvPr/>
        </p:nvSpPr>
        <p:spPr>
          <a:xfrm>
            <a:off x="4386076" y="4573287"/>
            <a:ext cx="5256585" cy="76944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44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A quicker way!</a:t>
            </a:r>
          </a:p>
        </p:txBody>
      </p:sp>
    </p:spTree>
    <p:extLst>
      <p:ext uri="{BB962C8B-B14F-4D97-AF65-F5344CB8AC3E}">
        <p14:creationId xmlns:p14="http://schemas.microsoft.com/office/powerpoint/2010/main" val="1528245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68151-2B26-1F8F-63E5-D27C25F68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1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FE8B81-5587-41BC-0DC8-882339D3FD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748" y="1556792"/>
            <a:ext cx="9010764" cy="3462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107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CBD17-7437-5232-14D1-686634041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2</a:t>
            </a:r>
            <a:endParaRPr lang="en-AU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28B8664-BEB6-C40D-72DC-BF59F66677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509" y="1666188"/>
            <a:ext cx="8988995" cy="2801304"/>
          </a:xfr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E06DCBA-3F4F-E8CE-DD47-0C6CEAE5A210}"/>
                  </a:ext>
                </a:extLst>
              </p:cNvPr>
              <p:cNvSpPr txBox="1"/>
              <p:nvPr/>
            </p:nvSpPr>
            <p:spPr>
              <a:xfrm>
                <a:off x="1331640" y="4724218"/>
                <a:ext cx="7643192" cy="710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Growth factor =1+</a:t>
                </a:r>
                <a:r>
                  <a:rPr lang="en-US" sz="28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US" sz="28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2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00</m:t>
                        </m:r>
                      </m:num>
                      <m:den>
                        <m:r>
                          <a:rPr lang="en-US" sz="280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+</a:t>
                </a:r>
                <a:r>
                  <a:rPr lang="en-US" sz="28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US" sz="28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sz="28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80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smtClean="0">
                            <a:latin typeface="Cambria Math" panose="02040503050406030204" pitchFamily="18" charset="0"/>
                          </a:rPr>
                          <m:t>115</m:t>
                        </m:r>
                      </m:num>
                      <m:den>
                        <m:r>
                          <a:rPr lang="en-US" sz="2800" i="0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=1.15</m:t>
                    </m:r>
                  </m:oMath>
                </a14:m>
                <a:r>
                  <a:rPr lang="en-US" sz="2800" dirty="0"/>
                  <a:t> </a:t>
                </a:r>
                <a:endParaRPr lang="en-AU" sz="28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E06DCBA-3F4F-E8CE-DD47-0C6CEAE5A2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4724218"/>
                <a:ext cx="7643192" cy="710451"/>
              </a:xfrm>
              <a:prstGeom prst="rect">
                <a:avLst/>
              </a:prstGeom>
              <a:blipFill>
                <a:blip r:embed="rId3"/>
                <a:stretch>
                  <a:fillRect l="-1595" b="-85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5894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11">
            <a:extLst>
              <a:ext uri="{FF2B5EF4-FFF2-40B4-BE49-F238E27FC236}">
                <a16:creationId xmlns:a16="http://schemas.microsoft.com/office/drawing/2014/main" id="{F67F65E7-B091-77F5-A4D5-C0B6075F46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15" y="289691"/>
            <a:ext cx="80359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u="sng" dirty="0">
                <a:latin typeface="Comic Sans MS" panose="030F0702030302020204" pitchFamily="66" charset="0"/>
              </a:rPr>
              <a:t>Phrase</a:t>
            </a:r>
            <a:r>
              <a:rPr lang="en-GB" altLang="en-US" sz="2800" dirty="0">
                <a:latin typeface="Comic Sans MS" panose="030F0702030302020204" pitchFamily="66" charset="0"/>
              </a:rPr>
              <a:t>                   </a:t>
            </a:r>
            <a:r>
              <a:rPr lang="en-GB" altLang="en-US" sz="2800" u="sng" dirty="0">
                <a:latin typeface="Comic Sans MS" panose="030F0702030302020204" pitchFamily="66" charset="0"/>
              </a:rPr>
              <a:t>% Multiplier/Growth factor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62AC7114-BEF3-4056-1603-B4DE0E58ED61}"/>
              </a:ext>
            </a:extLst>
          </p:cNvPr>
          <p:cNvGrpSpPr>
            <a:grpSpLocks/>
          </p:cNvGrpSpPr>
          <p:nvPr/>
        </p:nvGrpSpPr>
        <p:grpSpPr bwMode="auto">
          <a:xfrm>
            <a:off x="1476375" y="1052513"/>
            <a:ext cx="6048375" cy="4760912"/>
            <a:chOff x="683568" y="2132856"/>
            <a:chExt cx="6048672" cy="5544616"/>
          </a:xfrm>
        </p:grpSpPr>
        <p:sp>
          <p:nvSpPr>
            <p:cNvPr id="46" name="Rounded Rectangle 45">
              <a:extLst>
                <a:ext uri="{FF2B5EF4-FFF2-40B4-BE49-F238E27FC236}">
                  <a16:creationId xmlns:a16="http://schemas.microsoft.com/office/drawing/2014/main" id="{3297869F-7B6F-16E5-39CE-AA05F1F1D1F6}"/>
                </a:ext>
              </a:extLst>
            </p:cNvPr>
            <p:cNvSpPr/>
            <p:nvPr/>
          </p:nvSpPr>
          <p:spPr>
            <a:xfrm>
              <a:off x="683568" y="2132856"/>
              <a:ext cx="2087666" cy="432624"/>
            </a:xfrm>
            <a:prstGeom prst="round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8" name="Rounded Rectangle 47">
              <a:extLst>
                <a:ext uri="{FF2B5EF4-FFF2-40B4-BE49-F238E27FC236}">
                  <a16:creationId xmlns:a16="http://schemas.microsoft.com/office/drawing/2014/main" id="{A40FF0D9-2019-9F94-9686-051003AE8428}"/>
                </a:ext>
              </a:extLst>
            </p:cNvPr>
            <p:cNvSpPr/>
            <p:nvPr/>
          </p:nvSpPr>
          <p:spPr>
            <a:xfrm>
              <a:off x="5795569" y="7244848"/>
              <a:ext cx="936671" cy="432624"/>
            </a:xfrm>
            <a:prstGeom prst="round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F4E30577-0836-2F16-8DA1-2905BB63AF6C}"/>
                </a:ext>
              </a:extLst>
            </p:cNvPr>
            <p:cNvCxnSpPr>
              <a:stCxn id="46" idx="3"/>
              <a:endCxn id="48" idx="1"/>
            </p:cNvCxnSpPr>
            <p:nvPr/>
          </p:nvCxnSpPr>
          <p:spPr>
            <a:xfrm>
              <a:off x="2771234" y="2349168"/>
              <a:ext cx="3024335" cy="511199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532" name="TextBox 2">
            <a:extLst>
              <a:ext uri="{FF2B5EF4-FFF2-40B4-BE49-F238E27FC236}">
                <a16:creationId xmlns:a16="http://schemas.microsoft.com/office/drawing/2014/main" id="{14B42BD5-CEB4-879A-F69D-68A62AB7C6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3200" y="1052513"/>
            <a:ext cx="2520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5 % increase</a:t>
            </a:r>
          </a:p>
        </p:txBody>
      </p:sp>
      <p:sp>
        <p:nvSpPr>
          <p:cNvPr id="22533" name="TextBox 42">
            <a:extLst>
              <a:ext uri="{FF2B5EF4-FFF2-40B4-BE49-F238E27FC236}">
                <a16:creationId xmlns:a16="http://schemas.microsoft.com/office/drawing/2014/main" id="{D3D60EF3-8766-8F7D-79FD-99C6A26E1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6850" y="5381625"/>
            <a:ext cx="25193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1.05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131BC121-C8FD-7CA6-9F33-89D3CB1146EC}"/>
              </a:ext>
            </a:extLst>
          </p:cNvPr>
          <p:cNvGrpSpPr>
            <a:grpSpLocks/>
          </p:cNvGrpSpPr>
          <p:nvPr/>
        </p:nvGrpSpPr>
        <p:grpSpPr bwMode="auto">
          <a:xfrm>
            <a:off x="1476375" y="1958975"/>
            <a:ext cx="6011863" cy="3024188"/>
            <a:chOff x="683568" y="2708920"/>
            <a:chExt cx="5976664" cy="3024336"/>
          </a:xfrm>
        </p:grpSpPr>
        <p:sp>
          <p:nvSpPr>
            <p:cNvPr id="59" name="Rounded Rectangle 58">
              <a:extLst>
                <a:ext uri="{FF2B5EF4-FFF2-40B4-BE49-F238E27FC236}">
                  <a16:creationId xmlns:a16="http://schemas.microsoft.com/office/drawing/2014/main" id="{9FB36A89-187C-3A91-66EE-0FE9F2B04DE0}"/>
                </a:ext>
              </a:extLst>
            </p:cNvPr>
            <p:cNvSpPr/>
            <p:nvPr/>
          </p:nvSpPr>
          <p:spPr>
            <a:xfrm>
              <a:off x="683568" y="2708920"/>
              <a:ext cx="2087966" cy="431821"/>
            </a:xfrm>
            <a:prstGeom prst="roundRect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0" name="Rounded Rectangle 59">
              <a:extLst>
                <a:ext uri="{FF2B5EF4-FFF2-40B4-BE49-F238E27FC236}">
                  <a16:creationId xmlns:a16="http://schemas.microsoft.com/office/drawing/2014/main" id="{2DA3F3C5-D641-7F4C-3547-AA8128E89048}"/>
                </a:ext>
              </a:extLst>
            </p:cNvPr>
            <p:cNvSpPr/>
            <p:nvPr/>
          </p:nvSpPr>
          <p:spPr>
            <a:xfrm>
              <a:off x="5724356" y="5301435"/>
              <a:ext cx="935876" cy="431821"/>
            </a:xfrm>
            <a:prstGeom prst="roundRect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146BCEB5-61DD-706D-68EA-AA09C5051E5B}"/>
                </a:ext>
              </a:extLst>
            </p:cNvPr>
            <p:cNvCxnSpPr>
              <a:stCxn id="59" idx="3"/>
              <a:endCxn id="60" idx="1"/>
            </p:cNvCxnSpPr>
            <p:nvPr/>
          </p:nvCxnSpPr>
          <p:spPr>
            <a:xfrm>
              <a:off x="2771534" y="2924831"/>
              <a:ext cx="2952822" cy="259251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535" name="TextBox 5">
            <a:extLst>
              <a:ext uri="{FF2B5EF4-FFF2-40B4-BE49-F238E27FC236}">
                <a16:creationId xmlns:a16="http://schemas.microsoft.com/office/drawing/2014/main" id="{47673AD0-59BB-12FD-47DB-7E3DB3272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3038" y="1960563"/>
            <a:ext cx="25193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10 % increase</a:t>
            </a:r>
          </a:p>
        </p:txBody>
      </p:sp>
      <p:sp>
        <p:nvSpPr>
          <p:cNvPr id="22536" name="TextBox 18">
            <a:extLst>
              <a:ext uri="{FF2B5EF4-FFF2-40B4-BE49-F238E27FC236}">
                <a16:creationId xmlns:a16="http://schemas.microsoft.com/office/drawing/2014/main" id="{B20526B8-8525-CDE1-F263-016DA2AD0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0175" y="4551363"/>
            <a:ext cx="2520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1.1</a:t>
            </a: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AA3E05B1-69A5-2A6A-9FE9-D57A441FF009}"/>
              </a:ext>
            </a:extLst>
          </p:cNvPr>
          <p:cNvGrpSpPr/>
          <p:nvPr/>
        </p:nvGrpSpPr>
        <p:grpSpPr>
          <a:xfrm>
            <a:off x="1475656" y="3264095"/>
            <a:ext cx="5976664" cy="1080120"/>
            <a:chOff x="683568" y="2132856"/>
            <a:chExt cx="5976664" cy="1080120"/>
          </a:xfrm>
          <a:solidFill>
            <a:srgbClr val="FF66CC"/>
          </a:solidFill>
        </p:grpSpPr>
        <p:sp>
          <p:nvSpPr>
            <p:cNvPr id="75" name="Rounded Rectangle 74">
              <a:extLst>
                <a:ext uri="{FF2B5EF4-FFF2-40B4-BE49-F238E27FC236}">
                  <a16:creationId xmlns:a16="http://schemas.microsoft.com/office/drawing/2014/main" id="{3ADB906A-6BA6-204F-AF49-BB1EFB3E23FD}"/>
                </a:ext>
              </a:extLst>
            </p:cNvPr>
            <p:cNvSpPr/>
            <p:nvPr/>
          </p:nvSpPr>
          <p:spPr>
            <a:xfrm>
              <a:off x="683568" y="2132856"/>
              <a:ext cx="2088232" cy="432048"/>
            </a:xfrm>
            <a:prstGeom prst="round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6" name="Rounded Rectangle 75">
              <a:extLst>
                <a:ext uri="{FF2B5EF4-FFF2-40B4-BE49-F238E27FC236}">
                  <a16:creationId xmlns:a16="http://schemas.microsoft.com/office/drawing/2014/main" id="{BDBD70EB-52FA-25D5-3CB7-44B71C8BD2AD}"/>
                </a:ext>
              </a:extLst>
            </p:cNvPr>
            <p:cNvSpPr/>
            <p:nvPr/>
          </p:nvSpPr>
          <p:spPr>
            <a:xfrm>
              <a:off x="5724128" y="2780928"/>
              <a:ext cx="936104" cy="432048"/>
            </a:xfrm>
            <a:prstGeom prst="round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A8EE9F64-D8E0-82CB-9289-211B8AE1DEA3}"/>
                </a:ext>
              </a:extLst>
            </p:cNvPr>
            <p:cNvCxnSpPr>
              <a:stCxn id="75" idx="3"/>
              <a:endCxn id="76" idx="1"/>
            </p:cNvCxnSpPr>
            <p:nvPr/>
          </p:nvCxnSpPr>
          <p:spPr>
            <a:xfrm>
              <a:off x="2771800" y="2348880"/>
              <a:ext cx="2952328" cy="648072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538" name="TextBox 7">
            <a:extLst>
              <a:ext uri="{FF2B5EF4-FFF2-40B4-BE49-F238E27FC236}">
                <a16:creationId xmlns:a16="http://schemas.microsoft.com/office/drawing/2014/main" id="{AFA95AB9-B531-C466-9F48-5A8BFDC27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5888" y="3249613"/>
            <a:ext cx="25193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15 % increase</a:t>
            </a:r>
          </a:p>
        </p:txBody>
      </p:sp>
      <p:sp>
        <p:nvSpPr>
          <p:cNvPr id="22539" name="TextBox 17">
            <a:extLst>
              <a:ext uri="{FF2B5EF4-FFF2-40B4-BE49-F238E27FC236}">
                <a16:creationId xmlns:a16="http://schemas.microsoft.com/office/drawing/2014/main" id="{6666E292-04E7-F074-702B-0E5C5EB6FB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6050" y="3900488"/>
            <a:ext cx="25193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1.15</a:t>
            </a:r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id="{33747175-F3D2-FC29-663B-EF19713780FD}"/>
              </a:ext>
            </a:extLst>
          </p:cNvPr>
          <p:cNvGrpSpPr/>
          <p:nvPr/>
        </p:nvGrpSpPr>
        <p:grpSpPr>
          <a:xfrm>
            <a:off x="1475656" y="1528935"/>
            <a:ext cx="6048672" cy="3096344"/>
            <a:chOff x="683568" y="-531440"/>
            <a:chExt cx="6048672" cy="3096344"/>
          </a:xfrm>
          <a:solidFill>
            <a:srgbClr val="FF0000"/>
          </a:solidFill>
        </p:grpSpPr>
        <p:sp>
          <p:nvSpPr>
            <p:cNvPr id="87" name="Rounded Rectangle 86">
              <a:extLst>
                <a:ext uri="{FF2B5EF4-FFF2-40B4-BE49-F238E27FC236}">
                  <a16:creationId xmlns:a16="http://schemas.microsoft.com/office/drawing/2014/main" id="{8865465A-C7B3-82F5-358A-BB2B8AA2C389}"/>
                </a:ext>
              </a:extLst>
            </p:cNvPr>
            <p:cNvSpPr/>
            <p:nvPr/>
          </p:nvSpPr>
          <p:spPr>
            <a:xfrm>
              <a:off x="683568" y="2132856"/>
              <a:ext cx="2088232" cy="432048"/>
            </a:xfrm>
            <a:prstGeom prst="round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8" name="Rounded Rectangle 87">
              <a:extLst>
                <a:ext uri="{FF2B5EF4-FFF2-40B4-BE49-F238E27FC236}">
                  <a16:creationId xmlns:a16="http://schemas.microsoft.com/office/drawing/2014/main" id="{E2B80314-A9E1-F52D-C1FA-2225BF86CF1A}"/>
                </a:ext>
              </a:extLst>
            </p:cNvPr>
            <p:cNvSpPr/>
            <p:nvPr/>
          </p:nvSpPr>
          <p:spPr>
            <a:xfrm>
              <a:off x="5796136" y="-531440"/>
              <a:ext cx="936104" cy="432048"/>
            </a:xfrm>
            <a:prstGeom prst="round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822C0378-CF3B-5D21-E0FD-B1C967AB82E9}"/>
                </a:ext>
              </a:extLst>
            </p:cNvPr>
            <p:cNvCxnSpPr>
              <a:stCxn id="87" idx="3"/>
            </p:cNvCxnSpPr>
            <p:nvPr/>
          </p:nvCxnSpPr>
          <p:spPr>
            <a:xfrm flipV="1">
              <a:off x="2771800" y="-306626"/>
              <a:ext cx="2994255" cy="2655506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541" name="TextBox 9">
            <a:extLst>
              <a:ext uri="{FF2B5EF4-FFF2-40B4-BE49-F238E27FC236}">
                <a16:creationId xmlns:a16="http://schemas.microsoft.com/office/drawing/2014/main" id="{3E58F31E-DB10-4C2C-5330-31C625462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3838" y="4192588"/>
            <a:ext cx="23034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½  % increase</a:t>
            </a:r>
          </a:p>
        </p:txBody>
      </p:sp>
      <p:sp>
        <p:nvSpPr>
          <p:cNvPr id="22542" name="TextBox 14">
            <a:extLst>
              <a:ext uri="{FF2B5EF4-FFF2-40B4-BE49-F238E27FC236}">
                <a16:creationId xmlns:a16="http://schemas.microsoft.com/office/drawing/2014/main" id="{319988B1-E6C4-1A95-784E-DF166AF26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7963" y="1522413"/>
            <a:ext cx="2520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1.005</a:t>
            </a: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E9BFAE86-A28D-CF79-613C-97452CB601FA}"/>
              </a:ext>
            </a:extLst>
          </p:cNvPr>
          <p:cNvGrpSpPr/>
          <p:nvPr/>
        </p:nvGrpSpPr>
        <p:grpSpPr>
          <a:xfrm>
            <a:off x="1475656" y="2788571"/>
            <a:ext cx="6048672" cy="3024336"/>
            <a:chOff x="683568" y="-459432"/>
            <a:chExt cx="6048672" cy="3024336"/>
          </a:xfrm>
          <a:solidFill>
            <a:srgbClr val="CCCC00"/>
          </a:solidFill>
        </p:grpSpPr>
        <p:sp>
          <p:nvSpPr>
            <p:cNvPr id="97" name="Rounded Rectangle 96">
              <a:extLst>
                <a:ext uri="{FF2B5EF4-FFF2-40B4-BE49-F238E27FC236}">
                  <a16:creationId xmlns:a16="http://schemas.microsoft.com/office/drawing/2014/main" id="{160B44A6-CC34-A84D-6CE6-17F9DC87A98D}"/>
                </a:ext>
              </a:extLst>
            </p:cNvPr>
            <p:cNvSpPr/>
            <p:nvPr/>
          </p:nvSpPr>
          <p:spPr>
            <a:xfrm>
              <a:off x="683568" y="2132856"/>
              <a:ext cx="2088232" cy="432048"/>
            </a:xfrm>
            <a:prstGeom prst="round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8" name="Rounded Rectangle 97">
              <a:extLst>
                <a:ext uri="{FF2B5EF4-FFF2-40B4-BE49-F238E27FC236}">
                  <a16:creationId xmlns:a16="http://schemas.microsoft.com/office/drawing/2014/main" id="{F0477F3B-8105-EA85-D486-A1F383485ABB}"/>
                </a:ext>
              </a:extLst>
            </p:cNvPr>
            <p:cNvSpPr/>
            <p:nvPr/>
          </p:nvSpPr>
          <p:spPr>
            <a:xfrm>
              <a:off x="5796136" y="-459432"/>
              <a:ext cx="936104" cy="432048"/>
            </a:xfrm>
            <a:prstGeom prst="round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BC986456-713C-B6C7-F990-14A01BAC42DE}"/>
                </a:ext>
              </a:extLst>
            </p:cNvPr>
            <p:cNvCxnSpPr>
              <a:stCxn id="97" idx="3"/>
              <a:endCxn id="98" idx="1"/>
            </p:cNvCxnSpPr>
            <p:nvPr/>
          </p:nvCxnSpPr>
          <p:spPr>
            <a:xfrm flipV="1">
              <a:off x="2771800" y="-243408"/>
              <a:ext cx="3024336" cy="2592288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544" name="TextBox 41">
            <a:extLst>
              <a:ext uri="{FF2B5EF4-FFF2-40B4-BE49-F238E27FC236}">
                <a16:creationId xmlns:a16="http://schemas.microsoft.com/office/drawing/2014/main" id="{F39E46E1-7512-1AB3-0464-F220B09B80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3838" y="5365750"/>
            <a:ext cx="25193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No change</a:t>
            </a:r>
          </a:p>
        </p:txBody>
      </p:sp>
      <p:sp>
        <p:nvSpPr>
          <p:cNvPr id="22545" name="TextBox 16">
            <a:extLst>
              <a:ext uri="{FF2B5EF4-FFF2-40B4-BE49-F238E27FC236}">
                <a16:creationId xmlns:a16="http://schemas.microsoft.com/office/drawing/2014/main" id="{4D8CB045-88A0-D1D1-B422-2A4815ABAC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7963" y="2773363"/>
            <a:ext cx="2520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11">
            <a:extLst>
              <a:ext uri="{FF2B5EF4-FFF2-40B4-BE49-F238E27FC236}">
                <a16:creationId xmlns:a16="http://schemas.microsoft.com/office/drawing/2014/main" id="{5B47F190-1F2B-B67B-B4A1-1B360E9616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144463"/>
            <a:ext cx="7956550" cy="981075"/>
          </a:xfrm>
          <a:prstGeom prst="roundRect">
            <a:avLst>
              <a:gd name="adj" fmla="val 43579"/>
            </a:avLst>
          </a:prstGeom>
          <a:solidFill>
            <a:srgbClr val="FFFF00"/>
          </a:solidFill>
          <a:ln w="63500">
            <a:solidFill>
              <a:srgbClr val="5B0091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4000" b="1"/>
              <a:t>Example</a:t>
            </a: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1CCC56CA-7FC5-049F-2729-BF36F39502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2688" y="1236663"/>
            <a:ext cx="7632700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rgbClr val="000000"/>
                </a:solidFill>
                <a:latin typeface="Comic Sans MS" panose="030F0702030302020204" pitchFamily="66" charset="0"/>
              </a:rPr>
              <a:t>	A car depreciates at rate of 30%. Initially it cost £25,000.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rgbClr val="000000"/>
                </a:solidFill>
                <a:latin typeface="Comic Sans MS" panose="030F0702030302020204" pitchFamily="66" charset="0"/>
              </a:rPr>
              <a:t>	How much will it be worth after a year?</a:t>
            </a:r>
            <a:endParaRPr lang="en-US" altLang="en-US" sz="3600"/>
          </a:p>
          <a:p>
            <a:pPr eaLnBrk="1" hangingPunct="1">
              <a:spcBef>
                <a:spcPct val="0"/>
              </a:spcBef>
              <a:buFontTx/>
              <a:buAutoNum type="alphaLcParenR"/>
            </a:pPr>
            <a:endParaRPr lang="en-US" altLang="en-US" sz="28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675ECE-58DB-5A7F-392B-24D4787F0E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3394075"/>
            <a:ext cx="403225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i="1">
                <a:latin typeface="Kristen ITC" panose="03050502040202030202" pitchFamily="66" charset="0"/>
              </a:rPr>
              <a:t>70% of £25,000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 i="1">
              <a:latin typeface="Kristen ITC" panose="03050502040202030202" pitchFamily="66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i="1">
                <a:latin typeface="Kristen ITC" panose="03050502040202030202" pitchFamily="66" charset="0"/>
              </a:rPr>
              <a:t>10%= £2500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 i="1">
              <a:latin typeface="Kristen ITC" panose="03050502040202030202" pitchFamily="66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i="1">
                <a:latin typeface="Kristen ITC" panose="03050502040202030202" pitchFamily="66" charset="0"/>
              </a:rPr>
              <a:t>70% = </a:t>
            </a:r>
            <a:r>
              <a:rPr lang="en-GB" altLang="en-US" sz="2400" i="1" u="sng">
                <a:latin typeface="Kristen ITC" panose="03050502040202030202" pitchFamily="66" charset="0"/>
              </a:rPr>
              <a:t>£17,500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91573D-4A41-CE8C-7BF1-0ADE00A636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2924175"/>
            <a:ext cx="4283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 i="1">
                <a:latin typeface="Kristen ITC" panose="03050502040202030202" pitchFamily="66" charset="0"/>
              </a:rPr>
              <a:t>Decrease: </a:t>
            </a:r>
            <a:r>
              <a:rPr lang="en-GB" altLang="en-US" sz="2400" i="1">
                <a:latin typeface="Kristen ITC" panose="03050502040202030202" pitchFamily="66" charset="0"/>
              </a:rPr>
              <a:t>100 - 30 = 70%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845743-F2E8-8F0C-8DFA-FEA8152A15EC}"/>
              </a:ext>
            </a:extLst>
          </p:cNvPr>
          <p:cNvSpPr/>
          <p:nvPr/>
        </p:nvSpPr>
        <p:spPr>
          <a:xfrm>
            <a:off x="3878964" y="4512798"/>
            <a:ext cx="5256585" cy="144655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44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Is there a quicker way?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5379</TotalTime>
  <Words>384</Words>
  <Application>Microsoft Office PowerPoint</Application>
  <PresentationFormat>On-screen Show (4:3)</PresentationFormat>
  <Paragraphs>101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Cambria Math</vt:lpstr>
      <vt:lpstr>Comic Sans MS</vt:lpstr>
      <vt:lpstr>Kristen ITC</vt:lpstr>
      <vt:lpstr>Verdana</vt:lpstr>
      <vt:lpstr>Diseño predeterminado</vt:lpstr>
      <vt:lpstr>25/01/2023</vt:lpstr>
      <vt:lpstr>PowerPoint Presentation</vt:lpstr>
      <vt:lpstr>PowerPoint Presentation</vt:lpstr>
      <vt:lpstr>Percent Increase</vt:lpstr>
      <vt:lpstr>PowerPoint Presentation</vt:lpstr>
      <vt:lpstr>Method 1</vt:lpstr>
      <vt:lpstr>Method 2</vt:lpstr>
      <vt:lpstr>PowerPoint Presentation</vt:lpstr>
      <vt:lpstr>PowerPoint Presentation</vt:lpstr>
      <vt:lpstr>Percent Decrease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Lyn ZHANG</cp:lastModifiedBy>
  <cp:revision>744</cp:revision>
  <dcterms:created xsi:type="dcterms:W3CDTF">2010-05-23T14:28:12Z</dcterms:created>
  <dcterms:modified xsi:type="dcterms:W3CDTF">2023-01-25T03:51:25Z</dcterms:modified>
</cp:coreProperties>
</file>