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0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>
            <a:extLst>
              <a:ext uri="{FF2B5EF4-FFF2-40B4-BE49-F238E27FC236}">
                <a16:creationId xmlns:a16="http://schemas.microsoft.com/office/drawing/2014/main" id="{46B314DF-56DA-726E-D271-96C1A3E1BA56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8820BB42-4ED6-A936-5CBF-4F55C0C8DAE9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4" name="Freeform 16">
              <a:extLst>
                <a:ext uri="{FF2B5EF4-FFF2-40B4-BE49-F238E27FC236}">
                  <a16:creationId xmlns:a16="http://schemas.microsoft.com/office/drawing/2014/main" id="{B1461F8B-EF88-914A-9E5C-DAF923873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>
              <a:extLst>
                <a:ext uri="{FF2B5EF4-FFF2-40B4-BE49-F238E27FC236}">
                  <a16:creationId xmlns:a16="http://schemas.microsoft.com/office/drawing/2014/main" id="{9D5B3504-D365-E8ED-D690-B175F94EF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" name="Freeform 19">
              <a:extLst>
                <a:ext uri="{FF2B5EF4-FFF2-40B4-BE49-F238E27FC236}">
                  <a16:creationId xmlns:a16="http://schemas.microsoft.com/office/drawing/2014/main" id="{840E0A77-B725-AF17-A0FB-783531659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20939EF-EB32-725A-92B6-E1D11B663F8B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Date Placeholder 29">
            <a:extLst>
              <a:ext uri="{FF2B5EF4-FFF2-40B4-BE49-F238E27FC236}">
                <a16:creationId xmlns:a16="http://schemas.microsoft.com/office/drawing/2014/main" id="{972CBC1B-884C-5055-5854-F7F1F6EA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991875F-7765-47C7-9100-D36850178009}" type="datetimeFigureOut">
              <a:rPr lang="en-US"/>
              <a:pPr>
                <a:defRPr/>
              </a:pPr>
              <a:t>1/28/2023</a:t>
            </a:fld>
            <a:endParaRPr lang="en-US"/>
          </a:p>
        </p:txBody>
      </p:sp>
      <p:sp>
        <p:nvSpPr>
          <p:cNvPr id="10" name="Footer Placeholder 18">
            <a:extLst>
              <a:ext uri="{FF2B5EF4-FFF2-40B4-BE49-F238E27FC236}">
                <a16:creationId xmlns:a16="http://schemas.microsoft.com/office/drawing/2014/main" id="{64CEAA87-46E8-B2AB-CC09-D24A1A4BD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6">
            <a:extLst>
              <a:ext uri="{FF2B5EF4-FFF2-40B4-BE49-F238E27FC236}">
                <a16:creationId xmlns:a16="http://schemas.microsoft.com/office/drawing/2014/main" id="{AC91D2EA-A809-D1CD-6B28-EC7C2B69E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5EB73A-2B89-4410-98E7-0EECFE440A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66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17511C8B-FB86-D0F1-D419-1F6310D1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1BF68-F4B9-42BC-940C-59F777DD8B9D}" type="datetimeFigureOut">
              <a:rPr lang="en-US"/>
              <a:pPr>
                <a:defRPr/>
              </a:pPr>
              <a:t>1/28/2023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4749AB2-4FD5-F7C8-F66D-8E4C964E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39A90D8B-A7EB-A789-FA13-3DA23D480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B871A-659E-43B9-AF75-6566D78152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0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D02BE202-0E1D-859A-CF0D-9DBE79FD4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CE2C4-9E39-4624-BB5F-C4FA5BFD810E}" type="datetimeFigureOut">
              <a:rPr lang="en-US"/>
              <a:pPr>
                <a:defRPr/>
              </a:pPr>
              <a:t>1/28/2023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476E5D18-0059-9334-8F2E-57993DC9B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F1402077-301C-EFD3-77C6-08554A090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A6CF1-8AF5-4958-86F3-417703B073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84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D8410603-EAB8-DBB8-D846-05234F8DA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3F12D-9843-47B8-95B9-D7B879CC4DBE}" type="datetimeFigureOut">
              <a:rPr lang="en-US"/>
              <a:pPr>
                <a:defRPr/>
              </a:pPr>
              <a:t>1/28/2023</a:t>
            </a:fld>
            <a:endParaRPr 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74E2037B-5885-B0A2-68F7-5EB964A97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A6783798-5103-2555-550E-CFC9F5EFC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4CF63-FBE1-419D-B367-E891E4FD1D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781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>
            <a:extLst>
              <a:ext uri="{FF2B5EF4-FFF2-40B4-BE49-F238E27FC236}">
                <a16:creationId xmlns:a16="http://schemas.microsoft.com/office/drawing/2014/main" id="{67F2C2A5-D277-E082-16FD-DA972DDB4EE1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15">
            <a:extLst>
              <a:ext uri="{FF2B5EF4-FFF2-40B4-BE49-F238E27FC236}">
                <a16:creationId xmlns:a16="http://schemas.microsoft.com/office/drawing/2014/main" id="{808829E2-F93B-6951-8120-6065397A7EF0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C0EBD52-730A-EF03-3C4D-8855D63E5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A42507-547A-4DC4-8A01-44C08B7BD3A8}" type="datetimeFigureOut">
              <a:rPr lang="en-US"/>
              <a:pPr>
                <a:defRPr/>
              </a:pPr>
              <a:t>1/28/2023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F791176-5FBA-7044-836F-EDFAECE5A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178D3C2-A783-65BF-A86B-ECD1A5066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361B4-82D4-4CF0-90B9-88F82B9D34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083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252ABBC2-E09D-B481-66E5-4CEA1F50B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5ECF4E-3F58-47E6-9970-8829C9EDC489}" type="datetimeFigureOut">
              <a:rPr lang="en-US"/>
              <a:pPr>
                <a:defRPr/>
              </a:pPr>
              <a:t>1/28/2023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A99F79AD-298B-A161-A44F-EC7AF7A2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4E237A8D-D778-0324-490A-10E7033C4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3A244-8A8A-45B3-945E-12110CACF9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024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5838C1-2473-CEA0-BC52-7283098D6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1472DB-C928-4D63-AC02-A47AB48AD20F}" type="datetimeFigureOut">
              <a:rPr lang="en-US"/>
              <a:pPr>
                <a:defRPr/>
              </a:pPr>
              <a:t>1/28/2023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88182C-7DB1-ED9A-C03B-B8A6C2D2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7CD279-E2C7-8D2F-931F-3EE1DDAB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6E77C-3607-4D6D-AABF-595BDEC2DA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615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6AA26F44-4B5B-9889-93C4-34F02084B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1866A0-38C3-48E4-970F-77732B4C4CD5}" type="datetimeFigureOut">
              <a:rPr lang="en-US"/>
              <a:pPr>
                <a:defRPr/>
              </a:pPr>
              <a:t>1/28/2023</a:t>
            </a:fld>
            <a:endParaRPr 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BEA156BF-DA03-EB5B-A39F-3E90759E2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33042EC8-316F-CB56-CC2F-5919A12C5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D0411-89B7-4BD1-B542-297EB1423A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98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E953D5F3-EBA5-EC85-BBA3-2AEC549B0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CE878-60B2-43BA-9591-26C99902E5F0}" type="datetimeFigureOut">
              <a:rPr lang="en-US"/>
              <a:pPr>
                <a:defRPr/>
              </a:pPr>
              <a:t>1/28/2023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084CA8FC-5A63-913C-664D-AEAB22966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64A3A548-EF90-E8CD-EB0C-A79625581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F8C03-5CF5-42F7-9EC7-7ED336E191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280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07B85E-564E-18AF-3199-BD5C8A06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EDB941-2F23-4DB1-BAB0-5ADA5FF3DDBF}" type="datetimeFigureOut">
              <a:rPr lang="en-US"/>
              <a:pPr>
                <a:defRPr/>
              </a:pPr>
              <a:t>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271F2-768F-5671-7EA2-12D92798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572F1-56B7-EB07-028B-ABE14083B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33D97-AD6D-4176-B4AF-49F73958FA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5750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>
            <a:extLst>
              <a:ext uri="{FF2B5EF4-FFF2-40B4-BE49-F238E27FC236}">
                <a16:creationId xmlns:a16="http://schemas.microsoft.com/office/drawing/2014/main" id="{D379153E-3159-0AB2-48FD-40294282C8BD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46093425-3661-BBD7-5A5B-ECD6BEAF5053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96F22CDF-09BC-03B6-95B5-F6AC9BEF2805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A37152-DF3B-A947-4CC3-9E00CE87135C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>
            <a:extLst>
              <a:ext uri="{FF2B5EF4-FFF2-40B4-BE49-F238E27FC236}">
                <a16:creationId xmlns:a16="http://schemas.microsoft.com/office/drawing/2014/main" id="{B403D771-36A9-0EC0-BE15-A4866604791D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20">
            <a:extLst>
              <a:ext uri="{FF2B5EF4-FFF2-40B4-BE49-F238E27FC236}">
                <a16:creationId xmlns:a16="http://schemas.microsoft.com/office/drawing/2014/main" id="{6053CE08-7605-3CBC-F35B-102A8BACFD88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22A502FB-1CE5-A31E-CC82-E1F9D75B5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84A5159-0AF3-4F29-94D3-C3714E986737}" type="datetimeFigureOut">
              <a:rPr lang="en-US"/>
              <a:pPr>
                <a:defRPr/>
              </a:pPr>
              <a:t>1/28/2023</a:t>
            </a:fld>
            <a:endParaRPr lang="en-US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BB845F71-C68B-1581-A486-5A9A3C0F9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92F2348C-1713-4917-2CBF-A70B3C2D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E1F02-BE99-4344-8500-649B064E3B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7742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9C146272-52EB-8592-A3E6-1B442368BBB7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reeform 11">
            <a:extLst>
              <a:ext uri="{FF2B5EF4-FFF2-40B4-BE49-F238E27FC236}">
                <a16:creationId xmlns:a16="http://schemas.microsoft.com/office/drawing/2014/main" id="{67DB9851-F02D-CBAE-0D53-6C647721C9F9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7835DE67-C982-F686-9241-315855F1CBB8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0306D0-7741-122C-E209-D4FA1FD1DED8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36454F43-CC2F-1857-7355-421EF36CE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>
            <a:extLst>
              <a:ext uri="{FF2B5EF4-FFF2-40B4-BE49-F238E27FC236}">
                <a16:creationId xmlns:a16="http://schemas.microsoft.com/office/drawing/2014/main" id="{26C6EC71-572C-C84F-4284-2982883021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4606F0E5-710E-9412-1DFB-BE8CDA26A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5E047A9-38CD-45D4-8B44-AF106D1E4C75}" type="datetimeFigureOut">
              <a:rPr lang="en-US"/>
              <a:pPr>
                <a:defRPr/>
              </a:pPr>
              <a:t>1/28/2023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26F27FA6-0B2F-EE86-AE4F-D8EA9EAB9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DBF597A5-AB7F-DCA9-16A3-20D77C752E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Cooper Black" panose="0208090404030B020404" pitchFamily="18" charset="0"/>
              </a:defRPr>
            </a:lvl1pPr>
          </a:lstStyle>
          <a:p>
            <a:fld id="{A835EF53-5CF1-44F0-857A-40B15F132B3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22" r:id="rId5"/>
    <p:sldLayoutId id="2147483723" r:id="rId6"/>
    <p:sldLayoutId id="2147483716" r:id="rId7"/>
    <p:sldLayoutId id="2147483724" r:id="rId8"/>
    <p:sldLayoutId id="2147483725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oper Std Blac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oper Std Blac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oper Std Blac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oper Std Blac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oper Std Blac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oper Std Blac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oper Std Blac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oper Std Black" pitchFamily="18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1C8EF-585E-C2BB-F2A5-EE8D227023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dirty="0"/>
            </a:br>
            <a:r>
              <a:rPr lang="en-US" dirty="0"/>
              <a:t>5J Piecewise linear graphs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A3372-F858-53B8-2883-9A39D40BF779}"/>
              </a:ext>
            </a:extLst>
          </p:cNvPr>
          <p:cNvSpPr txBox="1">
            <a:spLocks/>
          </p:cNvSpPr>
          <p:nvPr/>
        </p:nvSpPr>
        <p:spPr>
          <a:xfrm>
            <a:off x="457199" y="457200"/>
            <a:ext cx="8345837" cy="5354664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100" dirty="0">
                <a:latin typeface="+mj-lt"/>
                <a:ea typeface="+mj-ea"/>
                <a:cs typeface="+mj-cs"/>
              </a:rPr>
              <a:t>Learning intentions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41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4100" dirty="0">
                <a:latin typeface="+mj-lt"/>
                <a:ea typeface="+mj-ea"/>
                <a:cs typeface="+mj-cs"/>
              </a:rPr>
              <a:t> To be able to construct and </a:t>
            </a:r>
            <a:r>
              <a:rPr lang="en-US" sz="4100" dirty="0" err="1">
                <a:latin typeface="+mj-lt"/>
                <a:ea typeface="+mj-ea"/>
                <a:cs typeface="+mj-cs"/>
              </a:rPr>
              <a:t>analyse</a:t>
            </a:r>
            <a:r>
              <a:rPr lang="en-US" sz="4100" dirty="0">
                <a:latin typeface="+mj-lt"/>
                <a:ea typeface="+mj-ea"/>
                <a:cs typeface="+mj-cs"/>
              </a:rPr>
              <a:t> piecewise linear graphs.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4100" dirty="0">
                <a:latin typeface="+mj-lt"/>
                <a:ea typeface="+mj-ea"/>
                <a:cs typeface="+mj-cs"/>
              </a:rPr>
              <a:t> To be able to construct and </a:t>
            </a:r>
            <a:r>
              <a:rPr lang="en-US" sz="4100" dirty="0" err="1">
                <a:latin typeface="+mj-lt"/>
                <a:ea typeface="+mj-ea"/>
                <a:cs typeface="+mj-cs"/>
              </a:rPr>
              <a:t>analyse</a:t>
            </a:r>
            <a:r>
              <a:rPr lang="en-US" sz="4100" dirty="0">
                <a:latin typeface="+mj-lt"/>
                <a:ea typeface="+mj-ea"/>
                <a:cs typeface="+mj-cs"/>
              </a:rPr>
              <a:t> step graphs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>
            <a:extLst>
              <a:ext uri="{FF2B5EF4-FFF2-40B4-BE49-F238E27FC236}">
                <a16:creationId xmlns:a16="http://schemas.microsoft.com/office/drawing/2014/main" id="{105EFA29-70F1-1323-A93E-F22504478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"/>
            <a:ext cx="807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Cooper Black" panose="0208090404030B020404" pitchFamily="18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Cooper Black" panose="0208090404030B020404" pitchFamily="18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ooper Black" panose="0208090404030B020404" pitchFamily="18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ooper Black" panose="0208090404030B020404" pitchFamily="18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dirty="0"/>
              <a:t>Piecewise linear graphs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984F5E-CAFC-2EF4-BF6D-88B794185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1202060"/>
            <a:ext cx="91440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Cooper Black" panose="0208090404030B020404" pitchFamily="18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Cooper Black" panose="0208090404030B020404" pitchFamily="18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ooper Black" panose="0208090404030B020404" pitchFamily="18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ooper Black" panose="0208090404030B020404" pitchFamily="18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/>
              <a:t>Sometimes a situation requires two linear graphs to obtain a suitable model. The graphs we use to model such situations are called </a:t>
            </a:r>
            <a:r>
              <a:rPr lang="en-US" altLang="en-US" sz="2400" dirty="0">
                <a:solidFill>
                  <a:srgbClr val="FF0000"/>
                </a:solidFill>
              </a:rPr>
              <a:t>piecewise linear graphs</a:t>
            </a:r>
          </a:p>
        </p:txBody>
      </p:sp>
      <p:pic>
        <p:nvPicPr>
          <p:cNvPr id="11274" name="Picture 10" descr="Piecewise Linear Functions | CK-12 Foundation">
            <a:extLst>
              <a:ext uri="{FF2B5EF4-FFF2-40B4-BE49-F238E27FC236}">
                <a16:creationId xmlns:a16="http://schemas.microsoft.com/office/drawing/2014/main" id="{B42DC48F-F654-1586-7652-957C76EAF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18805"/>
            <a:ext cx="4303363" cy="369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>
            <a:extLst>
              <a:ext uri="{FF2B5EF4-FFF2-40B4-BE49-F238E27FC236}">
                <a16:creationId xmlns:a16="http://schemas.microsoft.com/office/drawing/2014/main" id="{34895EFF-CAD0-2176-2C96-C865C7094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Cooper Black" panose="0208090404030B020404" pitchFamily="18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Cooper Black" panose="0208090404030B020404" pitchFamily="18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ooper Black" panose="0208090404030B020404" pitchFamily="18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ooper Black" panose="0208090404030B020404" pitchFamily="18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/>
              <a:t>Constructing a piecewise linear graph model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88AE49E-3F1D-7151-D1EB-ECF3B6DFE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533" y="828927"/>
            <a:ext cx="8120933" cy="26000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7731D80-7F77-54FE-F3B8-2AAA261B55D2}"/>
              </a:ext>
            </a:extLst>
          </p:cNvPr>
          <p:cNvSpPr txBox="1"/>
          <p:nvPr/>
        </p:nvSpPr>
        <p:spPr>
          <a:xfrm>
            <a:off x="387457" y="3564610"/>
            <a:ext cx="841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50+40×</a:t>
            </a:r>
            <a:r>
              <a:rPr lang="en-US" dirty="0">
                <a:solidFill>
                  <a:srgbClr val="0070C0"/>
                </a:solidFill>
              </a:rPr>
              <a:t>2.5</a:t>
            </a:r>
            <a:r>
              <a:rPr lang="en-US" dirty="0"/>
              <a:t>=$150             80+30×</a:t>
            </a:r>
            <a:r>
              <a:rPr lang="en-US" dirty="0">
                <a:solidFill>
                  <a:srgbClr val="C00000"/>
                </a:solidFill>
              </a:rPr>
              <a:t>3</a:t>
            </a:r>
            <a:r>
              <a:rPr lang="en-US" dirty="0"/>
              <a:t>=$170                 80+30×</a:t>
            </a:r>
            <a:r>
              <a:rPr lang="en-US" dirty="0">
                <a:solidFill>
                  <a:srgbClr val="C00000"/>
                </a:solidFill>
              </a:rPr>
              <a:t>6</a:t>
            </a:r>
            <a:r>
              <a:rPr lang="en-US" dirty="0"/>
              <a:t>=$260</a:t>
            </a:r>
            <a:endParaRPr lang="en-A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2C83C8-E61E-DCF0-BA1D-091FD09DD09A}"/>
              </a:ext>
            </a:extLst>
          </p:cNvPr>
          <p:cNvSpPr txBox="1"/>
          <p:nvPr/>
        </p:nvSpPr>
        <p:spPr>
          <a:xfrm>
            <a:off x="4052718" y="2004979"/>
            <a:ext cx="6742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46DA79-B3B1-2A50-788C-9E602B781A00}"/>
              </a:ext>
            </a:extLst>
          </p:cNvPr>
          <p:cNvSpPr txBox="1"/>
          <p:nvPr/>
        </p:nvSpPr>
        <p:spPr>
          <a:xfrm>
            <a:off x="4052717" y="1534148"/>
            <a:ext cx="6742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</a:t>
            </a:r>
            <a:endParaRPr lang="en-AU" dirty="0">
              <a:solidFill>
                <a:srgbClr val="0070C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5017F9F-8BC6-C03C-E17F-DDA29C61D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533" y="4012848"/>
            <a:ext cx="8120933" cy="33548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AB772ED-C957-E7C9-15AC-91545C8069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6966" y="4427234"/>
            <a:ext cx="3720032" cy="2172003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E2D1123-9355-ACD8-35C6-F20FF1BB27CC}"/>
              </a:ext>
            </a:extLst>
          </p:cNvPr>
          <p:cNvCxnSpPr>
            <a:cxnSpLocks/>
          </p:cNvCxnSpPr>
          <p:nvPr/>
        </p:nvCxnSpPr>
        <p:spPr>
          <a:xfrm flipV="1">
            <a:off x="3390900" y="5626100"/>
            <a:ext cx="923925" cy="540861"/>
          </a:xfrm>
          <a:prstGeom prst="line">
            <a:avLst/>
          </a:prstGeom>
          <a:ln w="2222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52D7554-D0FC-FE53-8E0C-DB71DDE8EED4}"/>
              </a:ext>
            </a:extLst>
          </p:cNvPr>
          <p:cNvSpPr txBox="1"/>
          <p:nvPr/>
        </p:nvSpPr>
        <p:spPr>
          <a:xfrm>
            <a:off x="6299200" y="6273800"/>
            <a:ext cx="825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x</a:t>
            </a:r>
            <a:endParaRPr lang="en-AU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6D59C7-828E-91E2-C721-8646C6AEE1A9}"/>
              </a:ext>
            </a:extLst>
          </p:cNvPr>
          <p:cNvSpPr txBox="1"/>
          <p:nvPr/>
        </p:nvSpPr>
        <p:spPr>
          <a:xfrm>
            <a:off x="3314700" y="4311650"/>
            <a:ext cx="825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</a:t>
            </a:r>
            <a:endParaRPr lang="en-AU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49AFB1B-0CA7-E727-7FB5-ADC120828E87}"/>
              </a:ext>
            </a:extLst>
          </p:cNvPr>
          <p:cNvSpPr txBox="1"/>
          <p:nvPr/>
        </p:nvSpPr>
        <p:spPr>
          <a:xfrm>
            <a:off x="6543572" y="4447460"/>
            <a:ext cx="1092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</a:rPr>
              <a:t>C=50+40x</a:t>
            </a:r>
            <a:endParaRPr lang="en-AU" sz="1000" dirty="0">
              <a:solidFill>
                <a:srgbClr val="0070C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BD1C222-E932-A63A-D93B-F823B6AC2EE2}"/>
              </a:ext>
            </a:extLst>
          </p:cNvPr>
          <p:cNvSpPr txBox="1"/>
          <p:nvPr/>
        </p:nvSpPr>
        <p:spPr>
          <a:xfrm>
            <a:off x="6543572" y="4640498"/>
            <a:ext cx="1092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C=80+30x</a:t>
            </a:r>
            <a:endParaRPr lang="en-AU" sz="1000" dirty="0">
              <a:solidFill>
                <a:srgbClr val="C0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DBCA452-D2A5-337F-2500-FAA3F6823D59}"/>
              </a:ext>
            </a:extLst>
          </p:cNvPr>
          <p:cNvSpPr txBox="1"/>
          <p:nvPr/>
        </p:nvSpPr>
        <p:spPr>
          <a:xfrm>
            <a:off x="2981325" y="6059239"/>
            <a:ext cx="520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70C0"/>
                </a:solidFill>
              </a:rPr>
              <a:t>(0,50)</a:t>
            </a:r>
            <a:endParaRPr lang="en-AU" sz="800" dirty="0">
              <a:solidFill>
                <a:srgbClr val="0070C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2DCC53-2000-BE21-75D0-E4DDF52B73DE}"/>
              </a:ext>
            </a:extLst>
          </p:cNvPr>
          <p:cNvSpPr txBox="1"/>
          <p:nvPr/>
        </p:nvSpPr>
        <p:spPr>
          <a:xfrm>
            <a:off x="3870722" y="5355328"/>
            <a:ext cx="6254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C00000"/>
                </a:solidFill>
              </a:rPr>
              <a:t>(3,170)</a:t>
            </a:r>
            <a:endParaRPr lang="en-AU" sz="800" dirty="0">
              <a:solidFill>
                <a:srgbClr val="C0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02ECCA8-FCEC-0012-9B74-4745C588694C}"/>
              </a:ext>
            </a:extLst>
          </p:cNvPr>
          <p:cNvSpPr txBox="1"/>
          <p:nvPr/>
        </p:nvSpPr>
        <p:spPr>
          <a:xfrm>
            <a:off x="5673725" y="4693681"/>
            <a:ext cx="6254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C00000"/>
                </a:solidFill>
              </a:rPr>
              <a:t>(8,320)</a:t>
            </a:r>
            <a:endParaRPr lang="en-AU" sz="800" dirty="0">
              <a:solidFill>
                <a:srgbClr val="C00000"/>
              </a:solidFill>
            </a:endParaRPr>
          </a:p>
        </p:txBody>
      </p:sp>
      <p:sp>
        <p:nvSpPr>
          <p:cNvPr id="12288" name="TextBox 12287">
            <a:extLst>
              <a:ext uri="{FF2B5EF4-FFF2-40B4-BE49-F238E27FC236}">
                <a16:creationId xmlns:a16="http://schemas.microsoft.com/office/drawing/2014/main" id="{F1CB7251-AAAF-6DAB-5155-1B4E62304AC2}"/>
              </a:ext>
            </a:extLst>
          </p:cNvPr>
          <p:cNvSpPr txBox="1"/>
          <p:nvPr/>
        </p:nvSpPr>
        <p:spPr>
          <a:xfrm>
            <a:off x="3486" y="5187376"/>
            <a:ext cx="26929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80+30×</a:t>
            </a:r>
            <a:r>
              <a:rPr lang="en-US" dirty="0">
                <a:solidFill>
                  <a:srgbClr val="C00000"/>
                </a:solidFill>
              </a:rPr>
              <a:t>3</a:t>
            </a:r>
            <a:r>
              <a:rPr lang="en-US" dirty="0"/>
              <a:t>=$170  </a:t>
            </a:r>
            <a:r>
              <a:rPr lang="en-US" dirty="0">
                <a:solidFill>
                  <a:srgbClr val="C00000"/>
                </a:solidFill>
              </a:rPr>
              <a:t>(3,170)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12291" name="TextBox 12290">
            <a:extLst>
              <a:ext uri="{FF2B5EF4-FFF2-40B4-BE49-F238E27FC236}">
                <a16:creationId xmlns:a16="http://schemas.microsoft.com/office/drawing/2014/main" id="{0F4AE510-1F2F-A4B2-259B-B06F5074C33C}"/>
              </a:ext>
            </a:extLst>
          </p:cNvPr>
          <p:cNvSpPr txBox="1"/>
          <p:nvPr/>
        </p:nvSpPr>
        <p:spPr>
          <a:xfrm>
            <a:off x="18724" y="4373666"/>
            <a:ext cx="2448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50+40×</a:t>
            </a:r>
            <a:r>
              <a:rPr lang="en-US" dirty="0">
                <a:solidFill>
                  <a:srgbClr val="0070C0"/>
                </a:solidFill>
              </a:rPr>
              <a:t>0</a:t>
            </a:r>
            <a:r>
              <a:rPr lang="en-US" dirty="0"/>
              <a:t>=$50   </a:t>
            </a:r>
            <a:r>
              <a:rPr lang="en-US" dirty="0">
                <a:solidFill>
                  <a:srgbClr val="0070C0"/>
                </a:solidFill>
              </a:rPr>
              <a:t>(0,50)  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12292" name="TextBox 12291">
            <a:extLst>
              <a:ext uri="{FF2B5EF4-FFF2-40B4-BE49-F238E27FC236}">
                <a16:creationId xmlns:a16="http://schemas.microsoft.com/office/drawing/2014/main" id="{FF9ADD12-ED4B-C598-9CA7-234086BA1129}"/>
              </a:ext>
            </a:extLst>
          </p:cNvPr>
          <p:cNvSpPr txBox="1"/>
          <p:nvPr/>
        </p:nvSpPr>
        <p:spPr>
          <a:xfrm>
            <a:off x="19185" y="5568950"/>
            <a:ext cx="26929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80+30×</a:t>
            </a:r>
            <a:r>
              <a:rPr lang="en-US" dirty="0">
                <a:solidFill>
                  <a:srgbClr val="C00000"/>
                </a:solidFill>
              </a:rPr>
              <a:t>8</a:t>
            </a:r>
            <a:r>
              <a:rPr lang="en-US" dirty="0"/>
              <a:t>=$320  </a:t>
            </a:r>
            <a:r>
              <a:rPr lang="en-US" dirty="0">
                <a:solidFill>
                  <a:srgbClr val="C00000"/>
                </a:solidFill>
              </a:rPr>
              <a:t>(8,320)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12293" name="TextBox 12292">
            <a:extLst>
              <a:ext uri="{FF2B5EF4-FFF2-40B4-BE49-F238E27FC236}">
                <a16:creationId xmlns:a16="http://schemas.microsoft.com/office/drawing/2014/main" id="{A7E7B72C-957C-BFDC-610E-0473B9F0DE2F}"/>
              </a:ext>
            </a:extLst>
          </p:cNvPr>
          <p:cNvSpPr txBox="1"/>
          <p:nvPr/>
        </p:nvSpPr>
        <p:spPr>
          <a:xfrm>
            <a:off x="-6216" y="4781344"/>
            <a:ext cx="3130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50+40×</a:t>
            </a:r>
            <a:r>
              <a:rPr lang="en-US" dirty="0">
                <a:solidFill>
                  <a:srgbClr val="0070C0"/>
                </a:solidFill>
              </a:rPr>
              <a:t>2.5</a:t>
            </a:r>
            <a:r>
              <a:rPr lang="en-US" dirty="0"/>
              <a:t>=$150 </a:t>
            </a:r>
            <a:r>
              <a:rPr lang="en-US" dirty="0">
                <a:solidFill>
                  <a:srgbClr val="0070C0"/>
                </a:solidFill>
              </a:rPr>
              <a:t>(2.5,150)</a:t>
            </a:r>
            <a:r>
              <a:rPr lang="en-US" dirty="0"/>
              <a:t>   </a:t>
            </a:r>
            <a:r>
              <a:rPr lang="en-US" dirty="0">
                <a:solidFill>
                  <a:srgbClr val="0070C0"/>
                </a:solidFill>
              </a:rPr>
              <a:t>  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12294" name="Oval 12293">
            <a:extLst>
              <a:ext uri="{FF2B5EF4-FFF2-40B4-BE49-F238E27FC236}">
                <a16:creationId xmlns:a16="http://schemas.microsoft.com/office/drawing/2014/main" id="{89898661-FE12-55D1-1594-1AA6345DA20D}"/>
              </a:ext>
            </a:extLst>
          </p:cNvPr>
          <p:cNvSpPr/>
          <p:nvPr/>
        </p:nvSpPr>
        <p:spPr>
          <a:xfrm>
            <a:off x="4187825" y="5702300"/>
            <a:ext cx="0" cy="0"/>
          </a:xfrm>
          <a:prstGeom prst="ellipse">
            <a:avLst/>
          </a:prstGeom>
          <a:solidFill>
            <a:srgbClr val="0070C0"/>
          </a:solidFill>
          <a:ln w="730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299" name="Oval 12298">
            <a:extLst>
              <a:ext uri="{FF2B5EF4-FFF2-40B4-BE49-F238E27FC236}">
                <a16:creationId xmlns:a16="http://schemas.microsoft.com/office/drawing/2014/main" id="{6E0940D8-EE88-71B1-DC34-F5081A2BACAB}"/>
              </a:ext>
            </a:extLst>
          </p:cNvPr>
          <p:cNvSpPr/>
          <p:nvPr/>
        </p:nvSpPr>
        <p:spPr>
          <a:xfrm>
            <a:off x="3381375" y="6137275"/>
            <a:ext cx="45719" cy="45719"/>
          </a:xfrm>
          <a:prstGeom prst="ellipse">
            <a:avLst/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300" name="TextBox 12299">
            <a:extLst>
              <a:ext uri="{FF2B5EF4-FFF2-40B4-BE49-F238E27FC236}">
                <a16:creationId xmlns:a16="http://schemas.microsoft.com/office/drawing/2014/main" id="{7380F972-56CC-564B-6D8A-AADB3BE9423D}"/>
              </a:ext>
            </a:extLst>
          </p:cNvPr>
          <p:cNvSpPr txBox="1"/>
          <p:nvPr/>
        </p:nvSpPr>
        <p:spPr>
          <a:xfrm>
            <a:off x="3975497" y="5761838"/>
            <a:ext cx="6254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70C0"/>
                </a:solidFill>
              </a:rPr>
              <a:t>(2.5,150)</a:t>
            </a:r>
            <a:endParaRPr lang="en-AU" sz="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/>
      <p:bldP spid="26" grpId="0"/>
      <p:bldP spid="27" grpId="0"/>
      <p:bldP spid="28" grpId="0"/>
      <p:bldP spid="29" grpId="0"/>
      <p:bldP spid="30" grpId="0"/>
      <p:bldP spid="12288" grpId="0"/>
      <p:bldP spid="12291" grpId="0"/>
      <p:bldP spid="12292" grpId="0"/>
      <p:bldP spid="12293" grpId="0"/>
      <p:bldP spid="12294" grpId="0" animBg="1"/>
      <p:bldP spid="12299" grpId="0" animBg="1"/>
      <p:bldP spid="123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>
            <a:extLst>
              <a:ext uri="{FF2B5EF4-FFF2-40B4-BE49-F238E27FC236}">
                <a16:creationId xmlns:a16="http://schemas.microsoft.com/office/drawing/2014/main" id="{105EFA29-70F1-1323-A93E-F22504478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"/>
            <a:ext cx="807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Cooper Black" panose="0208090404030B020404" pitchFamily="18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Cooper Black" panose="0208090404030B020404" pitchFamily="18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ooper Black" panose="0208090404030B020404" pitchFamily="18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ooper Black" panose="0208090404030B020404" pitchFamily="18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dirty="0"/>
              <a:t>Step graphs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984F5E-CAFC-2EF4-BF6D-88B794185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1202060"/>
            <a:ext cx="91440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Cooper Black" panose="0208090404030B020404" pitchFamily="18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Cooper Black" panose="0208090404030B020404" pitchFamily="18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ooper Black" panose="0208090404030B020404" pitchFamily="18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ooper Black" panose="0208090404030B020404" pitchFamily="18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/>
              <a:t>A </a:t>
            </a:r>
            <a:r>
              <a:rPr lang="en-US" altLang="en-US" sz="2400" dirty="0">
                <a:solidFill>
                  <a:srgbClr val="C00000"/>
                </a:solidFill>
              </a:rPr>
              <a:t>step graph </a:t>
            </a:r>
            <a:r>
              <a:rPr lang="en-US" altLang="en-US" sz="2400" dirty="0"/>
              <a:t>is a type of piecewise graph that uses line segments where each line segment is horizontal.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pic>
        <p:nvPicPr>
          <p:cNvPr id="48130" name="Picture 2" descr="Cost of postage graph for step functions">
            <a:extLst>
              <a:ext uri="{FF2B5EF4-FFF2-40B4-BE49-F238E27FC236}">
                <a16:creationId xmlns:a16="http://schemas.microsoft.com/office/drawing/2014/main" id="{336911AA-EC1B-5B18-0819-7EAFE0B2C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467" y="2193717"/>
            <a:ext cx="4559064" cy="4105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4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98FA72-27ED-1ACE-0FAB-662A40B22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Cooper Black" panose="0208090404030B020404" pitchFamily="18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Cooper Black" panose="0208090404030B020404" pitchFamily="18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ooper Black" panose="0208090404030B020404" pitchFamily="18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ooper Black" panose="0208090404030B020404" pitchFamily="18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/>
              <a:t>Step graphs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3D5958-1B04-EAF9-4224-C256CE841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858" y="704592"/>
            <a:ext cx="8192064" cy="452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466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98FA72-27ED-1ACE-0FAB-662A40B22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Cooper Black" panose="0208090404030B020404" pitchFamily="18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Cooper Black" panose="0208090404030B020404" pitchFamily="18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ooper Black" panose="0208090404030B020404" pitchFamily="18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ooper Black" panose="0208090404030B020404" pitchFamily="18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ooper Black" panose="0208090404030B0204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/>
              <a:t>Step graphs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CD2CC6-87AA-86C7-1073-6FC68EED28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5313" y="839550"/>
            <a:ext cx="4692887" cy="47060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B339E6-BE9A-F468-25E1-8F85589CF5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03" y="2354188"/>
            <a:ext cx="3677610" cy="117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045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ustom 1">
      <a:majorFont>
        <a:latin typeface="Cooper Std Black"/>
        <a:ea typeface=""/>
        <a:cs typeface=""/>
      </a:majorFont>
      <a:minorFont>
        <a:latin typeface="Cooper Black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3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4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311</TotalTime>
  <Words>145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Cooper Std Black</vt:lpstr>
      <vt:lpstr>Cooper Black</vt:lpstr>
      <vt:lpstr>Wingdings 3</vt:lpstr>
      <vt:lpstr>Verdana</vt:lpstr>
      <vt:lpstr>Wingdings 2</vt:lpstr>
      <vt:lpstr>Calibri</vt:lpstr>
      <vt:lpstr>Symbol</vt:lpstr>
      <vt:lpstr>Concourse</vt:lpstr>
      <vt:lpstr> 5J Piecewise linear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Wallenpaupack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Piecewise Functions</dc:title>
  <dc:creator>CUNNINEV</dc:creator>
  <cp:lastModifiedBy>Lyn ZHANG</cp:lastModifiedBy>
  <cp:revision>15</cp:revision>
  <dcterms:created xsi:type="dcterms:W3CDTF">2010-02-05T18:46:29Z</dcterms:created>
  <dcterms:modified xsi:type="dcterms:W3CDTF">2023-01-28T01:02:41Z</dcterms:modified>
</cp:coreProperties>
</file>