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tags/tag6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341" r:id="rId3"/>
    <p:sldId id="258" r:id="rId4"/>
    <p:sldId id="260" r:id="rId5"/>
    <p:sldId id="330" r:id="rId6"/>
    <p:sldId id="335" r:id="rId7"/>
    <p:sldId id="259" r:id="rId8"/>
    <p:sldId id="332" r:id="rId9"/>
    <p:sldId id="263" r:id="rId10"/>
    <p:sldId id="336" r:id="rId11"/>
    <p:sldId id="337" r:id="rId12"/>
    <p:sldId id="342" r:id="rId13"/>
    <p:sldId id="278" r:id="rId14"/>
    <p:sldId id="287" r:id="rId15"/>
    <p:sldId id="289" r:id="rId16"/>
    <p:sldId id="283" r:id="rId17"/>
    <p:sldId id="284" r:id="rId18"/>
    <p:sldId id="285" r:id="rId19"/>
    <p:sldId id="338" r:id="rId20"/>
    <p:sldId id="257" r:id="rId21"/>
    <p:sldId id="339" r:id="rId22"/>
    <p:sldId id="340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32"/>
  </p:normalViewPr>
  <p:slideViewPr>
    <p:cSldViewPr snapToGrid="0">
      <p:cViewPr varScale="1">
        <p:scale>
          <a:sx n="62" d="100"/>
          <a:sy n="62" d="100"/>
        </p:scale>
        <p:origin x="81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1ED2244-0EC9-4971-89FA-2DF1A9ACD2F7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4D19DD70-FB99-4423-B3E0-30024E42C354}">
      <dgm:prSet/>
      <dgm:spPr/>
      <dgm:t>
        <a:bodyPr/>
        <a:lstStyle/>
        <a:p>
          <a:r>
            <a:rPr lang="en-US"/>
            <a:t>There are </a:t>
          </a:r>
          <a:r>
            <a:rPr lang="en-US" b="1"/>
            <a:t>three possible outcomes </a:t>
          </a:r>
          <a:r>
            <a:rPr lang="en-US"/>
            <a:t>when considering a system of two simultaneous linear equations in </a:t>
          </a:r>
          <a:r>
            <a:rPr lang="en-US" b="1"/>
            <a:t>two unknowns</a:t>
          </a:r>
          <a:r>
            <a:rPr lang="en-US"/>
            <a:t>:</a:t>
          </a:r>
        </a:p>
      </dgm:t>
    </dgm:pt>
    <dgm:pt modelId="{70873638-10FC-4988-8CAD-671A9A41396D}" type="parTrans" cxnId="{6D7F600D-B497-4F7D-AEAA-A8928D65E057}">
      <dgm:prSet/>
      <dgm:spPr/>
      <dgm:t>
        <a:bodyPr/>
        <a:lstStyle/>
        <a:p>
          <a:endParaRPr lang="en-US"/>
        </a:p>
      </dgm:t>
    </dgm:pt>
    <dgm:pt modelId="{81A3CADF-8D34-4385-B0BA-1E35C1D3B118}" type="sibTrans" cxnId="{6D7F600D-B497-4F7D-AEAA-A8928D65E057}">
      <dgm:prSet/>
      <dgm:spPr/>
      <dgm:t>
        <a:bodyPr/>
        <a:lstStyle/>
        <a:p>
          <a:endParaRPr lang="en-US"/>
        </a:p>
      </dgm:t>
    </dgm:pt>
    <dgm:pt modelId="{9CE4DABD-76AE-444C-AEE0-1A3E7C7E0823}">
      <dgm:prSet/>
      <dgm:spPr/>
      <dgm:t>
        <a:bodyPr/>
        <a:lstStyle/>
        <a:p>
          <a:r>
            <a:rPr lang="en-US" dirty="0"/>
            <a:t>There is a </a:t>
          </a:r>
          <a:r>
            <a:rPr lang="en-US" b="1" dirty="0"/>
            <a:t>unique</a:t>
          </a:r>
          <a:r>
            <a:rPr lang="en-US" dirty="0"/>
            <a:t> solution. (Lines intersect at a point.)</a:t>
          </a:r>
        </a:p>
      </dgm:t>
    </dgm:pt>
    <dgm:pt modelId="{3B33A482-6C22-4E79-8AF2-BFC51BE5C7E5}" type="parTrans" cxnId="{53E8E1BB-DDE7-487B-8E88-A1CDECD0358B}">
      <dgm:prSet/>
      <dgm:spPr/>
      <dgm:t>
        <a:bodyPr/>
        <a:lstStyle/>
        <a:p>
          <a:endParaRPr lang="en-US"/>
        </a:p>
      </dgm:t>
    </dgm:pt>
    <dgm:pt modelId="{233E955A-7ABB-43D0-98D1-6922A1CF7299}" type="sibTrans" cxnId="{53E8E1BB-DDE7-487B-8E88-A1CDECD0358B}">
      <dgm:prSet/>
      <dgm:spPr/>
      <dgm:t>
        <a:bodyPr/>
        <a:lstStyle/>
        <a:p>
          <a:endParaRPr lang="en-US"/>
        </a:p>
      </dgm:t>
    </dgm:pt>
    <dgm:pt modelId="{9C91C703-1BD3-41F3-9466-D5622979BF76}">
      <dgm:prSet/>
      <dgm:spPr/>
      <dgm:t>
        <a:bodyPr/>
        <a:lstStyle/>
        <a:p>
          <a:r>
            <a:rPr lang="en-US"/>
            <a:t>There are </a:t>
          </a:r>
          <a:r>
            <a:rPr lang="en-US" b="1"/>
            <a:t>infinitely many solutions</a:t>
          </a:r>
          <a:r>
            <a:rPr lang="en-US"/>
            <a:t>. (Lines coincide.)</a:t>
          </a:r>
        </a:p>
      </dgm:t>
    </dgm:pt>
    <dgm:pt modelId="{13164AC4-A267-4448-8030-6EFA042D95E9}" type="parTrans" cxnId="{BD49B706-F482-45BD-AC67-260142A899D4}">
      <dgm:prSet/>
      <dgm:spPr/>
      <dgm:t>
        <a:bodyPr/>
        <a:lstStyle/>
        <a:p>
          <a:endParaRPr lang="en-US"/>
        </a:p>
      </dgm:t>
    </dgm:pt>
    <dgm:pt modelId="{0187F0D4-9C1B-46F1-8D63-E22B1A14B6D5}" type="sibTrans" cxnId="{BD49B706-F482-45BD-AC67-260142A899D4}">
      <dgm:prSet/>
      <dgm:spPr/>
      <dgm:t>
        <a:bodyPr/>
        <a:lstStyle/>
        <a:p>
          <a:endParaRPr lang="en-US"/>
        </a:p>
      </dgm:t>
    </dgm:pt>
    <dgm:pt modelId="{826B372A-9CF9-4064-86E6-0D922FE41DDC}">
      <dgm:prSet/>
      <dgm:spPr/>
      <dgm:t>
        <a:bodyPr/>
        <a:lstStyle/>
        <a:p>
          <a:r>
            <a:rPr lang="en-US"/>
            <a:t>There is </a:t>
          </a:r>
          <a:r>
            <a:rPr lang="en-US" b="1"/>
            <a:t>no solution</a:t>
          </a:r>
          <a:r>
            <a:rPr lang="en-US"/>
            <a:t>. (Lines are parallel.)</a:t>
          </a:r>
        </a:p>
      </dgm:t>
    </dgm:pt>
    <dgm:pt modelId="{2CA2FD19-C7F5-4478-A658-8D8FE18BCC32}" type="parTrans" cxnId="{E6D69768-BEB1-44DC-8704-74F4354C56F1}">
      <dgm:prSet/>
      <dgm:spPr/>
      <dgm:t>
        <a:bodyPr/>
        <a:lstStyle/>
        <a:p>
          <a:endParaRPr lang="en-US"/>
        </a:p>
      </dgm:t>
    </dgm:pt>
    <dgm:pt modelId="{30E7E5A4-24D3-4A1D-8C69-DD0C6C0C449A}" type="sibTrans" cxnId="{E6D69768-BEB1-44DC-8704-74F4354C56F1}">
      <dgm:prSet/>
      <dgm:spPr/>
      <dgm:t>
        <a:bodyPr/>
        <a:lstStyle/>
        <a:p>
          <a:endParaRPr lang="en-US"/>
        </a:p>
      </dgm:t>
    </dgm:pt>
    <dgm:pt modelId="{51EB50FF-A593-004B-B8BD-A9A92B1C227D}" type="pres">
      <dgm:prSet presAssocID="{81ED2244-0EC9-4971-89FA-2DF1A9ACD2F7}" presName="linear" presStyleCnt="0">
        <dgm:presLayoutVars>
          <dgm:animLvl val="lvl"/>
          <dgm:resizeHandles val="exact"/>
        </dgm:presLayoutVars>
      </dgm:prSet>
      <dgm:spPr/>
    </dgm:pt>
    <dgm:pt modelId="{E61FAC64-CBEA-FD40-9CA5-22A34206BB7D}" type="pres">
      <dgm:prSet presAssocID="{4D19DD70-FB99-4423-B3E0-30024E42C354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B980C7DD-2C7A-5941-A061-9CA7D1B22AF6}" type="pres">
      <dgm:prSet presAssocID="{81A3CADF-8D34-4385-B0BA-1E35C1D3B118}" presName="spacer" presStyleCnt="0"/>
      <dgm:spPr/>
    </dgm:pt>
    <dgm:pt modelId="{E0398DF4-D719-E647-A4AE-355A230E41C8}" type="pres">
      <dgm:prSet presAssocID="{9CE4DABD-76AE-444C-AEE0-1A3E7C7E0823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21F78997-FAE0-1645-A899-17E696527A39}" type="pres">
      <dgm:prSet presAssocID="{233E955A-7ABB-43D0-98D1-6922A1CF7299}" presName="spacer" presStyleCnt="0"/>
      <dgm:spPr/>
    </dgm:pt>
    <dgm:pt modelId="{BA20A76D-3711-1741-AE88-A426CD7385E5}" type="pres">
      <dgm:prSet presAssocID="{9C91C703-1BD3-41F3-9466-D5622979BF76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60E5229C-7E0A-9D42-829E-302D09E66E03}" type="pres">
      <dgm:prSet presAssocID="{0187F0D4-9C1B-46F1-8D63-E22B1A14B6D5}" presName="spacer" presStyleCnt="0"/>
      <dgm:spPr/>
    </dgm:pt>
    <dgm:pt modelId="{EAD11F04-C2BF-C84A-86C3-65FCD17A73DE}" type="pres">
      <dgm:prSet presAssocID="{826B372A-9CF9-4064-86E6-0D922FE41DDC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BD49B706-F482-45BD-AC67-260142A899D4}" srcId="{81ED2244-0EC9-4971-89FA-2DF1A9ACD2F7}" destId="{9C91C703-1BD3-41F3-9466-D5622979BF76}" srcOrd="2" destOrd="0" parTransId="{13164AC4-A267-4448-8030-6EFA042D95E9}" sibTransId="{0187F0D4-9C1B-46F1-8D63-E22B1A14B6D5}"/>
    <dgm:cxn modelId="{6D7F600D-B497-4F7D-AEAA-A8928D65E057}" srcId="{81ED2244-0EC9-4971-89FA-2DF1A9ACD2F7}" destId="{4D19DD70-FB99-4423-B3E0-30024E42C354}" srcOrd="0" destOrd="0" parTransId="{70873638-10FC-4988-8CAD-671A9A41396D}" sibTransId="{81A3CADF-8D34-4385-B0BA-1E35C1D3B118}"/>
    <dgm:cxn modelId="{FADA9E31-4A53-1A4E-B9FF-712054387199}" type="presOf" srcId="{81ED2244-0EC9-4971-89FA-2DF1A9ACD2F7}" destId="{51EB50FF-A593-004B-B8BD-A9A92B1C227D}" srcOrd="0" destOrd="0" presId="urn:microsoft.com/office/officeart/2005/8/layout/vList2"/>
    <dgm:cxn modelId="{5D13C165-5E54-624C-90D9-102BB3B73B88}" type="presOf" srcId="{9C91C703-1BD3-41F3-9466-D5622979BF76}" destId="{BA20A76D-3711-1741-AE88-A426CD7385E5}" srcOrd="0" destOrd="0" presId="urn:microsoft.com/office/officeart/2005/8/layout/vList2"/>
    <dgm:cxn modelId="{E6D69768-BEB1-44DC-8704-74F4354C56F1}" srcId="{81ED2244-0EC9-4971-89FA-2DF1A9ACD2F7}" destId="{826B372A-9CF9-4064-86E6-0D922FE41DDC}" srcOrd="3" destOrd="0" parTransId="{2CA2FD19-C7F5-4478-A658-8D8FE18BCC32}" sibTransId="{30E7E5A4-24D3-4A1D-8C69-DD0C6C0C449A}"/>
    <dgm:cxn modelId="{6FDB7683-0E3F-ED47-A30F-088B8D153E54}" type="presOf" srcId="{826B372A-9CF9-4064-86E6-0D922FE41DDC}" destId="{EAD11F04-C2BF-C84A-86C3-65FCD17A73DE}" srcOrd="0" destOrd="0" presId="urn:microsoft.com/office/officeart/2005/8/layout/vList2"/>
    <dgm:cxn modelId="{904CCCB3-5960-4B4A-A916-7BD519082806}" type="presOf" srcId="{4D19DD70-FB99-4423-B3E0-30024E42C354}" destId="{E61FAC64-CBEA-FD40-9CA5-22A34206BB7D}" srcOrd="0" destOrd="0" presId="urn:microsoft.com/office/officeart/2005/8/layout/vList2"/>
    <dgm:cxn modelId="{53E8E1BB-DDE7-487B-8E88-A1CDECD0358B}" srcId="{81ED2244-0EC9-4971-89FA-2DF1A9ACD2F7}" destId="{9CE4DABD-76AE-444C-AEE0-1A3E7C7E0823}" srcOrd="1" destOrd="0" parTransId="{3B33A482-6C22-4E79-8AF2-BFC51BE5C7E5}" sibTransId="{233E955A-7ABB-43D0-98D1-6922A1CF7299}"/>
    <dgm:cxn modelId="{99508BFD-571A-A647-85E0-C4E623D6F6EE}" type="presOf" srcId="{9CE4DABD-76AE-444C-AEE0-1A3E7C7E0823}" destId="{E0398DF4-D719-E647-A4AE-355A230E41C8}" srcOrd="0" destOrd="0" presId="urn:microsoft.com/office/officeart/2005/8/layout/vList2"/>
    <dgm:cxn modelId="{0D82303F-EFFF-8342-B627-B284739FE537}" type="presParOf" srcId="{51EB50FF-A593-004B-B8BD-A9A92B1C227D}" destId="{E61FAC64-CBEA-FD40-9CA5-22A34206BB7D}" srcOrd="0" destOrd="0" presId="urn:microsoft.com/office/officeart/2005/8/layout/vList2"/>
    <dgm:cxn modelId="{35534D8A-46E8-9D48-AF65-1F80241D0AAA}" type="presParOf" srcId="{51EB50FF-A593-004B-B8BD-A9A92B1C227D}" destId="{B980C7DD-2C7A-5941-A061-9CA7D1B22AF6}" srcOrd="1" destOrd="0" presId="urn:microsoft.com/office/officeart/2005/8/layout/vList2"/>
    <dgm:cxn modelId="{61858DB8-053A-9B42-83F7-6F8B164E8D9A}" type="presParOf" srcId="{51EB50FF-A593-004B-B8BD-A9A92B1C227D}" destId="{E0398DF4-D719-E647-A4AE-355A230E41C8}" srcOrd="2" destOrd="0" presId="urn:microsoft.com/office/officeart/2005/8/layout/vList2"/>
    <dgm:cxn modelId="{1623E481-702A-3246-98C4-FA81F355F43D}" type="presParOf" srcId="{51EB50FF-A593-004B-B8BD-A9A92B1C227D}" destId="{21F78997-FAE0-1645-A899-17E696527A39}" srcOrd="3" destOrd="0" presId="urn:microsoft.com/office/officeart/2005/8/layout/vList2"/>
    <dgm:cxn modelId="{09801D12-7C5B-D945-8671-32D415AEC5F5}" type="presParOf" srcId="{51EB50FF-A593-004B-B8BD-A9A92B1C227D}" destId="{BA20A76D-3711-1741-AE88-A426CD7385E5}" srcOrd="4" destOrd="0" presId="urn:microsoft.com/office/officeart/2005/8/layout/vList2"/>
    <dgm:cxn modelId="{FDBE40AC-DFDD-6547-B345-A784C92948E2}" type="presParOf" srcId="{51EB50FF-A593-004B-B8BD-A9A92B1C227D}" destId="{60E5229C-7E0A-9D42-829E-302D09E66E03}" srcOrd="5" destOrd="0" presId="urn:microsoft.com/office/officeart/2005/8/layout/vList2"/>
    <dgm:cxn modelId="{59A790D8-3CE6-924D-8B16-0EE71E7ED16C}" type="presParOf" srcId="{51EB50FF-A593-004B-B8BD-A9A92B1C227D}" destId="{EAD11F04-C2BF-C84A-86C3-65FCD17A73DE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1FAC64-CBEA-FD40-9CA5-22A34206BB7D}">
      <dsp:nvSpPr>
        <dsp:cNvPr id="0" name=""/>
        <dsp:cNvSpPr/>
      </dsp:nvSpPr>
      <dsp:spPr>
        <a:xfrm>
          <a:off x="0" y="2406"/>
          <a:ext cx="7210127" cy="153971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There are </a:t>
          </a:r>
          <a:r>
            <a:rPr lang="en-US" sz="2800" b="1" kern="1200"/>
            <a:t>three possible outcomes </a:t>
          </a:r>
          <a:r>
            <a:rPr lang="en-US" sz="2800" kern="1200"/>
            <a:t>when considering a system of two simultaneous linear equations in </a:t>
          </a:r>
          <a:r>
            <a:rPr lang="en-US" sz="2800" b="1" kern="1200"/>
            <a:t>two unknowns</a:t>
          </a:r>
          <a:r>
            <a:rPr lang="en-US" sz="2800" kern="1200"/>
            <a:t>:</a:t>
          </a:r>
        </a:p>
      </dsp:txBody>
      <dsp:txXfrm>
        <a:off x="75163" y="77569"/>
        <a:ext cx="7059801" cy="1389393"/>
      </dsp:txXfrm>
    </dsp:sp>
    <dsp:sp modelId="{E0398DF4-D719-E647-A4AE-355A230E41C8}">
      <dsp:nvSpPr>
        <dsp:cNvPr id="0" name=""/>
        <dsp:cNvSpPr/>
      </dsp:nvSpPr>
      <dsp:spPr>
        <a:xfrm>
          <a:off x="0" y="1622766"/>
          <a:ext cx="7210127" cy="1539719"/>
        </a:xfrm>
        <a:prstGeom prst="roundRect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There is a </a:t>
          </a:r>
          <a:r>
            <a:rPr lang="en-US" sz="2800" b="1" kern="1200" dirty="0"/>
            <a:t>unique</a:t>
          </a:r>
          <a:r>
            <a:rPr lang="en-US" sz="2800" kern="1200" dirty="0"/>
            <a:t> solution. (Lines intersect at a point.)</a:t>
          </a:r>
        </a:p>
      </dsp:txBody>
      <dsp:txXfrm>
        <a:off x="75163" y="1697929"/>
        <a:ext cx="7059801" cy="1389393"/>
      </dsp:txXfrm>
    </dsp:sp>
    <dsp:sp modelId="{BA20A76D-3711-1741-AE88-A426CD7385E5}">
      <dsp:nvSpPr>
        <dsp:cNvPr id="0" name=""/>
        <dsp:cNvSpPr/>
      </dsp:nvSpPr>
      <dsp:spPr>
        <a:xfrm>
          <a:off x="0" y="3243126"/>
          <a:ext cx="7210127" cy="1539719"/>
        </a:xfrm>
        <a:prstGeom prst="roundRect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There are </a:t>
          </a:r>
          <a:r>
            <a:rPr lang="en-US" sz="2800" b="1" kern="1200"/>
            <a:t>infinitely many solutions</a:t>
          </a:r>
          <a:r>
            <a:rPr lang="en-US" sz="2800" kern="1200"/>
            <a:t>. (Lines coincide.)</a:t>
          </a:r>
        </a:p>
      </dsp:txBody>
      <dsp:txXfrm>
        <a:off x="75163" y="3318289"/>
        <a:ext cx="7059801" cy="1389393"/>
      </dsp:txXfrm>
    </dsp:sp>
    <dsp:sp modelId="{EAD11F04-C2BF-C84A-86C3-65FCD17A73DE}">
      <dsp:nvSpPr>
        <dsp:cNvPr id="0" name=""/>
        <dsp:cNvSpPr/>
      </dsp:nvSpPr>
      <dsp:spPr>
        <a:xfrm>
          <a:off x="0" y="4863486"/>
          <a:ext cx="7210127" cy="1539719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There is </a:t>
          </a:r>
          <a:r>
            <a:rPr lang="en-US" sz="2800" b="1" kern="1200"/>
            <a:t>no solution</a:t>
          </a:r>
          <a:r>
            <a:rPr lang="en-US" sz="2800" kern="1200"/>
            <a:t>. (Lines are parallel.)</a:t>
          </a:r>
        </a:p>
      </dsp:txBody>
      <dsp:txXfrm>
        <a:off x="75163" y="4938649"/>
        <a:ext cx="7059801" cy="13893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E3D021-30CF-4D07-B15E-0FEB607DC9AA}" type="datetimeFigureOut">
              <a:rPr lang="en-AU" smtClean="0"/>
              <a:t>1/02/2023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2A988E-8B8C-4F92-869B-90A71A3A380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469734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>
            <a:extLst>
              <a:ext uri="{FF2B5EF4-FFF2-40B4-BE49-F238E27FC236}">
                <a16:creationId xmlns:a16="http://schemas.microsoft.com/office/drawing/2014/main" id="{AD7FA0BB-B43C-49DE-98AB-4A920548263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668DAECE-D2D7-43C1-8181-DFFE69DEF5B1}" type="slidenum">
              <a:rPr lang="en-US" altLang="en-US" sz="1200"/>
              <a:pPr/>
              <a:t>14</a:t>
            </a:fld>
            <a:endParaRPr lang="en-US" altLang="en-US" sz="1200"/>
          </a:p>
        </p:txBody>
      </p:sp>
      <p:sp>
        <p:nvSpPr>
          <p:cNvPr id="23555" name="Rectangle 2">
            <a:extLst>
              <a:ext uri="{FF2B5EF4-FFF2-40B4-BE49-F238E27FC236}">
                <a16:creationId xmlns:a16="http://schemas.microsoft.com/office/drawing/2014/main" id="{F9C10038-C002-4707-ADE9-2E63C188354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/>
          <a:lstStyle/>
          <a:p>
            <a:endParaRPr lang="en-US" altLang="en-US">
              <a:latin typeface="Times" panose="02020603050405020304" pitchFamily="18" charset="0"/>
            </a:endParaRPr>
          </a:p>
        </p:txBody>
      </p:sp>
      <p:sp>
        <p:nvSpPr>
          <p:cNvPr id="23556" name="Rectangle 3">
            <a:extLst>
              <a:ext uri="{FF2B5EF4-FFF2-40B4-BE49-F238E27FC236}">
                <a16:creationId xmlns:a16="http://schemas.microsoft.com/office/drawing/2014/main" id="{5454E782-641E-4959-A4F4-EAB6349B844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>
            <a:extLst>
              <a:ext uri="{FF2B5EF4-FFF2-40B4-BE49-F238E27FC236}">
                <a16:creationId xmlns:a16="http://schemas.microsoft.com/office/drawing/2014/main" id="{208C392C-14A3-4C3C-8FD6-6D38904B9AD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E6313FF1-37EA-4D7C-8342-CBEA1CC71C45}" type="slidenum">
              <a:rPr lang="en-US" altLang="en-US" sz="1200"/>
              <a:pPr/>
              <a:t>15</a:t>
            </a:fld>
            <a:endParaRPr lang="en-US" altLang="en-US" sz="1200"/>
          </a:p>
        </p:txBody>
      </p:sp>
      <p:sp>
        <p:nvSpPr>
          <p:cNvPr id="24579" name="Rectangle 2">
            <a:extLst>
              <a:ext uri="{FF2B5EF4-FFF2-40B4-BE49-F238E27FC236}">
                <a16:creationId xmlns:a16="http://schemas.microsoft.com/office/drawing/2014/main" id="{AB76CCF6-13F9-40B5-B0D4-15FE6C3D9DB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/>
          <a:lstStyle/>
          <a:p>
            <a:endParaRPr lang="en-US" altLang="en-US">
              <a:latin typeface="Times" panose="02020603050405020304" pitchFamily="18" charset="0"/>
            </a:endParaRPr>
          </a:p>
        </p:txBody>
      </p:sp>
      <p:sp>
        <p:nvSpPr>
          <p:cNvPr id="24580" name="Rectangle 3">
            <a:extLst>
              <a:ext uri="{FF2B5EF4-FFF2-40B4-BE49-F238E27FC236}">
                <a16:creationId xmlns:a16="http://schemas.microsoft.com/office/drawing/2014/main" id="{BB6CC3F9-2CD2-44B5-BBA4-3A72CDFDC28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>
            <a:extLst>
              <a:ext uri="{FF2B5EF4-FFF2-40B4-BE49-F238E27FC236}">
                <a16:creationId xmlns:a16="http://schemas.microsoft.com/office/drawing/2014/main" id="{96B3570C-FB9C-45EA-8CB5-98C00894DBC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1EBE3AF7-463F-4FA8-B93F-41A1FE45D45F}" type="slidenum">
              <a:rPr lang="en-US" altLang="en-US" sz="1200"/>
              <a:pPr/>
              <a:t>17</a:t>
            </a:fld>
            <a:endParaRPr lang="en-US" altLang="en-US" sz="1200"/>
          </a:p>
        </p:txBody>
      </p:sp>
      <p:sp>
        <p:nvSpPr>
          <p:cNvPr id="27651" name="Rectangle 2">
            <a:extLst>
              <a:ext uri="{FF2B5EF4-FFF2-40B4-BE49-F238E27FC236}">
                <a16:creationId xmlns:a16="http://schemas.microsoft.com/office/drawing/2014/main" id="{EC603A90-94F8-4AF7-8A3C-F11ABA61004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/>
          <a:lstStyle/>
          <a:p>
            <a:endParaRPr lang="en-US" altLang="en-US">
              <a:latin typeface="Times" panose="02020603050405020304" pitchFamily="18" charset="0"/>
            </a:endParaRPr>
          </a:p>
        </p:txBody>
      </p:sp>
      <p:sp>
        <p:nvSpPr>
          <p:cNvPr id="27652" name="Rectangle 3">
            <a:extLst>
              <a:ext uri="{FF2B5EF4-FFF2-40B4-BE49-F238E27FC236}">
                <a16:creationId xmlns:a16="http://schemas.microsoft.com/office/drawing/2014/main" id="{CEFC975C-906A-48E0-B2D6-2FAE9738A63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B38079-BBA3-401D-8205-6D7FAD6A5A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27A86F-16D3-48EF-9E29-E3143705C5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924ED6-7008-4CA0-A758-5C0C5B132E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C45D6-3094-4C96-99A2-BAFE64E37A84}" type="datetimeFigureOut">
              <a:rPr lang="en-AU" smtClean="0"/>
              <a:t>1/02/2023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6BE178-98CC-4759-9936-FE64F608FC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FAE280-519F-4435-AF61-BD44BFBA1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F893E-CB60-45D2-A399-1B96BB03D16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129300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47C9AD-A71C-40FD-8E0E-3547010B1D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B95506-57A5-4658-9174-99E9018AA9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DD5FF5-765C-46B0-81D8-1D9F05A9D9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C45D6-3094-4C96-99A2-BAFE64E37A84}" type="datetimeFigureOut">
              <a:rPr lang="en-AU" smtClean="0"/>
              <a:t>1/02/2023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BE86AA-C971-4E9A-9258-9881A0B165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772876-184D-4AF1-8E0D-1BBDF00468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F893E-CB60-45D2-A399-1B96BB03D16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357759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4FE5F89-CC2D-4095-B8CD-D00F9EDEB9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82A6DA8-4A0D-4BE5-BC75-B8CA4A204B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CE2B9-88F9-47F5-BD1A-CF8A8503B0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C45D6-3094-4C96-99A2-BAFE64E37A84}" type="datetimeFigureOut">
              <a:rPr lang="en-AU" smtClean="0"/>
              <a:t>1/02/2023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2777C1-B5F0-4F5B-A665-B3CAB01C04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E435A6-2850-4335-9125-7E5E927F3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F893E-CB60-45D2-A399-1B96BB03D16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246824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585" y="214314"/>
            <a:ext cx="10390716" cy="146208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576917" y="2017713"/>
            <a:ext cx="508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60117" y="2017713"/>
            <a:ext cx="508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ECAFC596-3069-44F0-AB0D-C5843BF1CD1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A513C577-0E96-4344-9A97-40F9276114E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A247D11C-CABC-40F2-8F5E-918F41BBFD5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D23F1C-3F46-4DAA-9C2B-19565FDE41C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350128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981200"/>
            <a:ext cx="508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4114800"/>
            <a:ext cx="508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922D34ED-AFEF-488D-85FA-4DC120E2326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E3FE47FB-8C96-445A-83E7-176FA361E4F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9C1D1DAF-BE28-4DC4-858E-8658CF8C1ED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CBB6F8-0547-4443-9914-66890DC5477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43109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D76F69-B3FF-475F-AF76-F57E82A710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C7E519-E123-476C-9CA7-61DA7B1D7A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808F92-969E-4370-ADA6-8603D15EEB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C45D6-3094-4C96-99A2-BAFE64E37A84}" type="datetimeFigureOut">
              <a:rPr lang="en-AU" smtClean="0"/>
              <a:t>1/02/2023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51AE9B-AC1E-4F3D-ADD8-A69CDA29BA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6F56CF-6A74-4D49-939B-F00C5A40FC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F893E-CB60-45D2-A399-1B96BB03D16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74915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4E50E0-9434-494F-AF90-1A522D76C3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088A18-B7B4-4AC3-9447-63677DADC5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14B054-E379-47C4-B4E6-EA70B961BD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C45D6-3094-4C96-99A2-BAFE64E37A84}" type="datetimeFigureOut">
              <a:rPr lang="en-AU" smtClean="0"/>
              <a:t>1/02/2023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81B9E0-FEDB-4FA4-BCB1-6653443CF3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94A6FE-65B9-4EA1-BABC-FF0F504F64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F893E-CB60-45D2-A399-1B96BB03D16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040967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174048-5D61-4784-872C-668DAF287B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F1ECEB-8543-46EC-A469-EEB27DBE00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57290A-E123-472A-8AD9-37D63C0002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6999FB-8E7D-45EF-9EBA-EFCCEC3047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C45D6-3094-4C96-99A2-BAFE64E37A84}" type="datetimeFigureOut">
              <a:rPr lang="en-AU" smtClean="0"/>
              <a:t>1/02/2023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F85431-E5E3-412A-BC2B-DCE2442A33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0B549B-F22C-4548-99C6-028234373F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F893E-CB60-45D2-A399-1B96BB03D16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55069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93E421-4A2E-4749-A8E1-66C0AB5809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AB7B90-2BE5-4C90-860A-0714EAD977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C2C3EB-26AE-4E29-B6F6-0F3B0FFA99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3153F87-AF28-450F-B8CC-0271A14B135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152F86C-5A18-4E0C-ADAB-E1C929EDC4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CA59CC8-D3E1-4BE6-B0F1-CA0D307596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C45D6-3094-4C96-99A2-BAFE64E37A84}" type="datetimeFigureOut">
              <a:rPr lang="en-AU" smtClean="0"/>
              <a:t>1/02/2023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64B08A2-6418-405E-936F-0842BDA91D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849D8DA-A888-43FD-8B2A-0429976D72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F893E-CB60-45D2-A399-1B96BB03D16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838762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4C2CE7-B31F-443C-A462-68821F47C8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78BA61-199F-490C-8076-99B08775AB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C45D6-3094-4C96-99A2-BAFE64E37A84}" type="datetimeFigureOut">
              <a:rPr lang="en-AU" smtClean="0"/>
              <a:t>1/02/2023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E65412A-AB86-4A48-B661-E68E99D07C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732728-0553-4ADB-B04A-B7BFBE9DC5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F893E-CB60-45D2-A399-1B96BB03D16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986407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F3874A-AB56-4C38-A9C4-89919B195F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C45D6-3094-4C96-99A2-BAFE64E37A84}" type="datetimeFigureOut">
              <a:rPr lang="en-AU" smtClean="0"/>
              <a:t>1/02/2023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12F09A3-A452-4ADD-A0FE-D5962DC8E7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1F1EF5-94DB-4E2A-8707-443F945BBE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F893E-CB60-45D2-A399-1B96BB03D16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370668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36F4DA-E425-4603-8956-4E0917826D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F4C0B8-0780-4C1D-9474-F5E2D97BF3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84ABF0-9F6A-4438-8B36-EC2DF3E8FD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F8F7F9-9C26-454D-A388-C9FF4D83BE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C45D6-3094-4C96-99A2-BAFE64E37A84}" type="datetimeFigureOut">
              <a:rPr lang="en-AU" smtClean="0"/>
              <a:t>1/02/2023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C10EC3-A358-4CBB-A194-2D45FD98CF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943437-9B30-448B-ADFD-C5BBBC2724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F893E-CB60-45D2-A399-1B96BB03D16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600096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0A1E5C-6603-4977-844A-EFD16FEE19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8AB9670-1724-4568-B91C-F1EB8BA515C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5B7D30-FE4F-463A-9467-3481C041EC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ADDCA6-99C2-4774-AF2E-0F5F569567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C45D6-3094-4C96-99A2-BAFE64E37A84}" type="datetimeFigureOut">
              <a:rPr lang="en-AU" smtClean="0"/>
              <a:t>1/02/2023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E038CD-D22B-4784-B9E4-8690CA5988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592964-A6E8-4729-8E2C-EE03C2B118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F893E-CB60-45D2-A399-1B96BB03D16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024657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3222B3D-D25E-486A-A13F-610C8C43CB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C3C136-C58D-4FA7-A0A1-DBAFB2A59F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9334FD-A43B-4F2F-A02E-027D8C659B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BC45D6-3094-4C96-99A2-BAFE64E37A84}" type="datetimeFigureOut">
              <a:rPr lang="en-AU" smtClean="0"/>
              <a:t>1/02/2023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9BC2ED-B791-4DF1-8B18-9C3B07469E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37FD89-3799-4A2A-8E37-01E47B23D3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4F893E-CB60-45D2-A399-1B96BB03D16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91241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4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4" descr="Lines intersecting at pushpin">
            <a:extLst>
              <a:ext uri="{FF2B5EF4-FFF2-40B4-BE49-F238E27FC236}">
                <a16:creationId xmlns:a16="http://schemas.microsoft.com/office/drawing/2014/main" id="{A177A72E-5117-4C45-B14B-CAEAD28DB2D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9391" b="6340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812DE23-8178-49FF-9343-4C57EE4C22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en-US" b="0" i="0" u="none" strike="noStrike">
                <a:solidFill>
                  <a:srgbClr val="FFFFFF"/>
                </a:solidFill>
                <a:effectLst/>
                <a:latin typeface="Open Sans"/>
              </a:rPr>
              <a:t>Coordinate geometry and linear relations</a:t>
            </a:r>
            <a:endParaRPr lang="en-AU">
              <a:solidFill>
                <a:srgbClr val="FFFFFF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E47795-BAB3-4DFF-ACEE-37495DC4A1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1098395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Revision</a:t>
            </a:r>
            <a:endParaRPr lang="en-A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88137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1E4C8A-A4C2-4F3D-8266-712CE26D31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The tangent of the angle of slope</a:t>
            </a:r>
            <a:br>
              <a:rPr lang="en-US"/>
            </a:br>
            <a:r>
              <a:rPr lang="en-US"/>
              <a:t>Positive gradient</a:t>
            </a:r>
            <a:endParaRPr lang="en-AU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0C42049-885F-40C1-B0A4-40B2A2E11B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1" y="2060848"/>
            <a:ext cx="9108195" cy="3851724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E6C32D2-A9A9-4F26-8E80-217FB9732D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0056" y="1417638"/>
            <a:ext cx="3829584" cy="2715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725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005EDA-1E23-4111-8A23-73AA9B0C4E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tangent of the angle of slope</a:t>
            </a:r>
            <a:br>
              <a:rPr lang="en-US" dirty="0"/>
            </a:br>
            <a:r>
              <a:rPr lang="en-US" dirty="0"/>
              <a:t>Negative gradient</a:t>
            </a:r>
            <a:endParaRPr lang="en-AU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C93CE57-1B6E-4299-9AF8-E8C30B8A94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20160" y="1628800"/>
            <a:ext cx="4551680" cy="4036622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A7C99D4-20CB-4EC5-951B-6881C201EF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1664" y="5665422"/>
            <a:ext cx="6726618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6603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5DCB126-E7DF-0263-32FC-6C03D0AD03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229466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8DF546F-3398-99D7-9A02-65FC00119B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1941" y="1999280"/>
            <a:ext cx="5565151" cy="232114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2D77851-A8F3-D7EE-A667-CD93AA3420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91211" y="108487"/>
            <a:ext cx="470730" cy="378158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8E06F90-F43F-AE7F-4FAA-B2DDF34112A8}"/>
              </a:ext>
            </a:extLst>
          </p:cNvPr>
          <p:cNvSpPr txBox="1"/>
          <p:nvPr/>
        </p:nvSpPr>
        <p:spPr>
          <a:xfrm>
            <a:off x="4353315" y="2433234"/>
            <a:ext cx="10228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(0, a)</a:t>
            </a:r>
            <a:endParaRPr lang="en-AU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8BA4D60-638F-A6AF-35E4-144FF9697F50}"/>
              </a:ext>
            </a:extLst>
          </p:cNvPr>
          <p:cNvSpPr txBox="1"/>
          <p:nvPr/>
        </p:nvSpPr>
        <p:spPr>
          <a:xfrm>
            <a:off x="5322814" y="3536896"/>
            <a:ext cx="10228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(b,0)</a:t>
            </a:r>
            <a:endParaRPr lang="en-AU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B692963-AC00-D44A-972C-D3B03D766778}"/>
              </a:ext>
            </a:extLst>
          </p:cNvPr>
          <p:cNvSpPr txBox="1"/>
          <p:nvPr/>
        </p:nvSpPr>
        <p:spPr>
          <a:xfrm>
            <a:off x="2899859" y="2814073"/>
            <a:ext cx="207565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=ab</a:t>
            </a:r>
            <a:endParaRPr lang="en-AU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C234FC8-55ED-FA4E-A4B7-B27ED65287BA}"/>
              </a:ext>
            </a:extLst>
          </p:cNvPr>
          <p:cNvSpPr txBox="1"/>
          <p:nvPr/>
        </p:nvSpPr>
        <p:spPr>
          <a:xfrm rot="18216863">
            <a:off x="4070570" y="985785"/>
            <a:ext cx="7749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m</a:t>
            </a:r>
            <a:endParaRPr lang="en-AU" sz="2400" b="1" dirty="0">
              <a:solidFill>
                <a:srgbClr val="C0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8DC6615-453C-EE57-E09B-C2048DF987C3}"/>
              </a:ext>
            </a:extLst>
          </p:cNvPr>
          <p:cNvSpPr txBox="1"/>
          <p:nvPr/>
        </p:nvSpPr>
        <p:spPr>
          <a:xfrm rot="18216863">
            <a:off x="4315019" y="5364557"/>
            <a:ext cx="8037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m</a:t>
            </a:r>
            <a:endParaRPr lang="en-AU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79841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6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8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0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0" name="Rectangle 2">
            <a:extLst>
              <a:ext uri="{FF2B5EF4-FFF2-40B4-BE49-F238E27FC236}">
                <a16:creationId xmlns:a16="http://schemas.microsoft.com/office/drawing/2014/main" id="{7590E886-DE22-44CB-B285-C7E20BF881A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58506" y="800392"/>
            <a:ext cx="10264697" cy="1212102"/>
          </a:xfrm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en-US" sz="40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The equation of a straight line</a:t>
            </a:r>
            <a:br>
              <a:rPr lang="en-US" altLang="en-US" sz="40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alt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Five ways of determining the equation: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4047B8E6-EA3F-4710-A853-525A051F1A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67624" y="2490436"/>
            <a:ext cx="9708995" cy="356717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indent="-2286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>
                <a:latin typeface="+mn-lt"/>
              </a:rPr>
              <a:t> gradient and y-axis intercept</a:t>
            </a:r>
          </a:p>
          <a:p>
            <a:pPr indent="-2286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>
                <a:latin typeface="+mn-lt"/>
              </a:rPr>
              <a:t> gradient and a point</a:t>
            </a:r>
          </a:p>
          <a:p>
            <a:pPr indent="-2286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>
                <a:latin typeface="+mn-lt"/>
              </a:rPr>
              <a:t> two points</a:t>
            </a:r>
          </a:p>
          <a:p>
            <a:pPr indent="-2286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>
                <a:latin typeface="+mn-lt"/>
              </a:rPr>
              <a:t> two intercepts</a:t>
            </a:r>
          </a:p>
          <a:p>
            <a:pPr indent="-2286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>
                <a:latin typeface="+mn-lt"/>
              </a:rPr>
              <a:t>Vertical and horizontal lines</a:t>
            </a:r>
          </a:p>
        </p:txBody>
      </p:sp>
    </p:spTree>
    <p:custDataLst>
      <p:tags r:id="rId1"/>
    </p:custDataLst>
  </p:cSld>
  <p:clrMapOvr>
    <a:masterClrMapping/>
  </p:clrMapOvr>
  <p:transition>
    <p:pull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A2B8D47F-D62E-4F3D-8899-E7E96BA96F22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569357" y="123371"/>
            <a:ext cx="8748486" cy="914400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0487" tIns="44450" rIns="90487" bIns="44450" rtlCol="0" anchor="b">
            <a:normAutofit/>
          </a:bodyPr>
          <a:lstStyle/>
          <a:p>
            <a:r>
              <a:rPr lang="en-US" altLang="en-US" u="sng" dirty="0"/>
              <a:t>Writing Equations – Type #1</a:t>
            </a:r>
            <a:endParaRPr lang="en-US" altLang="en-US" dirty="0"/>
          </a:p>
        </p:txBody>
      </p:sp>
      <p:sp>
        <p:nvSpPr>
          <p:cNvPr id="115715" name="Rectangle 3">
            <a:extLst>
              <a:ext uri="{FF2B5EF4-FFF2-40B4-BE49-F238E27FC236}">
                <a16:creationId xmlns:a16="http://schemas.microsoft.com/office/drawing/2014/main" id="{6B2729CA-95F9-4BD0-9336-B6030BBD7254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905000" y="1066800"/>
            <a:ext cx="8229600" cy="3979038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0487" tIns="44450" rIns="90487" bIns="44450" rtlCol="0">
            <a:spAutoFit/>
          </a:bodyPr>
          <a:lstStyle/>
          <a:p>
            <a:pPr marL="342900" indent="-342900" algn="l"/>
            <a:r>
              <a:rPr lang="en-US" altLang="en-US" dirty="0"/>
              <a:t>Write an equation in slope-intercept form of the line that has a slope of 2 and a y-intercept of 6.</a:t>
            </a:r>
          </a:p>
          <a:p>
            <a:pPr marL="342900" indent="-342900" algn="l"/>
            <a:r>
              <a:rPr lang="en-US" altLang="en-US" dirty="0"/>
              <a:t>To write an equation, you need two things:</a:t>
            </a:r>
          </a:p>
          <a:p>
            <a:pPr marL="342900" indent="-342900" algn="l"/>
            <a:r>
              <a:rPr lang="en-US" altLang="en-US" dirty="0"/>
              <a:t>			slope (m) =</a:t>
            </a:r>
          </a:p>
          <a:p>
            <a:pPr marL="342900" indent="-342900" algn="l"/>
            <a:r>
              <a:rPr lang="en-US" altLang="en-US" dirty="0"/>
              <a:t>			y – intercept (c) =</a:t>
            </a:r>
          </a:p>
          <a:p>
            <a:pPr marL="342900" indent="-342900"/>
            <a:r>
              <a:rPr lang="en-US" altLang="en-US" dirty="0"/>
              <a:t>We have both!! Plug them into slope-intercept form</a:t>
            </a:r>
          </a:p>
          <a:p>
            <a:pPr marL="342900" indent="-342900"/>
            <a:r>
              <a:rPr lang="en-US" altLang="en-US" dirty="0"/>
              <a:t>y = mx + c</a:t>
            </a:r>
          </a:p>
          <a:p>
            <a:pPr marL="342900" indent="-342900"/>
            <a:endParaRPr lang="en-US" altLang="en-US" dirty="0"/>
          </a:p>
          <a:p>
            <a:pPr marL="342900" indent="-342900"/>
            <a:r>
              <a:rPr lang="en-US" altLang="en-US" b="1" dirty="0">
                <a:solidFill>
                  <a:schemeClr val="hlink"/>
                </a:solidFill>
              </a:rPr>
              <a:t>y = 2x + 6</a:t>
            </a:r>
            <a:endParaRPr lang="en-US" altLang="en-US" dirty="0"/>
          </a:p>
        </p:txBody>
      </p:sp>
      <p:sp>
        <p:nvSpPr>
          <p:cNvPr id="115716" name="Text Box 4">
            <a:extLst>
              <a:ext uri="{FF2B5EF4-FFF2-40B4-BE49-F238E27FC236}">
                <a16:creationId xmlns:a16="http://schemas.microsoft.com/office/drawing/2014/main" id="{472F588F-44CE-42E0-9068-4388EB1CD0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9314" y="2232708"/>
            <a:ext cx="271236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r>
              <a:rPr lang="en-US" altLang="en-US" sz="3200" b="1" dirty="0">
                <a:solidFill>
                  <a:schemeClr val="hlink"/>
                </a:solidFill>
              </a:rPr>
              <a:t>2</a:t>
            </a:r>
          </a:p>
        </p:txBody>
      </p:sp>
      <p:sp>
        <p:nvSpPr>
          <p:cNvPr id="115717" name="Text Box 5">
            <a:extLst>
              <a:ext uri="{FF2B5EF4-FFF2-40B4-BE49-F238E27FC236}">
                <a16:creationId xmlns:a16="http://schemas.microsoft.com/office/drawing/2014/main" id="{DB86E6EE-1F08-4B8D-94A7-38C4140F95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53367" y="2682650"/>
            <a:ext cx="3873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r>
              <a:rPr lang="en-US" altLang="en-US" sz="3200" b="1" dirty="0">
                <a:solidFill>
                  <a:schemeClr val="hlink"/>
                </a:solidFill>
              </a:rPr>
              <a:t>6</a:t>
            </a:r>
          </a:p>
        </p:txBody>
      </p:sp>
      <p:sp>
        <p:nvSpPr>
          <p:cNvPr id="115718" name="Line 6">
            <a:extLst>
              <a:ext uri="{FF2B5EF4-FFF2-40B4-BE49-F238E27FC236}">
                <a16:creationId xmlns:a16="http://schemas.microsoft.com/office/drawing/2014/main" id="{37FAFB27-8FFE-47E0-93FC-B879A87774D3}"/>
              </a:ext>
            </a:extLst>
          </p:cNvPr>
          <p:cNvSpPr>
            <a:spLocks noChangeShapeType="1"/>
          </p:cNvSpPr>
          <p:nvPr/>
        </p:nvSpPr>
        <p:spPr bwMode="auto">
          <a:xfrm>
            <a:off x="5934075" y="4034971"/>
            <a:ext cx="16782" cy="5794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115719" name="Line 7">
            <a:extLst>
              <a:ext uri="{FF2B5EF4-FFF2-40B4-BE49-F238E27FC236}">
                <a16:creationId xmlns:a16="http://schemas.microsoft.com/office/drawing/2014/main" id="{450DE6D3-0009-47CA-A685-C61E3BCD653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547304" y="4034971"/>
            <a:ext cx="16782" cy="5794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</p:spTree>
    <p:custDataLst>
      <p:tags r:id="rId1"/>
    </p:custDataLst>
  </p:cSld>
  <p:clrMapOvr>
    <a:masterClrMapping/>
  </p:clrMapOvr>
  <p:transition spd="med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15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15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15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115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500"/>
                                        <p:tgtEl>
                                          <p:spTgt spid="1157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8" dur="500"/>
                                        <p:tgtEl>
                                          <p:spTgt spid="1157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3" dur="500"/>
                                        <p:tgtEl>
                                          <p:spTgt spid="1157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15" grpId="0" build="p" autoUpdateAnimBg="0"/>
      <p:bldP spid="115716" grpId="0"/>
      <p:bldP spid="1157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705D8A98-856F-4DEC-BFC9-ED1B07591C4F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209800" y="76200"/>
            <a:ext cx="8665514" cy="914400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0487" tIns="44450" rIns="90487" bIns="44450" rtlCol="0" anchor="b">
            <a:normAutofit fontScale="90000"/>
          </a:bodyPr>
          <a:lstStyle/>
          <a:p>
            <a:r>
              <a:rPr lang="en-US" altLang="en-US" u="sng"/>
              <a:t>Writing Equations – Type #2</a:t>
            </a:r>
            <a:endParaRPr lang="en-US" alt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B36CBE6-061B-4588-97AD-C9BBF1F612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3243" y="1562100"/>
            <a:ext cx="8665514" cy="14478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05596C6-4530-4E28-950E-5C19E49F0E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05201" y="3233057"/>
            <a:ext cx="4347655" cy="30480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med">
    <p:pull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Down Arrow 7">
            <a:extLst>
              <a:ext uri="{FF2B5EF4-FFF2-40B4-BE49-F238E27FC236}">
                <a16:creationId xmlns:a16="http://schemas.microsoft.com/office/drawing/2014/main" id="{73DE2CFE-42F2-48F0-8706-5264E012B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5662795" y="-3745097"/>
            <a:ext cx="1354979" cy="10750169"/>
          </a:xfrm>
          <a:prstGeom prst="downArrow">
            <a:avLst>
              <a:gd name="adj1" fmla="val 100000"/>
              <a:gd name="adj2" fmla="val 22582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CC00E61-986B-4EE2-BCC8-1C4EA1884D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6932" y="2559090"/>
            <a:ext cx="9014998" cy="161607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4810A91-88D7-4E93-9E6F-A4A342AF04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11381" y="3309257"/>
            <a:ext cx="3904686" cy="2123689"/>
          </a:xfrm>
          <a:prstGeom prst="rect">
            <a:avLst/>
          </a:prstGeom>
        </p:spPr>
      </p:pic>
      <p:sp>
        <p:nvSpPr>
          <p:cNvPr id="9218" name="Rectangle 2">
            <a:extLst>
              <a:ext uri="{FF2B5EF4-FFF2-40B4-BE49-F238E27FC236}">
                <a16:creationId xmlns:a16="http://schemas.microsoft.com/office/drawing/2014/main" id="{8451C78C-4F01-4C13-BE71-B426A4623BC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86932" y="1204109"/>
            <a:ext cx="10023398" cy="857894"/>
          </a:xfrm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en-US" sz="4000" u="sng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Writing Equations – Type #3</a:t>
            </a:r>
            <a:endParaRPr lang="en-US" altLang="en-US" sz="4000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</p:spTree>
    <p:custDataLst>
      <p:tags r:id="rId1"/>
    </p:custDataLst>
  </p:cSld>
  <p:clrMapOvr>
    <a:masterClrMapping/>
  </p:clrMapOvr>
  <p:transition>
    <p:pull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Down Arrow 7">
            <a:extLst>
              <a:ext uri="{FF2B5EF4-FFF2-40B4-BE49-F238E27FC236}">
                <a16:creationId xmlns:a16="http://schemas.microsoft.com/office/drawing/2014/main" id="{73DE2CFE-42F2-48F0-8706-5264E012B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5662795" y="-3745097"/>
            <a:ext cx="1354979" cy="10750169"/>
          </a:xfrm>
          <a:prstGeom prst="downArrow">
            <a:avLst>
              <a:gd name="adj1" fmla="val 100000"/>
              <a:gd name="adj2" fmla="val 22582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F0B79F7-2693-40FD-A4DA-E773960B9E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6949" y="2441121"/>
            <a:ext cx="8504238" cy="13652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6DA0BE8-897C-43FB-9986-D779994A14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61187" y="2521244"/>
            <a:ext cx="3088566" cy="2825710"/>
          </a:xfrm>
          <a:prstGeom prst="rect">
            <a:avLst/>
          </a:prstGeom>
        </p:spPr>
      </p:pic>
      <p:sp>
        <p:nvSpPr>
          <p:cNvPr id="18434" name="Rectangle 2">
            <a:extLst>
              <a:ext uri="{FF2B5EF4-FFF2-40B4-BE49-F238E27FC236}">
                <a16:creationId xmlns:a16="http://schemas.microsoft.com/office/drawing/2014/main" id="{4AA68D00-414E-4F18-8E28-D00C05675932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286932" y="1204109"/>
            <a:ext cx="10023398" cy="857894"/>
          </a:xfrm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altLang="en-US" sz="4000" u="sng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Writing Equations – Type #4</a:t>
            </a:r>
            <a:endParaRPr lang="en-US" altLang="en-US" sz="4000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</p:spTree>
    <p:custDataLst>
      <p:tags r:id="rId1"/>
    </p:custDataLst>
  </p:cSld>
  <p:clrMapOvr>
    <a:masterClrMapping/>
  </p:clrMapOvr>
  <p:transition spd="med">
    <p:pull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59" name="Rectangle 2">
            <a:extLst>
              <a:ext uri="{FF2B5EF4-FFF2-40B4-BE49-F238E27FC236}">
                <a16:creationId xmlns:a16="http://schemas.microsoft.com/office/drawing/2014/main" id="{4AA46B64-FD70-4CB3-8B35-90D7B6ECC5C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56532" y="643467"/>
            <a:ext cx="11210925" cy="744836"/>
          </a:xfrm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altLang="en-US" sz="3200" u="sng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Writing Equations – Type #5</a:t>
            </a:r>
            <a:endParaRPr lang="en-US" altLang="en-US" sz="3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0CFEC8C-D210-4A98-B425-2ACD2BEEDC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699" y="1675227"/>
            <a:ext cx="10652601" cy="4394199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med">
    <p:pull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 fill">
            <a:extLst>
              <a:ext uri="{FF2B5EF4-FFF2-40B4-BE49-F238E27FC236}">
                <a16:creationId xmlns:a16="http://schemas.microsoft.com/office/drawing/2014/main" id="{1D63C574-BFD2-41A1-A567-B0C3CC7FDD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Color 2">
            <a:extLst>
              <a:ext uri="{FF2B5EF4-FFF2-40B4-BE49-F238E27FC236}">
                <a16:creationId xmlns:a16="http://schemas.microsoft.com/office/drawing/2014/main" id="{E2A46BAB-8C31-42B2-90E8-B26DD3E81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3F7A3C7-0737-4E57-B30E-8EEFE638B4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4707053" cy="6858000"/>
            <a:chOff x="651279" y="598259"/>
            <a:chExt cx="10889442" cy="5680742"/>
          </a:xfrm>
        </p:grpSpPr>
        <p:sp>
          <p:nvSpPr>
            <p:cNvPr id="14" name="Color">
              <a:extLst>
                <a:ext uri="{FF2B5EF4-FFF2-40B4-BE49-F238E27FC236}">
                  <a16:creationId xmlns:a16="http://schemas.microsoft.com/office/drawing/2014/main" id="{3BE6D516-DFC6-4698-B3F1-5F591C1130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Color">
              <a:extLst>
                <a:ext uri="{FF2B5EF4-FFF2-40B4-BE49-F238E27FC236}">
                  <a16:creationId xmlns:a16="http://schemas.microsoft.com/office/drawing/2014/main" id="{C2580FB0-D146-458C-AF1B-8E8BBF6BBA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3F5E015-E085-4624-B431-B42414448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4DDB60AE-8B9C-4BA0-93DC-F8C9EBF6D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9F247760-BE07-41A2-969E-570081E65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57A70BD2-76FC-4BDD-9E64-3B93D5EF3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AADD9643-5489-42CB-9762-FBAC2AAE9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9A2C16E-2745-4E3D-BECC-D66755221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52E5A063-571D-4461-9869-B3E93F6E69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366019AD-E33B-4DBF-BAD3-AE361160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45A8ACF-6707-B243-912A-C097ADF623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385" y="841248"/>
            <a:ext cx="3515244" cy="5340097"/>
          </a:xfrm>
        </p:spPr>
        <p:txBody>
          <a:bodyPr anchor="ctr">
            <a:normAutofit/>
          </a:bodyPr>
          <a:lstStyle/>
          <a:p>
            <a:r>
              <a:rPr lang="en-US" sz="4800">
                <a:solidFill>
                  <a:schemeClr val="bg1"/>
                </a:solidFill>
              </a:rPr>
              <a:t>The geometry of simultaneous equations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EED25EE-5342-43A0-ADAA-F86E181F8EB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4124153"/>
              </p:ext>
            </p:extLst>
          </p:nvPr>
        </p:nvGraphicFramePr>
        <p:xfrm>
          <a:off x="4836730" y="231006"/>
          <a:ext cx="7210127" cy="64056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482107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11D8DB3-0674-ACB0-2219-7673D0D308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039997"/>
            <a:ext cx="12093828" cy="5004342"/>
          </a:xfrm>
        </p:spPr>
      </p:pic>
    </p:spTree>
    <p:extLst>
      <p:ext uri="{BB962C8B-B14F-4D97-AF65-F5344CB8AC3E}">
        <p14:creationId xmlns:p14="http://schemas.microsoft.com/office/powerpoint/2010/main" val="1527101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FD4276B-CA68-4FE8-B709-4395BE1A64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6678" y="480060"/>
            <a:ext cx="9058644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2124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074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1BFEC02-81A5-47BB-BC92-702B7DA3C3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527" y="643467"/>
            <a:ext cx="5910945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5049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F52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1431D9F-183A-4BBD-9539-426F934CDD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702733"/>
            <a:ext cx="10905066" cy="5452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3644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991E0C81-89DB-45F5-B862-58120DE07FD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09839" y="-6350"/>
            <a:ext cx="7793037" cy="950913"/>
          </a:xfrm>
        </p:spPr>
        <p:txBody>
          <a:bodyPr/>
          <a:lstStyle/>
          <a:p>
            <a:pPr eaLnBrk="1" hangingPunct="1"/>
            <a:r>
              <a:rPr lang="en-US" altLang="en-US">
                <a:solidFill>
                  <a:srgbClr val="FFCF01"/>
                </a:solidFill>
              </a:rPr>
              <a:t>Distance Formula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E06832D6-B95E-45AA-A4AB-A15E57239025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2316163" y="1108075"/>
            <a:ext cx="8305800" cy="4114800"/>
          </a:xfrm>
        </p:spPr>
        <p:txBody>
          <a:bodyPr/>
          <a:lstStyle/>
          <a:p>
            <a:pPr eaLnBrk="1" hangingPunct="1"/>
            <a:r>
              <a:rPr lang="en-US" altLang="en-US"/>
              <a:t>Used to find the distance between two points</a:t>
            </a:r>
          </a:p>
        </p:txBody>
      </p:sp>
      <p:graphicFrame>
        <p:nvGraphicFramePr>
          <p:cNvPr id="7172" name="Object 10">
            <a:extLst>
              <a:ext uri="{FF2B5EF4-FFF2-40B4-BE49-F238E27FC236}">
                <a16:creationId xmlns:a16="http://schemas.microsoft.com/office/drawing/2014/main" id="{4D2A90FF-13B2-4861-AE7A-18400D82F925}"/>
              </a:ext>
            </a:extLst>
          </p:cNvPr>
          <p:cNvGraphicFramePr>
            <a:graphicFrameLocks noGrp="1" noChangeAspect="1"/>
          </p:cNvGraphicFramePr>
          <p:nvPr>
            <p:ph sz="half" idx="2"/>
          </p:nvPr>
        </p:nvGraphicFramePr>
        <p:xfrm>
          <a:off x="2316163" y="1992314"/>
          <a:ext cx="7696200" cy="1081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082800" imgH="292100" progId="Equation.DSMT4">
                  <p:embed/>
                </p:oleObj>
              </mc:Choice>
              <mc:Fallback>
                <p:oleObj name="Equation" r:id="rId2" imgW="2082800" imgH="292100" progId="Equation.DSMT4">
                  <p:embed/>
                  <p:pic>
                    <p:nvPicPr>
                      <p:cNvPr id="7172" name="Object 10">
                        <a:extLst>
                          <a:ext uri="{FF2B5EF4-FFF2-40B4-BE49-F238E27FC236}">
                            <a16:creationId xmlns:a16="http://schemas.microsoft.com/office/drawing/2014/main" id="{4D2A90FF-13B2-4861-AE7A-18400D82F92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16163" y="1992314"/>
                        <a:ext cx="7696200" cy="1081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173" name="Picture 6">
            <a:extLst>
              <a:ext uri="{FF2B5EF4-FFF2-40B4-BE49-F238E27FC236}">
                <a16:creationId xmlns:a16="http://schemas.microsoft.com/office/drawing/2014/main" id="{4AABFC6C-C031-487B-8417-5E118F2AEB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33" t="37778" r="24306" b="41112"/>
          <a:stretch>
            <a:fillRect/>
          </a:stretch>
        </p:blipFill>
        <p:spPr bwMode="auto">
          <a:xfrm>
            <a:off x="4038600" y="3200400"/>
            <a:ext cx="4038600" cy="3068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7AFB97AF-3270-4DC5-ACBA-420EC4C687B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890839" y="128589"/>
            <a:ext cx="7793037" cy="757237"/>
          </a:xfrm>
        </p:spPr>
        <p:txBody>
          <a:bodyPr/>
          <a:lstStyle/>
          <a:p>
            <a:pPr eaLnBrk="1" hangingPunct="1"/>
            <a:r>
              <a:rPr lang="en-US" altLang="en-US">
                <a:solidFill>
                  <a:srgbClr val="FFCF01"/>
                </a:solidFill>
              </a:rPr>
              <a:t>Midpoint Formula</a:t>
            </a: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532C0F77-0169-4BE7-83BC-0E75AA5A6FA6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2844801" y="915988"/>
            <a:ext cx="7199313" cy="4114800"/>
          </a:xfrm>
        </p:spPr>
        <p:txBody>
          <a:bodyPr/>
          <a:lstStyle/>
          <a:p>
            <a:pPr eaLnBrk="1" hangingPunct="1"/>
            <a:r>
              <a:rPr lang="en-US" altLang="en-US"/>
              <a:t>Used to find the center of a line segment</a:t>
            </a:r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</p:txBody>
      </p:sp>
      <p:graphicFrame>
        <p:nvGraphicFramePr>
          <p:cNvPr id="10244" name="Object 4">
            <a:extLst>
              <a:ext uri="{FF2B5EF4-FFF2-40B4-BE49-F238E27FC236}">
                <a16:creationId xmlns:a16="http://schemas.microsoft.com/office/drawing/2014/main" id="{5F77B36B-7FFE-429D-9D15-BFEDB93E1542}"/>
              </a:ext>
            </a:extLst>
          </p:cNvPr>
          <p:cNvGraphicFramePr>
            <a:graphicFrameLocks noGrp="1" noChangeAspect="1"/>
          </p:cNvGraphicFramePr>
          <p:nvPr>
            <p:ph sz="half" idx="2"/>
          </p:nvPr>
        </p:nvGraphicFramePr>
        <p:xfrm>
          <a:off x="3319463" y="1371600"/>
          <a:ext cx="6248400" cy="148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816100" imgH="431800" progId="Equation.DSMT4">
                  <p:embed/>
                </p:oleObj>
              </mc:Choice>
              <mc:Fallback>
                <p:oleObj name="Equation" r:id="rId2" imgW="1816100" imgH="431800" progId="Equation.DSMT4">
                  <p:embed/>
                  <p:pic>
                    <p:nvPicPr>
                      <p:cNvPr id="10244" name="Object 4">
                        <a:extLst>
                          <a:ext uri="{FF2B5EF4-FFF2-40B4-BE49-F238E27FC236}">
                            <a16:creationId xmlns:a16="http://schemas.microsoft.com/office/drawing/2014/main" id="{5F77B36B-7FFE-429D-9D15-BFEDB93E154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19463" y="1371600"/>
                        <a:ext cx="6248400" cy="148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6">
            <a:extLst>
              <a:ext uri="{FF2B5EF4-FFF2-40B4-BE49-F238E27FC236}">
                <a16:creationId xmlns:a16="http://schemas.microsoft.com/office/drawing/2014/main" id="{32CCE144-B6B5-49C8-A93A-8B1659875A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700" y="2708276"/>
            <a:ext cx="8610600" cy="414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4EAABE0-FB14-B34C-9F1B-7D24F7120F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61646"/>
            <a:ext cx="9144000" cy="653470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6E406A9-5105-8C44-84D8-3084759381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0308" y="1719262"/>
            <a:ext cx="9144000" cy="486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4022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lowchart: Document 9">
            <a:extLst>
              <a:ext uri="{FF2B5EF4-FFF2-40B4-BE49-F238E27FC236}">
                <a16:creationId xmlns:a16="http://schemas.microsoft.com/office/drawing/2014/main" id="{D12DDE76-C203-4047-9998-63900085B5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175" y="0"/>
            <a:ext cx="3248025" cy="3400426"/>
          </a:xfrm>
          <a:prstGeom prst="flowChartDocument">
            <a:avLst/>
          </a:prstGeom>
          <a:solidFill>
            <a:srgbClr val="495E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8BC8C4-FDDC-4D59-B9C4-9896BA1A0E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1162"/>
            <a:ext cx="2840182" cy="237114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Calculating Gradient/slope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AEFBCBA-CECD-4E19-AD8A-E23E9ACA89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07933" y="1261965"/>
            <a:ext cx="7347537" cy="4335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544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Trigonometry</a:t>
            </a:r>
          </a:p>
        </p:txBody>
      </p:sp>
      <p:sp>
        <p:nvSpPr>
          <p:cNvPr id="4" name="Right Triangle 3"/>
          <p:cNvSpPr/>
          <p:nvPr/>
        </p:nvSpPr>
        <p:spPr>
          <a:xfrm>
            <a:off x="3215680" y="1844824"/>
            <a:ext cx="3816424" cy="2160240"/>
          </a:xfrm>
          <a:prstGeom prst="rtTriangl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4655840" y="2348881"/>
            <a:ext cx="1944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0070C0"/>
                </a:solidFill>
              </a:rPr>
              <a:t>HYPOTENUSE</a:t>
            </a:r>
          </a:p>
        </p:txBody>
      </p:sp>
      <p:sp>
        <p:nvSpPr>
          <p:cNvPr id="6" name="Rectangle 5"/>
          <p:cNvSpPr/>
          <p:nvPr/>
        </p:nvSpPr>
        <p:spPr>
          <a:xfrm>
            <a:off x="3215680" y="3861048"/>
            <a:ext cx="144016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Freeform 6"/>
          <p:cNvSpPr/>
          <p:nvPr/>
        </p:nvSpPr>
        <p:spPr>
          <a:xfrm>
            <a:off x="6284891" y="3696237"/>
            <a:ext cx="184597" cy="296214"/>
          </a:xfrm>
          <a:custGeom>
            <a:avLst/>
            <a:gdLst>
              <a:gd name="connsiteX0" fmla="*/ 184597 w 184597"/>
              <a:gd name="connsiteY0" fmla="*/ 0 h 296214"/>
              <a:gd name="connsiteX1" fmla="*/ 30051 w 184597"/>
              <a:gd name="connsiteY1" fmla="*/ 103031 h 296214"/>
              <a:gd name="connsiteX2" fmla="*/ 4293 w 184597"/>
              <a:gd name="connsiteY2" fmla="*/ 296214 h 296214"/>
              <a:gd name="connsiteX3" fmla="*/ 4293 w 184597"/>
              <a:gd name="connsiteY3" fmla="*/ 296214 h 296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597" h="296214">
                <a:moveTo>
                  <a:pt x="184597" y="0"/>
                </a:moveTo>
                <a:cubicBezTo>
                  <a:pt x="122349" y="26831"/>
                  <a:pt x="60102" y="53662"/>
                  <a:pt x="30051" y="103031"/>
                </a:cubicBezTo>
                <a:cubicBezTo>
                  <a:pt x="0" y="152400"/>
                  <a:pt x="4293" y="296214"/>
                  <a:pt x="4293" y="296214"/>
                </a:cubicBezTo>
                <a:lnTo>
                  <a:pt x="4293" y="296214"/>
                </a:lnTo>
              </a:path>
            </a:pathLst>
          </a:cu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5951984" y="3501008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Cyrl-AZ" sz="2800" dirty="0"/>
              <a:t>Ѳ</a:t>
            </a:r>
            <a:endParaRPr lang="en-GB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4295800" y="3995773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00B050"/>
                </a:solidFill>
              </a:rPr>
              <a:t>ADJACENT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775520" y="2780929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</a:rPr>
              <a:t>OPPOSITE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978272" y="4293096"/>
            <a:ext cx="208823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Located between the right angle and the included angle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559496" y="3153742"/>
            <a:ext cx="151216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400" dirty="0"/>
              <a:t>Located opposite the included angle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176120" y="3140969"/>
            <a:ext cx="30963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Greek letter ‘</a:t>
            </a:r>
            <a:r>
              <a:rPr lang="en-GB" sz="2400" dirty="0" err="1"/>
              <a:t>Pheta</a:t>
            </a:r>
            <a:r>
              <a:rPr lang="en-GB" sz="2400" dirty="0"/>
              <a:t>’ – represents the angle</a:t>
            </a:r>
          </a:p>
        </p:txBody>
      </p:sp>
      <p:cxnSp>
        <p:nvCxnSpPr>
          <p:cNvPr id="15" name="Straight Arrow Connector 14"/>
          <p:cNvCxnSpPr>
            <a:stCxn id="13" idx="1"/>
          </p:cNvCxnSpPr>
          <p:nvPr/>
        </p:nvCxnSpPr>
        <p:spPr>
          <a:xfrm flipH="1">
            <a:off x="6312024" y="3556468"/>
            <a:ext cx="864096" cy="8855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Trig Ratios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75520" y="1556793"/>
            <a:ext cx="32403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</a:rPr>
              <a:t>Sine Ratio:</a:t>
            </a:r>
          </a:p>
          <a:p>
            <a:endParaRPr lang="en-GB" sz="2400" dirty="0">
              <a:solidFill>
                <a:srgbClr val="FF0000"/>
              </a:solidFill>
            </a:endParaRPr>
          </a:p>
          <a:p>
            <a:r>
              <a:rPr lang="en-GB" sz="2400" dirty="0">
                <a:solidFill>
                  <a:srgbClr val="FF0000"/>
                </a:solidFill>
              </a:rPr>
              <a:t>Sin</a:t>
            </a:r>
            <a:r>
              <a:rPr lang="az-Cyrl-AZ" sz="2400" dirty="0">
                <a:solidFill>
                  <a:srgbClr val="FF0000"/>
                </a:solidFill>
              </a:rPr>
              <a:t>Ѳ</a:t>
            </a:r>
            <a:r>
              <a:rPr lang="en-GB" sz="2400" dirty="0">
                <a:solidFill>
                  <a:srgbClr val="FF0000"/>
                </a:solidFill>
              </a:rPr>
              <a:t> =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799856" y="1556793"/>
            <a:ext cx="32403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tx2"/>
                </a:solidFill>
              </a:rPr>
              <a:t>Cosine Ratio:</a:t>
            </a:r>
          </a:p>
          <a:p>
            <a:endParaRPr lang="en-GB" sz="2400" dirty="0">
              <a:solidFill>
                <a:schemeClr val="tx2"/>
              </a:solidFill>
            </a:endParaRPr>
          </a:p>
          <a:p>
            <a:r>
              <a:rPr lang="en-GB" sz="2400" dirty="0">
                <a:solidFill>
                  <a:schemeClr val="tx2"/>
                </a:solidFill>
              </a:rPr>
              <a:t>Cos</a:t>
            </a:r>
            <a:r>
              <a:rPr lang="az-Cyrl-AZ" sz="2400" dirty="0">
                <a:solidFill>
                  <a:schemeClr val="tx2"/>
                </a:solidFill>
              </a:rPr>
              <a:t>Ѳ</a:t>
            </a:r>
            <a:r>
              <a:rPr lang="en-GB" sz="2400" dirty="0">
                <a:solidFill>
                  <a:schemeClr val="tx2"/>
                </a:solidFill>
              </a:rPr>
              <a:t> =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680176" y="1556793"/>
            <a:ext cx="32403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Tangent Ratio:</a:t>
            </a:r>
          </a:p>
          <a:p>
            <a:endParaRPr lang="en-GB" sz="2400" dirty="0"/>
          </a:p>
          <a:p>
            <a:r>
              <a:rPr lang="en-GB" sz="2400" dirty="0"/>
              <a:t>Tan</a:t>
            </a:r>
            <a:r>
              <a:rPr lang="az-Cyrl-AZ" sz="2400" dirty="0"/>
              <a:t>Ѳ</a:t>
            </a:r>
            <a:r>
              <a:rPr lang="en-GB" sz="2400" dirty="0"/>
              <a:t> =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639616" y="2093948"/>
            <a:ext cx="1800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FF0000"/>
                </a:solidFill>
              </a:rPr>
              <a:t>Opposite</a:t>
            </a:r>
          </a:p>
          <a:p>
            <a:pPr algn="ctr"/>
            <a:r>
              <a:rPr lang="en-GB" sz="2400" dirty="0">
                <a:solidFill>
                  <a:srgbClr val="FF0000"/>
                </a:solidFill>
              </a:rPr>
              <a:t>Hypotenuse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663952" y="2093948"/>
            <a:ext cx="1800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tx2"/>
                </a:solidFill>
              </a:rPr>
              <a:t>Adjacent</a:t>
            </a:r>
          </a:p>
          <a:p>
            <a:pPr algn="ctr"/>
            <a:r>
              <a:rPr lang="en-GB" sz="2400" dirty="0">
                <a:solidFill>
                  <a:schemeClr val="tx2"/>
                </a:solidFill>
              </a:rPr>
              <a:t>Hypotenuse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616280" y="2093948"/>
            <a:ext cx="1800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Opposite</a:t>
            </a:r>
          </a:p>
          <a:p>
            <a:pPr algn="ctr"/>
            <a:r>
              <a:rPr lang="en-GB" sz="2400" dirty="0"/>
              <a:t>Adjacent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2783632" y="2539146"/>
            <a:ext cx="151216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8832304" y="2492896"/>
            <a:ext cx="13681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807968" y="2531533"/>
            <a:ext cx="1512168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5400000">
            <a:off x="2495600" y="3645024"/>
            <a:ext cx="417646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5400000">
            <a:off x="5555940" y="3609020"/>
            <a:ext cx="41044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ight Triangle 17"/>
          <p:cNvSpPr/>
          <p:nvPr/>
        </p:nvSpPr>
        <p:spPr>
          <a:xfrm>
            <a:off x="1775520" y="3429000"/>
            <a:ext cx="2664296" cy="1584176"/>
          </a:xfrm>
          <a:prstGeom prst="rtTriangl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/>
          <p:cNvSpPr/>
          <p:nvPr/>
        </p:nvSpPr>
        <p:spPr>
          <a:xfrm>
            <a:off x="1775520" y="4869160"/>
            <a:ext cx="144016" cy="1440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Freeform 20"/>
          <p:cNvSpPr/>
          <p:nvPr/>
        </p:nvSpPr>
        <p:spPr>
          <a:xfrm>
            <a:off x="1781578" y="3644722"/>
            <a:ext cx="334851" cy="210355"/>
          </a:xfrm>
          <a:custGeom>
            <a:avLst/>
            <a:gdLst>
              <a:gd name="connsiteX0" fmla="*/ 0 w 334851"/>
              <a:gd name="connsiteY0" fmla="*/ 180304 h 210355"/>
              <a:gd name="connsiteX1" fmla="*/ 206062 w 334851"/>
              <a:gd name="connsiteY1" fmla="*/ 180304 h 210355"/>
              <a:gd name="connsiteX2" fmla="*/ 334851 w 334851"/>
              <a:gd name="connsiteY2" fmla="*/ 0 h 210355"/>
              <a:gd name="connsiteX3" fmla="*/ 334851 w 334851"/>
              <a:gd name="connsiteY3" fmla="*/ 0 h 210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4851" h="210355">
                <a:moveTo>
                  <a:pt x="0" y="180304"/>
                </a:moveTo>
                <a:cubicBezTo>
                  <a:pt x="75127" y="195329"/>
                  <a:pt x="150254" y="210355"/>
                  <a:pt x="206062" y="180304"/>
                </a:cubicBezTo>
                <a:cubicBezTo>
                  <a:pt x="261870" y="150253"/>
                  <a:pt x="334851" y="0"/>
                  <a:pt x="334851" y="0"/>
                </a:cubicBezTo>
                <a:lnTo>
                  <a:pt x="334851" y="0"/>
                </a:ln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extBox 21"/>
          <p:cNvSpPr txBox="1"/>
          <p:nvPr/>
        </p:nvSpPr>
        <p:spPr>
          <a:xfrm>
            <a:off x="2783632" y="3789040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Hypotenuse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351584" y="5003884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Opposite</a:t>
            </a:r>
          </a:p>
        </p:txBody>
      </p:sp>
      <p:sp>
        <p:nvSpPr>
          <p:cNvPr id="24" name="Right Triangle 23"/>
          <p:cNvSpPr/>
          <p:nvPr/>
        </p:nvSpPr>
        <p:spPr>
          <a:xfrm>
            <a:off x="4799856" y="3429000"/>
            <a:ext cx="2664296" cy="1584176"/>
          </a:xfrm>
          <a:prstGeom prst="rtTriangl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/>
          <p:cNvSpPr/>
          <p:nvPr/>
        </p:nvSpPr>
        <p:spPr>
          <a:xfrm>
            <a:off x="4799856" y="4869160"/>
            <a:ext cx="144016" cy="144016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TextBox 26"/>
          <p:cNvSpPr txBox="1"/>
          <p:nvPr/>
        </p:nvSpPr>
        <p:spPr>
          <a:xfrm>
            <a:off x="5807968" y="3789040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Hypotenuse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375920" y="5003884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Adjacent</a:t>
            </a:r>
          </a:p>
        </p:txBody>
      </p:sp>
      <p:sp>
        <p:nvSpPr>
          <p:cNvPr id="29" name="Freeform 28"/>
          <p:cNvSpPr/>
          <p:nvPr/>
        </p:nvSpPr>
        <p:spPr>
          <a:xfrm>
            <a:off x="6686282" y="4675031"/>
            <a:ext cx="169572" cy="321972"/>
          </a:xfrm>
          <a:custGeom>
            <a:avLst/>
            <a:gdLst>
              <a:gd name="connsiteX0" fmla="*/ 169572 w 169572"/>
              <a:gd name="connsiteY0" fmla="*/ 0 h 321972"/>
              <a:gd name="connsiteX1" fmla="*/ 27904 w 169572"/>
              <a:gd name="connsiteY1" fmla="*/ 115910 h 321972"/>
              <a:gd name="connsiteX2" fmla="*/ 2146 w 169572"/>
              <a:gd name="connsiteY2" fmla="*/ 321972 h 321972"/>
              <a:gd name="connsiteX3" fmla="*/ 2146 w 169572"/>
              <a:gd name="connsiteY3" fmla="*/ 321972 h 321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9572" h="321972">
                <a:moveTo>
                  <a:pt x="169572" y="0"/>
                </a:moveTo>
                <a:cubicBezTo>
                  <a:pt x="112690" y="31124"/>
                  <a:pt x="55808" y="62248"/>
                  <a:pt x="27904" y="115910"/>
                </a:cubicBezTo>
                <a:cubicBezTo>
                  <a:pt x="0" y="169572"/>
                  <a:pt x="2146" y="321972"/>
                  <a:pt x="2146" y="321972"/>
                </a:cubicBezTo>
                <a:lnTo>
                  <a:pt x="2146" y="321972"/>
                </a:lnTo>
              </a:path>
            </a:pathLst>
          </a:cu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ight Triangle 29"/>
          <p:cNvSpPr/>
          <p:nvPr/>
        </p:nvSpPr>
        <p:spPr>
          <a:xfrm>
            <a:off x="7968208" y="3429000"/>
            <a:ext cx="2664296" cy="1584176"/>
          </a:xfrm>
          <a:prstGeom prst="rtTriangl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Rectangle 30"/>
          <p:cNvSpPr/>
          <p:nvPr/>
        </p:nvSpPr>
        <p:spPr>
          <a:xfrm>
            <a:off x="7968208" y="4869160"/>
            <a:ext cx="144016" cy="1440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Freeform 31"/>
          <p:cNvSpPr/>
          <p:nvPr/>
        </p:nvSpPr>
        <p:spPr>
          <a:xfrm>
            <a:off x="7974266" y="3644722"/>
            <a:ext cx="334851" cy="210355"/>
          </a:xfrm>
          <a:custGeom>
            <a:avLst/>
            <a:gdLst>
              <a:gd name="connsiteX0" fmla="*/ 0 w 334851"/>
              <a:gd name="connsiteY0" fmla="*/ 180304 h 210355"/>
              <a:gd name="connsiteX1" fmla="*/ 206062 w 334851"/>
              <a:gd name="connsiteY1" fmla="*/ 180304 h 210355"/>
              <a:gd name="connsiteX2" fmla="*/ 334851 w 334851"/>
              <a:gd name="connsiteY2" fmla="*/ 0 h 210355"/>
              <a:gd name="connsiteX3" fmla="*/ 334851 w 334851"/>
              <a:gd name="connsiteY3" fmla="*/ 0 h 210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4851" h="210355">
                <a:moveTo>
                  <a:pt x="0" y="180304"/>
                </a:moveTo>
                <a:cubicBezTo>
                  <a:pt x="75127" y="195329"/>
                  <a:pt x="150254" y="210355"/>
                  <a:pt x="206062" y="180304"/>
                </a:cubicBezTo>
                <a:cubicBezTo>
                  <a:pt x="261870" y="150253"/>
                  <a:pt x="334851" y="0"/>
                  <a:pt x="334851" y="0"/>
                </a:cubicBezTo>
                <a:lnTo>
                  <a:pt x="334851" y="0"/>
                </a:ln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TextBox 32"/>
          <p:cNvSpPr txBox="1"/>
          <p:nvPr/>
        </p:nvSpPr>
        <p:spPr>
          <a:xfrm rot="16200000">
            <a:off x="7108758" y="3928410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Adjacent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8616280" y="5003884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Opposite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2351584" y="5733256"/>
            <a:ext cx="15121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/>
              <a:t>SOH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375920" y="5733256"/>
            <a:ext cx="15121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/>
              <a:t>CAH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8328248" y="5733256"/>
            <a:ext cx="15121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/>
              <a:t>TOA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8" grpId="0" animBg="1"/>
      <p:bldP spid="19" grpId="0" animBg="1"/>
      <p:bldP spid="21" grpId="0" animBg="1"/>
      <p:bldP spid="22" grpId="0"/>
      <p:bldP spid="23" grpId="0"/>
      <p:bldP spid="24" grpId="0" animBg="1"/>
      <p:bldP spid="25" grpId="0" animBg="1"/>
      <p:bldP spid="27" grpId="0"/>
      <p:bldP spid="28" grpId="0"/>
      <p:bldP spid="29" grpId="0" animBg="1"/>
      <p:bldP spid="30" grpId="0" animBg="1"/>
      <p:bldP spid="31" grpId="0" animBg="1"/>
      <p:bldP spid="32" grpId="0" animBg="1"/>
      <p:bldP spid="33" grpId="0"/>
      <p:bldP spid="34" grpId="0"/>
      <p:bldP spid="39" grpId="0"/>
      <p:bldP spid="40" grpId="0"/>
      <p:bldP spid="4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9696" y="188640"/>
            <a:ext cx="5853336" cy="1143000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GB" sz="6600" dirty="0">
                <a:latin typeface="Arial Black" pitchFamily="34" charset="0"/>
              </a:rPr>
              <a:t>Tangent (tan)</a:t>
            </a:r>
          </a:p>
        </p:txBody>
      </p:sp>
      <p:grpSp>
        <p:nvGrpSpPr>
          <p:cNvPr id="3" name="Group 6"/>
          <p:cNvGrpSpPr/>
          <p:nvPr/>
        </p:nvGrpSpPr>
        <p:grpSpPr>
          <a:xfrm>
            <a:off x="2495601" y="1052736"/>
            <a:ext cx="3183941" cy="2257734"/>
            <a:chOff x="971599" y="1700808"/>
            <a:chExt cx="5616625" cy="3982751"/>
          </a:xfrm>
        </p:grpSpPr>
        <p:sp>
          <p:nvSpPr>
            <p:cNvPr id="4" name="Right Triangle 3"/>
            <p:cNvSpPr/>
            <p:nvPr/>
          </p:nvSpPr>
          <p:spPr>
            <a:xfrm>
              <a:off x="971600" y="1700808"/>
              <a:ext cx="5616624" cy="3888432"/>
            </a:xfrm>
            <a:prstGeom prst="rtTriangle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ectangle 4"/>
            <p:cNvSpPr/>
            <p:nvPr/>
          </p:nvSpPr>
          <p:spPr>
            <a:xfrm>
              <a:off x="971599" y="5013176"/>
              <a:ext cx="648072" cy="57606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782366" y="4869160"/>
              <a:ext cx="1049670" cy="8143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dirty="0"/>
                <a:t>50˚</a:t>
              </a: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2783632" y="3284984"/>
            <a:ext cx="2448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6.4cm (1dp)</a:t>
            </a:r>
          </a:p>
        </p:txBody>
      </p:sp>
      <p:sp>
        <p:nvSpPr>
          <p:cNvPr id="9" name="TextBox 8"/>
          <p:cNvSpPr txBox="1"/>
          <p:nvPr/>
        </p:nvSpPr>
        <p:spPr>
          <a:xfrm rot="16200000">
            <a:off x="1637814" y="1906379"/>
            <a:ext cx="9893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10cm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879976" y="1556792"/>
            <a:ext cx="43924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We use cosine when we have the </a:t>
            </a:r>
            <a:r>
              <a:rPr lang="en-GB" sz="2000" b="1" u="sng" dirty="0">
                <a:solidFill>
                  <a:srgbClr val="FF0000"/>
                </a:solidFill>
              </a:rPr>
              <a:t>Opposite </a:t>
            </a:r>
            <a:r>
              <a:rPr lang="en-GB" sz="2000" dirty="0"/>
              <a:t>and </a:t>
            </a:r>
            <a:r>
              <a:rPr lang="en-GB" sz="2000" b="1" u="sng" dirty="0">
                <a:solidFill>
                  <a:srgbClr val="FF0000"/>
                </a:solidFill>
              </a:rPr>
              <a:t>Adjacent</a:t>
            </a:r>
            <a:r>
              <a:rPr lang="en-GB" sz="2000" dirty="0"/>
              <a:t> lengths.</a:t>
            </a:r>
            <a:endParaRPr lang="en-GB" sz="2000" b="1" u="sng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0" y="2276872"/>
            <a:ext cx="4176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The rule we use is: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023992" y="2973146"/>
            <a:ext cx="144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7030A0"/>
                </a:solidFill>
              </a:rPr>
              <a:t>Tan</a:t>
            </a:r>
            <a:r>
              <a:rPr lang="el-GR" sz="3600" b="1" dirty="0">
                <a:solidFill>
                  <a:srgbClr val="7030A0"/>
                </a:solidFill>
              </a:rPr>
              <a:t>ϴ</a:t>
            </a:r>
            <a:r>
              <a:rPr lang="en-GB" sz="3600" b="1" dirty="0">
                <a:solidFill>
                  <a:srgbClr val="7030A0"/>
                </a:solidFill>
              </a:rPr>
              <a:t>=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248128" y="2780929"/>
            <a:ext cx="25202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u="sng" dirty="0">
                <a:solidFill>
                  <a:srgbClr val="7030A0"/>
                </a:solidFill>
              </a:rPr>
              <a:t>Opposite</a:t>
            </a:r>
          </a:p>
          <a:p>
            <a:pPr algn="ctr"/>
            <a:r>
              <a:rPr lang="en-GB" sz="3600" b="1" dirty="0">
                <a:solidFill>
                  <a:srgbClr val="7030A0"/>
                </a:solidFill>
              </a:rPr>
              <a:t>Adjacent</a:t>
            </a:r>
            <a:endParaRPr lang="en-GB" sz="3600" b="1" u="sng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6" grpId="0"/>
      <p:bldP spid="17" grpId="0"/>
      <p:bldP spid="1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355</Words>
  <Application>Microsoft Office PowerPoint</Application>
  <PresentationFormat>Widescreen</PresentationFormat>
  <Paragraphs>85</Paragraphs>
  <Slides>22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Arial</vt:lpstr>
      <vt:lpstr>Arial Black</vt:lpstr>
      <vt:lpstr>Calibri</vt:lpstr>
      <vt:lpstr>Calibri Light</vt:lpstr>
      <vt:lpstr>Open Sans</vt:lpstr>
      <vt:lpstr>Times</vt:lpstr>
      <vt:lpstr>Office Theme</vt:lpstr>
      <vt:lpstr>Equation</vt:lpstr>
      <vt:lpstr>Coordinate geometry and linear relations</vt:lpstr>
      <vt:lpstr>PowerPoint Presentation</vt:lpstr>
      <vt:lpstr>Distance Formula</vt:lpstr>
      <vt:lpstr>Midpoint Formula</vt:lpstr>
      <vt:lpstr>PowerPoint Presentation</vt:lpstr>
      <vt:lpstr>Calculating Gradient/slope</vt:lpstr>
      <vt:lpstr>Trigonometry</vt:lpstr>
      <vt:lpstr>Trig Ratios</vt:lpstr>
      <vt:lpstr>Tangent (tan)</vt:lpstr>
      <vt:lpstr>The tangent of the angle of slope Positive gradient</vt:lpstr>
      <vt:lpstr>The tangent of the angle of slope Negative gradient</vt:lpstr>
      <vt:lpstr>PowerPoint Presentation</vt:lpstr>
      <vt:lpstr>The equation of a straight line Five ways of determining the equation:</vt:lpstr>
      <vt:lpstr>Writing Equations – Type #1</vt:lpstr>
      <vt:lpstr>Writing Equations – Type #2</vt:lpstr>
      <vt:lpstr>Writing Equations – Type #3</vt:lpstr>
      <vt:lpstr>Writing Equations – Type #4</vt:lpstr>
      <vt:lpstr>Writing Equations – Type #5</vt:lpstr>
      <vt:lpstr>The geometry of simultaneous equations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Coordinate geometry and linear relations</dc:title>
  <dc:creator>Yongmei Zhang</dc:creator>
  <cp:lastModifiedBy>Lyn ZHANG</cp:lastModifiedBy>
  <cp:revision>5</cp:revision>
  <dcterms:created xsi:type="dcterms:W3CDTF">2021-03-22T02:12:01Z</dcterms:created>
  <dcterms:modified xsi:type="dcterms:W3CDTF">2023-01-31T21:10:10Z</dcterms:modified>
</cp:coreProperties>
</file>