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14"/>
  </p:notesMasterIdLst>
  <p:sldIdLst>
    <p:sldId id="256" r:id="rId2"/>
    <p:sldId id="654" r:id="rId3"/>
    <p:sldId id="655" r:id="rId4"/>
    <p:sldId id="656" r:id="rId5"/>
    <p:sldId id="327" r:id="rId6"/>
    <p:sldId id="331" r:id="rId7"/>
    <p:sldId id="659" r:id="rId8"/>
    <p:sldId id="660" r:id="rId9"/>
    <p:sldId id="275" r:id="rId10"/>
    <p:sldId id="278" r:id="rId11"/>
    <p:sldId id="281" r:id="rId12"/>
    <p:sldId id="64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7"/>
    <p:restoredTop sz="84848" autoAdjust="0"/>
  </p:normalViewPr>
  <p:slideViewPr>
    <p:cSldViewPr snapToGrid="0" snapToObjects="1">
      <p:cViewPr varScale="1">
        <p:scale>
          <a:sx n="56" d="100"/>
          <a:sy n="56" d="100"/>
        </p:scale>
        <p:origin x="10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D6F1B-7B7B-4E4C-8967-75215A0882AD}" type="datetimeFigureOut">
              <a:rPr lang="en-AU" smtClean="0"/>
              <a:t>14/02/2023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70841-8F56-4719-AA26-0F1C12264A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992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https://create.kahoot.it/details/6fee896b-6a05-494e-af07-5f6cbcf1f4c4</a:t>
            </a:r>
          </a:p>
          <a:p>
            <a:r>
              <a:rPr lang="en-AU"/>
              <a:t>https</a:t>
            </a:r>
            <a:r>
              <a:rPr lang="en-AU" dirty="0"/>
              <a:t>://create.kahoot.it/details/49477f89-7e27-47e4-953d-575b54805de4</a:t>
            </a:r>
          </a:p>
          <a:p>
            <a:r>
              <a:rPr lang="en-AU" dirty="0"/>
              <a:t>https://create.kahoot.it/details/1124bfb7-9076-4d90-aa68-11a28df8f111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70841-8F56-4719-AA26-0F1C12264A4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5563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23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934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8313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266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32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7307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537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278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33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8348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3753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200" cap="none" spc="10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2/14/2023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ctr">
              <a:defRPr sz="1200" cap="none" spc="10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200" cap="none" spc="10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1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13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spc="1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spc="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spc="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930EBA3-4D2E-42E8-B828-834555328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C73D8A-1600-234D-BC99-1146344C43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7732" y="957715"/>
            <a:ext cx="5130798" cy="2750419"/>
          </a:xfrm>
        </p:spPr>
        <p:txBody>
          <a:bodyPr>
            <a:normAutofit/>
          </a:bodyPr>
          <a:lstStyle/>
          <a:p>
            <a:r>
              <a:rPr lang="en-AU" b="1" dirty="0"/>
              <a:t>A-gallery-of-graphs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8B5E78-33C6-5841-A86C-B2686B3AD7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7732" y="3800209"/>
            <a:ext cx="5130798" cy="2307022"/>
          </a:xfrm>
        </p:spPr>
        <p:txBody>
          <a:bodyPr>
            <a:normAutofit/>
          </a:bodyPr>
          <a:lstStyle/>
          <a:p>
            <a:r>
              <a:rPr lang="en-US" dirty="0"/>
              <a:t>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73F3E5-16C5-4A86-912D-B191E20EC4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76434"/>
            <a:ext cx="5850384" cy="3905131"/>
          </a:xfrm>
          <a:custGeom>
            <a:avLst/>
            <a:gdLst/>
            <a:ahLst/>
            <a:cxnLst/>
            <a:rect l="l" t="t" r="r" b="b"/>
            <a:pathLst>
              <a:path w="6094252" h="6857998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528AA953-F4F9-4DC5-97C7-491F4AF93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7079" y="5607717"/>
            <a:ext cx="513442" cy="4995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0018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E8554-A10D-7D49-A8F1-C6EE3E986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1881" y="225641"/>
            <a:ext cx="5857068" cy="859241"/>
          </a:xfrm>
        </p:spPr>
        <p:txBody>
          <a:bodyPr/>
          <a:lstStyle/>
          <a:p>
            <a:r>
              <a:rPr lang="en-US" dirty="0"/>
              <a:t>Dilations from an axis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9A7D46-49DE-034C-92DB-A18FB6EEBA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166" y="829029"/>
                <a:ext cx="5857068" cy="6028971"/>
              </a:xfrm>
            </p:spPr>
            <p:txBody>
              <a:bodyPr/>
              <a:lstStyle/>
              <a:p>
                <a:r>
                  <a:rPr lang="en-US" dirty="0"/>
                  <a:t>The graphs of</a:t>
                </a:r>
              </a:p>
              <a:p>
                <a:r>
                  <a:rPr lang="en-US" dirty="0">
                    <a:solidFill>
                      <a:srgbClr val="C00000"/>
                    </a:solidFill>
                  </a:rPr>
                  <a:t>𝑦=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/>
                  <a:t>, </a:t>
                </a:r>
                <a:r>
                  <a:rPr lang="en-US" dirty="0">
                    <a:solidFill>
                      <a:srgbClr val="FFC000"/>
                    </a:solidFill>
                  </a:rPr>
                  <a:t>𝑦=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AU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and </a:t>
                </a:r>
                <a:r>
                  <a:rPr lang="en-US" dirty="0">
                    <a:solidFill>
                      <a:srgbClr val="0070C0"/>
                    </a:solidFill>
                  </a:rPr>
                  <a:t>𝑦=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The asymptotes: 𝑦=0 &amp; 𝑥=0.</a:t>
                </a:r>
              </a:p>
              <a:p>
                <a:r>
                  <a:rPr lang="en-US" dirty="0"/>
                  <a:t>The same ‘shape’ &amp; asymptotes, but ‘stretched’ from </a:t>
                </a:r>
                <a:r>
                  <a:rPr lang="en-US" dirty="0">
                    <a:solidFill>
                      <a:srgbClr val="C00000"/>
                    </a:solidFill>
                  </a:rPr>
                  <a:t>𝑦=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The transformation that takes the graph of </a:t>
                </a:r>
                <a:r>
                  <a:rPr lang="en-US" dirty="0">
                    <a:solidFill>
                      <a:srgbClr val="C00000"/>
                    </a:solidFill>
                  </a:rPr>
                  <a:t>𝑦=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AU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  <a:r>
                  <a:rPr lang="en-US" dirty="0"/>
                  <a:t>to the graph of </a:t>
                </a:r>
                <a:r>
                  <a:rPr lang="en-US" dirty="0">
                    <a:solidFill>
                      <a:srgbClr val="FFC000"/>
                    </a:solidFill>
                  </a:rPr>
                  <a:t>𝑦=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AU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called the </a:t>
                </a:r>
                <a:r>
                  <a:rPr lang="en-US" dirty="0">
                    <a:solidFill>
                      <a:srgbClr val="0070C0"/>
                    </a:solidFill>
                  </a:rPr>
                  <a:t>dilation</a:t>
                </a:r>
                <a:r>
                  <a:rPr lang="en-US" dirty="0"/>
                  <a:t> of factor 2 from the 𝑥-axis. </a:t>
                </a:r>
              </a:p>
              <a:p>
                <a:r>
                  <a:rPr lang="en-US" dirty="0"/>
                  <a:t>Dilation: </a:t>
                </a:r>
                <a:r>
                  <a:rPr lang="en-US" dirty="0">
                    <a:solidFill>
                      <a:srgbClr val="C00000"/>
                    </a:solidFill>
                  </a:rPr>
                  <a:t>𝑦=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AU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ym typeface="Wingdings" pitchFamily="2" charset="2"/>
                  </a:rPr>
                  <a:t> </a:t>
                </a:r>
                <a:r>
                  <a:rPr lang="en-US" dirty="0">
                    <a:solidFill>
                      <a:srgbClr val="FFC000"/>
                    </a:solidFill>
                  </a:rPr>
                  <a:t>𝑦=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AU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9A7D46-49DE-034C-92DB-A18FB6EEBA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166" y="829029"/>
                <a:ext cx="5857068" cy="6028971"/>
              </a:xfrm>
              <a:blipFill>
                <a:blip r:embed="rId2"/>
                <a:stretch>
                  <a:fillRect l="-1512" t="-1053" r="-6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3FF79957-B052-4441-A8AC-CFE26F97D6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4170" y="1188117"/>
            <a:ext cx="6627830" cy="4541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53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B0ABB1-15D7-F940-88C5-5DD20C1AD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Sketching rectangular hyperbolas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431BE8-292D-B04E-A452-01BECCFEA57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447308" y="591344"/>
                <a:ext cx="6906491" cy="5585619"/>
              </a:xfrm>
            </p:spPr>
            <p:txBody>
              <a:bodyPr anchor="ctr">
                <a:normAutofit/>
              </a:bodyPr>
              <a:lstStyle/>
              <a:p>
                <a:r>
                  <a:rPr lang="en-US" dirty="0"/>
                  <a:t>Using </a:t>
                </a:r>
                <a:r>
                  <a:rPr lang="en-US" dirty="0">
                    <a:solidFill>
                      <a:srgbClr val="C00000"/>
                    </a:solidFill>
                  </a:rPr>
                  <a:t>dilations, reflections and translations</a:t>
                </a:r>
                <a:r>
                  <a:rPr lang="en-US" dirty="0"/>
                  <a:t>, we are now able to sketch the graphs of all rectangular hyperbolas of the form </a:t>
                </a:r>
                <a:r>
                  <a:rPr lang="en-US" dirty="0">
                    <a:solidFill>
                      <a:srgbClr val="C00000"/>
                    </a:solidFill>
                  </a:rPr>
                  <a:t>𝑦=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AU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AU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+k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2431BE8-292D-B04E-A452-01BECCFEA5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47308" y="591344"/>
                <a:ext cx="6906491" cy="5585619"/>
              </a:xfrm>
              <a:blipFill>
                <a:blip r:embed="rId2"/>
                <a:stretch>
                  <a:fillRect l="-12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3321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211957D-2E7F-47AB-9EC8-21F9B7ED5277}"/>
              </a:ext>
            </a:extLst>
          </p:cNvPr>
          <p:cNvSpPr/>
          <p:nvPr/>
        </p:nvSpPr>
        <p:spPr>
          <a:xfrm>
            <a:off x="3609975" y="1114425"/>
            <a:ext cx="819150" cy="5124450"/>
          </a:xfrm>
          <a:custGeom>
            <a:avLst/>
            <a:gdLst>
              <a:gd name="connsiteX0" fmla="*/ 190500 w 819150"/>
              <a:gd name="connsiteY0" fmla="*/ 0 h 5038725"/>
              <a:gd name="connsiteX1" fmla="*/ 819150 w 819150"/>
              <a:gd name="connsiteY1" fmla="*/ 1304925 h 5038725"/>
              <a:gd name="connsiteX2" fmla="*/ 762000 w 819150"/>
              <a:gd name="connsiteY2" fmla="*/ 5038725 h 5038725"/>
              <a:gd name="connsiteX3" fmla="*/ 0 w 819150"/>
              <a:gd name="connsiteY3" fmla="*/ 4105275 h 5038725"/>
              <a:gd name="connsiteX4" fmla="*/ 190500 w 819150"/>
              <a:gd name="connsiteY4" fmla="*/ 0 h 5038725"/>
              <a:gd name="connsiteX0" fmla="*/ 104775 w 819150"/>
              <a:gd name="connsiteY0" fmla="*/ 0 h 5124450"/>
              <a:gd name="connsiteX1" fmla="*/ 819150 w 819150"/>
              <a:gd name="connsiteY1" fmla="*/ 1390650 h 5124450"/>
              <a:gd name="connsiteX2" fmla="*/ 762000 w 819150"/>
              <a:gd name="connsiteY2" fmla="*/ 5124450 h 5124450"/>
              <a:gd name="connsiteX3" fmla="*/ 0 w 819150"/>
              <a:gd name="connsiteY3" fmla="*/ 4191000 h 5124450"/>
              <a:gd name="connsiteX4" fmla="*/ 104775 w 819150"/>
              <a:gd name="connsiteY4" fmla="*/ 0 h 512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150" h="5124450">
                <a:moveTo>
                  <a:pt x="104775" y="0"/>
                </a:moveTo>
                <a:lnTo>
                  <a:pt x="819150" y="1390650"/>
                </a:lnTo>
                <a:lnTo>
                  <a:pt x="762000" y="5124450"/>
                </a:lnTo>
                <a:lnTo>
                  <a:pt x="0" y="4191000"/>
                </a:lnTo>
                <a:lnTo>
                  <a:pt x="10477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2344802" y="5491812"/>
            <a:ext cx="2232248" cy="576064"/>
          </a:xfrm>
          <a:prstGeom prst="arc">
            <a:avLst>
              <a:gd name="adj1" fmla="val 10842661"/>
              <a:gd name="adj2" fmla="val 0"/>
            </a:avLst>
          </a:prstGeom>
          <a:noFill/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 rot="10800000">
            <a:off x="2351584" y="5477364"/>
            <a:ext cx="2232248" cy="576064"/>
          </a:xfrm>
          <a:prstGeom prst="arc">
            <a:avLst>
              <a:gd name="adj1" fmla="val 10842661"/>
              <a:gd name="adj2" fmla="val 0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51" name="Straight Connector 2050"/>
          <p:cNvCxnSpPr>
            <a:stCxn id="2048" idx="2"/>
          </p:cNvCxnSpPr>
          <p:nvPr/>
        </p:nvCxnSpPr>
        <p:spPr>
          <a:xfrm>
            <a:off x="2348958" y="1732875"/>
            <a:ext cx="2241656" cy="40397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2048" idx="6"/>
            <a:endCxn id="45" idx="0"/>
          </p:cNvCxnSpPr>
          <p:nvPr/>
        </p:nvCxnSpPr>
        <p:spPr>
          <a:xfrm flipH="1">
            <a:off x="2346090" y="1732875"/>
            <a:ext cx="2235116" cy="40331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5" name="Freeform 2054"/>
          <p:cNvSpPr/>
          <p:nvPr/>
        </p:nvSpPr>
        <p:spPr>
          <a:xfrm>
            <a:off x="2640274" y="1534353"/>
            <a:ext cx="1181100" cy="1638300"/>
          </a:xfrm>
          <a:custGeom>
            <a:avLst/>
            <a:gdLst>
              <a:gd name="connsiteX0" fmla="*/ 0 w 1181100"/>
              <a:gd name="connsiteY0" fmla="*/ 0 h 1638300"/>
              <a:gd name="connsiteX1" fmla="*/ 213360 w 1181100"/>
              <a:gd name="connsiteY1" fmla="*/ 335280 h 1638300"/>
              <a:gd name="connsiteX2" fmla="*/ 342900 w 1181100"/>
              <a:gd name="connsiteY2" fmla="*/ 586740 h 1638300"/>
              <a:gd name="connsiteX3" fmla="*/ 541020 w 1181100"/>
              <a:gd name="connsiteY3" fmla="*/ 899160 h 1638300"/>
              <a:gd name="connsiteX4" fmla="*/ 662940 w 1181100"/>
              <a:gd name="connsiteY4" fmla="*/ 1074420 h 1638300"/>
              <a:gd name="connsiteX5" fmla="*/ 708660 w 1181100"/>
              <a:gd name="connsiteY5" fmla="*/ 1173480 h 1638300"/>
              <a:gd name="connsiteX6" fmla="*/ 868680 w 1181100"/>
              <a:gd name="connsiteY6" fmla="*/ 1356360 h 1638300"/>
              <a:gd name="connsiteX7" fmla="*/ 1013460 w 1181100"/>
              <a:gd name="connsiteY7" fmla="*/ 1531620 h 1638300"/>
              <a:gd name="connsiteX8" fmla="*/ 1074420 w 1181100"/>
              <a:gd name="connsiteY8" fmla="*/ 1600200 h 1638300"/>
              <a:gd name="connsiteX9" fmla="*/ 1127760 w 1181100"/>
              <a:gd name="connsiteY9" fmla="*/ 1638300 h 1638300"/>
              <a:gd name="connsiteX10" fmla="*/ 1181100 w 1181100"/>
              <a:gd name="connsiteY10" fmla="*/ 1615440 h 1638300"/>
              <a:gd name="connsiteX11" fmla="*/ 1181100 w 1181100"/>
              <a:gd name="connsiteY11" fmla="*/ 1546860 h 1638300"/>
              <a:gd name="connsiteX12" fmla="*/ 1127760 w 1181100"/>
              <a:gd name="connsiteY12" fmla="*/ 1363980 h 1638300"/>
              <a:gd name="connsiteX13" fmla="*/ 1043940 w 1181100"/>
              <a:gd name="connsiteY13" fmla="*/ 1181100 h 1638300"/>
              <a:gd name="connsiteX14" fmla="*/ 967740 w 1181100"/>
              <a:gd name="connsiteY14" fmla="*/ 982980 h 1638300"/>
              <a:gd name="connsiteX15" fmla="*/ 845820 w 1181100"/>
              <a:gd name="connsiteY15" fmla="*/ 754380 h 1638300"/>
              <a:gd name="connsiteX16" fmla="*/ 784860 w 1181100"/>
              <a:gd name="connsiteY16" fmla="*/ 624840 h 1638300"/>
              <a:gd name="connsiteX17" fmla="*/ 723900 w 1181100"/>
              <a:gd name="connsiteY17" fmla="*/ 472440 h 1638300"/>
              <a:gd name="connsiteX18" fmla="*/ 0 w 1181100"/>
              <a:gd name="connsiteY18" fmla="*/ 0 h 163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81100" h="1638300">
                <a:moveTo>
                  <a:pt x="0" y="0"/>
                </a:moveTo>
                <a:lnTo>
                  <a:pt x="213360" y="335280"/>
                </a:lnTo>
                <a:lnTo>
                  <a:pt x="342900" y="586740"/>
                </a:lnTo>
                <a:lnTo>
                  <a:pt x="541020" y="899160"/>
                </a:lnTo>
                <a:lnTo>
                  <a:pt x="662940" y="1074420"/>
                </a:lnTo>
                <a:lnTo>
                  <a:pt x="708660" y="1173480"/>
                </a:lnTo>
                <a:lnTo>
                  <a:pt x="868680" y="1356360"/>
                </a:lnTo>
                <a:lnTo>
                  <a:pt x="1013460" y="1531620"/>
                </a:lnTo>
                <a:lnTo>
                  <a:pt x="1074420" y="1600200"/>
                </a:lnTo>
                <a:lnTo>
                  <a:pt x="1127760" y="1638300"/>
                </a:lnTo>
                <a:lnTo>
                  <a:pt x="1181100" y="1615440"/>
                </a:lnTo>
                <a:lnTo>
                  <a:pt x="1181100" y="1546860"/>
                </a:lnTo>
                <a:lnTo>
                  <a:pt x="1127760" y="1363980"/>
                </a:lnTo>
                <a:lnTo>
                  <a:pt x="1043940" y="1181100"/>
                </a:lnTo>
                <a:lnTo>
                  <a:pt x="967740" y="982980"/>
                </a:lnTo>
                <a:lnTo>
                  <a:pt x="845820" y="754380"/>
                </a:lnTo>
                <a:lnTo>
                  <a:pt x="784860" y="624840"/>
                </a:lnTo>
                <a:lnTo>
                  <a:pt x="723900" y="47244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6" name="Freeform 2055"/>
          <p:cNvSpPr/>
          <p:nvPr/>
        </p:nvSpPr>
        <p:spPr>
          <a:xfrm>
            <a:off x="3369889" y="2010603"/>
            <a:ext cx="459609" cy="1146810"/>
          </a:xfrm>
          <a:custGeom>
            <a:avLst/>
            <a:gdLst>
              <a:gd name="connsiteX0" fmla="*/ 0 w 451837"/>
              <a:gd name="connsiteY0" fmla="*/ 0 h 1165860"/>
              <a:gd name="connsiteX1" fmla="*/ 175260 w 451837"/>
              <a:gd name="connsiteY1" fmla="*/ 419100 h 1165860"/>
              <a:gd name="connsiteX2" fmla="*/ 289560 w 451837"/>
              <a:gd name="connsiteY2" fmla="*/ 632460 h 1165860"/>
              <a:gd name="connsiteX3" fmla="*/ 358140 w 451837"/>
              <a:gd name="connsiteY3" fmla="*/ 830580 h 1165860"/>
              <a:gd name="connsiteX4" fmla="*/ 419100 w 451837"/>
              <a:gd name="connsiteY4" fmla="*/ 952500 h 1165860"/>
              <a:gd name="connsiteX5" fmla="*/ 449580 w 451837"/>
              <a:gd name="connsiteY5" fmla="*/ 1043940 h 1165860"/>
              <a:gd name="connsiteX6" fmla="*/ 449580 w 451837"/>
              <a:gd name="connsiteY6" fmla="*/ 1143000 h 1165860"/>
              <a:gd name="connsiteX7" fmla="*/ 426720 w 451837"/>
              <a:gd name="connsiteY7" fmla="*/ 1165860 h 1165860"/>
              <a:gd name="connsiteX0" fmla="*/ 0 w 451837"/>
              <a:gd name="connsiteY0" fmla="*/ 0 h 1165860"/>
              <a:gd name="connsiteX1" fmla="*/ 175260 w 451837"/>
              <a:gd name="connsiteY1" fmla="*/ 419100 h 1165860"/>
              <a:gd name="connsiteX2" fmla="*/ 277654 w 451837"/>
              <a:gd name="connsiteY2" fmla="*/ 646747 h 1165860"/>
              <a:gd name="connsiteX3" fmla="*/ 358140 w 451837"/>
              <a:gd name="connsiteY3" fmla="*/ 830580 h 1165860"/>
              <a:gd name="connsiteX4" fmla="*/ 419100 w 451837"/>
              <a:gd name="connsiteY4" fmla="*/ 952500 h 1165860"/>
              <a:gd name="connsiteX5" fmla="*/ 449580 w 451837"/>
              <a:gd name="connsiteY5" fmla="*/ 1043940 h 1165860"/>
              <a:gd name="connsiteX6" fmla="*/ 449580 w 451837"/>
              <a:gd name="connsiteY6" fmla="*/ 1143000 h 1165860"/>
              <a:gd name="connsiteX7" fmla="*/ 426720 w 451837"/>
              <a:gd name="connsiteY7" fmla="*/ 1165860 h 1165860"/>
              <a:gd name="connsiteX0" fmla="*/ 0 w 451837"/>
              <a:gd name="connsiteY0" fmla="*/ 0 h 1165860"/>
              <a:gd name="connsiteX1" fmla="*/ 180022 w 451837"/>
              <a:gd name="connsiteY1" fmla="*/ 407194 h 1165860"/>
              <a:gd name="connsiteX2" fmla="*/ 277654 w 451837"/>
              <a:gd name="connsiteY2" fmla="*/ 646747 h 1165860"/>
              <a:gd name="connsiteX3" fmla="*/ 358140 w 451837"/>
              <a:gd name="connsiteY3" fmla="*/ 830580 h 1165860"/>
              <a:gd name="connsiteX4" fmla="*/ 419100 w 451837"/>
              <a:gd name="connsiteY4" fmla="*/ 952500 h 1165860"/>
              <a:gd name="connsiteX5" fmla="*/ 449580 w 451837"/>
              <a:gd name="connsiteY5" fmla="*/ 1043940 h 1165860"/>
              <a:gd name="connsiteX6" fmla="*/ 449580 w 451837"/>
              <a:gd name="connsiteY6" fmla="*/ 1143000 h 1165860"/>
              <a:gd name="connsiteX7" fmla="*/ 426720 w 451837"/>
              <a:gd name="connsiteY7" fmla="*/ 1165860 h 1165860"/>
              <a:gd name="connsiteX0" fmla="*/ 0 w 461362"/>
              <a:gd name="connsiteY0" fmla="*/ 0 h 1146810"/>
              <a:gd name="connsiteX1" fmla="*/ 189547 w 461362"/>
              <a:gd name="connsiteY1" fmla="*/ 388144 h 1146810"/>
              <a:gd name="connsiteX2" fmla="*/ 287179 w 461362"/>
              <a:gd name="connsiteY2" fmla="*/ 627697 h 1146810"/>
              <a:gd name="connsiteX3" fmla="*/ 367665 w 461362"/>
              <a:gd name="connsiteY3" fmla="*/ 811530 h 1146810"/>
              <a:gd name="connsiteX4" fmla="*/ 428625 w 461362"/>
              <a:gd name="connsiteY4" fmla="*/ 933450 h 1146810"/>
              <a:gd name="connsiteX5" fmla="*/ 459105 w 461362"/>
              <a:gd name="connsiteY5" fmla="*/ 1024890 h 1146810"/>
              <a:gd name="connsiteX6" fmla="*/ 459105 w 461362"/>
              <a:gd name="connsiteY6" fmla="*/ 1123950 h 1146810"/>
              <a:gd name="connsiteX7" fmla="*/ 436245 w 461362"/>
              <a:gd name="connsiteY7" fmla="*/ 1146810 h 1146810"/>
              <a:gd name="connsiteX0" fmla="*/ 0 w 461362"/>
              <a:gd name="connsiteY0" fmla="*/ 0 h 1146810"/>
              <a:gd name="connsiteX1" fmla="*/ 189547 w 461362"/>
              <a:gd name="connsiteY1" fmla="*/ 388144 h 1146810"/>
              <a:gd name="connsiteX2" fmla="*/ 287179 w 461362"/>
              <a:gd name="connsiteY2" fmla="*/ 627697 h 1146810"/>
              <a:gd name="connsiteX3" fmla="*/ 367665 w 461362"/>
              <a:gd name="connsiteY3" fmla="*/ 811530 h 1146810"/>
              <a:gd name="connsiteX4" fmla="*/ 428625 w 461362"/>
              <a:gd name="connsiteY4" fmla="*/ 933450 h 1146810"/>
              <a:gd name="connsiteX5" fmla="*/ 459105 w 461362"/>
              <a:gd name="connsiteY5" fmla="*/ 1024890 h 1146810"/>
              <a:gd name="connsiteX6" fmla="*/ 459105 w 461362"/>
              <a:gd name="connsiteY6" fmla="*/ 1123950 h 1146810"/>
              <a:gd name="connsiteX7" fmla="*/ 436245 w 461362"/>
              <a:gd name="connsiteY7" fmla="*/ 1146810 h 1146810"/>
              <a:gd name="connsiteX0" fmla="*/ 0 w 461362"/>
              <a:gd name="connsiteY0" fmla="*/ 0 h 1146810"/>
              <a:gd name="connsiteX1" fmla="*/ 189547 w 461362"/>
              <a:gd name="connsiteY1" fmla="*/ 388144 h 1146810"/>
              <a:gd name="connsiteX2" fmla="*/ 287179 w 461362"/>
              <a:gd name="connsiteY2" fmla="*/ 627697 h 1146810"/>
              <a:gd name="connsiteX3" fmla="*/ 367665 w 461362"/>
              <a:gd name="connsiteY3" fmla="*/ 811530 h 1146810"/>
              <a:gd name="connsiteX4" fmla="*/ 428625 w 461362"/>
              <a:gd name="connsiteY4" fmla="*/ 933450 h 1146810"/>
              <a:gd name="connsiteX5" fmla="*/ 459105 w 461362"/>
              <a:gd name="connsiteY5" fmla="*/ 1024890 h 1146810"/>
              <a:gd name="connsiteX6" fmla="*/ 459105 w 461362"/>
              <a:gd name="connsiteY6" fmla="*/ 1123950 h 1146810"/>
              <a:gd name="connsiteX7" fmla="*/ 436245 w 461362"/>
              <a:gd name="connsiteY7" fmla="*/ 1146810 h 1146810"/>
              <a:gd name="connsiteX0" fmla="*/ 0 w 461362"/>
              <a:gd name="connsiteY0" fmla="*/ 0 h 1146810"/>
              <a:gd name="connsiteX1" fmla="*/ 189547 w 461362"/>
              <a:gd name="connsiteY1" fmla="*/ 388144 h 1146810"/>
              <a:gd name="connsiteX2" fmla="*/ 287179 w 461362"/>
              <a:gd name="connsiteY2" fmla="*/ 627697 h 1146810"/>
              <a:gd name="connsiteX3" fmla="*/ 367665 w 461362"/>
              <a:gd name="connsiteY3" fmla="*/ 811530 h 1146810"/>
              <a:gd name="connsiteX4" fmla="*/ 428625 w 461362"/>
              <a:gd name="connsiteY4" fmla="*/ 933450 h 1146810"/>
              <a:gd name="connsiteX5" fmla="*/ 459105 w 461362"/>
              <a:gd name="connsiteY5" fmla="*/ 1024890 h 1146810"/>
              <a:gd name="connsiteX6" fmla="*/ 459105 w 461362"/>
              <a:gd name="connsiteY6" fmla="*/ 1123950 h 1146810"/>
              <a:gd name="connsiteX7" fmla="*/ 436245 w 461362"/>
              <a:gd name="connsiteY7" fmla="*/ 1146810 h 1146810"/>
              <a:gd name="connsiteX0" fmla="*/ 0 w 461892"/>
              <a:gd name="connsiteY0" fmla="*/ 0 h 1146810"/>
              <a:gd name="connsiteX1" fmla="*/ 189547 w 461892"/>
              <a:gd name="connsiteY1" fmla="*/ 388144 h 1146810"/>
              <a:gd name="connsiteX2" fmla="*/ 287179 w 461892"/>
              <a:gd name="connsiteY2" fmla="*/ 627697 h 1146810"/>
              <a:gd name="connsiteX3" fmla="*/ 367665 w 461892"/>
              <a:gd name="connsiteY3" fmla="*/ 811530 h 1146810"/>
              <a:gd name="connsiteX4" fmla="*/ 421481 w 461892"/>
              <a:gd name="connsiteY4" fmla="*/ 947737 h 1146810"/>
              <a:gd name="connsiteX5" fmla="*/ 459105 w 461892"/>
              <a:gd name="connsiteY5" fmla="*/ 1024890 h 1146810"/>
              <a:gd name="connsiteX6" fmla="*/ 459105 w 461892"/>
              <a:gd name="connsiteY6" fmla="*/ 1123950 h 1146810"/>
              <a:gd name="connsiteX7" fmla="*/ 436245 w 461892"/>
              <a:gd name="connsiteY7" fmla="*/ 1146810 h 1146810"/>
              <a:gd name="connsiteX0" fmla="*/ 0 w 461892"/>
              <a:gd name="connsiteY0" fmla="*/ 0 h 1146810"/>
              <a:gd name="connsiteX1" fmla="*/ 189547 w 461892"/>
              <a:gd name="connsiteY1" fmla="*/ 388144 h 1146810"/>
              <a:gd name="connsiteX2" fmla="*/ 287179 w 461892"/>
              <a:gd name="connsiteY2" fmla="*/ 627697 h 1146810"/>
              <a:gd name="connsiteX3" fmla="*/ 367665 w 461892"/>
              <a:gd name="connsiteY3" fmla="*/ 811530 h 1146810"/>
              <a:gd name="connsiteX4" fmla="*/ 421481 w 461892"/>
              <a:gd name="connsiteY4" fmla="*/ 947737 h 1146810"/>
              <a:gd name="connsiteX5" fmla="*/ 459105 w 461892"/>
              <a:gd name="connsiteY5" fmla="*/ 1024890 h 1146810"/>
              <a:gd name="connsiteX6" fmla="*/ 459105 w 461892"/>
              <a:gd name="connsiteY6" fmla="*/ 1123950 h 1146810"/>
              <a:gd name="connsiteX7" fmla="*/ 436245 w 461892"/>
              <a:gd name="connsiteY7" fmla="*/ 1146810 h 1146810"/>
              <a:gd name="connsiteX0" fmla="*/ 0 w 459609"/>
              <a:gd name="connsiteY0" fmla="*/ 0 h 1146810"/>
              <a:gd name="connsiteX1" fmla="*/ 189547 w 459609"/>
              <a:gd name="connsiteY1" fmla="*/ 388144 h 1146810"/>
              <a:gd name="connsiteX2" fmla="*/ 287179 w 459609"/>
              <a:gd name="connsiteY2" fmla="*/ 627697 h 1146810"/>
              <a:gd name="connsiteX3" fmla="*/ 367665 w 459609"/>
              <a:gd name="connsiteY3" fmla="*/ 811530 h 1146810"/>
              <a:gd name="connsiteX4" fmla="*/ 421481 w 459609"/>
              <a:gd name="connsiteY4" fmla="*/ 947737 h 1146810"/>
              <a:gd name="connsiteX5" fmla="*/ 449580 w 459609"/>
              <a:gd name="connsiteY5" fmla="*/ 1039177 h 1146810"/>
              <a:gd name="connsiteX6" fmla="*/ 459105 w 459609"/>
              <a:gd name="connsiteY6" fmla="*/ 1123950 h 1146810"/>
              <a:gd name="connsiteX7" fmla="*/ 436245 w 459609"/>
              <a:gd name="connsiteY7" fmla="*/ 1146810 h 114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9609" h="1146810">
                <a:moveTo>
                  <a:pt x="0" y="0"/>
                </a:moveTo>
                <a:cubicBezTo>
                  <a:pt x="63500" y="171132"/>
                  <a:pt x="134541" y="276384"/>
                  <a:pt x="189547" y="388144"/>
                </a:cubicBezTo>
                <a:cubicBezTo>
                  <a:pt x="244553" y="499904"/>
                  <a:pt x="238443" y="511889"/>
                  <a:pt x="287179" y="627697"/>
                </a:cubicBezTo>
                <a:cubicBezTo>
                  <a:pt x="335915" y="743505"/>
                  <a:pt x="345281" y="758190"/>
                  <a:pt x="367665" y="811530"/>
                </a:cubicBezTo>
                <a:cubicBezTo>
                  <a:pt x="390049" y="864870"/>
                  <a:pt x="407828" y="909796"/>
                  <a:pt x="421481" y="947737"/>
                </a:cubicBezTo>
                <a:cubicBezTo>
                  <a:pt x="435134" y="985678"/>
                  <a:pt x="443309" y="1009808"/>
                  <a:pt x="449580" y="1039177"/>
                </a:cubicBezTo>
                <a:cubicBezTo>
                  <a:pt x="455851" y="1068546"/>
                  <a:pt x="461328" y="1106011"/>
                  <a:pt x="459105" y="1123950"/>
                </a:cubicBezTo>
                <a:cubicBezTo>
                  <a:pt x="456882" y="1141889"/>
                  <a:pt x="445770" y="1145540"/>
                  <a:pt x="436245" y="1146810"/>
                </a:cubicBezTo>
              </a:path>
            </a:pathLst>
          </a:cu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7" name="Freeform 2056"/>
          <p:cNvSpPr/>
          <p:nvPr/>
        </p:nvSpPr>
        <p:spPr>
          <a:xfrm>
            <a:off x="2656785" y="1540068"/>
            <a:ext cx="1146175" cy="1632408"/>
          </a:xfrm>
          <a:custGeom>
            <a:avLst/>
            <a:gdLst>
              <a:gd name="connsiteX0" fmla="*/ 1146175 w 1146175"/>
              <a:gd name="connsiteY0" fmla="*/ 1616075 h 1632408"/>
              <a:gd name="connsiteX1" fmla="*/ 1095375 w 1146175"/>
              <a:gd name="connsiteY1" fmla="*/ 1631950 h 1632408"/>
              <a:gd name="connsiteX2" fmla="*/ 1041400 w 1146175"/>
              <a:gd name="connsiteY2" fmla="*/ 1600200 h 1632408"/>
              <a:gd name="connsiteX3" fmla="*/ 981075 w 1146175"/>
              <a:gd name="connsiteY3" fmla="*/ 1527175 h 1632408"/>
              <a:gd name="connsiteX4" fmla="*/ 911225 w 1146175"/>
              <a:gd name="connsiteY4" fmla="*/ 1444625 h 1632408"/>
              <a:gd name="connsiteX5" fmla="*/ 822325 w 1146175"/>
              <a:gd name="connsiteY5" fmla="*/ 1330325 h 1632408"/>
              <a:gd name="connsiteX6" fmla="*/ 688975 w 1146175"/>
              <a:gd name="connsiteY6" fmla="*/ 1168400 h 1632408"/>
              <a:gd name="connsiteX7" fmla="*/ 603250 w 1146175"/>
              <a:gd name="connsiteY7" fmla="*/ 1028700 h 1632408"/>
              <a:gd name="connsiteX8" fmla="*/ 533400 w 1146175"/>
              <a:gd name="connsiteY8" fmla="*/ 920750 h 1632408"/>
              <a:gd name="connsiteX9" fmla="*/ 450850 w 1146175"/>
              <a:gd name="connsiteY9" fmla="*/ 793750 h 1632408"/>
              <a:gd name="connsiteX10" fmla="*/ 365125 w 1146175"/>
              <a:gd name="connsiteY10" fmla="*/ 650875 h 1632408"/>
              <a:gd name="connsiteX11" fmla="*/ 273050 w 1146175"/>
              <a:gd name="connsiteY11" fmla="*/ 485775 h 1632408"/>
              <a:gd name="connsiteX12" fmla="*/ 193675 w 1146175"/>
              <a:gd name="connsiteY12" fmla="*/ 358775 h 1632408"/>
              <a:gd name="connsiteX13" fmla="*/ 98425 w 1146175"/>
              <a:gd name="connsiteY13" fmla="*/ 200025 h 1632408"/>
              <a:gd name="connsiteX14" fmla="*/ 38100 w 1146175"/>
              <a:gd name="connsiteY14" fmla="*/ 98425 h 1632408"/>
              <a:gd name="connsiteX15" fmla="*/ 0 w 1146175"/>
              <a:gd name="connsiteY15" fmla="*/ 0 h 1632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46175" h="1632408">
                <a:moveTo>
                  <a:pt x="1146175" y="1616075"/>
                </a:moveTo>
                <a:cubicBezTo>
                  <a:pt x="1129506" y="1625335"/>
                  <a:pt x="1112838" y="1634596"/>
                  <a:pt x="1095375" y="1631950"/>
                </a:cubicBezTo>
                <a:cubicBezTo>
                  <a:pt x="1077912" y="1629304"/>
                  <a:pt x="1060450" y="1617662"/>
                  <a:pt x="1041400" y="1600200"/>
                </a:cubicBezTo>
                <a:cubicBezTo>
                  <a:pt x="1022350" y="1582738"/>
                  <a:pt x="1002771" y="1553104"/>
                  <a:pt x="981075" y="1527175"/>
                </a:cubicBezTo>
                <a:cubicBezTo>
                  <a:pt x="959379" y="1501246"/>
                  <a:pt x="937683" y="1477433"/>
                  <a:pt x="911225" y="1444625"/>
                </a:cubicBezTo>
                <a:cubicBezTo>
                  <a:pt x="884767" y="1411817"/>
                  <a:pt x="859367" y="1376362"/>
                  <a:pt x="822325" y="1330325"/>
                </a:cubicBezTo>
                <a:cubicBezTo>
                  <a:pt x="785283" y="1284288"/>
                  <a:pt x="725488" y="1218671"/>
                  <a:pt x="688975" y="1168400"/>
                </a:cubicBezTo>
                <a:cubicBezTo>
                  <a:pt x="652462" y="1118129"/>
                  <a:pt x="629179" y="1069975"/>
                  <a:pt x="603250" y="1028700"/>
                </a:cubicBezTo>
                <a:cubicBezTo>
                  <a:pt x="577321" y="987425"/>
                  <a:pt x="533400" y="920750"/>
                  <a:pt x="533400" y="920750"/>
                </a:cubicBezTo>
                <a:cubicBezTo>
                  <a:pt x="508000" y="881592"/>
                  <a:pt x="478896" y="838729"/>
                  <a:pt x="450850" y="793750"/>
                </a:cubicBezTo>
                <a:cubicBezTo>
                  <a:pt x="422804" y="748771"/>
                  <a:pt x="394758" y="702204"/>
                  <a:pt x="365125" y="650875"/>
                </a:cubicBezTo>
                <a:cubicBezTo>
                  <a:pt x="335492" y="599546"/>
                  <a:pt x="301625" y="534458"/>
                  <a:pt x="273050" y="485775"/>
                </a:cubicBezTo>
                <a:cubicBezTo>
                  <a:pt x="244475" y="437092"/>
                  <a:pt x="222779" y="406400"/>
                  <a:pt x="193675" y="358775"/>
                </a:cubicBezTo>
                <a:cubicBezTo>
                  <a:pt x="164571" y="311150"/>
                  <a:pt x="124354" y="243417"/>
                  <a:pt x="98425" y="200025"/>
                </a:cubicBezTo>
                <a:cubicBezTo>
                  <a:pt x="72496" y="156633"/>
                  <a:pt x="54504" y="131763"/>
                  <a:pt x="38100" y="98425"/>
                </a:cubicBezTo>
                <a:cubicBezTo>
                  <a:pt x="21696" y="65087"/>
                  <a:pt x="10848" y="32543"/>
                  <a:pt x="0" y="0"/>
                </a:cubicBezTo>
              </a:path>
            </a:pathLst>
          </a:cu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74" name="Group 2073"/>
          <p:cNvGrpSpPr/>
          <p:nvPr/>
        </p:nvGrpSpPr>
        <p:grpSpPr>
          <a:xfrm>
            <a:off x="3236510" y="3216467"/>
            <a:ext cx="464848" cy="180976"/>
            <a:chOff x="3926176" y="3305174"/>
            <a:chExt cx="464848" cy="180976"/>
          </a:xfrm>
        </p:grpSpPr>
        <p:sp>
          <p:nvSpPr>
            <p:cNvPr id="2058" name="Oval 2057"/>
            <p:cNvSpPr/>
            <p:nvPr/>
          </p:nvSpPr>
          <p:spPr>
            <a:xfrm>
              <a:off x="3927138" y="3314700"/>
              <a:ext cx="461506" cy="17145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059" name="Group 2058"/>
            <p:cNvGrpSpPr/>
            <p:nvPr/>
          </p:nvGrpSpPr>
          <p:grpSpPr>
            <a:xfrm>
              <a:off x="3926176" y="3305174"/>
              <a:ext cx="464848" cy="175963"/>
              <a:chOff x="3926176" y="3305174"/>
              <a:chExt cx="464848" cy="175963"/>
            </a:xfrm>
          </p:grpSpPr>
          <p:sp>
            <p:nvSpPr>
              <p:cNvPr id="57" name="Arc 56"/>
              <p:cNvSpPr/>
              <p:nvPr/>
            </p:nvSpPr>
            <p:spPr>
              <a:xfrm rot="10800000">
                <a:off x="3928824" y="3305174"/>
                <a:ext cx="462200" cy="167337"/>
              </a:xfrm>
              <a:prstGeom prst="arc">
                <a:avLst>
                  <a:gd name="adj1" fmla="val 10842661"/>
                  <a:gd name="adj2" fmla="val 0"/>
                </a:avLst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8" name="Arc 57"/>
              <p:cNvSpPr/>
              <p:nvPr/>
            </p:nvSpPr>
            <p:spPr>
              <a:xfrm>
                <a:off x="3926176" y="3309938"/>
                <a:ext cx="460087" cy="171199"/>
              </a:xfrm>
              <a:prstGeom prst="arc">
                <a:avLst>
                  <a:gd name="adj1" fmla="val 10842661"/>
                  <a:gd name="adj2" fmla="val 0"/>
                </a:avLst>
              </a:prstGeom>
              <a:noFill/>
              <a:ln>
                <a:prstDash val="sys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59" name="Oval 58"/>
          <p:cNvSpPr/>
          <p:nvPr/>
        </p:nvSpPr>
        <p:spPr>
          <a:xfrm rot="19578831">
            <a:off x="2970206" y="4237807"/>
            <a:ext cx="816989" cy="367148"/>
          </a:xfrm>
          <a:prstGeom prst="ellipse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Arc 61"/>
          <p:cNvSpPr/>
          <p:nvPr/>
        </p:nvSpPr>
        <p:spPr>
          <a:xfrm rot="8811467">
            <a:off x="2962785" y="4246437"/>
            <a:ext cx="823813" cy="348254"/>
          </a:xfrm>
          <a:prstGeom prst="arc">
            <a:avLst>
              <a:gd name="adj1" fmla="val 10842661"/>
              <a:gd name="adj2" fmla="val 2833817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Arc 62"/>
          <p:cNvSpPr/>
          <p:nvPr/>
        </p:nvSpPr>
        <p:spPr>
          <a:xfrm rot="19611467">
            <a:off x="2946244" y="4243831"/>
            <a:ext cx="836581" cy="377375"/>
          </a:xfrm>
          <a:prstGeom prst="arc">
            <a:avLst>
              <a:gd name="adj1" fmla="val 14343041"/>
              <a:gd name="adj2" fmla="val 0"/>
            </a:avLst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1" name="Freeform 2060"/>
          <p:cNvSpPr/>
          <p:nvPr/>
        </p:nvSpPr>
        <p:spPr>
          <a:xfrm>
            <a:off x="4087122" y="1492443"/>
            <a:ext cx="95250" cy="967798"/>
          </a:xfrm>
          <a:custGeom>
            <a:avLst/>
            <a:gdLst>
              <a:gd name="connsiteX0" fmla="*/ 2381 w 95250"/>
              <a:gd name="connsiteY0" fmla="*/ 0 h 967798"/>
              <a:gd name="connsiteX1" fmla="*/ 0 w 95250"/>
              <a:gd name="connsiteY1" fmla="*/ 204788 h 967798"/>
              <a:gd name="connsiteX2" fmla="*/ 2381 w 95250"/>
              <a:gd name="connsiteY2" fmla="*/ 400050 h 967798"/>
              <a:gd name="connsiteX3" fmla="*/ 11906 w 95250"/>
              <a:gd name="connsiteY3" fmla="*/ 600075 h 967798"/>
              <a:gd name="connsiteX4" fmla="*/ 26193 w 95250"/>
              <a:gd name="connsiteY4" fmla="*/ 733425 h 967798"/>
              <a:gd name="connsiteX5" fmla="*/ 35718 w 95250"/>
              <a:gd name="connsiteY5" fmla="*/ 845344 h 967798"/>
              <a:gd name="connsiteX6" fmla="*/ 54768 w 95250"/>
              <a:gd name="connsiteY6" fmla="*/ 935831 h 967798"/>
              <a:gd name="connsiteX7" fmla="*/ 64293 w 95250"/>
              <a:gd name="connsiteY7" fmla="*/ 966788 h 967798"/>
              <a:gd name="connsiteX8" fmla="*/ 95250 w 95250"/>
              <a:gd name="connsiteY8" fmla="*/ 957263 h 967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5250" h="967798">
                <a:moveTo>
                  <a:pt x="2381" y="0"/>
                </a:moveTo>
                <a:cubicBezTo>
                  <a:pt x="1190" y="69056"/>
                  <a:pt x="0" y="138113"/>
                  <a:pt x="0" y="204788"/>
                </a:cubicBezTo>
                <a:cubicBezTo>
                  <a:pt x="0" y="271463"/>
                  <a:pt x="397" y="334169"/>
                  <a:pt x="2381" y="400050"/>
                </a:cubicBezTo>
                <a:cubicBezTo>
                  <a:pt x="4365" y="465931"/>
                  <a:pt x="7937" y="544512"/>
                  <a:pt x="11906" y="600075"/>
                </a:cubicBezTo>
                <a:cubicBezTo>
                  <a:pt x="15875" y="655638"/>
                  <a:pt x="22224" y="692547"/>
                  <a:pt x="26193" y="733425"/>
                </a:cubicBezTo>
                <a:cubicBezTo>
                  <a:pt x="30162" y="774303"/>
                  <a:pt x="30956" y="811610"/>
                  <a:pt x="35718" y="845344"/>
                </a:cubicBezTo>
                <a:cubicBezTo>
                  <a:pt x="40480" y="879078"/>
                  <a:pt x="50006" y="915590"/>
                  <a:pt x="54768" y="935831"/>
                </a:cubicBezTo>
                <a:cubicBezTo>
                  <a:pt x="59531" y="956072"/>
                  <a:pt x="57546" y="963216"/>
                  <a:pt x="64293" y="966788"/>
                </a:cubicBezTo>
                <a:cubicBezTo>
                  <a:pt x="71040" y="970360"/>
                  <a:pt x="83145" y="963811"/>
                  <a:pt x="95250" y="957263"/>
                </a:cubicBez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8" name="Oval 2047"/>
          <p:cNvSpPr/>
          <p:nvPr/>
        </p:nvSpPr>
        <p:spPr>
          <a:xfrm>
            <a:off x="2348958" y="1444843"/>
            <a:ext cx="2232248" cy="57606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350CFFA6-3158-4FE3-A32A-C23C5416516E}"/>
              </a:ext>
            </a:extLst>
          </p:cNvPr>
          <p:cNvSpPr/>
          <p:nvPr/>
        </p:nvSpPr>
        <p:spPr>
          <a:xfrm>
            <a:off x="3943350" y="1466851"/>
            <a:ext cx="228600" cy="1228725"/>
          </a:xfrm>
          <a:custGeom>
            <a:avLst/>
            <a:gdLst>
              <a:gd name="connsiteX0" fmla="*/ 228600 w 228600"/>
              <a:gd name="connsiteY0" fmla="*/ 476250 h 1228725"/>
              <a:gd name="connsiteX1" fmla="*/ 0 w 228600"/>
              <a:gd name="connsiteY1" fmla="*/ 0 h 1228725"/>
              <a:gd name="connsiteX2" fmla="*/ 0 w 228600"/>
              <a:gd name="connsiteY2" fmla="*/ 819150 h 1228725"/>
              <a:gd name="connsiteX3" fmla="*/ 19050 w 228600"/>
              <a:gd name="connsiteY3" fmla="*/ 1028700 h 1228725"/>
              <a:gd name="connsiteX4" fmla="*/ 28575 w 228600"/>
              <a:gd name="connsiteY4" fmla="*/ 1162050 h 1228725"/>
              <a:gd name="connsiteX5" fmla="*/ 57150 w 228600"/>
              <a:gd name="connsiteY5" fmla="*/ 1219200 h 1228725"/>
              <a:gd name="connsiteX6" fmla="*/ 95250 w 228600"/>
              <a:gd name="connsiteY6" fmla="*/ 1228725 h 1228725"/>
              <a:gd name="connsiteX7" fmla="*/ 171450 w 228600"/>
              <a:gd name="connsiteY7" fmla="*/ 1009650 h 1228725"/>
              <a:gd name="connsiteX8" fmla="*/ 209550 w 228600"/>
              <a:gd name="connsiteY8" fmla="*/ 742950 h 1228725"/>
              <a:gd name="connsiteX9" fmla="*/ 228600 w 228600"/>
              <a:gd name="connsiteY9" fmla="*/ 476250 h 1228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8600" h="1228725">
                <a:moveTo>
                  <a:pt x="228600" y="476250"/>
                </a:moveTo>
                <a:lnTo>
                  <a:pt x="0" y="0"/>
                </a:lnTo>
                <a:lnTo>
                  <a:pt x="0" y="819150"/>
                </a:lnTo>
                <a:lnTo>
                  <a:pt x="19050" y="1028700"/>
                </a:lnTo>
                <a:lnTo>
                  <a:pt x="28575" y="1162050"/>
                </a:lnTo>
                <a:lnTo>
                  <a:pt x="57150" y="1219200"/>
                </a:lnTo>
                <a:lnTo>
                  <a:pt x="95250" y="1228725"/>
                </a:lnTo>
                <a:lnTo>
                  <a:pt x="171450" y="1009650"/>
                </a:lnTo>
                <a:lnTo>
                  <a:pt x="209550" y="742950"/>
                </a:lnTo>
                <a:lnTo>
                  <a:pt x="228600" y="47625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70D7553-AE12-4017-BBBA-FF037D7E4573}"/>
              </a:ext>
            </a:extLst>
          </p:cNvPr>
          <p:cNvSpPr/>
          <p:nvPr/>
        </p:nvSpPr>
        <p:spPr>
          <a:xfrm>
            <a:off x="3790950" y="4724400"/>
            <a:ext cx="400050" cy="1276350"/>
          </a:xfrm>
          <a:custGeom>
            <a:avLst/>
            <a:gdLst>
              <a:gd name="connsiteX0" fmla="*/ 390525 w 400050"/>
              <a:gd name="connsiteY0" fmla="*/ 1276350 h 1276350"/>
              <a:gd name="connsiteX1" fmla="*/ 0 w 400050"/>
              <a:gd name="connsiteY1" fmla="*/ 771525 h 1276350"/>
              <a:gd name="connsiteX2" fmla="*/ 47625 w 400050"/>
              <a:gd name="connsiteY2" fmla="*/ 276225 h 1276350"/>
              <a:gd name="connsiteX3" fmla="*/ 95250 w 400050"/>
              <a:gd name="connsiteY3" fmla="*/ 104775 h 1276350"/>
              <a:gd name="connsiteX4" fmla="*/ 142875 w 400050"/>
              <a:gd name="connsiteY4" fmla="*/ 9525 h 1276350"/>
              <a:gd name="connsiteX5" fmla="*/ 200025 w 400050"/>
              <a:gd name="connsiteY5" fmla="*/ 0 h 1276350"/>
              <a:gd name="connsiteX6" fmla="*/ 228600 w 400050"/>
              <a:gd name="connsiteY6" fmla="*/ 28575 h 1276350"/>
              <a:gd name="connsiteX7" fmla="*/ 285750 w 400050"/>
              <a:gd name="connsiteY7" fmla="*/ 133350 h 1276350"/>
              <a:gd name="connsiteX8" fmla="*/ 361950 w 400050"/>
              <a:gd name="connsiteY8" fmla="*/ 390525 h 1276350"/>
              <a:gd name="connsiteX9" fmla="*/ 400050 w 400050"/>
              <a:gd name="connsiteY9" fmla="*/ 790575 h 1276350"/>
              <a:gd name="connsiteX10" fmla="*/ 390525 w 400050"/>
              <a:gd name="connsiteY10" fmla="*/ 1019175 h 1276350"/>
              <a:gd name="connsiteX11" fmla="*/ 390525 w 400050"/>
              <a:gd name="connsiteY11" fmla="*/ 1276350 h 127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00050" h="1276350">
                <a:moveTo>
                  <a:pt x="390525" y="1276350"/>
                </a:moveTo>
                <a:lnTo>
                  <a:pt x="0" y="771525"/>
                </a:lnTo>
                <a:lnTo>
                  <a:pt x="47625" y="276225"/>
                </a:lnTo>
                <a:lnTo>
                  <a:pt x="95250" y="104775"/>
                </a:lnTo>
                <a:lnTo>
                  <a:pt x="142875" y="9525"/>
                </a:lnTo>
                <a:lnTo>
                  <a:pt x="200025" y="0"/>
                </a:lnTo>
                <a:lnTo>
                  <a:pt x="228600" y="28575"/>
                </a:lnTo>
                <a:lnTo>
                  <a:pt x="285750" y="133350"/>
                </a:lnTo>
                <a:lnTo>
                  <a:pt x="361950" y="390525"/>
                </a:lnTo>
                <a:lnTo>
                  <a:pt x="400050" y="790575"/>
                </a:lnTo>
                <a:lnTo>
                  <a:pt x="390525" y="1019175"/>
                </a:lnTo>
                <a:lnTo>
                  <a:pt x="390525" y="127635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9C9E431-640E-43D5-80D1-F25409CE4740}"/>
              </a:ext>
            </a:extLst>
          </p:cNvPr>
          <p:cNvSpPr/>
          <p:nvPr/>
        </p:nvSpPr>
        <p:spPr>
          <a:xfrm>
            <a:off x="4038600" y="1943100"/>
            <a:ext cx="133350" cy="762000"/>
          </a:xfrm>
          <a:custGeom>
            <a:avLst/>
            <a:gdLst>
              <a:gd name="connsiteX0" fmla="*/ 133350 w 133350"/>
              <a:gd name="connsiteY0" fmla="*/ 0 h 762000"/>
              <a:gd name="connsiteX1" fmla="*/ 114300 w 133350"/>
              <a:gd name="connsiteY1" fmla="*/ 295275 h 762000"/>
              <a:gd name="connsiteX2" fmla="*/ 66675 w 133350"/>
              <a:gd name="connsiteY2" fmla="*/ 590550 h 762000"/>
              <a:gd name="connsiteX3" fmla="*/ 0 w 133350"/>
              <a:gd name="connsiteY3" fmla="*/ 76200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350" h="762000">
                <a:moveTo>
                  <a:pt x="133350" y="0"/>
                </a:moveTo>
                <a:cubicBezTo>
                  <a:pt x="129381" y="98425"/>
                  <a:pt x="125412" y="196850"/>
                  <a:pt x="114300" y="295275"/>
                </a:cubicBezTo>
                <a:cubicBezTo>
                  <a:pt x="103187" y="393700"/>
                  <a:pt x="85725" y="512763"/>
                  <a:pt x="66675" y="590550"/>
                </a:cubicBezTo>
                <a:cubicBezTo>
                  <a:pt x="47625" y="668337"/>
                  <a:pt x="23812" y="715168"/>
                  <a:pt x="0" y="762000"/>
                </a:cubicBezTo>
              </a:path>
            </a:pathLst>
          </a:cu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671DE2A-FC0D-4C37-86DF-972B37BAA3DE}"/>
              </a:ext>
            </a:extLst>
          </p:cNvPr>
          <p:cNvSpPr/>
          <p:nvPr/>
        </p:nvSpPr>
        <p:spPr>
          <a:xfrm>
            <a:off x="3924025" y="1466850"/>
            <a:ext cx="105050" cy="1257300"/>
          </a:xfrm>
          <a:custGeom>
            <a:avLst/>
            <a:gdLst>
              <a:gd name="connsiteX0" fmla="*/ 9800 w 105050"/>
              <a:gd name="connsiteY0" fmla="*/ 0 h 1257300"/>
              <a:gd name="connsiteX1" fmla="*/ 275 w 105050"/>
              <a:gd name="connsiteY1" fmla="*/ 390525 h 1257300"/>
              <a:gd name="connsiteX2" fmla="*/ 19325 w 105050"/>
              <a:gd name="connsiteY2" fmla="*/ 781050 h 1257300"/>
              <a:gd name="connsiteX3" fmla="*/ 47900 w 105050"/>
              <a:gd name="connsiteY3" fmla="*/ 1162050 h 1257300"/>
              <a:gd name="connsiteX4" fmla="*/ 76475 w 105050"/>
              <a:gd name="connsiteY4" fmla="*/ 1228725 h 1257300"/>
              <a:gd name="connsiteX5" fmla="*/ 105050 w 105050"/>
              <a:gd name="connsiteY5" fmla="*/ 125730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050" h="1257300">
                <a:moveTo>
                  <a:pt x="9800" y="0"/>
                </a:moveTo>
                <a:cubicBezTo>
                  <a:pt x="4243" y="130175"/>
                  <a:pt x="-1313" y="260350"/>
                  <a:pt x="275" y="390525"/>
                </a:cubicBezTo>
                <a:cubicBezTo>
                  <a:pt x="1862" y="520700"/>
                  <a:pt x="11388" y="652463"/>
                  <a:pt x="19325" y="781050"/>
                </a:cubicBezTo>
                <a:cubicBezTo>
                  <a:pt x="27262" y="909637"/>
                  <a:pt x="38375" y="1087438"/>
                  <a:pt x="47900" y="1162050"/>
                </a:cubicBezTo>
                <a:cubicBezTo>
                  <a:pt x="57425" y="1236662"/>
                  <a:pt x="76475" y="1228725"/>
                  <a:pt x="76475" y="1228725"/>
                </a:cubicBezTo>
                <a:cubicBezTo>
                  <a:pt x="86000" y="1244600"/>
                  <a:pt x="95525" y="1250950"/>
                  <a:pt x="105050" y="1257300"/>
                </a:cubicBezTo>
              </a:path>
            </a:pathLst>
          </a:cu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5412266-AD42-4D5A-8E69-8908DFC8DC18}"/>
              </a:ext>
            </a:extLst>
          </p:cNvPr>
          <p:cNvSpPr/>
          <p:nvPr/>
        </p:nvSpPr>
        <p:spPr>
          <a:xfrm>
            <a:off x="4010026" y="4733926"/>
            <a:ext cx="181891" cy="1266825"/>
          </a:xfrm>
          <a:custGeom>
            <a:avLst/>
            <a:gdLst>
              <a:gd name="connsiteX0" fmla="*/ 0 w 181891"/>
              <a:gd name="connsiteY0" fmla="*/ 0 h 1266825"/>
              <a:gd name="connsiteX1" fmla="*/ 104775 w 181891"/>
              <a:gd name="connsiteY1" fmla="*/ 219075 h 1266825"/>
              <a:gd name="connsiteX2" fmla="*/ 161925 w 181891"/>
              <a:gd name="connsiteY2" fmla="*/ 504825 h 1266825"/>
              <a:gd name="connsiteX3" fmla="*/ 171450 w 181891"/>
              <a:gd name="connsiteY3" fmla="*/ 857250 h 1266825"/>
              <a:gd name="connsiteX4" fmla="*/ 180975 w 181891"/>
              <a:gd name="connsiteY4" fmla="*/ 1095375 h 1266825"/>
              <a:gd name="connsiteX5" fmla="*/ 180975 w 181891"/>
              <a:gd name="connsiteY5" fmla="*/ 1266825 h 1266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1891" h="1266825">
                <a:moveTo>
                  <a:pt x="0" y="0"/>
                </a:moveTo>
                <a:cubicBezTo>
                  <a:pt x="38894" y="67469"/>
                  <a:pt x="77788" y="134938"/>
                  <a:pt x="104775" y="219075"/>
                </a:cubicBezTo>
                <a:cubicBezTo>
                  <a:pt x="131762" y="303212"/>
                  <a:pt x="150813" y="398463"/>
                  <a:pt x="161925" y="504825"/>
                </a:cubicBezTo>
                <a:cubicBezTo>
                  <a:pt x="173037" y="611187"/>
                  <a:pt x="168275" y="758825"/>
                  <a:pt x="171450" y="857250"/>
                </a:cubicBezTo>
                <a:cubicBezTo>
                  <a:pt x="174625" y="955675"/>
                  <a:pt x="179388" y="1027113"/>
                  <a:pt x="180975" y="1095375"/>
                </a:cubicBezTo>
                <a:cubicBezTo>
                  <a:pt x="182562" y="1163637"/>
                  <a:pt x="181768" y="1215231"/>
                  <a:pt x="180975" y="1266825"/>
                </a:cubicBezTo>
              </a:path>
            </a:pathLst>
          </a:cu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DAD4FE2-73A0-4823-817B-807877A32D61}"/>
              </a:ext>
            </a:extLst>
          </p:cNvPr>
          <p:cNvSpPr/>
          <p:nvPr/>
        </p:nvSpPr>
        <p:spPr>
          <a:xfrm>
            <a:off x="3790951" y="4714875"/>
            <a:ext cx="200025" cy="819150"/>
          </a:xfrm>
          <a:custGeom>
            <a:avLst/>
            <a:gdLst>
              <a:gd name="connsiteX0" fmla="*/ 200025 w 200025"/>
              <a:gd name="connsiteY0" fmla="*/ 0 h 819150"/>
              <a:gd name="connsiteX1" fmla="*/ 133350 w 200025"/>
              <a:gd name="connsiteY1" fmla="*/ 57150 h 819150"/>
              <a:gd name="connsiteX2" fmla="*/ 85725 w 200025"/>
              <a:gd name="connsiteY2" fmla="*/ 238125 h 819150"/>
              <a:gd name="connsiteX3" fmla="*/ 19050 w 200025"/>
              <a:gd name="connsiteY3" fmla="*/ 666750 h 819150"/>
              <a:gd name="connsiteX4" fmla="*/ 0 w 200025"/>
              <a:gd name="connsiteY4" fmla="*/ 819150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025" h="819150">
                <a:moveTo>
                  <a:pt x="200025" y="0"/>
                </a:moveTo>
                <a:cubicBezTo>
                  <a:pt x="176212" y="8731"/>
                  <a:pt x="152400" y="17462"/>
                  <a:pt x="133350" y="57150"/>
                </a:cubicBezTo>
                <a:cubicBezTo>
                  <a:pt x="114300" y="96838"/>
                  <a:pt x="104775" y="136525"/>
                  <a:pt x="85725" y="238125"/>
                </a:cubicBezTo>
                <a:cubicBezTo>
                  <a:pt x="66675" y="339725"/>
                  <a:pt x="33337" y="569913"/>
                  <a:pt x="19050" y="666750"/>
                </a:cubicBezTo>
                <a:cubicBezTo>
                  <a:pt x="4762" y="763588"/>
                  <a:pt x="2381" y="791369"/>
                  <a:pt x="0" y="819150"/>
                </a:cubicBezTo>
              </a:path>
            </a:pathLst>
          </a:cu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EA3ED56-6D3B-CD4F-9CEB-32B22D6E0E03}"/>
              </a:ext>
            </a:extLst>
          </p:cNvPr>
          <p:cNvGrpSpPr/>
          <p:nvPr/>
        </p:nvGrpSpPr>
        <p:grpSpPr>
          <a:xfrm>
            <a:off x="1676400" y="215901"/>
            <a:ext cx="9143074" cy="599127"/>
            <a:chOff x="0" y="13335"/>
            <a:chExt cx="9144218" cy="599127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1" name="TextBox 32">
              <a:extLst>
                <a:ext uri="{FF2B5EF4-FFF2-40B4-BE49-F238E27FC236}">
                  <a16:creationId xmlns:a16="http://schemas.microsoft.com/office/drawing/2014/main" id="{C32BCFA1-BB43-F64E-9033-B3A720A1319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What can you spot?  Conic Graphs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2BE34C35-B5B0-644D-A67A-5C557968E54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grpFill/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A90EC547-345E-CD4F-92BE-AC67A94086E6}"/>
              </a:ext>
            </a:extLst>
          </p:cNvPr>
          <p:cNvSpPr txBox="1"/>
          <p:nvPr/>
        </p:nvSpPr>
        <p:spPr>
          <a:xfrm>
            <a:off x="7347833" y="1376733"/>
            <a:ext cx="3029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Obtained when the plane is parallel to the base of the cones.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E3680F3-0790-3641-85D9-47DF8C3FB04D}"/>
              </a:ext>
            </a:extLst>
          </p:cNvPr>
          <p:cNvSpPr txBox="1"/>
          <p:nvPr/>
        </p:nvSpPr>
        <p:spPr>
          <a:xfrm>
            <a:off x="5356372" y="2772623"/>
            <a:ext cx="1585714" cy="584775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5"/>
                </a:solidFill>
              </a:rPr>
              <a:t>Ellipse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21944C6-B481-C347-810D-999A842169A5}"/>
              </a:ext>
            </a:extLst>
          </p:cNvPr>
          <p:cNvSpPr txBox="1"/>
          <p:nvPr/>
        </p:nvSpPr>
        <p:spPr>
          <a:xfrm>
            <a:off x="7281485" y="2764829"/>
            <a:ext cx="3161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 plane is less steep than the surface of the cone.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4E067C5-FF6A-A549-A137-E700633D01A9}"/>
              </a:ext>
            </a:extLst>
          </p:cNvPr>
          <p:cNvSpPr txBox="1"/>
          <p:nvPr/>
        </p:nvSpPr>
        <p:spPr>
          <a:xfrm>
            <a:off x="5237010" y="4139625"/>
            <a:ext cx="1882986" cy="584775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6"/>
                </a:solidFill>
              </a:rPr>
              <a:t>Parabola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DDE76AB-B7AA-444A-9684-DAB661F2E1B9}"/>
              </a:ext>
            </a:extLst>
          </p:cNvPr>
          <p:cNvSpPr txBox="1"/>
          <p:nvPr/>
        </p:nvSpPr>
        <p:spPr>
          <a:xfrm>
            <a:off x="7281485" y="4154391"/>
            <a:ext cx="3161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Plane is parallel to the surface of the cone.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16EA674-C316-7A4A-AF7E-0AC38FA4847E}"/>
              </a:ext>
            </a:extLst>
          </p:cNvPr>
          <p:cNvSpPr txBox="1"/>
          <p:nvPr/>
        </p:nvSpPr>
        <p:spPr>
          <a:xfrm>
            <a:off x="5041855" y="5241637"/>
            <a:ext cx="2226066" cy="584775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FF00"/>
                </a:solidFill>
              </a:rPr>
              <a:t>Hyperbola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9654DE6-53A9-B247-A54D-7A86686133F7}"/>
              </a:ext>
            </a:extLst>
          </p:cNvPr>
          <p:cNvSpPr txBox="1"/>
          <p:nvPr/>
        </p:nvSpPr>
        <p:spPr>
          <a:xfrm>
            <a:off x="7281485" y="5169524"/>
            <a:ext cx="3161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 plane is steeper than the surface of the cone, so intersects both cones.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5059101-B6B6-9E43-B132-7430770C18FE}"/>
              </a:ext>
            </a:extLst>
          </p:cNvPr>
          <p:cNvSpPr txBox="1"/>
          <p:nvPr/>
        </p:nvSpPr>
        <p:spPr>
          <a:xfrm>
            <a:off x="5344116" y="1399547"/>
            <a:ext cx="1585053" cy="584775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C00000"/>
                </a:solidFill>
              </a:rPr>
              <a:t>Circle</a:t>
            </a:r>
          </a:p>
        </p:txBody>
      </p:sp>
    </p:spTree>
    <p:extLst>
      <p:ext uri="{BB962C8B-B14F-4D97-AF65-F5344CB8AC3E}">
        <p14:creationId xmlns:p14="http://schemas.microsoft.com/office/powerpoint/2010/main" val="304439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 animBg="1"/>
      <p:bldP spid="37" grpId="0" animBg="1"/>
      <p:bldP spid="38" grpId="0"/>
      <p:bldP spid="41" grpId="0" animBg="1"/>
      <p:bldP spid="42" grpId="0"/>
      <p:bldP spid="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69049DF-D3E9-A695-7292-34357B610E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182" y="246860"/>
            <a:ext cx="8203722" cy="40206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27B2851-148A-52F2-5E23-4A131EF818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182" y="4395157"/>
            <a:ext cx="8388850" cy="16950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68F739-9114-E5C1-8C79-91FAC558D7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2356" y="241396"/>
            <a:ext cx="2496462" cy="584885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870EBCD-3658-133E-D085-23FC0DD4EF8C}"/>
                  </a:ext>
                </a:extLst>
              </p:cNvPr>
              <p:cNvSpPr txBox="1"/>
              <p:nvPr/>
            </p:nvSpPr>
            <p:spPr>
              <a:xfrm>
                <a:off x="1612460" y="3874469"/>
                <a:ext cx="7906783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24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AU" sz="2400" b="1" dirty="0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400" b="1" i="1" dirty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en-US" sz="240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                             </m:t>
                      </m:r>
                      <m:r>
                        <a:rPr lang="en-US" sz="240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40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dirty="0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dirty="0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240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                            </m:t>
                      </m:r>
                      <m:r>
                        <a:rPr lang="en-US" sz="240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40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dirty="0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1" i="1" dirty="0" smtClean="0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dirty="0" smtClean="0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400" b="1" i="1" dirty="0" smtClean="0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sz="2400" b="1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870EBCD-3658-133E-D085-23FC0DD4EF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2460" y="3874469"/>
                <a:ext cx="7906783" cy="7861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7212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6316FF9-23FE-6A8A-74CC-80E7D597F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76369"/>
            <a:ext cx="9057736" cy="521931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5ECD566-0EB2-6B45-E46D-1C4AA91935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76368"/>
            <a:ext cx="5814204" cy="98023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3E4943D3-79CD-1BCB-4959-6E1A7AB25D85}"/>
              </a:ext>
            </a:extLst>
          </p:cNvPr>
          <p:cNvSpPr txBox="1">
            <a:spLocks/>
          </p:cNvSpPr>
          <p:nvPr/>
        </p:nvSpPr>
        <p:spPr>
          <a:xfrm>
            <a:off x="163902" y="205580"/>
            <a:ext cx="10515600" cy="9707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13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Hyperbola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75EC675-973C-B511-FE2F-A6A11761E6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8868" y="2622430"/>
            <a:ext cx="5814204" cy="143198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6867931-2CD2-0C22-923D-E89D1A225F4C}"/>
                  </a:ext>
                </a:extLst>
              </p:cNvPr>
              <p:cNvSpPr txBox="1"/>
              <p:nvPr/>
            </p:nvSpPr>
            <p:spPr>
              <a:xfrm>
                <a:off x="3709358" y="2656935"/>
                <a:ext cx="4382220" cy="9483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66"/>
                    </a:solidFill>
                  </a:rPr>
                  <a:t>1. 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AU" sz="3600" b="1" i="1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AU" sz="3600" b="1" i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3600" b="1" i="1">
                            <a:solidFill>
                              <a:srgbClr val="FF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600" b="1" i="0">
                            <a:solidFill>
                              <a:srgbClr val="FF0066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AU" sz="3600" b="1" i="0">
                            <a:solidFill>
                              <a:srgbClr val="FF0066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AU" sz="3600" b="1" i="1">
                                <a:solidFill>
                                  <a:srgbClr val="FF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3600" b="1" i="1">
                                <a:solidFill>
                                  <a:srgbClr val="FF0066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AU" sz="3600" b="1" i="0">
                                <a:solidFill>
                                  <a:srgbClr val="FF0066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sz="3600" b="1" i="0">
                                <a:solidFill>
                                  <a:srgbClr val="FF0066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e>
                        </m:d>
                      </m:den>
                    </m:f>
                    <m:r>
                      <a:rPr lang="en-AU" sz="3600" b="1" i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3600" b="1" i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AU" sz="3600" b="1" dirty="0">
                  <a:solidFill>
                    <a:srgbClr val="FF0066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6867931-2CD2-0C22-923D-E89D1A225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9358" y="2656935"/>
                <a:ext cx="4382220" cy="948337"/>
              </a:xfrm>
              <a:prstGeom prst="rect">
                <a:avLst/>
              </a:prstGeom>
              <a:blipFill>
                <a:blip r:embed="rId4"/>
                <a:stretch>
                  <a:fillRect l="-20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093A35B-F272-B2DF-B6D7-FB3FB5F544E9}"/>
                  </a:ext>
                </a:extLst>
              </p:cNvPr>
              <p:cNvSpPr txBox="1"/>
              <p:nvPr/>
            </p:nvSpPr>
            <p:spPr>
              <a:xfrm>
                <a:off x="7809780" y="2900270"/>
                <a:ext cx="4382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66"/>
                    </a:solidFill>
                  </a:rPr>
                  <a:t>2.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sz="2400" b="1" i="1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𝑨𝒔𝒚𝒎𝒑𝒕𝒐𝒕𝒆𝒔</m:t>
                    </m:r>
                    <m:r>
                      <a:rPr lang="en-US" sz="2400" b="1" i="1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400" b="1" i="1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1" i="1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400" b="1" i="1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AU" sz="2400" b="1" dirty="0">
                  <a:solidFill>
                    <a:srgbClr val="FF0066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093A35B-F272-B2DF-B6D7-FB3FB5F54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9780" y="2900270"/>
                <a:ext cx="4382220" cy="461665"/>
              </a:xfrm>
              <a:prstGeom prst="rect">
                <a:avLst/>
              </a:prstGeom>
              <a:blipFill>
                <a:blip r:embed="rId5"/>
                <a:stretch>
                  <a:fillRect l="-2086" t="-9333" b="-32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083414-7D2C-4F1B-5920-CE0013A9FA60}"/>
                  </a:ext>
                </a:extLst>
              </p:cNvPr>
              <p:cNvSpPr txBox="1"/>
              <p:nvPr/>
            </p:nvSpPr>
            <p:spPr>
              <a:xfrm>
                <a:off x="7791090" y="3605272"/>
                <a:ext cx="4382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66"/>
                    </a:solidFill>
                  </a:rPr>
                  <a:t>3.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sz="2400" b="1" i="1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𝑫𝒊𝒍𝒂𝒕𝒊𝒐𝒏</m:t>
                    </m:r>
                    <m:r>
                      <a:rPr lang="en-US" sz="2400" b="1" i="1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𝑭𝒂𝒄𝒕𝒐𝒓</m:t>
                    </m:r>
                    <m:r>
                      <a:rPr lang="en-US" sz="2400" b="1" i="1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2400" b="1" i="1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=− </m:t>
                    </m:r>
                    <m:r>
                      <a:rPr lang="en-US" sz="2400" b="1" i="1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AU" sz="2400" b="1" dirty="0">
                  <a:solidFill>
                    <a:srgbClr val="FF0066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083414-7D2C-4F1B-5920-CE0013A9FA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1090" y="3605272"/>
                <a:ext cx="4382220" cy="461665"/>
              </a:xfrm>
              <a:prstGeom prst="rect">
                <a:avLst/>
              </a:prstGeom>
              <a:blipFill>
                <a:blip r:embed="rId6"/>
                <a:stretch>
                  <a:fillRect l="-2086" t="-9211" b="-302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A435B8A-D87A-9A26-FDC2-79129865D254}"/>
                  </a:ext>
                </a:extLst>
              </p:cNvPr>
              <p:cNvSpPr txBox="1"/>
              <p:nvPr/>
            </p:nvSpPr>
            <p:spPr>
              <a:xfrm>
                <a:off x="8924271" y="228062"/>
                <a:ext cx="3382504" cy="9983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dirty="0">
                    <a:solidFill>
                      <a:srgbClr val="C00000"/>
                    </a:solidFill>
                  </a:rPr>
                  <a:t>𝑦=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4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AU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4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4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AU" sz="4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dirty="0">
                    <a:solidFill>
                      <a:srgbClr val="C00000"/>
                    </a:solidFill>
                  </a:rPr>
                  <a:t>+k</a:t>
                </a:r>
                <a:endParaRPr lang="en-AU" sz="44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A435B8A-D87A-9A26-FDC2-79129865D2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4271" y="228062"/>
                <a:ext cx="3382504" cy="998350"/>
              </a:xfrm>
              <a:prstGeom prst="rect">
                <a:avLst/>
              </a:prstGeom>
              <a:blipFill>
                <a:blip r:embed="rId7"/>
                <a:stretch>
                  <a:fillRect l="-7387" t="-4878" b="-140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5145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4DB7964-7CDC-5FA0-95E2-FE5CDD555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15320"/>
            <a:ext cx="8678174" cy="4712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0FC77CE-EEA8-209B-7726-435E02B3C9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2974" y="4852562"/>
            <a:ext cx="4733026" cy="13757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A9F23E-7D04-415B-1E3F-C27116B9B2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64" y="5342680"/>
            <a:ext cx="317140" cy="6869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61002AE-5EA8-76A4-F432-94A9CB4AA5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5686149"/>
            <a:ext cx="787879" cy="68693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E8AC051-2176-6483-C06C-0FD9612B8967}"/>
                  </a:ext>
                </a:extLst>
              </p:cNvPr>
              <p:cNvSpPr txBox="1"/>
              <p:nvPr/>
            </p:nvSpPr>
            <p:spPr>
              <a:xfrm>
                <a:off x="8466826" y="428825"/>
                <a:ext cx="3523891" cy="9952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000" dirty="0">
                    <a:solidFill>
                      <a:srgbClr val="FF0000"/>
                    </a:solidFill>
                  </a:rPr>
                  <a:t>𝑦=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4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n-US" sz="4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4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AU" sz="4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sz="4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sz="4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AU" sz="4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AU" sz="4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AU" sz="4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dirty="0">
                    <a:solidFill>
                      <a:srgbClr val="FF0000"/>
                    </a:solidFill>
                  </a:rPr>
                  <a:t>+𝑘 </a:t>
                </a:r>
                <a:endParaRPr lang="en-AU" sz="40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E8AC051-2176-6483-C06C-0FD9612B89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6826" y="428825"/>
                <a:ext cx="3523891" cy="995272"/>
              </a:xfrm>
              <a:prstGeom prst="rect">
                <a:avLst/>
              </a:prstGeom>
              <a:blipFill>
                <a:blip r:embed="rId4"/>
                <a:stretch>
                  <a:fillRect l="-6228" t="-4878" b="-36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le 1">
            <a:extLst>
              <a:ext uri="{FF2B5EF4-FFF2-40B4-BE49-F238E27FC236}">
                <a16:creationId xmlns:a16="http://schemas.microsoft.com/office/drawing/2014/main" id="{A0B2374E-E360-2D43-BC94-3F9EAFA08017}"/>
              </a:ext>
            </a:extLst>
          </p:cNvPr>
          <p:cNvSpPr txBox="1">
            <a:spLocks/>
          </p:cNvSpPr>
          <p:nvPr/>
        </p:nvSpPr>
        <p:spPr>
          <a:xfrm>
            <a:off x="163902" y="205580"/>
            <a:ext cx="10515600" cy="9707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13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Truncus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2626984-5C39-649B-C921-E4FC5DF8026C}"/>
                  </a:ext>
                </a:extLst>
              </p:cNvPr>
              <p:cNvSpPr txBox="1"/>
              <p:nvPr/>
            </p:nvSpPr>
            <p:spPr>
              <a:xfrm>
                <a:off x="7401463" y="5481953"/>
                <a:ext cx="4382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accent4">
                        <a:lumMod val="50000"/>
                      </a:schemeClr>
                    </a:solidFill>
                  </a:rPr>
                  <a:t>3.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sz="24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𝑫𝒊𝒍𝒂𝒕𝒊𝒐𝒏</m:t>
                    </m:r>
                    <m:r>
                      <a:rPr lang="en-US" sz="24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𝑭𝒂𝒄𝒕𝒐𝒓</m:t>
                    </m:r>
                    <m:r>
                      <a:rPr lang="en-US" sz="24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24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sz="24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AU" sz="2400" b="1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2626984-5C39-649B-C921-E4FC5DF802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1463" y="5481953"/>
                <a:ext cx="4382220" cy="461665"/>
              </a:xfrm>
              <a:prstGeom prst="rect">
                <a:avLst/>
              </a:prstGeom>
              <a:blipFill>
                <a:blip r:embed="rId5"/>
                <a:stretch>
                  <a:fillRect l="-2086" t="-9211" b="-302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3FA46AC0-3A1E-71D5-0677-292D86228A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5175" y="1187318"/>
            <a:ext cx="3998341" cy="137571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C6BDA12-0922-21CE-6158-83C57EF9D6DD}"/>
                  </a:ext>
                </a:extLst>
              </p:cNvPr>
              <p:cNvSpPr txBox="1"/>
              <p:nvPr/>
            </p:nvSpPr>
            <p:spPr>
              <a:xfrm>
                <a:off x="3818625" y="1704357"/>
                <a:ext cx="4382220" cy="962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accent4">
                        <a:lumMod val="50000"/>
                      </a:schemeClr>
                    </a:solidFill>
                  </a:rPr>
                  <a:t>1. 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AU" sz="36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AU" sz="3600" b="1" i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3600" b="1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600" b="1" i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sSup>
                          <m:sSupPr>
                            <m:ctrlPr>
                              <a:rPr lang="en-AU" sz="3600" b="1" i="1"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sz="3600" b="1" i="1">
                                    <a:solidFill>
                                      <a:schemeClr val="accent4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3600" b="1" i="1">
                                    <a:solidFill>
                                      <a:schemeClr val="accent4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AU" sz="3600" b="1" i="1">
                                    <a:solidFill>
                                      <a:schemeClr val="accent4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d>
                          </m:e>
                          <m:sup>
                            <m:r>
                              <a:rPr lang="en-AU" sz="3600" b="1" i="1"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AU" sz="3600" b="1" i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3600" b="1" i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AU" sz="3600" b="1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C6BDA12-0922-21CE-6158-83C57EF9D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625" y="1704357"/>
                <a:ext cx="4382220" cy="962828"/>
              </a:xfrm>
              <a:prstGeom prst="rect">
                <a:avLst/>
              </a:prstGeom>
              <a:blipFill>
                <a:blip r:embed="rId6"/>
                <a:stretch>
                  <a:fillRect l="-20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1D73D32C-0245-5A93-CB66-FF9DC5846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6414" y="3078324"/>
            <a:ext cx="4103299" cy="98023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3012BCC-2A7D-3438-29DE-1C14109F5602}"/>
                  </a:ext>
                </a:extLst>
              </p:cNvPr>
              <p:cNvSpPr txBox="1"/>
              <p:nvPr/>
            </p:nvSpPr>
            <p:spPr>
              <a:xfrm>
                <a:off x="7332452" y="3250147"/>
                <a:ext cx="4382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accent4">
                        <a:lumMod val="50000"/>
                      </a:schemeClr>
                    </a:solidFill>
                  </a:rPr>
                  <a:t>2.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sz="24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𝑨𝒔𝒚𝒎𝒑𝒕𝒐𝒕𝒆𝒔</m:t>
                    </m:r>
                    <m:r>
                      <a:rPr lang="en-US" sz="24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4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4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AU" sz="2400" b="1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3012BCC-2A7D-3438-29DE-1C14109F56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2452" y="3250147"/>
                <a:ext cx="4382220" cy="461665"/>
              </a:xfrm>
              <a:prstGeom prst="rect">
                <a:avLst/>
              </a:prstGeom>
              <a:blipFill>
                <a:blip r:embed="rId7"/>
                <a:stretch>
                  <a:fillRect l="-2225" t="-9211" b="-302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0785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92" name="Group 40"/>
          <p:cNvGrpSpPr>
            <a:grpSpLocks/>
          </p:cNvGrpSpPr>
          <p:nvPr/>
        </p:nvGrpSpPr>
        <p:grpSpPr bwMode="auto">
          <a:xfrm>
            <a:off x="1887539" y="1914525"/>
            <a:ext cx="2540000" cy="2108200"/>
            <a:chOff x="229" y="1206"/>
            <a:chExt cx="1600" cy="1328"/>
          </a:xfrm>
        </p:grpSpPr>
        <p:sp>
          <p:nvSpPr>
            <p:cNvPr id="23556" name="Line 4"/>
            <p:cNvSpPr>
              <a:spLocks noChangeShapeType="1"/>
            </p:cNvSpPr>
            <p:nvPr/>
          </p:nvSpPr>
          <p:spPr bwMode="auto">
            <a:xfrm>
              <a:off x="1229" y="1206"/>
              <a:ext cx="0" cy="132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3557" name="Line 5"/>
            <p:cNvSpPr>
              <a:spLocks noChangeShapeType="1"/>
            </p:cNvSpPr>
            <p:nvPr/>
          </p:nvSpPr>
          <p:spPr bwMode="auto">
            <a:xfrm flipV="1">
              <a:off x="229" y="1877"/>
              <a:ext cx="16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</p:grpSp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839" y="1143000"/>
            <a:ext cx="13843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6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8548688" y="2286000"/>
            <a:ext cx="13843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2703513" y="1709739"/>
            <a:ext cx="0" cy="220027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9250363" y="1457326"/>
            <a:ext cx="0" cy="220027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2614613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9190038" y="220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1930400" y="4179889"/>
            <a:ext cx="20633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660066"/>
                </a:solidFill>
              </a:rPr>
              <a:t>y</a:t>
            </a:r>
            <a:r>
              <a:rPr lang="en-US" sz="2400" dirty="0">
                <a:solidFill>
                  <a:srgbClr val="660066"/>
                </a:solidFill>
              </a:rPr>
              <a:t>= (</a:t>
            </a:r>
            <a:r>
              <a:rPr lang="en-US" sz="2400" i="1" dirty="0">
                <a:solidFill>
                  <a:srgbClr val="660066"/>
                </a:solidFill>
              </a:rPr>
              <a:t>x</a:t>
            </a:r>
            <a:r>
              <a:rPr lang="en-US" sz="2400" dirty="0">
                <a:solidFill>
                  <a:srgbClr val="660066"/>
                </a:solidFill>
              </a:rPr>
              <a:t> +2)</a:t>
            </a:r>
            <a:r>
              <a:rPr lang="en-US" sz="2400" baseline="30000" dirty="0">
                <a:solidFill>
                  <a:srgbClr val="660066"/>
                </a:solidFill>
              </a:rPr>
              <a:t>2</a:t>
            </a:r>
            <a:r>
              <a:rPr lang="en-US" sz="2400" dirty="0">
                <a:solidFill>
                  <a:srgbClr val="660066"/>
                </a:solidFill>
              </a:rPr>
              <a:t> + 1</a:t>
            </a:r>
            <a:endParaRPr lang="en-US" sz="2400" dirty="0"/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8279252" y="4184044"/>
            <a:ext cx="21916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660066"/>
                </a:solidFill>
              </a:rPr>
              <a:t>y</a:t>
            </a:r>
            <a:r>
              <a:rPr lang="en-US" sz="2400" dirty="0">
                <a:solidFill>
                  <a:srgbClr val="660066"/>
                </a:solidFill>
              </a:rPr>
              <a:t>= —(</a:t>
            </a:r>
            <a:r>
              <a:rPr lang="en-US" sz="2400" i="1" dirty="0">
                <a:solidFill>
                  <a:srgbClr val="660066"/>
                </a:solidFill>
              </a:rPr>
              <a:t>x</a:t>
            </a:r>
            <a:r>
              <a:rPr lang="en-US" sz="2400" dirty="0">
                <a:solidFill>
                  <a:srgbClr val="660066"/>
                </a:solidFill>
              </a:rPr>
              <a:t>—3)</a:t>
            </a:r>
            <a:r>
              <a:rPr lang="en-US" sz="2400" baseline="30000" dirty="0">
                <a:solidFill>
                  <a:srgbClr val="660066"/>
                </a:solidFill>
              </a:rPr>
              <a:t>2 </a:t>
            </a:r>
            <a:r>
              <a:rPr lang="en-US" sz="2400" dirty="0">
                <a:solidFill>
                  <a:srgbClr val="660066"/>
                </a:solidFill>
              </a:rPr>
              <a:t>+ 2</a:t>
            </a:r>
            <a:endParaRPr lang="en-US" sz="2400" dirty="0"/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2732944" y="2534138"/>
            <a:ext cx="7757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(-2, 1)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9403119" y="1848407"/>
            <a:ext cx="6715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(3, </a:t>
            </a:r>
            <a:r>
              <a:rPr lang="en-US" sz="1400" dirty="0"/>
              <a:t>2</a:t>
            </a:r>
            <a:r>
              <a:rPr lang="en-US" dirty="0"/>
              <a:t>)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903682" y="4788847"/>
            <a:ext cx="388054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Vertex is    (—2, 1)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Axis of symmetry is 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 = — 2</a:t>
            </a:r>
          </a:p>
          <a:p>
            <a:r>
              <a:rPr lang="en-US" sz="2400" dirty="0">
                <a:solidFill>
                  <a:srgbClr val="FF0000"/>
                </a:solidFill>
              </a:rPr>
              <a:t>Minimum value of </a:t>
            </a:r>
            <a:r>
              <a:rPr lang="en-US" sz="2400" i="1" dirty="0">
                <a:solidFill>
                  <a:srgbClr val="FF0000"/>
                </a:solidFill>
              </a:rPr>
              <a:t>y</a:t>
            </a:r>
            <a:r>
              <a:rPr lang="en-US" sz="2400" dirty="0">
                <a:solidFill>
                  <a:srgbClr val="FF0000"/>
                </a:solidFill>
              </a:rPr>
              <a:t> = 1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6708775" y="4746626"/>
            <a:ext cx="36962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Vertex is    (3, 2)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Axis of symmetry is  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 = 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Maximum value of </a:t>
            </a:r>
            <a:r>
              <a:rPr lang="en-US" sz="2400" i="1" dirty="0">
                <a:solidFill>
                  <a:srgbClr val="FF0000"/>
                </a:solidFill>
              </a:rPr>
              <a:t>y</a:t>
            </a:r>
            <a:r>
              <a:rPr lang="en-US" sz="2400" dirty="0">
                <a:solidFill>
                  <a:srgbClr val="FF0000"/>
                </a:solidFill>
              </a:rPr>
              <a:t> = 2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860926" y="1562100"/>
            <a:ext cx="2130425" cy="2893816"/>
            <a:chOff x="3336925" y="1562100"/>
            <a:chExt cx="2130425" cy="2893815"/>
          </a:xfrm>
        </p:grpSpPr>
        <p:pic>
          <p:nvPicPr>
            <p:cNvPr id="2355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5075" y="1562100"/>
              <a:ext cx="1384300" cy="1384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3591" name="Group 39"/>
            <p:cNvGrpSpPr>
              <a:grpSpLocks/>
            </p:cNvGrpSpPr>
            <p:nvPr/>
          </p:nvGrpSpPr>
          <p:grpSpPr bwMode="auto">
            <a:xfrm>
              <a:off x="3336925" y="1778000"/>
              <a:ext cx="2130425" cy="2286000"/>
              <a:chOff x="2102" y="1120"/>
              <a:chExt cx="1342" cy="1440"/>
            </a:xfrm>
          </p:grpSpPr>
          <p:sp>
            <p:nvSpPr>
              <p:cNvPr id="23576" name="Line 24"/>
              <p:cNvSpPr>
                <a:spLocks noChangeShapeType="1"/>
              </p:cNvSpPr>
              <p:nvPr/>
            </p:nvSpPr>
            <p:spPr bwMode="auto">
              <a:xfrm>
                <a:off x="2814" y="1120"/>
                <a:ext cx="0" cy="1440"/>
              </a:xfrm>
              <a:prstGeom prst="line">
                <a:avLst/>
              </a:prstGeom>
              <a:noFill/>
              <a:ln w="9525">
                <a:solidFill>
                  <a:srgbClr val="00009E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23577" name="Line 25"/>
              <p:cNvSpPr>
                <a:spLocks noChangeShapeType="1"/>
              </p:cNvSpPr>
              <p:nvPr/>
            </p:nvSpPr>
            <p:spPr bwMode="auto">
              <a:xfrm>
                <a:off x="2102" y="1863"/>
                <a:ext cx="1342" cy="0"/>
              </a:xfrm>
              <a:prstGeom prst="line">
                <a:avLst/>
              </a:prstGeom>
              <a:noFill/>
              <a:ln w="9525">
                <a:solidFill>
                  <a:srgbClr val="00009E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400"/>
              </a:p>
            </p:txBody>
          </p:sp>
        </p:grpSp>
        <p:sp>
          <p:nvSpPr>
            <p:cNvPr id="23578" name="Text Box 26"/>
            <p:cNvSpPr txBox="1">
              <a:spLocks noChangeArrowheads="1"/>
            </p:cNvSpPr>
            <p:nvPr/>
          </p:nvSpPr>
          <p:spPr bwMode="auto">
            <a:xfrm>
              <a:off x="3898900" y="4148138"/>
              <a:ext cx="590226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i="1" dirty="0">
                  <a:solidFill>
                    <a:srgbClr val="00009E"/>
                  </a:solidFill>
                </a:rPr>
                <a:t>y</a:t>
              </a:r>
              <a:r>
                <a:rPr lang="en-US" sz="1400" dirty="0">
                  <a:solidFill>
                    <a:srgbClr val="00009E"/>
                  </a:solidFill>
                </a:rPr>
                <a:t>= </a:t>
              </a:r>
              <a:r>
                <a:rPr lang="en-US" sz="1400" i="1" dirty="0">
                  <a:solidFill>
                    <a:srgbClr val="00009E"/>
                  </a:solidFill>
                </a:rPr>
                <a:t>x</a:t>
              </a:r>
              <a:r>
                <a:rPr lang="en-US" sz="1400" baseline="30000" dirty="0">
                  <a:solidFill>
                    <a:srgbClr val="00009E"/>
                  </a:solidFill>
                </a:rPr>
                <a:t>2</a:t>
              </a:r>
              <a:endParaRPr lang="en-US" sz="1400" dirty="0">
                <a:solidFill>
                  <a:srgbClr val="00009E"/>
                </a:solidFill>
              </a:endParaRPr>
            </a:p>
          </p:txBody>
        </p:sp>
        <p:sp>
          <p:nvSpPr>
            <p:cNvPr id="23579" name="Oval 27"/>
            <p:cNvSpPr>
              <a:spLocks noChangeArrowheads="1"/>
            </p:cNvSpPr>
            <p:nvPr/>
          </p:nvSpPr>
          <p:spPr bwMode="auto">
            <a:xfrm>
              <a:off x="4371975" y="2871788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</p:grpSp>
      <p:sp>
        <p:nvSpPr>
          <p:cNvPr id="23585" name="Line 33"/>
          <p:cNvSpPr>
            <a:spLocks noChangeShapeType="1"/>
          </p:cNvSpPr>
          <p:nvPr/>
        </p:nvSpPr>
        <p:spPr bwMode="auto">
          <a:xfrm>
            <a:off x="5969000" y="4772025"/>
            <a:ext cx="0" cy="1958975"/>
          </a:xfrm>
          <a:prstGeom prst="line">
            <a:avLst/>
          </a:prstGeom>
          <a:noFill/>
          <a:ln w="28575">
            <a:solidFill>
              <a:srgbClr val="00009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3048000" y="19051"/>
            <a:ext cx="47957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CC0000"/>
                </a:solidFill>
              </a:rPr>
              <a:t>Parabolas </a:t>
            </a:r>
            <a:r>
              <a:rPr lang="en-US" sz="3200" i="1" dirty="0">
                <a:solidFill>
                  <a:srgbClr val="CC0000"/>
                </a:solidFill>
              </a:rPr>
              <a:t>y</a:t>
            </a:r>
            <a:r>
              <a:rPr lang="en-US" sz="3200" dirty="0">
                <a:solidFill>
                  <a:srgbClr val="CC0000"/>
                </a:solidFill>
              </a:rPr>
              <a:t>= a(</a:t>
            </a:r>
            <a:r>
              <a:rPr lang="en-US" sz="3200" i="1" dirty="0">
                <a:solidFill>
                  <a:srgbClr val="CC0000"/>
                </a:solidFill>
              </a:rPr>
              <a:t>x</a:t>
            </a:r>
            <a:r>
              <a:rPr lang="en-US" sz="3200" dirty="0">
                <a:solidFill>
                  <a:srgbClr val="CC0000"/>
                </a:solidFill>
              </a:rPr>
              <a:t> - </a:t>
            </a:r>
            <a:r>
              <a:rPr lang="en-US" sz="3200" i="1" dirty="0">
                <a:solidFill>
                  <a:srgbClr val="CC0000"/>
                </a:solidFill>
              </a:rPr>
              <a:t>h</a:t>
            </a:r>
            <a:r>
              <a:rPr lang="en-US" sz="3200" dirty="0">
                <a:solidFill>
                  <a:srgbClr val="CC0000"/>
                </a:solidFill>
              </a:rPr>
              <a:t>)</a:t>
            </a:r>
            <a:r>
              <a:rPr lang="en-US" sz="3200" baseline="30000" dirty="0">
                <a:solidFill>
                  <a:srgbClr val="CC0000"/>
                </a:solidFill>
              </a:rPr>
              <a:t>2 </a:t>
            </a:r>
            <a:r>
              <a:rPr lang="en-US" sz="3200" dirty="0">
                <a:solidFill>
                  <a:srgbClr val="CC0000"/>
                </a:solidFill>
              </a:rPr>
              <a:t>+ k</a:t>
            </a:r>
            <a:r>
              <a:rPr lang="en-US" sz="3200" baseline="30000" dirty="0">
                <a:solidFill>
                  <a:srgbClr val="CC0000"/>
                </a:solidFill>
              </a:rPr>
              <a:t> </a:t>
            </a:r>
            <a:endParaRPr lang="en-US" sz="3200" dirty="0">
              <a:solidFill>
                <a:srgbClr val="CC0000"/>
              </a:solidFill>
            </a:endParaRP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1912939" y="698501"/>
            <a:ext cx="33836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/>
              <a:t>Comparing </a:t>
            </a:r>
            <a:r>
              <a:rPr lang="en-US" sz="1400" dirty="0">
                <a:solidFill>
                  <a:srgbClr val="CC0000"/>
                </a:solidFill>
              </a:rPr>
              <a:t>y = a(</a:t>
            </a:r>
            <a:r>
              <a:rPr lang="en-US" sz="1400" i="1" dirty="0">
                <a:solidFill>
                  <a:srgbClr val="CC0000"/>
                </a:solidFill>
              </a:rPr>
              <a:t>x</a:t>
            </a:r>
            <a:r>
              <a:rPr lang="en-US" sz="1400" dirty="0">
                <a:solidFill>
                  <a:srgbClr val="CC0000"/>
                </a:solidFill>
              </a:rPr>
              <a:t> - </a:t>
            </a:r>
            <a:r>
              <a:rPr lang="en-US" sz="1400" i="1" dirty="0">
                <a:solidFill>
                  <a:srgbClr val="CC0000"/>
                </a:solidFill>
              </a:rPr>
              <a:t>h</a:t>
            </a:r>
            <a:r>
              <a:rPr lang="en-US" sz="1400" dirty="0">
                <a:solidFill>
                  <a:srgbClr val="CC0000"/>
                </a:solidFill>
              </a:rPr>
              <a:t>)</a:t>
            </a:r>
            <a:r>
              <a:rPr lang="en-US" sz="1400" baseline="30000" dirty="0">
                <a:solidFill>
                  <a:srgbClr val="CC0000"/>
                </a:solidFill>
              </a:rPr>
              <a:t>2 </a:t>
            </a:r>
            <a:r>
              <a:rPr lang="en-US" sz="1400" dirty="0">
                <a:solidFill>
                  <a:srgbClr val="CC0000"/>
                </a:solidFill>
              </a:rPr>
              <a:t>+ k  with y = </a:t>
            </a:r>
            <a:r>
              <a:rPr lang="en-US" sz="1400" i="1" dirty="0">
                <a:solidFill>
                  <a:srgbClr val="CC0000"/>
                </a:solidFill>
              </a:rPr>
              <a:t>x</a:t>
            </a:r>
            <a:r>
              <a:rPr lang="en-US" sz="1400" dirty="0">
                <a:solidFill>
                  <a:srgbClr val="CC0000"/>
                </a:solidFill>
              </a:rPr>
              <a:t> </a:t>
            </a:r>
            <a:r>
              <a:rPr lang="en-US" sz="1400" baseline="30000" dirty="0">
                <a:solidFill>
                  <a:srgbClr val="CC0000"/>
                </a:solidFill>
              </a:rPr>
              <a:t>2</a:t>
            </a:r>
            <a:r>
              <a:rPr lang="en-US" sz="1400" dirty="0">
                <a:solidFill>
                  <a:srgbClr val="CC0000"/>
                </a:solidFill>
              </a:rPr>
              <a:t>:</a:t>
            </a:r>
            <a:endParaRPr lang="en-US" sz="3200" baseline="30000" dirty="0">
              <a:solidFill>
                <a:srgbClr val="CC0000"/>
              </a:solidFill>
            </a:endParaRPr>
          </a:p>
        </p:txBody>
      </p:sp>
      <p:grpSp>
        <p:nvGrpSpPr>
          <p:cNvPr id="23594" name="Group 42"/>
          <p:cNvGrpSpPr>
            <a:grpSpLocks/>
          </p:cNvGrpSpPr>
          <p:nvPr/>
        </p:nvGrpSpPr>
        <p:grpSpPr bwMode="auto">
          <a:xfrm>
            <a:off x="7458076" y="1795463"/>
            <a:ext cx="2493963" cy="2108200"/>
            <a:chOff x="3738" y="1131"/>
            <a:chExt cx="1571" cy="1328"/>
          </a:xfrm>
        </p:grpSpPr>
        <p:sp>
          <p:nvSpPr>
            <p:cNvPr id="23559" name="Line 7"/>
            <p:cNvSpPr>
              <a:spLocks noChangeShapeType="1"/>
            </p:cNvSpPr>
            <p:nvPr/>
          </p:nvSpPr>
          <p:spPr bwMode="auto">
            <a:xfrm>
              <a:off x="4353" y="1131"/>
              <a:ext cx="0" cy="132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 flipV="1">
              <a:off x="3738" y="1845"/>
              <a:ext cx="157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/>
            </a:p>
          </p:txBody>
        </p:sp>
      </p:grpSp>
      <p:sp>
        <p:nvSpPr>
          <p:cNvPr id="44" name="Text Box 17"/>
          <p:cNvSpPr txBox="1">
            <a:spLocks noChangeArrowheads="1"/>
          </p:cNvSpPr>
          <p:nvPr/>
        </p:nvSpPr>
        <p:spPr bwMode="auto">
          <a:xfrm>
            <a:off x="9829801" y="6470895"/>
            <a:ext cx="761747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sz="1800" dirty="0"/>
              <a:t>3.1.</a:t>
            </a:r>
            <a:r>
              <a:rPr lang="en-US" sz="1800" i="1" dirty="0"/>
              <a:t>13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4051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23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23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500"/>
                                        <p:tgtEl>
                                          <p:spTgt spid="23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23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500"/>
                                        <p:tgtEl>
                                          <p:spTgt spid="23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23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235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235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 animBg="1"/>
      <p:bldP spid="23563" grpId="0" animBg="1"/>
      <p:bldP spid="23564" grpId="0" animBg="1"/>
      <p:bldP spid="23565" grpId="0" animBg="1"/>
      <p:bldP spid="23566" grpId="0" autoUpdateAnimBg="0"/>
      <p:bldP spid="23567" grpId="0" autoUpdateAnimBg="0"/>
      <p:bldP spid="23572" grpId="0" autoUpdateAnimBg="0"/>
      <p:bldP spid="23573" grpId="0" autoUpdateAnimBg="0"/>
      <p:bldP spid="23574" grpId="0" build="p" autoUpdateAnimBg="0"/>
      <p:bldP spid="23575" grpId="0" build="p" autoUpdateAnimBg="0"/>
      <p:bldP spid="23585" grpId="0" animBg="1"/>
      <p:bldP spid="23588" grpId="0" autoUpdateAnimBg="0"/>
      <p:bldP spid="2358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AD0C1C5-60BE-5AA1-08AE-E40F4D387CB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738341"/>
                <a:ext cx="10515600" cy="1325563"/>
              </a:xfrm>
            </p:spPr>
            <p:txBody>
              <a:bodyPr/>
              <a:lstStyle/>
              <a:p>
                <a:pPr algn="l"/>
                <a:r>
                  <a:rPr lang="en-US" dirty="0">
                    <a:solidFill>
                      <a:schemeClr val="accent4">
                        <a:lumMod val="50000"/>
                      </a:schemeClr>
                    </a:solidFill>
                  </a:rPr>
                  <a:t>Sketch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−4)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i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accent4">
                        <a:lumMod val="50000"/>
                      </a:schemeClr>
                    </a:solidFill>
                  </a:rPr>
                  <a:t>+3 </a:t>
                </a:r>
                <a:endParaRPr lang="en-AU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AD0C1C5-60BE-5AA1-08AE-E40F4D387C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738341"/>
                <a:ext cx="10515600" cy="1325563"/>
              </a:xfrm>
              <a:blipFill>
                <a:blip r:embed="rId2"/>
                <a:stretch>
                  <a:fillRect l="-220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2FCDEE0-EEDC-3B99-5854-8348A2041474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255059" y="1752600"/>
                <a:ext cx="8229706" cy="4114853"/>
              </a:xfrm>
            </p:spPr>
            <p:txBody>
              <a:bodyPr/>
              <a:lstStyle/>
              <a:p>
                <a:pPr marL="84049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Vertex</a:t>
                </a:r>
                <a:r>
                  <a:rPr lang="en-US" dirty="0"/>
                  <a:t>(—3,4)</a:t>
                </a:r>
              </a:p>
              <a:p>
                <a:pPr marL="84049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Symmetry line </a:t>
                </a:r>
                <a:r>
                  <a:rPr lang="en-US" dirty="0"/>
                  <a:t>y=4</a:t>
                </a:r>
              </a:p>
              <a:p>
                <a:pPr marL="84049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Y-int: </a:t>
                </a:r>
                <a:r>
                  <a:rPr lang="en-US" dirty="0"/>
                  <a:t>x=0</a:t>
                </a:r>
              </a:p>
              <a:p>
                <a:pPr marL="84049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−4)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chemeClr val="accent4">
                        <a:lumMod val="50000"/>
                      </a:schemeClr>
                    </a:solidFill>
                  </a:rPr>
                  <a:t>3</a:t>
                </a:r>
              </a:p>
              <a:p>
                <a:pPr marL="84049" indent="0">
                  <a:buNone/>
                </a:pPr>
                <a14:m>
                  <m:oMath xmlns:m="http://schemas.openxmlformats.org/officeDocument/2006/math">
                    <m:r>
                      <a:rPr lang="en-AU" i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AU" i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AU" i="1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AU" dirty="0">
                    <a:solidFill>
                      <a:schemeClr val="accent4">
                        <a:lumMod val="50000"/>
                      </a:schemeClr>
                    </a:solidFill>
                  </a:rPr>
                  <a:t> </a:t>
                </a:r>
                <a:r>
                  <a:rPr lang="en-AU" dirty="0">
                    <a:solidFill>
                      <a:schemeClr val="accent4">
                        <a:lumMod val="50000"/>
                      </a:schemeClr>
                    </a:solidFill>
                    <a:sym typeface="Wingdings" panose="05000000000000000000" pitchFamily="2" charset="2"/>
                  </a:rPr>
                  <a:t> y=4+</a:t>
                </a:r>
                <a:r>
                  <a:rPr lang="en-AU" dirty="0">
                    <a:solidFill>
                      <a:schemeClr val="accent4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AU" dirty="0">
                  <a:solidFill>
                    <a:schemeClr val="accent4">
                      <a:lumMod val="50000"/>
                    </a:schemeClr>
                  </a:solidFill>
                </a:endParaRPr>
              </a:p>
              <a:p>
                <a:pPr marL="84049" indent="0">
                  <a:buNone/>
                </a:pPr>
                <a14:m>
                  <m:oMath xmlns:m="http://schemas.openxmlformats.org/officeDocument/2006/math">
                    <m:r>
                      <a:rPr lang="en-AU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AU" i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AU" i="1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AU" dirty="0">
                    <a:solidFill>
                      <a:schemeClr val="accent4">
                        <a:lumMod val="50000"/>
                      </a:schemeClr>
                    </a:solidFill>
                    <a:sym typeface="Wingdings" panose="05000000000000000000" pitchFamily="2" charset="2"/>
                  </a:rPr>
                  <a:t> y=4</a:t>
                </a:r>
                <a:r>
                  <a:rPr lang="en-US" dirty="0">
                    <a:solidFill>
                      <a:schemeClr val="accent4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− </m:t>
                    </m:r>
                    <m:rad>
                      <m:radPr>
                        <m:degHide m:val="on"/>
                        <m:ctrlPr>
                          <a:rPr lang="en-AU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AU" dirty="0">
                  <a:solidFill>
                    <a:schemeClr val="accent4">
                      <a:lumMod val="50000"/>
                    </a:schemeClr>
                  </a:solidFill>
                </a:endParaRPr>
              </a:p>
              <a:p>
                <a:pPr marL="84049" indent="0">
                  <a:buNone/>
                </a:pPr>
                <a:r>
                  <a:rPr lang="en-AU" dirty="0">
                    <a:solidFill>
                      <a:schemeClr val="accent4">
                        <a:lumMod val="50000"/>
                      </a:schemeClr>
                    </a:solidFill>
                  </a:rPr>
                  <a:t>X-int: y=0</a:t>
                </a:r>
              </a:p>
              <a:p>
                <a:pPr marL="84049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(−4)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i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accent4">
                        <a:lumMod val="50000"/>
                      </a:schemeClr>
                    </a:solidFill>
                  </a:rPr>
                  <a:t>+3=16 </a:t>
                </a:r>
                <a:r>
                  <a:rPr lang="en-US" dirty="0">
                    <a:solidFill>
                      <a:schemeClr val="accent4">
                        <a:lumMod val="50000"/>
                      </a:schemeClr>
                    </a:solidFill>
                    <a:sym typeface="Wingdings" panose="05000000000000000000" pitchFamily="2" charset="2"/>
                  </a:rPr>
                  <a:t> x=13</a:t>
                </a:r>
                <a:endParaRPr lang="en-AU" dirty="0">
                  <a:solidFill>
                    <a:schemeClr val="accent4">
                      <a:lumMod val="50000"/>
                    </a:schemeClr>
                  </a:solidFill>
                </a:endParaRPr>
              </a:p>
              <a:p>
                <a:pPr marL="84049" indent="0">
                  <a:buNone/>
                </a:pPr>
                <a:endParaRPr lang="en-AU" dirty="0"/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2FCDEE0-EEDC-3B99-5854-8348A20414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255059" y="1752600"/>
                <a:ext cx="8229706" cy="4114853"/>
              </a:xfrm>
              <a:blipFill>
                <a:blip r:embed="rId3"/>
                <a:stretch>
                  <a:fillRect l="-296" t="-889" b="-607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4">
            <a:extLst>
              <a:ext uri="{FF2B5EF4-FFF2-40B4-BE49-F238E27FC236}">
                <a16:creationId xmlns:a16="http://schemas.microsoft.com/office/drawing/2014/main" id="{2FE1FFAF-2FBE-C4A8-7FD9-128D5DB1D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6005" y="210155"/>
            <a:ext cx="3680936" cy="581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177" b="1" i="1" dirty="0">
                <a:solidFill>
                  <a:srgbClr val="FF0000"/>
                </a:solidFill>
              </a:rPr>
              <a:t> </a:t>
            </a:r>
            <a:r>
              <a:rPr lang="en-US" sz="3177" b="1" dirty="0">
                <a:solidFill>
                  <a:srgbClr val="FF0000"/>
                </a:solidFill>
              </a:rPr>
              <a:t>(</a:t>
            </a:r>
            <a:r>
              <a:rPr lang="en-US" sz="3177" b="1" i="1" dirty="0">
                <a:solidFill>
                  <a:srgbClr val="FF0000"/>
                </a:solidFill>
              </a:rPr>
              <a:t>y</a:t>
            </a:r>
            <a:r>
              <a:rPr lang="en-US" sz="3177" b="1" dirty="0">
                <a:solidFill>
                  <a:srgbClr val="FF0000"/>
                </a:solidFill>
              </a:rPr>
              <a:t> - </a:t>
            </a:r>
            <a:r>
              <a:rPr lang="en-US" sz="3177" b="1" i="1" dirty="0">
                <a:solidFill>
                  <a:srgbClr val="FF0000"/>
                </a:solidFill>
              </a:rPr>
              <a:t>k</a:t>
            </a:r>
            <a:r>
              <a:rPr lang="en-US" sz="3177" b="1" dirty="0">
                <a:solidFill>
                  <a:srgbClr val="FF0000"/>
                </a:solidFill>
              </a:rPr>
              <a:t>)</a:t>
            </a:r>
            <a:r>
              <a:rPr lang="en-US" sz="3177" b="1" baseline="30000" dirty="0">
                <a:solidFill>
                  <a:srgbClr val="FF0000"/>
                </a:solidFill>
              </a:rPr>
              <a:t>2</a:t>
            </a:r>
            <a:r>
              <a:rPr lang="en-US" sz="3177" b="1" dirty="0">
                <a:solidFill>
                  <a:srgbClr val="FF0000"/>
                </a:solidFill>
              </a:rPr>
              <a:t> = a</a:t>
            </a:r>
            <a:r>
              <a:rPr lang="en-US" sz="3177" b="1" baseline="30000" dirty="0">
                <a:solidFill>
                  <a:srgbClr val="FF0000"/>
                </a:solidFill>
              </a:rPr>
              <a:t>2</a:t>
            </a:r>
            <a:r>
              <a:rPr lang="en-US" sz="3177" b="1" dirty="0">
                <a:solidFill>
                  <a:srgbClr val="FF0000"/>
                </a:solidFill>
              </a:rPr>
              <a:t> (</a:t>
            </a:r>
            <a:r>
              <a:rPr lang="en-US" sz="3177" b="1" i="1" dirty="0">
                <a:solidFill>
                  <a:srgbClr val="FF0000"/>
                </a:solidFill>
              </a:rPr>
              <a:t>x</a:t>
            </a:r>
            <a:r>
              <a:rPr lang="en-US" sz="3177" b="1" dirty="0">
                <a:solidFill>
                  <a:srgbClr val="FF0000"/>
                </a:solidFill>
              </a:rPr>
              <a:t> - </a:t>
            </a:r>
            <a:r>
              <a:rPr lang="en-US" sz="3177" b="1" i="1" dirty="0">
                <a:solidFill>
                  <a:srgbClr val="FF0000"/>
                </a:solidFill>
              </a:rPr>
              <a:t>h</a:t>
            </a:r>
            <a:r>
              <a:rPr lang="en-US" sz="3177" b="1" dirty="0">
                <a:solidFill>
                  <a:srgbClr val="FF0000"/>
                </a:solidFill>
              </a:rPr>
              <a:t>) </a:t>
            </a:r>
            <a:endParaRPr lang="en-US" sz="3177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0196845-67CE-B6C3-5022-D212840B19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5810" y="1752600"/>
            <a:ext cx="4071131" cy="289541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487D244-2193-9B28-24A1-8F087C87BBB4}"/>
              </a:ext>
            </a:extLst>
          </p:cNvPr>
          <p:cNvSpPr txBox="1">
            <a:spLocks/>
          </p:cNvSpPr>
          <p:nvPr/>
        </p:nvSpPr>
        <p:spPr>
          <a:xfrm>
            <a:off x="163902" y="205580"/>
            <a:ext cx="10515600" cy="9707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13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Sideway Parabolas</a:t>
            </a:r>
          </a:p>
        </p:txBody>
      </p:sp>
    </p:spTree>
    <p:extLst>
      <p:ext uri="{BB962C8B-B14F-4D97-AF65-F5344CB8AC3E}">
        <p14:creationId xmlns:p14="http://schemas.microsoft.com/office/powerpoint/2010/main" val="241112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046ECA7-7A1F-544A-B3D9-3632828A51E9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730898" y="1060942"/>
                <a:ext cx="5203372" cy="699430"/>
              </a:xfrm>
            </p:spPr>
            <p:txBody>
              <a:bodyPr anchor="b">
                <a:normAutofit fontScale="90000"/>
              </a:bodyPr>
              <a:lstStyle/>
              <a:p>
                <a:pPr algn="ctr"/>
                <a:r>
                  <a:rPr lang="en-US" dirty="0"/>
                  <a:t>The graph of 𝑦=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046ECA7-7A1F-544A-B3D9-3632828A51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30898" y="1060942"/>
                <a:ext cx="5203372" cy="699430"/>
              </a:xfrm>
              <a:blipFill>
                <a:blip r:embed="rId2"/>
                <a:stretch>
                  <a:fillRect t="-24348" b="-304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3AAD1F-1034-2345-80DC-C67F3A871F6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34921" y="1928822"/>
                <a:ext cx="4724400" cy="3868236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sz="2800" dirty="0"/>
                  <a:t>Coordinates of points on the graph of 𝑦=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AU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include (0,0), (1,1), (4,2) and (9,3).</a:t>
                </a:r>
              </a:p>
              <a:p>
                <a:r>
                  <a:rPr lang="en-US" sz="2800" dirty="0">
                    <a:solidFill>
                      <a:srgbClr val="C00000"/>
                    </a:solidFill>
                  </a:rPr>
                  <a:t>Starting point is (0,0)</a:t>
                </a:r>
                <a:endParaRPr lang="en-US" sz="2800" dirty="0"/>
              </a:p>
              <a:p>
                <a:r>
                  <a:rPr lang="en-US" sz="2800" dirty="0"/>
                  <a:t>All graphs of the form</a:t>
                </a:r>
              </a:p>
              <a:p>
                <a:r>
                  <a:rPr lang="en-US" sz="2800" dirty="0">
                    <a:solidFill>
                      <a:srgbClr val="C00000"/>
                    </a:solidFill>
                  </a:rPr>
                  <a:t>𝑦=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dirty="0">
                        <a:solidFill>
                          <a:srgbClr val="C00000"/>
                        </a:solidFill>
                      </a:rPr>
                      <m:t>𝑎</m:t>
                    </m:r>
                    <m:rad>
                      <m:radPr>
                        <m:degHide m:val="on"/>
                        <m:ctrlPr>
                          <a:rPr lang="en-US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rad>
                    <m:r>
                      <a:rPr lang="en-AU" sz="28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rgbClr val="C00000"/>
                    </a:solidFill>
                  </a:rPr>
                  <a:t>+𝑘</a:t>
                </a:r>
              </a:p>
              <a:p>
                <a:r>
                  <a:rPr lang="en-US" sz="2800" dirty="0"/>
                  <a:t>will have the same basic shape as the graph of 𝑦=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sz="2800" dirty="0"/>
                  <a:t>.</a:t>
                </a:r>
              </a:p>
              <a:p>
                <a:r>
                  <a:rPr lang="en-US" sz="2800" dirty="0">
                    <a:solidFill>
                      <a:srgbClr val="C00000"/>
                    </a:solidFill>
                  </a:rPr>
                  <a:t>Starting point is (</a:t>
                </a:r>
                <a:r>
                  <a:rPr lang="en-US" sz="2800" dirty="0" err="1">
                    <a:solidFill>
                      <a:srgbClr val="C00000"/>
                    </a:solidFill>
                  </a:rPr>
                  <a:t>h,k</a:t>
                </a:r>
                <a:r>
                  <a:rPr lang="en-US" sz="2800" dirty="0">
                    <a:solidFill>
                      <a:srgbClr val="C0000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3AAD1F-1034-2345-80DC-C67F3A871F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34921" y="1928822"/>
                <a:ext cx="4724400" cy="3868236"/>
              </a:xfrm>
              <a:blipFill>
                <a:blip r:embed="rId3"/>
                <a:stretch>
                  <a:fillRect l="-903" t="-3307" r="-24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5FBB76DF-C940-4A4E-B708-3DC59568C6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2735" y="1928822"/>
            <a:ext cx="5480050" cy="351471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5CF6E68-DFC4-ABBB-4813-C9F817194042}"/>
              </a:ext>
            </a:extLst>
          </p:cNvPr>
          <p:cNvSpPr txBox="1">
            <a:spLocks/>
          </p:cNvSpPr>
          <p:nvPr/>
        </p:nvSpPr>
        <p:spPr>
          <a:xfrm>
            <a:off x="163902" y="205580"/>
            <a:ext cx="10515600" cy="9707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13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Half Sideway Parabolas</a:t>
            </a:r>
          </a:p>
        </p:txBody>
      </p:sp>
    </p:spTree>
    <p:extLst>
      <p:ext uri="{BB962C8B-B14F-4D97-AF65-F5344CB8AC3E}">
        <p14:creationId xmlns:p14="http://schemas.microsoft.com/office/powerpoint/2010/main" val="280218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1F2DA316-A571-C245-BB30-422A0D4C3F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45007" y="1997858"/>
            <a:ext cx="5874249" cy="3515634"/>
          </a:xfrm>
        </p:spPr>
        <p:txBody>
          <a:bodyPr>
            <a:normAutofit/>
          </a:bodyPr>
          <a:lstStyle/>
          <a:p>
            <a:r>
              <a:rPr lang="en-GB" altLang="en-US" sz="3600" dirty="0"/>
              <a:t>Is </a:t>
            </a:r>
            <a:r>
              <a:rPr lang="en-US" sz="3600" dirty="0"/>
              <a:t>𝑥</a:t>
            </a:r>
            <a:r>
              <a:rPr lang="en-GB" altLang="en-US" sz="3600" baseline="30000" dirty="0"/>
              <a:t>2</a:t>
            </a:r>
            <a:r>
              <a:rPr lang="en-GB" altLang="en-US" sz="3600" dirty="0"/>
              <a:t> + </a:t>
            </a:r>
            <a:r>
              <a:rPr lang="en-US" sz="3600" dirty="0"/>
              <a:t>𝑦</a:t>
            </a:r>
            <a:r>
              <a:rPr lang="en-GB" altLang="en-US" sz="3600" baseline="30000" dirty="0"/>
              <a:t>2</a:t>
            </a:r>
            <a:r>
              <a:rPr lang="en-GB" altLang="en-US" sz="3600" dirty="0"/>
              <a:t> =</a:t>
            </a:r>
            <a:r>
              <a:rPr lang="en-US" sz="3600" dirty="0">
                <a:solidFill>
                  <a:srgbClr val="C00000"/>
                </a:solidFill>
              </a:rPr>
              <a:t>𝑟</a:t>
            </a:r>
            <a:r>
              <a:rPr lang="en-GB" altLang="en-US" sz="3600" baseline="30000" dirty="0"/>
              <a:t>2</a:t>
            </a:r>
          </a:p>
          <a:p>
            <a:r>
              <a:rPr lang="en-GB" altLang="en-US" sz="3600" dirty="0"/>
              <a:t>Where</a:t>
            </a:r>
          </a:p>
          <a:p>
            <a:pPr lvl="1"/>
            <a:r>
              <a:rPr lang="en-GB" altLang="en-US" sz="3600" dirty="0"/>
              <a:t>The circle has centre (0,0)</a:t>
            </a:r>
          </a:p>
          <a:p>
            <a:pPr lvl="1"/>
            <a:r>
              <a:rPr lang="en-GB" altLang="en-US" sz="3600" dirty="0"/>
              <a:t>It’s radius is </a:t>
            </a:r>
            <a:r>
              <a:rPr lang="en-US" sz="3600" dirty="0">
                <a:solidFill>
                  <a:srgbClr val="C00000"/>
                </a:solidFill>
              </a:rPr>
              <a:t>𝑟</a:t>
            </a:r>
            <a:r>
              <a:rPr lang="en-US" sz="3600" dirty="0"/>
              <a:t> </a:t>
            </a:r>
            <a:r>
              <a:rPr lang="en-GB" altLang="en-US" sz="3600" dirty="0"/>
              <a:t>	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28D33A-A7CF-DA4B-86CC-3462ADFCB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978" y="1007755"/>
            <a:ext cx="4169317" cy="4232809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163157FE-7C62-134D-B73D-2C307568850B}"/>
              </a:ext>
            </a:extLst>
          </p:cNvPr>
          <p:cNvGrpSpPr/>
          <p:nvPr/>
        </p:nvGrpSpPr>
        <p:grpSpPr>
          <a:xfrm>
            <a:off x="1676400" y="215901"/>
            <a:ext cx="9143074" cy="599127"/>
            <a:chOff x="0" y="13335"/>
            <a:chExt cx="9144218" cy="599127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6" name="TextBox 32">
              <a:extLst>
                <a:ext uri="{FF2B5EF4-FFF2-40B4-BE49-F238E27FC236}">
                  <a16:creationId xmlns:a16="http://schemas.microsoft.com/office/drawing/2014/main" id="{2ACCEEE7-90A4-B944-9F09-DF31F43A6FE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Equation of a Circle: ‘centre--radius’ form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1E23F23-53D6-4B44-80AA-8EAA0B1CDFA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grpFill/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6095B459-C899-614A-A50C-04C4AE6442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4800" y="5240564"/>
            <a:ext cx="9042400" cy="113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86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75DFF-D9B4-E54D-980B-497606237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Asymptotes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32617-A077-0A4A-BF75-2021C9EDB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44525" cy="3859742"/>
          </a:xfrm>
        </p:spPr>
        <p:txBody>
          <a:bodyPr/>
          <a:lstStyle/>
          <a:p>
            <a:r>
              <a:rPr lang="en-US" dirty="0"/>
              <a:t>There are two lines associated with this graph that help to describe its shape.</a:t>
            </a:r>
          </a:p>
          <a:p>
            <a:endParaRPr lang="en-US" dirty="0"/>
          </a:p>
          <a:p>
            <a:r>
              <a:rPr lang="en-US" dirty="0"/>
              <a:t>Horizontal asymptote</a:t>
            </a:r>
          </a:p>
          <a:p>
            <a:endParaRPr lang="en-US" dirty="0"/>
          </a:p>
          <a:p>
            <a:r>
              <a:rPr lang="en-US" dirty="0"/>
              <a:t>Vertical asymptote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3661EA-FE61-324A-89DD-1E6DAE2FF6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6173" y="1621393"/>
            <a:ext cx="4242891" cy="4063974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1AFA2B5-1E4A-264A-9E8B-154213170546}"/>
              </a:ext>
            </a:extLst>
          </p:cNvPr>
          <p:cNvCxnSpPr/>
          <p:nvPr/>
        </p:nvCxnSpPr>
        <p:spPr>
          <a:xfrm>
            <a:off x="7284203" y="3905573"/>
            <a:ext cx="3642102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48C395-6EFB-EC42-AE2D-1BD6862C5C4C}"/>
              </a:ext>
            </a:extLst>
          </p:cNvPr>
          <p:cNvCxnSpPr>
            <a:cxnSpLocks/>
          </p:cNvCxnSpPr>
          <p:nvPr/>
        </p:nvCxnSpPr>
        <p:spPr>
          <a:xfrm>
            <a:off x="8893444" y="2012204"/>
            <a:ext cx="0" cy="327272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44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586</Words>
  <Application>Microsoft Office PowerPoint</Application>
  <PresentationFormat>Widescreen</PresentationFormat>
  <Paragraphs>79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Avenir Next LT Pro</vt:lpstr>
      <vt:lpstr>Calibri</vt:lpstr>
      <vt:lpstr>Cambria Math</vt:lpstr>
      <vt:lpstr>Times</vt:lpstr>
      <vt:lpstr>Tw Cen MT</vt:lpstr>
      <vt:lpstr>ShapesVTI</vt:lpstr>
      <vt:lpstr>A-gallery-of-graphs</vt:lpstr>
      <vt:lpstr>PowerPoint Presentation</vt:lpstr>
      <vt:lpstr>PowerPoint Presentation</vt:lpstr>
      <vt:lpstr>PowerPoint Presentation</vt:lpstr>
      <vt:lpstr>PowerPoint Presentation</vt:lpstr>
      <vt:lpstr>Sketch 〖(y-4)〗^2=x+3 </vt:lpstr>
      <vt:lpstr>The graph of 𝑦=√x</vt:lpstr>
      <vt:lpstr>PowerPoint Presentation</vt:lpstr>
      <vt:lpstr>Asymptotes</vt:lpstr>
      <vt:lpstr>Dilations from an axis</vt:lpstr>
      <vt:lpstr>Sketching rectangular hyperbolas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Rectangular hyperbolas </dc:title>
  <dc:creator>Yongmei Zhang</dc:creator>
  <cp:lastModifiedBy>Lyn ZHANG</cp:lastModifiedBy>
  <cp:revision>18</cp:revision>
  <dcterms:created xsi:type="dcterms:W3CDTF">2021-04-13T08:53:58Z</dcterms:created>
  <dcterms:modified xsi:type="dcterms:W3CDTF">2023-02-14T04:31:54Z</dcterms:modified>
</cp:coreProperties>
</file>