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87"/>
  </p:normalViewPr>
  <p:slideViewPr>
    <p:cSldViewPr snapToGrid="0" snapToObjects="1">
      <p:cViewPr varScale="1">
        <p:scale>
          <a:sx n="62" d="100"/>
          <a:sy n="6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8994394A-E95D-49DE-8614-F37E1FCF0AC3}" type="datetime2">
              <a:rPr lang="en-US" smtClean="0"/>
              <a:pPr/>
              <a:t>Thursday, February 2,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84B9-0F7E-4817-BA9A-C4368475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8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E95E-B3FC-4D66-AAC3-CE9FD633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0FFAF-EB02-4979-83B6-66AD1484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B40A8D-7F5B-455D-B9AC-EAFE05F87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D51179E-60E8-4F2A-A3F9-6F3CE2ABCAF9}" type="datetime2">
              <a:rPr lang="en-US" smtClean="0"/>
              <a:pPr/>
              <a:t>Thursday, February 2, 2023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360FA1-A0D1-4CA7-BAC8-9C20FBB5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2494D40-34C6-48DD-A14E-8065BE4F3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9D7C2D-6B7C-4FBF-9665-A9282DF48F83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34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495EC-612C-4307-A7A6-017829B8C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2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33132-1A8F-43A9-9321-6FCF01B0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2127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F2CA1B-9192-487B-96D3-6D389608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32B061-4DDF-403A-A7DB-3B6FD0BE9165}" type="datetime2">
              <a:rPr lang="en-US" smtClean="0"/>
              <a:t>Thursday, February 2, 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C9EA4-CA0A-4396-B4AF-4523CD1B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DDF132-C1DB-4EE0-85DA-1FFAC28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ECED4D-938A-4085-B475-DD4ED90A181B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3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58D82CC3-100B-41FC-9DB0-99A6D4849F72}" type="datetime2">
              <a:rPr lang="en-US" smtClean="0"/>
              <a:pPr/>
              <a:t>Thursday, February 2, 2023</a:t>
            </a:fld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1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8FDCC-AC46-4D9F-98DC-C163BFA43704}" type="datetime2">
              <a:rPr lang="en-US" smtClean="0"/>
              <a:t>Thursday, February 2,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C4C198-D899-4BDA-877C-D8A3CAD3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43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32F11-C374-493A-BB7E-11B09A67FAD0}" type="datetime2">
              <a:rPr lang="en-US" smtClean="0"/>
              <a:t>Thursday, February 2, 2023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A52DE47-9FB8-4EF9-B8CE-36891260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6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7598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6546C-EE55-422E-9D57-50E6C4234F80}" type="datetime2">
              <a:rPr lang="en-US" smtClean="0"/>
              <a:t>Thursday, February 2,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92246C7-481F-434A-A687-C6734C2F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37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83685C8A-A1A1-423D-82D7-1ACC187CCA77}" type="datetime2">
              <a:rPr lang="en-US" smtClean="0"/>
              <a:pPr/>
              <a:t>Thursday, February 2, 2023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73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325DF798-D264-4BC9-8824-70A25106E4C6}" type="datetime2">
              <a:rPr lang="en-US" smtClean="0"/>
              <a:pPr/>
              <a:t>Thursday, February 2, 2023</a:t>
            </a:fld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0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ACAD25-C1CF-4F11-8692-066E6505443C}" type="datetime2">
              <a:rPr lang="en-US" smtClean="0"/>
              <a:t>Thursday, February 2, 2023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07FA91D-E0EF-4D4B-9E56-5E003304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2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688A1C-01B8-42B6-BBF1-2BCF5E311248}" type="datetime2">
              <a:rPr lang="en-US" smtClean="0"/>
              <a:t>Thursday, February 2, 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solidFill>
                    <a:schemeClr val="tx2"/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2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199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C03BBDD-218C-4B2A-98A0-F5F369754705}" type="datetime2">
              <a:rPr lang="en-US" smtClean="0"/>
              <a:pPr/>
              <a:t>Thursday, February 2, 2023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672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43" r:id="rId6"/>
    <p:sldLayoutId id="2147483738" r:id="rId7"/>
    <p:sldLayoutId id="2147483739" r:id="rId8"/>
    <p:sldLayoutId id="2147483740" r:id="rId9"/>
    <p:sldLayoutId id="2147483742" r:id="rId10"/>
    <p:sldLayoutId id="214748374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72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0E59EF-F8DF-488B-B09D-66E4CF18A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C6F14-0B77-44E0-8B2C-61179D377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7109" b="16646"/>
          <a:stretch/>
        </p:blipFill>
        <p:spPr>
          <a:xfrm>
            <a:off x="20" y="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2D8C3-B816-7A45-8B00-353E86812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4000"/>
            <a:ext cx="11306175" cy="738664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Using an explicit rule for linear growth or decay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15198-71D2-A141-82F5-8A0F0C28F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27" y="1915729"/>
            <a:ext cx="11306175" cy="6940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alpha val="56000"/>
                  </a:schemeClr>
                </a:solidFill>
              </a:rPr>
              <a:t>7C</a:t>
            </a:r>
          </a:p>
          <a:p>
            <a:endParaRPr lang="en-US" dirty="0">
              <a:solidFill>
                <a:schemeClr val="bg2">
                  <a:alpha val="56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A6AB34-DF8B-4197-B131-7A005D295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AC31-15E6-BD41-9F2B-22C5AB69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78469"/>
            <a:ext cx="10406063" cy="952046"/>
          </a:xfrm>
        </p:spPr>
        <p:txBody>
          <a:bodyPr/>
          <a:lstStyle/>
          <a:p>
            <a:r>
              <a:rPr lang="en-US" dirty="0"/>
              <a:t>Rules for linear growth and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9DC29-ADC6-DA44-B4C3-AEC4A7285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3024" y="1108528"/>
                <a:ext cx="10406063" cy="5480957"/>
              </a:xfrm>
            </p:spPr>
            <p:txBody>
              <a:bodyPr/>
              <a:lstStyle/>
              <a:p>
                <a:r>
                  <a:rPr lang="en-US" dirty="0"/>
                  <a:t>While we can generate as many terms as we like in a sequence using a recurrence relation for linear growth and decay, it is possible to derive a rule for calculating any term in the sequence directly.</a:t>
                </a:r>
              </a:p>
              <a:p>
                <a:r>
                  <a:rPr lang="en-US" dirty="0"/>
                  <a:t>For instance, if you invest </a:t>
                </a:r>
                <a:r>
                  <a:rPr lang="en-US" dirty="0">
                    <a:solidFill>
                      <a:srgbClr val="002060">
                        <a:alpha val="77000"/>
                      </a:srgbClr>
                    </a:solidFill>
                  </a:rPr>
                  <a:t>$2000 </a:t>
                </a:r>
                <a:r>
                  <a:rPr lang="en-US" dirty="0"/>
                  <a:t>in a simple interest investment paying </a:t>
                </a:r>
                <a:r>
                  <a:rPr lang="en-US" dirty="0">
                    <a:solidFill>
                      <a:srgbClr val="002060">
                        <a:alpha val="77000"/>
                      </a:srgbClr>
                    </a:solidFill>
                  </a:rPr>
                  <a:t>5%</a:t>
                </a:r>
                <a:r>
                  <a:rPr lang="en-US" dirty="0"/>
                  <a:t> interest per annum, your investment will increase by the same amount, </a:t>
                </a:r>
                <a:r>
                  <a:rPr lang="en-US" dirty="0">
                    <a:solidFill>
                      <a:srgbClr val="002060">
                        <a:alpha val="77000"/>
                      </a:srgbClr>
                    </a:solidFill>
                  </a:rPr>
                  <a:t>$100</a:t>
                </a:r>
                <a:r>
                  <a:rPr lang="en-US" dirty="0"/>
                  <a:t>, each year.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+100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Rule: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=2000+𝑛×100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=2000+20×100=$4000</a:t>
                </a:r>
                <a:br>
                  <a:rPr lang="en-AU" dirty="0"/>
                </a:br>
                <a:br>
                  <a:rPr lang="en-AU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9DC29-ADC6-DA44-B4C3-AEC4A7285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3024" y="1108528"/>
                <a:ext cx="10406063" cy="5480957"/>
              </a:xfrm>
              <a:blipFill>
                <a:blip r:embed="rId2"/>
                <a:stretch>
                  <a:fillRect l="-976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A878D9A-F2FB-E648-B9E7-625504214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22" y="3605892"/>
            <a:ext cx="8724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53BF-2233-5E4F-BF4B-26B97F95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0759"/>
            <a:ext cx="3062514" cy="3627481"/>
          </a:xfrm>
        </p:spPr>
        <p:txBody>
          <a:bodyPr>
            <a:normAutofit/>
          </a:bodyPr>
          <a:lstStyle/>
          <a:p>
            <a:r>
              <a:rPr lang="en-US" sz="4200" dirty="0"/>
              <a:t>Recurrence Relation for linear growth </a:t>
            </a:r>
            <a:br>
              <a:rPr lang="en-US" sz="4200" dirty="0"/>
            </a:br>
            <a:r>
              <a:rPr lang="en-US" sz="4200" dirty="0"/>
              <a:t>and decay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9E9FB9-755E-9CEC-C093-F9D47112F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707" y="2785973"/>
            <a:ext cx="4734586" cy="1286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096BCA-A2BC-F279-56E7-9F22049B9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22" y="5036948"/>
            <a:ext cx="8014864" cy="16525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74628C-5599-C625-AE59-535B11C8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220" y="2799636"/>
            <a:ext cx="8016776" cy="21908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EA87F4-FEE4-218B-C13C-73878AA94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220" y="-5006"/>
            <a:ext cx="8014864" cy="27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4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53BF-2233-5E4F-BF4B-26B97F95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0759"/>
            <a:ext cx="3062514" cy="3627481"/>
          </a:xfrm>
        </p:spPr>
        <p:txBody>
          <a:bodyPr>
            <a:normAutofit/>
          </a:bodyPr>
          <a:lstStyle/>
          <a:p>
            <a:r>
              <a:rPr lang="en-US" sz="4200" dirty="0"/>
              <a:t>Rules for linear growth </a:t>
            </a:r>
            <a:br>
              <a:rPr lang="en-US" sz="4200" dirty="0"/>
            </a:br>
            <a:r>
              <a:rPr lang="en-US" sz="4200" dirty="0"/>
              <a:t>and decay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55792D-CAAE-714B-B252-37BEE14F1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366" y="0"/>
            <a:ext cx="8976634" cy="2186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6E9C2-A4EE-0146-BB81-C4115500A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366" y="2186260"/>
            <a:ext cx="8976634" cy="2218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C9D095-B8BA-D448-8572-40B317787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366" y="4405100"/>
            <a:ext cx="8976634" cy="19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E3EC-C1D9-7342-B199-6B36BD3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082" y="122010"/>
            <a:ext cx="11182918" cy="638629"/>
          </a:xfrm>
        </p:spPr>
        <p:txBody>
          <a:bodyPr>
            <a:normAutofit/>
          </a:bodyPr>
          <a:lstStyle/>
          <a:p>
            <a:r>
              <a:rPr lang="en-US" sz="2800" dirty="0"/>
              <a:t>Using a rule to determine the value of a simple interest investment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1A425-7944-A64A-BC2B-4B224EA521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3025" y="760639"/>
                <a:ext cx="10406063" cy="5656036"/>
              </a:xfrm>
            </p:spPr>
            <p:txBody>
              <a:bodyPr/>
              <a:lstStyle/>
              <a:p>
                <a:r>
                  <a:rPr lang="en-US" dirty="0"/>
                  <a:t>The following recurrence relation can be used to model a simple interest investment: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=3000,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+260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1. What is the principal of the investment? How much interest is added to the investment each year?</a:t>
                </a:r>
              </a:p>
              <a:p>
                <a:r>
                  <a:rPr lang="en-US" dirty="0"/>
                  <a:t>2. Write down the rule for the value of the investment after 𝑛 years.</a:t>
                </a:r>
              </a:p>
              <a:p>
                <a:r>
                  <a:rPr lang="en-US" dirty="0"/>
                  <a:t>3. Use a rule to find the value of the investment after 15 years.</a:t>
                </a:r>
              </a:p>
              <a:p>
                <a:r>
                  <a:rPr lang="en-US" dirty="0"/>
                  <a:t>4. Use a rule to find when the value of the investment first exceeds $10000.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1A425-7944-A64A-BC2B-4B224EA521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3025" y="760639"/>
                <a:ext cx="10406063" cy="5656036"/>
              </a:xfrm>
              <a:blipFill>
                <a:blip r:embed="rId2"/>
                <a:stretch>
                  <a:fillRect l="-976" t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DD494BE-674F-444D-9A69-3FFE301B9E6C}"/>
              </a:ext>
            </a:extLst>
          </p:cNvPr>
          <p:cNvSpPr/>
          <p:nvPr/>
        </p:nvSpPr>
        <p:spPr>
          <a:xfrm>
            <a:off x="1635125" y="45308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1. Principal: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$3000.    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Amount of interest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=$260</a:t>
            </a:r>
            <a:endParaRPr lang="en-AU" b="0" i="0" dirty="0">
              <a:solidFill>
                <a:srgbClr val="009EC6"/>
              </a:solidFill>
              <a:effectLst/>
              <a:latin typeface="Open Sans"/>
            </a:endParaRPr>
          </a:p>
          <a:p>
            <a:br>
              <a:rPr lang="en-AU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D23BB22-02F8-0344-9CAD-632F977D9380}"/>
                  </a:ext>
                </a:extLst>
              </p:cNvPr>
              <p:cNvSpPr/>
              <p:nvPr/>
            </p:nvSpPr>
            <p:spPr>
              <a:xfrm>
                <a:off x="1635125" y="4964887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b="0" i="0" u="none" strike="noStrike" dirty="0">
                    <a:solidFill>
                      <a:srgbClr val="009EC6"/>
                    </a:solidFill>
                    <a:effectLst/>
                    <a:latin typeface="STIXGeneral-Italic" pitchFamily="2" charset="2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u="none" strike="noStrike" smtClean="0">
                            <a:solidFill>
                              <a:srgbClr val="009EC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u="none" strike="noStrike" smtClean="0">
                            <a:solidFill>
                              <a:srgbClr val="009EC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u="none" strike="noStrike" smtClean="0">
                            <a:solidFill>
                              <a:srgbClr val="009EC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=3000+</a:t>
                </a:r>
                <a:r>
                  <a:rPr lang="en-AU" b="0" i="0" u="none" strike="noStrike" dirty="0">
                    <a:solidFill>
                      <a:srgbClr val="009EC6"/>
                    </a:solidFill>
                    <a:effectLst/>
                    <a:latin typeface="STIXGeneral-Italic" pitchFamily="2" charset="2"/>
                  </a:rPr>
                  <a:t>𝑛</a:t>
                </a:r>
                <a:r>
                  <a:rPr lang="en-AU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×260=3000+260</a:t>
                </a:r>
                <a:r>
                  <a:rPr lang="en-AU" b="0" i="0" u="none" strike="noStrike" dirty="0">
                    <a:solidFill>
                      <a:srgbClr val="009EC6"/>
                    </a:solidFill>
                    <a:effectLst/>
                    <a:latin typeface="STIXGeneral-Italic" pitchFamily="2" charset="2"/>
                  </a:rPr>
                  <a:t>𝑛</a:t>
                </a:r>
                <a:br>
                  <a:rPr lang="en-AU" dirty="0"/>
                </a:b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D23BB22-02F8-0344-9CAD-632F977D9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125" y="4964887"/>
                <a:ext cx="6096000" cy="646331"/>
              </a:xfrm>
              <a:prstGeom prst="rect">
                <a:avLst/>
              </a:prstGeom>
              <a:blipFill>
                <a:blip r:embed="rId3"/>
                <a:stretch>
                  <a:fillRect l="-832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32F5E8-326F-DB49-95C1-0E8406FD7A7D}"/>
                  </a:ext>
                </a:extLst>
              </p:cNvPr>
              <p:cNvSpPr/>
              <p:nvPr/>
            </p:nvSpPr>
            <p:spPr>
              <a:xfrm>
                <a:off x="1635125" y="5431597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b="0" i="0" u="none" strike="noStrike" dirty="0">
                    <a:solidFill>
                      <a:srgbClr val="009EC6"/>
                    </a:solidFill>
                    <a:effectLst/>
                    <a:latin typeface="STIXGeneral-Italic" pitchFamily="2" charset="2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u="none" strike="noStrike" smtClean="0">
                            <a:solidFill>
                              <a:srgbClr val="009EC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u="none" strike="noStrike" smtClean="0">
                            <a:solidFill>
                              <a:srgbClr val="009EC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u="none" strike="noStrike" smtClean="0">
                            <a:solidFill>
                              <a:srgbClr val="009EC6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en-AU" b="0" i="1" u="none" strike="noStrike" smtClean="0">
                        <a:solidFill>
                          <a:srgbClr val="009EC6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=3000+260×15=$6900</a:t>
                </a:r>
                <a:br>
                  <a:rPr lang="en-AU" dirty="0"/>
                </a:b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32F5E8-326F-DB49-95C1-0E8406FD7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125" y="5431597"/>
                <a:ext cx="6096000" cy="646331"/>
              </a:xfrm>
              <a:prstGeom prst="rect">
                <a:avLst/>
              </a:prstGeom>
              <a:blipFill>
                <a:blip r:embed="rId4"/>
                <a:stretch>
                  <a:fillRect l="-832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D02888D-A5F1-4E4D-9916-72B17C10DC36}"/>
              </a:ext>
            </a:extLst>
          </p:cNvPr>
          <p:cNvSpPr/>
          <p:nvPr/>
        </p:nvSpPr>
        <p:spPr>
          <a:xfrm>
            <a:off x="1635125" y="5848862"/>
            <a:ext cx="10406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4. 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10000=3000+260n</a:t>
            </a:r>
          </a:p>
          <a:p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so 7000=260nor n=7000/260=26.92… years.</a:t>
            </a:r>
          </a:p>
          <a:p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 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The value of the investment will first exceed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$10000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after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27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years.</a:t>
            </a:r>
          </a:p>
        </p:txBody>
      </p:sp>
      <p:pic>
        <p:nvPicPr>
          <p:cNvPr id="2050" name="Picture 2" descr="Stay Awake (Example song) - Wikipedia">
            <a:extLst>
              <a:ext uri="{FF2B5EF4-FFF2-40B4-BE49-F238E27FC236}">
                <a16:creationId xmlns:a16="http://schemas.microsoft.com/office/drawing/2014/main" id="{1806558E-EEB4-5C41-A1FD-219BA895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2" y="4425661"/>
            <a:ext cx="2265929" cy="22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1B75-4827-4646-9DC9-300CC6D4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68" y="1"/>
            <a:ext cx="11299032" cy="609600"/>
          </a:xfrm>
        </p:spPr>
        <p:txBody>
          <a:bodyPr>
            <a:normAutofit/>
          </a:bodyPr>
          <a:lstStyle/>
          <a:p>
            <a:r>
              <a:rPr lang="en-US" sz="2800" dirty="0"/>
              <a:t>Using a rule to determine the value of a simple interest investment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0286B-5AB4-8B4C-B14C-53EB75CAA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9452" y="1050925"/>
                <a:ext cx="10406063" cy="4930775"/>
              </a:xfrm>
            </p:spPr>
            <p:txBody>
              <a:bodyPr/>
              <a:lstStyle/>
              <a:p>
                <a:r>
                  <a:rPr lang="en-US" dirty="0"/>
                  <a:t>Amie invests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$3000 </a:t>
                </a:r>
                <a:r>
                  <a:rPr lang="en-US" dirty="0"/>
                  <a:t>in a simple interest investment of paying interest at the rate of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6.5% </a:t>
                </a:r>
                <a:r>
                  <a:rPr lang="en-US" dirty="0"/>
                  <a:t>per year.</a:t>
                </a:r>
              </a:p>
              <a:p>
                <a:r>
                  <a:rPr lang="en-US" dirty="0"/>
                  <a:t>Use a rule to find the value of the investment after 10 years.</a:t>
                </a:r>
              </a:p>
              <a:p>
                <a:endParaRPr lang="en-US" dirty="0"/>
              </a:p>
              <a:p>
                <a:r>
                  <a:rPr lang="en-US" dirty="0"/>
                  <a:t>The amount invested and the annual interest rate are given so use the rule: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000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000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>
                        <a:alpha val="77000"/>
                      </a:srgbClr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FF000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000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rgbClr val="FF0000">
                            <a:alpha val="77000"/>
                          </a:srgb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>
                        <a:alpha val="77000"/>
                      </a:srgbClr>
                    </a:solidFill>
                  </a:rPr>
                  <a:t>+ 𝑛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FF000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FF000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>
                        <a:alpha val="77000"/>
                      </a:srgbClr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FF000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rgbClr val="FF0000">
                                <a:alpha val="77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rgbClr val="FF0000">
                            <a:alpha val="77000"/>
                          </a:srgb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>
                      <a:alpha val="77000"/>
                    </a:srgbClr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=3000, 𝑛=10 and 𝑟=6.5%.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=3000+10×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6.5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×3000=$4950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0286B-5AB4-8B4C-B14C-53EB75CAA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9452" y="1050925"/>
                <a:ext cx="10406063" cy="4930775"/>
              </a:xfrm>
              <a:blipFill>
                <a:blip r:embed="rId2"/>
                <a:stretch>
                  <a:fillRect l="-976" t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Stay Awake (Example song) - Wikipedia">
            <a:extLst>
              <a:ext uri="{FF2B5EF4-FFF2-40B4-BE49-F238E27FC236}">
                <a16:creationId xmlns:a16="http://schemas.microsoft.com/office/drawing/2014/main" id="{86222A28-6410-5E43-80B2-1FAD7E0A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2" y="4425661"/>
            <a:ext cx="2265929" cy="22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A801-CCD2-554C-BCD3-E3820C42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68" y="1"/>
            <a:ext cx="11197432" cy="787400"/>
          </a:xfrm>
        </p:spPr>
        <p:txBody>
          <a:bodyPr>
            <a:normAutofit/>
          </a:bodyPr>
          <a:lstStyle/>
          <a:p>
            <a:r>
              <a:rPr lang="en-US" sz="3400" dirty="0"/>
              <a:t>Using a rule for the flat rate of depreciation of an asset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B7C66-D151-2B4D-B588-FDD3D5762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2968" y="622300"/>
                <a:ext cx="11299032" cy="6375400"/>
              </a:xfrm>
            </p:spPr>
            <p:txBody>
              <a:bodyPr/>
              <a:lstStyle/>
              <a:p>
                <a:r>
                  <a:rPr lang="en-US" sz="1800" dirty="0"/>
                  <a:t>The following recurrence relation can be used to model the flat rate of depreciation of a set of office furniture: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=12000,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−1200      </a:t>
                </a: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is the value of the furniture after 𝑛 years.</a:t>
                </a:r>
              </a:p>
              <a:p>
                <a:r>
                  <a:rPr lang="en-US" sz="1800" dirty="0"/>
                  <a:t>1. What is the initial value of the furniture? By how much does the furniture decrease in value each year?</a:t>
                </a:r>
              </a:p>
              <a:p>
                <a:r>
                  <a:rPr lang="en-US" sz="1800" dirty="0"/>
                  <a:t>2. Write down the rule for the value of the investment after 𝑛 years.</a:t>
                </a:r>
              </a:p>
              <a:p>
                <a:r>
                  <a:rPr lang="en-US" sz="1800" dirty="0"/>
                  <a:t>3. Use a rule to find the value of the investment after 6 years.</a:t>
                </a:r>
              </a:p>
              <a:p>
                <a:r>
                  <a:rPr lang="en-US" sz="1800" dirty="0"/>
                  <a:t>4. How long does it take for the furniture’s value to decrease to zero?</a:t>
                </a:r>
              </a:p>
              <a:p>
                <a:r>
                  <a:rPr lang="en-US" sz="1800" dirty="0"/>
                  <a:t>5. A photocopier in the office costs $6000 when new. Its value depreciates at the flat rate of 17.5%. What is its value after 4 years?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1. Initial value: $12000      Depreciation =$1200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=12000−𝑛×1200=12000−1200𝑛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=12000−1200×6=$4800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4. 0=12000−𝑛×1200       so   𝑛×1200=12000              or 𝑛=10 years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5.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−𝑛×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       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=6000, 𝑛=4 and 𝑟=17.5%.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=6000−4×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17.5</m:t>
                        </m:r>
                      </m:num>
                      <m:den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×6000=$1800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B7C66-D151-2B4D-B588-FDD3D5762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2968" y="622300"/>
                <a:ext cx="11299032" cy="6375400"/>
              </a:xfrm>
              <a:blipFill>
                <a:blip r:embed="rId2"/>
                <a:stretch>
                  <a:fillRect l="-786" t="-595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Stay Awake (Example song) - Wikipedia">
            <a:extLst>
              <a:ext uri="{FF2B5EF4-FFF2-40B4-BE49-F238E27FC236}">
                <a16:creationId xmlns:a16="http://schemas.microsoft.com/office/drawing/2014/main" id="{7B476F7D-8EAD-2346-B9C0-19B7FA60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2" y="4425661"/>
            <a:ext cx="2265929" cy="22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2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794E-7708-C945-B168-30D8C04B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8" y="0"/>
            <a:ext cx="11057732" cy="1004661"/>
          </a:xfrm>
        </p:spPr>
        <p:txBody>
          <a:bodyPr>
            <a:noAutofit/>
          </a:bodyPr>
          <a:lstStyle/>
          <a:p>
            <a:r>
              <a:rPr lang="en-US" sz="3600" dirty="0"/>
              <a:t>Using a rule to determine the value of an asset with unit-cost depreciation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D6C91-72CF-9341-A8B5-B9C511019F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7269" y="1143000"/>
                <a:ext cx="10741820" cy="5829300"/>
              </a:xfrm>
            </p:spPr>
            <p:txBody>
              <a:bodyPr/>
              <a:lstStyle/>
              <a:p>
                <a:r>
                  <a:rPr lang="en-US" dirty="0"/>
                  <a:t>A hairdryer in a salon was purchased for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$850</a:t>
                </a:r>
                <a:r>
                  <a:rPr lang="en-US" dirty="0"/>
                  <a:t>. The value of the hairdryer depreciates by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25</a:t>
                </a:r>
                <a:r>
                  <a:rPr lang="en-US" dirty="0"/>
                  <a:t> cents for every hour it is in use.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value of the hairdryer after 𝑛 hours of use.</a:t>
                </a:r>
              </a:p>
              <a:p>
                <a:r>
                  <a:rPr lang="en-US" dirty="0"/>
                  <a:t>1. Write down a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rule</a:t>
                </a:r>
                <a:r>
                  <a:rPr lang="en-US" dirty="0"/>
                  <a:t> to find the value of the hairdryer after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𝑛</a:t>
                </a:r>
                <a:r>
                  <a:rPr lang="en-US" dirty="0"/>
                  <a:t> hours of use.</a:t>
                </a:r>
              </a:p>
              <a:p>
                <a:r>
                  <a:rPr lang="en-US" dirty="0"/>
                  <a:t>2. What is the value of the hairdryer after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50</a:t>
                </a:r>
                <a:r>
                  <a:rPr lang="en-US" dirty="0"/>
                  <a:t> hours of use?</a:t>
                </a:r>
              </a:p>
              <a:p>
                <a:r>
                  <a:rPr lang="en-US" dirty="0"/>
                  <a:t>3. On average, the salon will use the hairdryer for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17</a:t>
                </a:r>
                <a:r>
                  <a:rPr lang="en-US" dirty="0"/>
                  <a:t> hours each week. How many weeks will it take the value of the hairdryer to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halve</a:t>
                </a:r>
                <a:r>
                  <a:rPr lang="en-US" dirty="0"/>
                  <a:t>?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=850 and 𝐷=0.25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=850−0.25𝑛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2. 𝑛=50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=850−0.25×50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=837.50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850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425                   425=850−0.25𝑛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0.25𝑛=850−425=425                        𝑛 =1700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Number of weeks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170</m:t>
                        </m:r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100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D6C91-72CF-9341-A8B5-B9C511019F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7269" y="1143000"/>
                <a:ext cx="10741820" cy="5829300"/>
              </a:xfrm>
              <a:blipFill>
                <a:blip r:embed="rId2"/>
                <a:stretch>
                  <a:fillRect l="-946" t="-870" r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Stay Awake (Example song) - Wikipedia">
            <a:extLst>
              <a:ext uri="{FF2B5EF4-FFF2-40B4-BE49-F238E27FC236}">
                <a16:creationId xmlns:a16="http://schemas.microsoft.com/office/drawing/2014/main" id="{A7BBE6E1-5DF3-954E-97C4-D5C0F4AB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2" y="4425661"/>
            <a:ext cx="2265929" cy="22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nesVTI">
  <a:themeElements>
    <a:clrScheme name="AnalogousFromDarkSeedLeftStep">
      <a:dk1>
        <a:srgbClr val="000000"/>
      </a:dk1>
      <a:lt1>
        <a:srgbClr val="FFFFFF"/>
      </a:lt1>
      <a:dk2>
        <a:srgbClr val="291F38"/>
      </a:dk2>
      <a:lt2>
        <a:srgbClr val="E2E8E2"/>
      </a:lt2>
      <a:accent1>
        <a:srgbClr val="DA36D0"/>
      </a:accent1>
      <a:accent2>
        <a:srgbClr val="8D24C8"/>
      </a:accent2>
      <a:accent3>
        <a:srgbClr val="5B36DA"/>
      </a:accent3>
      <a:accent4>
        <a:srgbClr val="2444C8"/>
      </a:accent4>
      <a:accent5>
        <a:srgbClr val="369ADA"/>
      </a:accent5>
      <a:accent6>
        <a:srgbClr val="21B6B2"/>
      </a:accent6>
      <a:hlink>
        <a:srgbClr val="3F78BF"/>
      </a:hlink>
      <a:folHlink>
        <a:srgbClr val="7F7F7F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821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STIXGeneral-Italic</vt:lpstr>
      <vt:lpstr>STIXGeneral-Regular</vt:lpstr>
      <vt:lpstr>Arial</vt:lpstr>
      <vt:lpstr>Cambria Math</vt:lpstr>
      <vt:lpstr>Neue Haas Grotesk Text Pro</vt:lpstr>
      <vt:lpstr>Open Sans</vt:lpstr>
      <vt:lpstr>Wingdings 2</vt:lpstr>
      <vt:lpstr>LinesVTI</vt:lpstr>
      <vt:lpstr>Using an explicit rule for linear growth or decay</vt:lpstr>
      <vt:lpstr>Rules for linear growth and decay</vt:lpstr>
      <vt:lpstr>Recurrence Relation for linear growth  and decay</vt:lpstr>
      <vt:lpstr>Rules for linear growth  and decay</vt:lpstr>
      <vt:lpstr>Using a rule to determine the value of a simple interest investment 1</vt:lpstr>
      <vt:lpstr>Using a rule to determine the value of a simple interest investment 2</vt:lpstr>
      <vt:lpstr>Using a rule for the flat rate of depreciation of an asset</vt:lpstr>
      <vt:lpstr>Using a rule to determine the value of an asset with unit-cost depreciation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for linear growth and decay </dc:title>
  <dc:creator>Yongmei Zhang</dc:creator>
  <cp:lastModifiedBy>Lyn ZHANG</cp:lastModifiedBy>
  <cp:revision>18</cp:revision>
  <dcterms:created xsi:type="dcterms:W3CDTF">2020-11-25T02:40:25Z</dcterms:created>
  <dcterms:modified xsi:type="dcterms:W3CDTF">2023-02-01T20:21:07Z</dcterms:modified>
</cp:coreProperties>
</file>