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sldIdLst>
    <p:sldId id="256" r:id="rId2"/>
    <p:sldId id="303" r:id="rId3"/>
    <p:sldId id="304" r:id="rId4"/>
    <p:sldId id="306" r:id="rId5"/>
    <p:sldId id="267" r:id="rId6"/>
    <p:sldId id="269" r:id="rId7"/>
    <p:sldId id="282" r:id="rId8"/>
    <p:sldId id="283" r:id="rId9"/>
    <p:sldId id="273" r:id="rId10"/>
    <p:sldId id="307" r:id="rId11"/>
    <p:sldId id="309" r:id="rId12"/>
    <p:sldId id="310" r:id="rId13"/>
    <p:sldId id="257" r:id="rId14"/>
    <p:sldId id="258" r:id="rId15"/>
    <p:sldId id="259"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242" autoAdjust="0"/>
  </p:normalViewPr>
  <p:slideViewPr>
    <p:cSldViewPr snapToGrid="0" snapToObjects="1">
      <p:cViewPr varScale="1">
        <p:scale>
          <a:sx n="56" d="100"/>
          <a:sy n="56"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E4DDF-2AB0-4708-B945-CC1567F66EE2}" type="datetimeFigureOut">
              <a:rPr lang="en-AU" smtClean="0"/>
              <a:t>13/02/2023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EACD5-B648-4631-90C2-21A274C6370E}" type="slidenum">
              <a:rPr lang="en-AU" smtClean="0"/>
              <a:t>‹#›</a:t>
            </a:fld>
            <a:endParaRPr lang="en-AU"/>
          </a:p>
        </p:txBody>
      </p:sp>
    </p:spTree>
    <p:extLst>
      <p:ext uri="{BB962C8B-B14F-4D97-AF65-F5344CB8AC3E}">
        <p14:creationId xmlns:p14="http://schemas.microsoft.com/office/powerpoint/2010/main" val="172570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https://create.kahoot.it/details/8141be6f-d207-48c0-9173-f15c9ac4c6d8</a:t>
            </a:r>
          </a:p>
          <a:p>
            <a:r>
              <a:rPr lang="en-AU" dirty="0"/>
              <a:t>https://create.kahoot.it/details/ec98ff28-9ba8-475a-b850-0d3d101a24a4</a:t>
            </a:r>
          </a:p>
          <a:p>
            <a:r>
              <a:rPr lang="en-AU" dirty="0"/>
              <a:t>https://create.kahoot.it/details/2172f773-7e4c-4427-a1fc-656e0d47c32d</a:t>
            </a:r>
          </a:p>
          <a:p>
            <a:r>
              <a:rPr lang="en-AU"/>
              <a:t>https://create.kahoot.it/details/a780716d-96ff-46ad-9877-7c46e6904213</a:t>
            </a:r>
          </a:p>
          <a:p>
            <a:r>
              <a:rPr lang="en-AU" dirty="0"/>
              <a:t>https://create.kahoot.it/details/103d3ec5-2e65-442c-a73d-b75da2423a58</a:t>
            </a:r>
          </a:p>
        </p:txBody>
      </p:sp>
      <p:sp>
        <p:nvSpPr>
          <p:cNvPr id="4" name="Slide Number Placeholder 3"/>
          <p:cNvSpPr>
            <a:spLocks noGrp="1"/>
          </p:cNvSpPr>
          <p:nvPr>
            <p:ph type="sldNum" sz="quarter" idx="5"/>
          </p:nvPr>
        </p:nvSpPr>
        <p:spPr/>
        <p:txBody>
          <a:bodyPr/>
          <a:lstStyle/>
          <a:p>
            <a:fld id="{02EEACD5-B648-4631-90C2-21A274C6370E}" type="slidenum">
              <a:rPr lang="en-AU" smtClean="0"/>
              <a:t>1</a:t>
            </a:fld>
            <a:endParaRPr lang="en-AU"/>
          </a:p>
        </p:txBody>
      </p:sp>
    </p:spTree>
    <p:extLst>
      <p:ext uri="{BB962C8B-B14F-4D97-AF65-F5344CB8AC3E}">
        <p14:creationId xmlns:p14="http://schemas.microsoft.com/office/powerpoint/2010/main" val="182154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February 13,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7010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February 13,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2960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February 13,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3830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February 13,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6174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February 13,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594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February 13,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8036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February 13,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631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February 13,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3085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February 13,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4459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February 13,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4498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February 13,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3016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Monday, February 13,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990482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a:extLst>
              <a:ext uri="{FF2B5EF4-FFF2-40B4-BE49-F238E27FC236}">
                <a16:creationId xmlns:a16="http://schemas.microsoft.com/office/drawing/2014/main" id="{64B322A9-193C-4E90-9FF1-89E2AD32F90F}"/>
              </a:ext>
            </a:extLst>
          </p:cNvPr>
          <p:cNvPicPr>
            <a:picLocks noChangeAspect="1"/>
          </p:cNvPicPr>
          <p:nvPr/>
        </p:nvPicPr>
        <p:blipFill rotWithShape="1">
          <a:blip r:embed="rId3"/>
          <a:srcRect l="2456" r="18327"/>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375D1B1-BEB4-F04A-8237-A645DE636B6B}"/>
              </a:ext>
            </a:extLst>
          </p:cNvPr>
          <p:cNvSpPr>
            <a:spLocks noGrp="1"/>
          </p:cNvSpPr>
          <p:nvPr>
            <p:ph type="ctrTitle"/>
          </p:nvPr>
        </p:nvSpPr>
        <p:spPr>
          <a:xfrm>
            <a:off x="463825" y="2950387"/>
            <a:ext cx="3077044" cy="3531403"/>
          </a:xfrm>
        </p:spPr>
        <p:txBody>
          <a:bodyPr anchor="t">
            <a:normAutofit/>
          </a:bodyPr>
          <a:lstStyle/>
          <a:p>
            <a:pPr algn="r"/>
            <a:r>
              <a:rPr lang="en-US" sz="3200">
                <a:solidFill>
                  <a:schemeClr val="bg1"/>
                </a:solidFill>
              </a:rPr>
              <a:t>Modelling growth and decay using recursion</a:t>
            </a:r>
          </a:p>
        </p:txBody>
      </p:sp>
      <p:sp>
        <p:nvSpPr>
          <p:cNvPr id="3" name="Subtitle 2">
            <a:extLst>
              <a:ext uri="{FF2B5EF4-FFF2-40B4-BE49-F238E27FC236}">
                <a16:creationId xmlns:a16="http://schemas.microsoft.com/office/drawing/2014/main" id="{585FE86B-69D0-FB4C-8610-CA2DE6E11034}"/>
              </a:ext>
            </a:extLst>
          </p:cNvPr>
          <p:cNvSpPr>
            <a:spLocks noGrp="1"/>
          </p:cNvSpPr>
          <p:nvPr>
            <p:ph type="subTitle" idx="1"/>
          </p:nvPr>
        </p:nvSpPr>
        <p:spPr>
          <a:xfrm>
            <a:off x="642026" y="525970"/>
            <a:ext cx="2937753" cy="1600225"/>
          </a:xfrm>
        </p:spPr>
        <p:txBody>
          <a:bodyPr anchor="b">
            <a:normAutofit/>
          </a:bodyPr>
          <a:lstStyle/>
          <a:p>
            <a:pPr algn="r"/>
            <a:r>
              <a:rPr lang="en-US" sz="1200">
                <a:solidFill>
                  <a:schemeClr val="bg1"/>
                </a:solidFill>
              </a:rPr>
              <a:t>Revision</a:t>
            </a:r>
          </a:p>
        </p:txBody>
      </p:sp>
    </p:spTree>
    <p:extLst>
      <p:ext uri="{BB962C8B-B14F-4D97-AF65-F5344CB8AC3E}">
        <p14:creationId xmlns:p14="http://schemas.microsoft.com/office/powerpoint/2010/main" val="379091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E773-6CD4-BF40-9BDF-00C5F27351A9}"/>
              </a:ext>
            </a:extLst>
          </p:cNvPr>
          <p:cNvSpPr>
            <a:spLocks noGrp="1"/>
          </p:cNvSpPr>
          <p:nvPr>
            <p:ph type="title"/>
          </p:nvPr>
        </p:nvSpPr>
        <p:spPr>
          <a:xfrm>
            <a:off x="838200" y="365125"/>
            <a:ext cx="10515600" cy="1325563"/>
          </a:xfrm>
        </p:spPr>
        <p:txBody>
          <a:bodyPr>
            <a:normAutofit fontScale="90000"/>
          </a:bodyPr>
          <a:lstStyle/>
          <a:p>
            <a:r>
              <a:rPr lang="en-US" dirty="0"/>
              <a:t>Converting nominal interest rates to compounding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ED129C-BA95-A945-B29F-3CD2B5AFAC67}"/>
                  </a:ext>
                </a:extLst>
              </p:cNvPr>
              <p:cNvSpPr>
                <a:spLocks noGrp="1"/>
              </p:cNvSpPr>
              <p:nvPr>
                <p:ph idx="1"/>
              </p:nvPr>
            </p:nvSpPr>
            <p:spPr>
              <a:xfrm>
                <a:off x="411481" y="2013625"/>
                <a:ext cx="6604000" cy="4163337"/>
              </a:xfrm>
            </p:spPr>
            <p:txBody>
              <a:bodyPr>
                <a:normAutofit/>
              </a:bodyPr>
              <a:lstStyle/>
              <a:p>
                <a:r>
                  <a:rPr lang="en-US" sz="1900" dirty="0"/>
                  <a:t>An investment account will pay interest at the rate of 3.6% per annum. Convert this interest rate to</a:t>
                </a:r>
              </a:p>
              <a:p>
                <a:r>
                  <a:rPr lang="en-US" sz="1900" dirty="0"/>
                  <a:t>1. a monthly rate</a:t>
                </a:r>
              </a:p>
              <a:p>
                <a:r>
                  <a:rPr lang="en-US" sz="1900" dirty="0"/>
                  <a:t>2. a fortnightly rate</a:t>
                </a:r>
              </a:p>
              <a:p>
                <a:r>
                  <a:rPr lang="en-US" sz="1900" dirty="0"/>
                  <a:t>3. a quarterly rate.</a:t>
                </a:r>
              </a:p>
              <a:p>
                <a:r>
                  <a:rPr lang="en-US" sz="1900" dirty="0"/>
                  <a:t>1. Monthly interest rate= </a:t>
                </a:r>
                <a14:m>
                  <m:oMath xmlns:m="http://schemas.openxmlformats.org/officeDocument/2006/math">
                    <m:f>
                      <m:fPr>
                        <m:ctrlPr>
                          <a:rPr lang="en-US" sz="1900" i="1">
                            <a:latin typeface="Cambria Math" panose="02040503050406030204" pitchFamily="18" charset="0"/>
                          </a:rPr>
                        </m:ctrlPr>
                      </m:fPr>
                      <m:num>
                        <m:r>
                          <a:rPr lang="en-AU" sz="1900" b="0" i="1">
                            <a:latin typeface="Cambria Math" panose="02040503050406030204" pitchFamily="18" charset="0"/>
                          </a:rPr>
                          <m:t>3.6</m:t>
                        </m:r>
                      </m:num>
                      <m:den>
                        <m:r>
                          <a:rPr lang="en-AU" sz="1900" b="0" i="1">
                            <a:latin typeface="Cambria Math" panose="02040503050406030204" pitchFamily="18" charset="0"/>
                          </a:rPr>
                          <m:t>12</m:t>
                        </m:r>
                      </m:den>
                    </m:f>
                    <m:r>
                      <a:rPr lang="en-AU" sz="1900" b="0" i="0">
                        <a:latin typeface="Cambria Math" panose="02040503050406030204" pitchFamily="18" charset="0"/>
                      </a:rPr>
                      <m:t> </m:t>
                    </m:r>
                  </m:oMath>
                </a14:m>
                <a:r>
                  <a:rPr lang="en-US" sz="1900" dirty="0"/>
                  <a:t>=0.3%</a:t>
                </a:r>
              </a:p>
              <a:p>
                <a:r>
                  <a:rPr lang="en-US" sz="1900" dirty="0"/>
                  <a:t>2. Fortnightly interest rate= </a:t>
                </a:r>
                <a14:m>
                  <m:oMath xmlns:m="http://schemas.openxmlformats.org/officeDocument/2006/math">
                    <m:f>
                      <m:fPr>
                        <m:ctrlPr>
                          <a:rPr lang="en-US" sz="1900" i="1">
                            <a:latin typeface="Cambria Math" panose="02040503050406030204" pitchFamily="18" charset="0"/>
                          </a:rPr>
                        </m:ctrlPr>
                      </m:fPr>
                      <m:num>
                        <m:r>
                          <a:rPr lang="en-AU" sz="1900" i="1">
                            <a:latin typeface="Cambria Math" panose="02040503050406030204" pitchFamily="18" charset="0"/>
                          </a:rPr>
                          <m:t>3.6</m:t>
                        </m:r>
                      </m:num>
                      <m:den>
                        <m:r>
                          <a:rPr lang="en-AU" sz="1900" i="1">
                            <a:latin typeface="Cambria Math" panose="02040503050406030204" pitchFamily="18" charset="0"/>
                          </a:rPr>
                          <m:t>2</m:t>
                        </m:r>
                        <m:r>
                          <a:rPr lang="en-AU" sz="1900" b="0" i="1">
                            <a:latin typeface="Cambria Math" panose="02040503050406030204" pitchFamily="18" charset="0"/>
                          </a:rPr>
                          <m:t>6</m:t>
                        </m:r>
                      </m:den>
                    </m:f>
                    <m:r>
                      <a:rPr lang="en-AU" sz="1900">
                        <a:latin typeface="Cambria Math" panose="02040503050406030204" pitchFamily="18" charset="0"/>
                      </a:rPr>
                      <m:t> </m:t>
                    </m:r>
                  </m:oMath>
                </a14:m>
                <a:r>
                  <a:rPr lang="en-US" sz="1900" dirty="0"/>
                  <a:t>=0.138% to 3 d.p.</a:t>
                </a:r>
              </a:p>
              <a:p>
                <a:r>
                  <a:rPr lang="en-US" sz="1900" dirty="0"/>
                  <a:t>3. Quarterly interest rate= </a:t>
                </a:r>
                <a14:m>
                  <m:oMath xmlns:m="http://schemas.openxmlformats.org/officeDocument/2006/math">
                    <m:f>
                      <m:fPr>
                        <m:ctrlPr>
                          <a:rPr lang="en-US" sz="1900" i="1">
                            <a:latin typeface="Cambria Math" panose="02040503050406030204" pitchFamily="18" charset="0"/>
                          </a:rPr>
                        </m:ctrlPr>
                      </m:fPr>
                      <m:num>
                        <m:r>
                          <a:rPr lang="en-AU" sz="1900" i="1">
                            <a:latin typeface="Cambria Math" panose="02040503050406030204" pitchFamily="18" charset="0"/>
                          </a:rPr>
                          <m:t>3.6</m:t>
                        </m:r>
                      </m:num>
                      <m:den>
                        <m:r>
                          <a:rPr lang="en-AU" sz="1900" b="0" i="1">
                            <a:latin typeface="Cambria Math" panose="02040503050406030204" pitchFamily="18" charset="0"/>
                          </a:rPr>
                          <m:t>4</m:t>
                        </m:r>
                      </m:den>
                    </m:f>
                    <m:r>
                      <a:rPr lang="en-AU" sz="1900">
                        <a:latin typeface="Cambria Math" panose="02040503050406030204" pitchFamily="18" charset="0"/>
                      </a:rPr>
                      <m:t> </m:t>
                    </m:r>
                  </m:oMath>
                </a14:m>
                <a:r>
                  <a:rPr lang="en-US" sz="1900" dirty="0"/>
                  <a:t>=0.9%</a:t>
                </a:r>
              </a:p>
            </p:txBody>
          </p:sp>
        </mc:Choice>
        <mc:Fallback xmlns="">
          <p:sp>
            <p:nvSpPr>
              <p:cNvPr id="3" name="Content Placeholder 2">
                <a:extLst>
                  <a:ext uri="{FF2B5EF4-FFF2-40B4-BE49-F238E27FC236}">
                    <a16:creationId xmlns:a16="http://schemas.microsoft.com/office/drawing/2014/main" id="{49ED129C-BA95-A945-B29F-3CD2B5AFAC67}"/>
                  </a:ext>
                </a:extLst>
              </p:cNvPr>
              <p:cNvSpPr>
                <a:spLocks noGrp="1" noRot="1" noChangeAspect="1" noMove="1" noResize="1" noEditPoints="1" noAdjustHandles="1" noChangeArrowheads="1" noChangeShapeType="1" noTextEdit="1"/>
              </p:cNvSpPr>
              <p:nvPr>
                <p:ph idx="1"/>
              </p:nvPr>
            </p:nvSpPr>
            <p:spPr>
              <a:xfrm>
                <a:off x="411481" y="2013625"/>
                <a:ext cx="6604000" cy="4163337"/>
              </a:xfrm>
              <a:blipFill>
                <a:blip r:embed="rId2"/>
                <a:stretch>
                  <a:fillRect l="-2124" t="-1025"/>
                </a:stretch>
              </a:blipFill>
            </p:spPr>
            <p:txBody>
              <a:bodyPr/>
              <a:lstStyle/>
              <a:p>
                <a:r>
                  <a:rPr lang="en-AU">
                    <a:noFill/>
                  </a:rPr>
                  <a:t> </a:t>
                </a:r>
              </a:p>
            </p:txBody>
          </p:sp>
        </mc:Fallback>
      </mc:AlternateContent>
      <p:pic>
        <p:nvPicPr>
          <p:cNvPr id="7" name="Graphic 6" descr="Bank Solid">
            <a:extLst>
              <a:ext uri="{FF2B5EF4-FFF2-40B4-BE49-F238E27FC236}">
                <a16:creationId xmlns:a16="http://schemas.microsoft.com/office/drawing/2014/main" id="{7E19F324-1436-4797-87C2-D794C9299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5346" y="2766817"/>
            <a:ext cx="2751667" cy="2751667"/>
          </a:xfrm>
          <a:prstGeom prst="rect">
            <a:avLst/>
          </a:prstGeom>
        </p:spPr>
      </p:pic>
    </p:spTree>
    <p:extLst>
      <p:ext uri="{BB962C8B-B14F-4D97-AF65-F5344CB8AC3E}">
        <p14:creationId xmlns:p14="http://schemas.microsoft.com/office/powerpoint/2010/main" val="62524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78B2-22A4-6E42-8A17-8329FAD81A84}"/>
              </a:ext>
            </a:extLst>
          </p:cNvPr>
          <p:cNvSpPr>
            <a:spLocks noGrp="1"/>
          </p:cNvSpPr>
          <p:nvPr>
            <p:ph type="title"/>
          </p:nvPr>
        </p:nvSpPr>
        <p:spPr>
          <a:xfrm>
            <a:off x="179600" y="121105"/>
            <a:ext cx="4278099" cy="884736"/>
          </a:xfrm>
        </p:spPr>
        <p:txBody>
          <a:bodyPr>
            <a:normAutofit fontScale="90000"/>
          </a:bodyPr>
          <a:lstStyle/>
          <a:p>
            <a:r>
              <a:rPr lang="en-US" dirty="0"/>
              <a:t>Effective interest rates</a:t>
            </a:r>
          </a:p>
        </p:txBody>
      </p:sp>
      <p:pic>
        <p:nvPicPr>
          <p:cNvPr id="4" name="Content Placeholder 3">
            <a:extLst>
              <a:ext uri="{FF2B5EF4-FFF2-40B4-BE49-F238E27FC236}">
                <a16:creationId xmlns:a16="http://schemas.microsoft.com/office/drawing/2014/main" id="{EC1CE2E1-DF64-964B-9380-7591A39E6184}"/>
              </a:ext>
            </a:extLst>
          </p:cNvPr>
          <p:cNvPicPr>
            <a:picLocks noGrp="1" noChangeAspect="1"/>
          </p:cNvPicPr>
          <p:nvPr>
            <p:ph idx="1"/>
          </p:nvPr>
        </p:nvPicPr>
        <p:blipFill>
          <a:blip r:embed="rId2"/>
          <a:stretch>
            <a:fillRect/>
          </a:stretch>
        </p:blipFill>
        <p:spPr>
          <a:xfrm>
            <a:off x="3938801" y="121104"/>
            <a:ext cx="8253199" cy="6371771"/>
          </a:xfrm>
          <a:prstGeom prst="rect">
            <a:avLst/>
          </a:prstGeom>
        </p:spPr>
      </p:pic>
      <p:pic>
        <p:nvPicPr>
          <p:cNvPr id="5" name="Picture 4">
            <a:extLst>
              <a:ext uri="{FF2B5EF4-FFF2-40B4-BE49-F238E27FC236}">
                <a16:creationId xmlns:a16="http://schemas.microsoft.com/office/drawing/2014/main" id="{EB545261-F1A2-4902-9EF6-F6E82BFAB9B9}"/>
              </a:ext>
            </a:extLst>
          </p:cNvPr>
          <p:cNvPicPr>
            <a:picLocks noChangeAspect="1"/>
          </p:cNvPicPr>
          <p:nvPr/>
        </p:nvPicPr>
        <p:blipFill>
          <a:blip r:embed="rId3"/>
          <a:stretch>
            <a:fillRect/>
          </a:stretch>
        </p:blipFill>
        <p:spPr>
          <a:xfrm>
            <a:off x="0" y="2792525"/>
            <a:ext cx="8230825" cy="1913666"/>
          </a:xfrm>
          <a:prstGeom prst="rect">
            <a:avLst/>
          </a:prstGeom>
        </p:spPr>
      </p:pic>
    </p:spTree>
    <p:extLst>
      <p:ext uri="{BB962C8B-B14F-4D97-AF65-F5344CB8AC3E}">
        <p14:creationId xmlns:p14="http://schemas.microsoft.com/office/powerpoint/2010/main" val="2838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4992-DDBD-D841-A537-0D18BB5B2F8C}"/>
              </a:ext>
            </a:extLst>
          </p:cNvPr>
          <p:cNvSpPr>
            <a:spLocks noGrp="1"/>
          </p:cNvSpPr>
          <p:nvPr>
            <p:ph type="title"/>
          </p:nvPr>
        </p:nvSpPr>
        <p:spPr>
          <a:xfrm>
            <a:off x="191032" y="0"/>
            <a:ext cx="7832828" cy="819981"/>
          </a:xfrm>
        </p:spPr>
        <p:txBody>
          <a:bodyPr>
            <a:normAutofit/>
          </a:bodyPr>
          <a:lstStyle/>
          <a:p>
            <a:r>
              <a:rPr lang="en-US" dirty="0"/>
              <a:t>Effective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C1B519-DF95-C54D-B065-7B1941AB32BA}"/>
                  </a:ext>
                </a:extLst>
              </p:cNvPr>
              <p:cNvSpPr>
                <a:spLocks noGrp="1"/>
              </p:cNvSpPr>
              <p:nvPr>
                <p:ph idx="1"/>
              </p:nvPr>
            </p:nvSpPr>
            <p:spPr>
              <a:xfrm>
                <a:off x="0" y="819981"/>
                <a:ext cx="8216368" cy="6038019"/>
              </a:xfrm>
            </p:spPr>
            <p:txBody>
              <a:bodyPr>
                <a:noAutofit/>
              </a:bodyPr>
              <a:lstStyle/>
              <a:p>
                <a:pPr>
                  <a:lnSpc>
                    <a:spcPct val="90000"/>
                  </a:lnSpc>
                </a:pPr>
                <a:r>
                  <a:rPr lang="en-US" dirty="0">
                    <a:solidFill>
                      <a:srgbClr val="7030A0"/>
                    </a:solidFill>
                  </a:rPr>
                  <a:t>The effective interest rate </a:t>
                </a:r>
                <a:r>
                  <a:rPr lang="en-US" dirty="0"/>
                  <a:t>of a loan or investment is the interest earned after one year expressed as a percentage of the amount borrowed or invested.</a:t>
                </a:r>
              </a:p>
              <a:p>
                <a:pPr>
                  <a:lnSpc>
                    <a:spcPct val="90000"/>
                  </a:lnSpc>
                </a:pPr>
                <a:r>
                  <a:rPr lang="en-US" dirty="0"/>
                  <a:t>Let:</a:t>
                </a:r>
              </a:p>
              <a:p>
                <a:pPr>
                  <a:lnSpc>
                    <a:spcPct val="90000"/>
                  </a:lnSpc>
                </a:pPr>
                <a:r>
                  <a:rPr lang="en-US" dirty="0"/>
                  <a:t>𝑟 be the nominal interest rate per annum</a:t>
                </a:r>
              </a:p>
              <a:p>
                <a:pPr>
                  <a:lnSpc>
                    <a:spcPct val="90000"/>
                  </a:lnSpc>
                </a:pP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𝑟</m:t>
                        </m:r>
                      </m:e>
                      <m:sub>
                        <m:r>
                          <a:rPr lang="en-AU" b="0" i="1" smtClean="0">
                            <a:latin typeface="Cambria Math" panose="02040503050406030204" pitchFamily="18" charset="0"/>
                          </a:rPr>
                          <m:t>𝑒𝑓𝑓𝑒𝑐𝑡𝑖𝑣𝑒</m:t>
                        </m:r>
                      </m:sub>
                    </m:sSub>
                  </m:oMath>
                </a14:m>
                <a:r>
                  <a:rPr lang="en-US" dirty="0"/>
                  <a:t> be the </a:t>
                </a:r>
                <a:r>
                  <a:rPr lang="en-US" dirty="0">
                    <a:solidFill>
                      <a:srgbClr val="7030A0"/>
                    </a:solidFill>
                  </a:rPr>
                  <a:t>effective annual interest rate</a:t>
                </a:r>
              </a:p>
              <a:p>
                <a:pPr>
                  <a:lnSpc>
                    <a:spcPct val="90000"/>
                  </a:lnSpc>
                </a:pPr>
                <a:r>
                  <a:rPr lang="en-US" dirty="0"/>
                  <a:t>𝑛 be the number of times the interest compounds each year.</a:t>
                </a:r>
              </a:p>
              <a:p>
                <a:pPr>
                  <a:lnSpc>
                    <a:spcPct val="90000"/>
                  </a:lnSpc>
                </a:pPr>
                <a:r>
                  <a:rPr lang="en-US" dirty="0"/>
                  <a:t>The effective annual interest rate is given by: </a:t>
                </a:r>
                <a14:m>
                  <m:oMath xmlns:m="http://schemas.openxmlformats.org/officeDocument/2006/math">
                    <m:sSub>
                      <m:sSubPr>
                        <m:ctrlPr>
                          <a:rPr lang="en-US" i="1">
                            <a:latin typeface="Cambria Math" panose="02040503050406030204" pitchFamily="18" charset="0"/>
                          </a:rPr>
                        </m:ctrlPr>
                      </m:sSubPr>
                      <m:e>
                        <m:r>
                          <a:rPr lang="en-AU" i="1">
                            <a:latin typeface="Cambria Math" panose="02040503050406030204" pitchFamily="18" charset="0"/>
                          </a:rPr>
                          <m:t>𝑟</m:t>
                        </m:r>
                      </m:e>
                      <m:sub>
                        <m:r>
                          <a:rPr lang="en-AU" i="1">
                            <a:latin typeface="Cambria Math" panose="02040503050406030204" pitchFamily="18" charset="0"/>
                          </a:rPr>
                          <m:t>𝑒𝑓𝑓𝑒𝑐𝑡𝑖𝑣𝑒</m:t>
                        </m:r>
                      </m:sub>
                    </m:sSub>
                  </m:oMath>
                </a14:m>
                <a:r>
                  <a:rPr lang="en-US" dirty="0"/>
                  <a:t> =(</a:t>
                </a:r>
                <a14:m>
                  <m:oMath xmlns:m="http://schemas.openxmlformats.org/officeDocument/2006/math">
                    <m:sSup>
                      <m:sSupPr>
                        <m:ctrlPr>
                          <a:rPr lang="en-US" i="1" dirty="0" smtClean="0">
                            <a:latin typeface="Cambria Math" panose="02040503050406030204" pitchFamily="18" charset="0"/>
                          </a:rPr>
                        </m:ctrlPr>
                      </m:sSupPr>
                      <m:e>
                        <m:r>
                          <m:rPr>
                            <m:nor/>
                          </m:rPr>
                          <a:rPr lang="en-US" dirty="0"/>
                          <m:t>(1+</m:t>
                        </m:r>
                        <m:f>
                          <m:fPr>
                            <m:ctrlPr>
                              <a:rPr lang="en-US" i="1">
                                <a:latin typeface="Cambria Math" panose="02040503050406030204" pitchFamily="18" charset="0"/>
                              </a:rPr>
                            </m:ctrlPr>
                          </m:fPr>
                          <m:num>
                            <m:r>
                              <m:rPr>
                                <m:nor/>
                              </m:rPr>
                              <a:rPr lang="en-US" dirty="0"/>
                              <m:t>𝑟</m:t>
                            </m:r>
                            <m:r>
                              <m:rPr>
                                <m:nor/>
                              </m:rPr>
                              <a:rPr lang="en-US" dirty="0"/>
                              <m:t>/</m:t>
                            </m:r>
                            <m:r>
                              <m:rPr>
                                <m:nor/>
                              </m:rPr>
                              <a:rPr lang="en-US" dirty="0"/>
                              <m:t>𝑛</m:t>
                            </m:r>
                          </m:num>
                          <m:den>
                            <m:r>
                              <a:rPr lang="en-AU" i="1">
                                <a:latin typeface="Cambria Math" panose="02040503050406030204" pitchFamily="18" charset="0"/>
                              </a:rPr>
                              <m:t>100</m:t>
                            </m:r>
                          </m:den>
                        </m:f>
                        <m:r>
                          <m:rPr>
                            <m:nor/>
                          </m:rPr>
                          <a:rPr lang="en-US" dirty="0"/>
                          <m:t>)</m:t>
                        </m:r>
                      </m:e>
                      <m:sup>
                        <m:r>
                          <a:rPr lang="en-AU" b="0" i="1" dirty="0" smtClean="0">
                            <a:latin typeface="Cambria Math" panose="02040503050406030204" pitchFamily="18" charset="0"/>
                          </a:rPr>
                          <m:t>𝑛</m:t>
                        </m:r>
                      </m:sup>
                    </m:sSup>
                  </m:oMath>
                </a14:m>
                <a:r>
                  <a:rPr lang="en-US" dirty="0"/>
                  <a:t>−1)×100%</a:t>
                </a:r>
              </a:p>
              <a:p>
                <a:pPr>
                  <a:lnSpc>
                    <a:spcPct val="90000"/>
                  </a:lnSpc>
                </a:pPr>
                <a:r>
                  <a:rPr lang="en-US" b="1" dirty="0">
                    <a:solidFill>
                      <a:srgbClr val="0070C0"/>
                    </a:solidFill>
                  </a:rPr>
                  <a:t>Investment</a:t>
                </a:r>
                <a:r>
                  <a:rPr lang="en-US" dirty="0">
                    <a:solidFill>
                      <a:srgbClr val="0070C0"/>
                    </a:solidFill>
                  </a:rPr>
                  <a:t> </a:t>
                </a:r>
                <a:r>
                  <a:rPr lang="en-US" dirty="0">
                    <a:solidFill>
                      <a:srgbClr val="FF0000"/>
                    </a:solidFill>
                  </a:rPr>
                  <a:t>will need </a:t>
                </a:r>
                <a:r>
                  <a:rPr lang="en-US" b="1" dirty="0">
                    <a:solidFill>
                      <a:srgbClr val="0070C0"/>
                    </a:solidFill>
                  </a:rPr>
                  <a:t>higher</a:t>
                </a:r>
                <a:r>
                  <a:rPr lang="en-US" dirty="0">
                    <a:solidFill>
                      <a:srgbClr val="FF0000"/>
                    </a:solidFill>
                  </a:rPr>
                  <a:t> effective rate to gain </a:t>
                </a:r>
                <a:r>
                  <a:rPr lang="en-US" b="1" dirty="0">
                    <a:solidFill>
                      <a:srgbClr val="0070C0"/>
                    </a:solidFill>
                  </a:rPr>
                  <a:t>more</a:t>
                </a:r>
                <a:r>
                  <a:rPr lang="en-US" dirty="0">
                    <a:solidFill>
                      <a:srgbClr val="FF0000"/>
                    </a:solidFill>
                  </a:rPr>
                  <a:t> interests.</a:t>
                </a:r>
              </a:p>
              <a:p>
                <a:pPr>
                  <a:lnSpc>
                    <a:spcPct val="90000"/>
                  </a:lnSpc>
                </a:pPr>
                <a:r>
                  <a:rPr lang="en-US" b="1" dirty="0">
                    <a:solidFill>
                      <a:srgbClr val="0070C0"/>
                    </a:solidFill>
                  </a:rPr>
                  <a:t>Loan</a:t>
                </a:r>
                <a:r>
                  <a:rPr lang="en-US" dirty="0">
                    <a:solidFill>
                      <a:srgbClr val="FF0000"/>
                    </a:solidFill>
                  </a:rPr>
                  <a:t> will need </a:t>
                </a:r>
                <a:r>
                  <a:rPr lang="en-US" b="1" dirty="0">
                    <a:solidFill>
                      <a:srgbClr val="0070C0"/>
                    </a:solidFill>
                  </a:rPr>
                  <a:t>lower</a:t>
                </a:r>
                <a:r>
                  <a:rPr lang="en-US" dirty="0">
                    <a:solidFill>
                      <a:srgbClr val="FF0000"/>
                    </a:solidFill>
                  </a:rPr>
                  <a:t> effective rate to pay </a:t>
                </a:r>
                <a:r>
                  <a:rPr lang="en-US" b="1" dirty="0">
                    <a:solidFill>
                      <a:srgbClr val="0070C0"/>
                    </a:solidFill>
                  </a:rPr>
                  <a:t>less</a:t>
                </a:r>
                <a:r>
                  <a:rPr lang="en-US" dirty="0">
                    <a:solidFill>
                      <a:srgbClr val="FF0000"/>
                    </a:solidFill>
                  </a:rPr>
                  <a:t> interests.</a:t>
                </a:r>
              </a:p>
            </p:txBody>
          </p:sp>
        </mc:Choice>
        <mc:Fallback xmlns="">
          <p:sp>
            <p:nvSpPr>
              <p:cNvPr id="3" name="Content Placeholder 2">
                <a:extLst>
                  <a:ext uri="{FF2B5EF4-FFF2-40B4-BE49-F238E27FC236}">
                    <a16:creationId xmlns:a16="http://schemas.microsoft.com/office/drawing/2014/main" id="{C6C1B519-DF95-C54D-B065-7B1941AB32BA}"/>
                  </a:ext>
                </a:extLst>
              </p:cNvPr>
              <p:cNvSpPr>
                <a:spLocks noGrp="1" noRot="1" noChangeAspect="1" noMove="1" noResize="1" noEditPoints="1" noAdjustHandles="1" noChangeArrowheads="1" noChangeShapeType="1" noTextEdit="1"/>
              </p:cNvSpPr>
              <p:nvPr>
                <p:ph idx="1"/>
              </p:nvPr>
            </p:nvSpPr>
            <p:spPr>
              <a:xfrm>
                <a:off x="0" y="819981"/>
                <a:ext cx="8216368" cy="6038019"/>
              </a:xfrm>
              <a:blipFill>
                <a:blip r:embed="rId2"/>
                <a:stretch>
                  <a:fillRect l="-2077" t="-2222" r="-2374"/>
                </a:stretch>
              </a:blipFill>
            </p:spPr>
            <p:txBody>
              <a:bodyPr/>
              <a:lstStyle/>
              <a:p>
                <a:r>
                  <a:rPr lang="en-AU">
                    <a:noFill/>
                  </a:rPr>
                  <a:t> </a:t>
                </a:r>
              </a:p>
            </p:txBody>
          </p:sp>
        </mc:Fallback>
      </mc:AlternateContent>
      <p:pic>
        <p:nvPicPr>
          <p:cNvPr id="7" name="Graphic 6" descr="Coins">
            <a:extLst>
              <a:ext uri="{FF2B5EF4-FFF2-40B4-BE49-F238E27FC236}">
                <a16:creationId xmlns:a16="http://schemas.microsoft.com/office/drawing/2014/main" id="{F4EE1B18-8A6C-460E-BC34-CB4547999F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3907" y="1330469"/>
            <a:ext cx="4197061" cy="4197061"/>
          </a:xfrm>
          <a:prstGeom prst="rect">
            <a:avLst/>
          </a:prstGeom>
        </p:spPr>
      </p:pic>
      <p:pic>
        <p:nvPicPr>
          <p:cNvPr id="4" name="Picture 3">
            <a:extLst>
              <a:ext uri="{FF2B5EF4-FFF2-40B4-BE49-F238E27FC236}">
                <a16:creationId xmlns:a16="http://schemas.microsoft.com/office/drawing/2014/main" id="{6150FEDE-C8AC-C74A-BB9D-B8BD68FFB2AE}"/>
              </a:ext>
            </a:extLst>
          </p:cNvPr>
          <p:cNvPicPr>
            <a:picLocks noChangeAspect="1"/>
          </p:cNvPicPr>
          <p:nvPr/>
        </p:nvPicPr>
        <p:blipFill>
          <a:blip r:embed="rId5"/>
          <a:stretch>
            <a:fillRect/>
          </a:stretch>
        </p:blipFill>
        <p:spPr>
          <a:xfrm>
            <a:off x="6567737" y="5527530"/>
            <a:ext cx="5575300" cy="1041400"/>
          </a:xfrm>
          <a:prstGeom prst="rect">
            <a:avLst/>
          </a:prstGeom>
        </p:spPr>
      </p:pic>
    </p:spTree>
    <p:extLst>
      <p:ext uri="{BB962C8B-B14F-4D97-AF65-F5344CB8AC3E}">
        <p14:creationId xmlns:p14="http://schemas.microsoft.com/office/powerpoint/2010/main" val="184865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4248-CFED-134D-934A-BD868F9101F5}"/>
              </a:ext>
            </a:extLst>
          </p:cNvPr>
          <p:cNvSpPr>
            <a:spLocks noGrp="1"/>
          </p:cNvSpPr>
          <p:nvPr>
            <p:ph type="title"/>
          </p:nvPr>
        </p:nvSpPr>
        <p:spPr>
          <a:xfrm>
            <a:off x="1211943" y="48189"/>
            <a:ext cx="10241280" cy="651111"/>
          </a:xfrm>
        </p:spPr>
        <p:txBody>
          <a:bodyPr/>
          <a:lstStyle/>
          <a:p>
            <a:r>
              <a:rPr lang="en-AU" dirty="0"/>
              <a:t>Key vocabularies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4B1DD4-30AF-CE49-9081-CF60EB569A02}"/>
                  </a:ext>
                </a:extLst>
              </p:cNvPr>
              <p:cNvSpPr>
                <a:spLocks noGrp="1"/>
              </p:cNvSpPr>
              <p:nvPr>
                <p:ph idx="1"/>
              </p:nvPr>
            </p:nvSpPr>
            <p:spPr>
              <a:xfrm>
                <a:off x="246743" y="864034"/>
                <a:ext cx="11596913" cy="5420651"/>
              </a:xfrm>
            </p:spPr>
            <p:txBody>
              <a:bodyPr>
                <a:normAutofit fontScale="77500" lnSpcReduction="20000"/>
              </a:bodyPr>
              <a:lstStyle/>
              <a:p>
                <a:r>
                  <a:rPr lang="en-US" dirty="0"/>
                  <a:t>A </a:t>
                </a:r>
                <a:r>
                  <a:rPr lang="en-US" dirty="0">
                    <a:solidFill>
                      <a:srgbClr val="0070C0"/>
                    </a:solidFill>
                  </a:rPr>
                  <a:t>sequence</a:t>
                </a:r>
                <a:r>
                  <a:rPr lang="en-US" dirty="0"/>
                  <a:t> is a list of numbers or symbols written in succession, for example: 5, 15, 25, …</a:t>
                </a:r>
              </a:p>
              <a:p>
                <a:r>
                  <a:rPr lang="en-US" dirty="0"/>
                  <a:t>Each number or symbol that makes up a sequence is called a </a:t>
                </a:r>
                <a:r>
                  <a:rPr lang="en-US" dirty="0">
                    <a:solidFill>
                      <a:srgbClr val="0070C0"/>
                    </a:solidFill>
                  </a:rPr>
                  <a:t>term</a:t>
                </a:r>
                <a:r>
                  <a:rPr lang="en-US" dirty="0"/>
                  <a:t>.</a:t>
                </a:r>
              </a:p>
              <a:p>
                <a:r>
                  <a:rPr lang="en-US" dirty="0"/>
                  <a:t>Recurrence relation: A relation that enables the value of the next term in a sequence to be obtained by one or more current terms. Examples include ‘to find the next term, add two to the current term’ and ‘to find the next term, multiply the current term by three and subtract five’.</a:t>
                </a:r>
              </a:p>
              <a:p>
                <a:r>
                  <a:rPr lang="en-US" dirty="0">
                    <a:solidFill>
                      <a:srgbClr val="0070C0"/>
                    </a:solidFill>
                  </a:rPr>
                  <a:t>Modelling</a:t>
                </a:r>
                <a:r>
                  <a:rPr lang="en-US" dirty="0"/>
                  <a:t> is the use of a mathematical rule or formula to represent or model real-life situations. Recurrence relations can be used to model situations involving the growth (increase) or decay (decrease) in values of a quantity.</a:t>
                </a:r>
              </a:p>
              <a:p>
                <a:r>
                  <a:rPr lang="en-US" dirty="0">
                    <a:solidFill>
                      <a:srgbClr val="0070C0"/>
                    </a:solidFill>
                  </a:rPr>
                  <a:t>Percentage growth and decay</a:t>
                </a:r>
              </a:p>
              <a:p>
                <a:r>
                  <a:rPr lang="en-US" dirty="0"/>
                  <a:t>If a quantity grows by 𝑟% each year, then 𝑅=1+</a:t>
                </a:r>
                <a14:m>
                  <m:oMath xmlns:m="http://schemas.openxmlformats.org/officeDocument/2006/math">
                    <m:f>
                      <m:fPr>
                        <m:ctrlPr>
                          <a:rPr lang="en-US" i="1" smtClean="0">
                            <a:latin typeface="Cambria Math" panose="02040503050406030204" pitchFamily="18" charset="0"/>
                          </a:rPr>
                        </m:ctrlPr>
                      </m:fPr>
                      <m:num>
                        <m:r>
                          <a:rPr lang="en-AU" b="0" i="1" smtClean="0">
                            <a:latin typeface="Cambria Math" panose="02040503050406030204" pitchFamily="18" charset="0"/>
                          </a:rPr>
                          <m:t>𝑟</m:t>
                        </m:r>
                      </m:num>
                      <m:den>
                        <m:r>
                          <a:rPr lang="en-AU" b="0" i="1" smtClean="0">
                            <a:latin typeface="Cambria Math" panose="02040503050406030204" pitchFamily="18" charset="0"/>
                          </a:rPr>
                          <m:t>100</m:t>
                        </m:r>
                      </m:den>
                    </m:f>
                  </m:oMath>
                </a14:m>
                <a:r>
                  <a:rPr lang="en-US" dirty="0"/>
                  <a:t>.</a:t>
                </a:r>
              </a:p>
              <a:p>
                <a:r>
                  <a:rPr lang="en-US" dirty="0"/>
                  <a:t>If a quantity decays by 𝑟% each year, then 𝑅=1− </a:t>
                </a:r>
                <a14:m>
                  <m:oMath xmlns:m="http://schemas.openxmlformats.org/officeDocument/2006/math">
                    <m:f>
                      <m:fPr>
                        <m:ctrlPr>
                          <a:rPr lang="en-US" i="1">
                            <a:latin typeface="Cambria Math" panose="02040503050406030204" pitchFamily="18" charset="0"/>
                          </a:rPr>
                        </m:ctrlPr>
                      </m:fPr>
                      <m:num>
                        <m:r>
                          <a:rPr lang="en-AU" i="1">
                            <a:latin typeface="Cambria Math" panose="02040503050406030204" pitchFamily="18" charset="0"/>
                          </a:rPr>
                          <m:t>𝑟</m:t>
                        </m:r>
                      </m:num>
                      <m:den>
                        <m:r>
                          <a:rPr lang="en-AU" i="1">
                            <a:latin typeface="Cambria Math" panose="02040503050406030204" pitchFamily="18" charset="0"/>
                          </a:rPr>
                          <m:t>100</m:t>
                        </m:r>
                      </m:den>
                    </m:f>
                  </m:oMath>
                </a14:m>
                <a:r>
                  <a:rPr lang="en-US" dirty="0"/>
                  <a:t>.</a:t>
                </a:r>
              </a:p>
              <a:p>
                <a:r>
                  <a:rPr lang="en-US" dirty="0"/>
                  <a:t>The </a:t>
                </a:r>
                <a:r>
                  <a:rPr lang="en-US" dirty="0">
                    <a:solidFill>
                      <a:srgbClr val="0070C0"/>
                    </a:solidFill>
                  </a:rPr>
                  <a:t>principal</a:t>
                </a:r>
                <a:r>
                  <a:rPr lang="en-US" dirty="0"/>
                  <a:t> is the initial amount that is invested or borrowed.</a:t>
                </a:r>
              </a:p>
              <a:p>
                <a:r>
                  <a:rPr lang="en-US" dirty="0"/>
                  <a:t>The </a:t>
                </a:r>
                <a:r>
                  <a:rPr lang="en-US" dirty="0">
                    <a:solidFill>
                      <a:srgbClr val="0070C0"/>
                    </a:solidFill>
                  </a:rPr>
                  <a:t>balance</a:t>
                </a:r>
                <a:r>
                  <a:rPr lang="en-US" dirty="0"/>
                  <a:t> is the value of a loan or investment at any time during the loan or investment period.</a:t>
                </a:r>
              </a:p>
              <a:p>
                <a:r>
                  <a:rPr lang="en-US" dirty="0"/>
                  <a:t>The fee that is added to a loan or the payment for investing money is called the </a:t>
                </a:r>
                <a:r>
                  <a:rPr lang="en-US" dirty="0">
                    <a:solidFill>
                      <a:srgbClr val="0070C0"/>
                    </a:solidFill>
                  </a:rPr>
                  <a:t>interest</a:t>
                </a:r>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34B1DD4-30AF-CE49-9081-CF60EB569A02}"/>
                  </a:ext>
                </a:extLst>
              </p:cNvPr>
              <p:cNvSpPr>
                <a:spLocks noGrp="1" noRot="1" noChangeAspect="1" noMove="1" noResize="1" noEditPoints="1" noAdjustHandles="1" noChangeArrowheads="1" noChangeShapeType="1" noTextEdit="1"/>
              </p:cNvSpPr>
              <p:nvPr>
                <p:ph idx="1"/>
              </p:nvPr>
            </p:nvSpPr>
            <p:spPr>
              <a:xfrm>
                <a:off x="246743" y="864034"/>
                <a:ext cx="11596913" cy="5420651"/>
              </a:xfrm>
              <a:blipFill>
                <a:blip r:embed="rId2"/>
                <a:stretch>
                  <a:fillRect l="-1204" t="-1639" r="-875"/>
                </a:stretch>
              </a:blipFill>
            </p:spPr>
            <p:txBody>
              <a:bodyPr/>
              <a:lstStyle/>
              <a:p>
                <a:r>
                  <a:rPr lang="en-US">
                    <a:noFill/>
                  </a:rPr>
                  <a:t> </a:t>
                </a:r>
              </a:p>
            </p:txBody>
          </p:sp>
        </mc:Fallback>
      </mc:AlternateContent>
    </p:spTree>
    <p:extLst>
      <p:ext uri="{BB962C8B-B14F-4D97-AF65-F5344CB8AC3E}">
        <p14:creationId xmlns:p14="http://schemas.microsoft.com/office/powerpoint/2010/main" val="231585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4E28-DEBE-A742-9451-B640210A97C1}"/>
              </a:ext>
            </a:extLst>
          </p:cNvPr>
          <p:cNvSpPr>
            <a:spLocks noGrp="1"/>
          </p:cNvSpPr>
          <p:nvPr>
            <p:ph type="title"/>
          </p:nvPr>
        </p:nvSpPr>
        <p:spPr>
          <a:xfrm>
            <a:off x="1333500" y="114300"/>
            <a:ext cx="10241280" cy="785368"/>
          </a:xfrm>
        </p:spPr>
        <p:txBody>
          <a:bodyPr/>
          <a:lstStyle/>
          <a:p>
            <a:r>
              <a:rPr lang="en-US" dirty="0"/>
              <a:t>Linear growth and decay </a:t>
            </a:r>
          </a:p>
        </p:txBody>
      </p:sp>
      <p:sp>
        <p:nvSpPr>
          <p:cNvPr id="3" name="Content Placeholder 2">
            <a:extLst>
              <a:ext uri="{FF2B5EF4-FFF2-40B4-BE49-F238E27FC236}">
                <a16:creationId xmlns:a16="http://schemas.microsoft.com/office/drawing/2014/main" id="{760B9520-1992-304D-BCE0-7E40AA40711A}"/>
              </a:ext>
            </a:extLst>
          </p:cNvPr>
          <p:cNvSpPr>
            <a:spLocks noGrp="1"/>
          </p:cNvSpPr>
          <p:nvPr>
            <p:ph idx="1"/>
          </p:nvPr>
        </p:nvSpPr>
        <p:spPr>
          <a:xfrm>
            <a:off x="152400" y="1054100"/>
            <a:ext cx="11849100" cy="5156200"/>
          </a:xfrm>
        </p:spPr>
        <p:txBody>
          <a:bodyPr>
            <a:normAutofit fontScale="85000" lnSpcReduction="20000"/>
          </a:bodyPr>
          <a:lstStyle/>
          <a:p>
            <a:r>
              <a:rPr lang="en-US" dirty="0">
                <a:solidFill>
                  <a:srgbClr val="0070C0"/>
                </a:solidFill>
              </a:rPr>
              <a:t>Simple interest</a:t>
            </a:r>
          </a:p>
          <a:p>
            <a:r>
              <a:rPr lang="en-US" dirty="0"/>
              <a:t>Simple interest is a fixed amount of interest that is paid at regular time intervals. Simple interest is an example of linear growth.</a:t>
            </a:r>
          </a:p>
          <a:p>
            <a:r>
              <a:rPr lang="en-US" dirty="0">
                <a:solidFill>
                  <a:srgbClr val="0070C0"/>
                </a:solidFill>
              </a:rPr>
              <a:t>Depreciation</a:t>
            </a:r>
          </a:p>
          <a:p>
            <a:r>
              <a:rPr lang="en-US" dirty="0"/>
              <a:t>Depreciation is the amount by which the value of an item decreases after a period of time.</a:t>
            </a:r>
          </a:p>
          <a:p>
            <a:r>
              <a:rPr lang="en-US" dirty="0">
                <a:solidFill>
                  <a:srgbClr val="0070C0"/>
                </a:solidFill>
              </a:rPr>
              <a:t>Scrap value</a:t>
            </a:r>
          </a:p>
          <a:p>
            <a:r>
              <a:rPr lang="en-US" dirty="0"/>
              <a:t>Scrap value is the value of an item at which it is ‘written off’ or is considered no longer useful or usable.</a:t>
            </a:r>
          </a:p>
          <a:p>
            <a:r>
              <a:rPr lang="en-US" dirty="0">
                <a:solidFill>
                  <a:srgbClr val="0070C0"/>
                </a:solidFill>
              </a:rPr>
              <a:t>Flat-rate depreciation</a:t>
            </a:r>
          </a:p>
          <a:p>
            <a:r>
              <a:rPr lang="en-US" dirty="0"/>
              <a:t>Flat-rate depreciation is a constant amount that is subtracted from the value of an item at regular time intervals. It is an example of linear decay.</a:t>
            </a:r>
          </a:p>
          <a:p>
            <a:r>
              <a:rPr lang="en-US" dirty="0">
                <a:solidFill>
                  <a:srgbClr val="0070C0"/>
                </a:solidFill>
              </a:rPr>
              <a:t>Unit-cost depreciation</a:t>
            </a:r>
          </a:p>
          <a:p>
            <a:r>
              <a:rPr lang="en-US" dirty="0"/>
              <a:t>Unit-cost depreciation is depreciation that is calculated based on units of use rather than time. Unit-cost depreciation is an example of linear decay.</a:t>
            </a:r>
          </a:p>
        </p:txBody>
      </p:sp>
    </p:spTree>
    <p:extLst>
      <p:ext uri="{BB962C8B-B14F-4D97-AF65-F5344CB8AC3E}">
        <p14:creationId xmlns:p14="http://schemas.microsoft.com/office/powerpoint/2010/main" val="40183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F8C4-5EB4-C841-B1F1-3EA0CD96246E}"/>
              </a:ext>
            </a:extLst>
          </p:cNvPr>
          <p:cNvSpPr>
            <a:spLocks noGrp="1"/>
          </p:cNvSpPr>
          <p:nvPr>
            <p:ph type="title"/>
          </p:nvPr>
        </p:nvSpPr>
        <p:spPr>
          <a:xfrm>
            <a:off x="1524000" y="40132"/>
            <a:ext cx="10241280" cy="632968"/>
          </a:xfrm>
        </p:spPr>
        <p:txBody>
          <a:bodyPr/>
          <a:lstStyle/>
          <a:p>
            <a:r>
              <a:rPr lang="en-US" dirty="0"/>
              <a:t>Geometric growth and decay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17F728-6722-1447-8346-B31008D37634}"/>
                  </a:ext>
                </a:extLst>
              </p:cNvPr>
              <p:cNvSpPr>
                <a:spLocks noGrp="1"/>
              </p:cNvSpPr>
              <p:nvPr>
                <p:ph idx="1"/>
              </p:nvPr>
            </p:nvSpPr>
            <p:spPr>
              <a:xfrm>
                <a:off x="101600" y="673100"/>
                <a:ext cx="12090400" cy="5702300"/>
              </a:xfrm>
            </p:spPr>
            <p:txBody>
              <a:bodyPr>
                <a:normAutofit fontScale="92500" lnSpcReduction="20000"/>
              </a:bodyPr>
              <a:lstStyle/>
              <a:p>
                <a:r>
                  <a:rPr lang="en-US" dirty="0">
                    <a:solidFill>
                      <a:srgbClr val="0070C0"/>
                    </a:solidFill>
                  </a:rPr>
                  <a:t>Compounding period</a:t>
                </a:r>
                <a:r>
                  <a:rPr lang="en-US" dirty="0"/>
                  <a:t>: Interest rates are usually quoted as annual rates (per annum). Interest is sometimes calculated more regularly than once a year, for example each quarter, month, fortnight, week or day. The time period for the calculation of interest is called the compounding period.</a:t>
                </a:r>
              </a:p>
              <a:p>
                <a:r>
                  <a:rPr lang="en-US" dirty="0">
                    <a:solidFill>
                      <a:srgbClr val="0070C0"/>
                    </a:solidFill>
                  </a:rPr>
                  <a:t>Compound interest: </a:t>
                </a:r>
                <a:r>
                  <a:rPr lang="en-US" dirty="0"/>
                  <a:t>When interest is added to a loan or investment and then contributes to earning more interest, the interest is said to compound. Compound interest is an example of geometric growth.</a:t>
                </a:r>
              </a:p>
              <a:p>
                <a:r>
                  <a:rPr lang="en-US" dirty="0">
                    <a:solidFill>
                      <a:srgbClr val="0070C0"/>
                    </a:solidFill>
                  </a:rPr>
                  <a:t>Reducing-balance depreciation: </a:t>
                </a:r>
                <a:r>
                  <a:rPr lang="en-US" dirty="0"/>
                  <a:t>When the value of an item decreases as a percentage of its value after each time period, it is said to be depreciating using a reducing-balance method. Reducing-balance depreciation is an example of geometric decay.</a:t>
                </a:r>
              </a:p>
              <a:p>
                <a:r>
                  <a:rPr lang="en-US" dirty="0">
                    <a:solidFill>
                      <a:srgbClr val="0070C0"/>
                    </a:solidFill>
                  </a:rPr>
                  <a:t>Nominal interest rate: </a:t>
                </a:r>
                <a:r>
                  <a:rPr lang="en-US" dirty="0"/>
                  <a:t>A nominal interest rate is an annual interest rate for a loan or investment.</a:t>
                </a:r>
              </a:p>
              <a:p>
                <a:r>
                  <a:rPr lang="en-US" dirty="0">
                    <a:solidFill>
                      <a:srgbClr val="0070C0"/>
                    </a:solidFill>
                  </a:rPr>
                  <a:t>Effective interest rate: </a:t>
                </a:r>
                <a:r>
                  <a:rPr lang="en-US" dirty="0"/>
                  <a:t>The effective interest rate is the interest earned or charged by an investment or loan, written as a percentage of the original amount invested or borrowed. Effective interest rates allow loans or investments with different compounding periods to be compared. Effective interest rates can be calculated using the rule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𝑟</m:t>
                        </m:r>
                      </m:e>
                      <m:sub>
                        <m:r>
                          <a:rPr lang="en-AU" i="1">
                            <a:solidFill>
                              <a:srgbClr val="0070C0"/>
                            </a:solidFill>
                            <a:latin typeface="Cambria Math" panose="02040503050406030204" pitchFamily="18" charset="0"/>
                          </a:rPr>
                          <m:t>𝑒𝑓𝑓𝑒𝑐𝑡𝑖𝑣𝑒</m:t>
                        </m:r>
                      </m:sub>
                    </m:sSub>
                  </m:oMath>
                </a14:m>
                <a:r>
                  <a:rPr lang="en-US" dirty="0">
                    <a:solidFill>
                      <a:srgbClr val="0070C0"/>
                    </a:solidFill>
                  </a:rPr>
                  <a:t> =(</a:t>
                </a:r>
                <a14:m>
                  <m:oMath xmlns:m="http://schemas.openxmlformats.org/officeDocument/2006/math">
                    <m:sSup>
                      <m:sSupPr>
                        <m:ctrlPr>
                          <a:rPr lang="en-US" i="1" dirty="0">
                            <a:solidFill>
                              <a:srgbClr val="0070C0"/>
                            </a:solidFill>
                            <a:latin typeface="Cambria Math" panose="02040503050406030204" pitchFamily="18" charset="0"/>
                          </a:rPr>
                        </m:ctrlPr>
                      </m:sSupPr>
                      <m:e>
                        <m:r>
                          <m:rPr>
                            <m:nor/>
                          </m:rPr>
                          <a:rPr lang="en-US" dirty="0">
                            <a:solidFill>
                              <a:srgbClr val="0070C0"/>
                            </a:solidFill>
                          </a:rPr>
                          <m:t>(1+</m:t>
                        </m:r>
                        <m:f>
                          <m:fPr>
                            <m:ctrlPr>
                              <a:rPr lang="en-US" i="1">
                                <a:solidFill>
                                  <a:srgbClr val="0070C0"/>
                                </a:solidFill>
                                <a:latin typeface="Cambria Math" panose="02040503050406030204" pitchFamily="18" charset="0"/>
                              </a:rPr>
                            </m:ctrlPr>
                          </m:fPr>
                          <m:num>
                            <m:r>
                              <m:rPr>
                                <m:nor/>
                              </m:rPr>
                              <a:rPr lang="en-US" dirty="0">
                                <a:solidFill>
                                  <a:srgbClr val="0070C0"/>
                                </a:solidFill>
                              </a:rPr>
                              <m:t>𝑟</m:t>
                            </m:r>
                            <m:r>
                              <m:rPr>
                                <m:nor/>
                              </m:rPr>
                              <a:rPr lang="en-US" dirty="0">
                                <a:solidFill>
                                  <a:srgbClr val="0070C0"/>
                                </a:solidFill>
                              </a:rPr>
                              <m:t>/</m:t>
                            </m:r>
                            <m:r>
                              <m:rPr>
                                <m:nor/>
                              </m:rPr>
                              <a:rPr lang="en-US" dirty="0">
                                <a:solidFill>
                                  <a:srgbClr val="0070C0"/>
                                </a:solidFill>
                              </a:rPr>
                              <m:t>𝑛</m:t>
                            </m:r>
                          </m:num>
                          <m:den>
                            <m:r>
                              <a:rPr lang="en-AU" i="1">
                                <a:solidFill>
                                  <a:srgbClr val="0070C0"/>
                                </a:solidFill>
                                <a:latin typeface="Cambria Math" panose="02040503050406030204" pitchFamily="18" charset="0"/>
                              </a:rPr>
                              <m:t>100</m:t>
                            </m:r>
                          </m:den>
                        </m:f>
                        <m:r>
                          <m:rPr>
                            <m:nor/>
                          </m:rPr>
                          <a:rPr lang="en-US" dirty="0">
                            <a:solidFill>
                              <a:srgbClr val="0070C0"/>
                            </a:solidFill>
                          </a:rPr>
                          <m:t>)</m:t>
                        </m:r>
                      </m:e>
                      <m:sup>
                        <m:r>
                          <a:rPr lang="en-AU" i="1" dirty="0">
                            <a:solidFill>
                              <a:srgbClr val="0070C0"/>
                            </a:solidFill>
                            <a:latin typeface="Cambria Math" panose="02040503050406030204" pitchFamily="18" charset="0"/>
                          </a:rPr>
                          <m:t>𝑛</m:t>
                        </m:r>
                      </m:sup>
                    </m:sSup>
                  </m:oMath>
                </a14:m>
                <a:r>
                  <a:rPr lang="en-US" dirty="0">
                    <a:solidFill>
                      <a:srgbClr val="0070C0"/>
                    </a:solidFill>
                  </a:rPr>
                  <a:t>−1)×100% </a:t>
                </a:r>
                <a:endParaRPr lang="en-US" dirty="0"/>
              </a:p>
              <a:p>
                <a:r>
                  <a:rPr lang="en-US" dirty="0"/>
                  <a:t>where 𝑟 is the nominal interest rate and 𝑛 is the number of compounding periods in 1 year.</a:t>
                </a:r>
              </a:p>
            </p:txBody>
          </p:sp>
        </mc:Choice>
        <mc:Fallback xmlns="">
          <p:sp>
            <p:nvSpPr>
              <p:cNvPr id="3" name="Content Placeholder 2">
                <a:extLst>
                  <a:ext uri="{FF2B5EF4-FFF2-40B4-BE49-F238E27FC236}">
                    <a16:creationId xmlns:a16="http://schemas.microsoft.com/office/drawing/2014/main" id="{1D17F728-6722-1447-8346-B31008D37634}"/>
                  </a:ext>
                </a:extLst>
              </p:cNvPr>
              <p:cNvSpPr>
                <a:spLocks noGrp="1" noRot="1" noChangeAspect="1" noMove="1" noResize="1" noEditPoints="1" noAdjustHandles="1" noChangeArrowheads="1" noChangeShapeType="1" noTextEdit="1"/>
              </p:cNvSpPr>
              <p:nvPr>
                <p:ph idx="1"/>
              </p:nvPr>
            </p:nvSpPr>
            <p:spPr>
              <a:xfrm>
                <a:off x="101600" y="673100"/>
                <a:ext cx="12090400" cy="5702300"/>
              </a:xfrm>
              <a:blipFill>
                <a:blip r:embed="rId2"/>
                <a:stretch>
                  <a:fillRect l="-1364" t="-1330" r="-1259" b="-222"/>
                </a:stretch>
              </a:blipFill>
            </p:spPr>
            <p:txBody>
              <a:bodyPr/>
              <a:lstStyle/>
              <a:p>
                <a:r>
                  <a:rPr lang="en-US">
                    <a:noFill/>
                  </a:rPr>
                  <a:t> </a:t>
                </a:r>
              </a:p>
            </p:txBody>
          </p:sp>
        </mc:Fallback>
      </mc:AlternateContent>
    </p:spTree>
    <p:extLst>
      <p:ext uri="{BB962C8B-B14F-4D97-AF65-F5344CB8AC3E}">
        <p14:creationId xmlns:p14="http://schemas.microsoft.com/office/powerpoint/2010/main" val="287422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9D5D-9519-4D43-9419-78CD5D7F2577}"/>
              </a:ext>
            </a:extLst>
          </p:cNvPr>
          <p:cNvSpPr>
            <a:spLocks noGrp="1"/>
          </p:cNvSpPr>
          <p:nvPr>
            <p:ph type="title"/>
          </p:nvPr>
        </p:nvSpPr>
        <p:spPr>
          <a:xfrm>
            <a:off x="1422400" y="77216"/>
            <a:ext cx="10241280" cy="709168"/>
          </a:xfrm>
        </p:spPr>
        <p:txBody>
          <a:bodyPr/>
          <a:lstStyle/>
          <a:p>
            <a:r>
              <a:rPr lang="en-US" dirty="0"/>
              <a:t>Skill check</a:t>
            </a:r>
          </a:p>
        </p:txBody>
      </p:sp>
      <p:sp>
        <p:nvSpPr>
          <p:cNvPr id="3" name="Content Placeholder 2">
            <a:extLst>
              <a:ext uri="{FF2B5EF4-FFF2-40B4-BE49-F238E27FC236}">
                <a16:creationId xmlns:a16="http://schemas.microsoft.com/office/drawing/2014/main" id="{E7DF09B0-4C67-E54C-B316-EC56AAECA3E7}"/>
              </a:ext>
            </a:extLst>
          </p:cNvPr>
          <p:cNvSpPr>
            <a:spLocks noGrp="1"/>
          </p:cNvSpPr>
          <p:nvPr>
            <p:ph idx="1"/>
          </p:nvPr>
        </p:nvSpPr>
        <p:spPr>
          <a:xfrm>
            <a:off x="495300" y="952500"/>
            <a:ext cx="11328400" cy="5346700"/>
          </a:xfrm>
        </p:spPr>
        <p:txBody>
          <a:bodyPr>
            <a:normAutofit/>
          </a:bodyPr>
          <a:lstStyle/>
          <a:p>
            <a:r>
              <a:rPr lang="en-US" dirty="0"/>
              <a:t>understand the concept of a first-order linear recurrence relation and its use in generating the terms in a sequence</a:t>
            </a:r>
          </a:p>
          <a:p>
            <a:r>
              <a:rPr lang="en-US" dirty="0"/>
              <a:t>use a given first-order recurrence relation to generate the terms in a sequence</a:t>
            </a:r>
          </a:p>
          <a:p>
            <a:r>
              <a:rPr lang="en-US" dirty="0"/>
              <a:t>understand the concepts of simple and compound interest</a:t>
            </a:r>
          </a:p>
          <a:p>
            <a:r>
              <a:rPr lang="en-US" dirty="0"/>
              <a:t>use a recurrence relation to model compound interest investments and loans, and the flat-rate, unit-cost and reducing-balance methods for depreciating of assets</a:t>
            </a:r>
          </a:p>
          <a:p>
            <a:r>
              <a:rPr lang="en-US" dirty="0"/>
              <a:t>understand the concepts nominal and effective interest rates as they apply to compound interest investments and loans</a:t>
            </a:r>
          </a:p>
          <a:p>
            <a:r>
              <a:rPr lang="en-US" dirty="0"/>
              <a:t>use a rule for the future value of a compound interest investment or loan, or a depreciating asset, to solve practical problems.</a:t>
            </a:r>
          </a:p>
        </p:txBody>
      </p:sp>
    </p:spTree>
    <p:extLst>
      <p:ext uri="{BB962C8B-B14F-4D97-AF65-F5344CB8AC3E}">
        <p14:creationId xmlns:p14="http://schemas.microsoft.com/office/powerpoint/2010/main" val="268217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FDF3-052F-7542-BED2-98F5E16B0F1B}"/>
              </a:ext>
            </a:extLst>
          </p:cNvPr>
          <p:cNvSpPr>
            <a:spLocks noGrp="1"/>
          </p:cNvSpPr>
          <p:nvPr>
            <p:ph type="title"/>
          </p:nvPr>
        </p:nvSpPr>
        <p:spPr>
          <a:xfrm>
            <a:off x="1097280" y="286603"/>
            <a:ext cx="10058400" cy="1450757"/>
          </a:xfrm>
        </p:spPr>
        <p:txBody>
          <a:bodyPr anchor="ctr">
            <a:normAutofit/>
          </a:bodyPr>
          <a:lstStyle/>
          <a:p>
            <a:r>
              <a:rPr lang="en-US" dirty="0">
                <a:solidFill>
                  <a:srgbClr val="00B050"/>
                </a:solidFill>
              </a:rPr>
              <a:t>Arithmetic vs. Geometric </a:t>
            </a:r>
            <a:r>
              <a:rPr lang="en-US" dirty="0">
                <a:solidFill>
                  <a:srgbClr val="FFFFFF"/>
                </a:solidFill>
              </a:rPr>
              <a:t>Sequences</a:t>
            </a:r>
          </a:p>
        </p:txBody>
      </p:sp>
      <mc:AlternateContent xmlns:mc="http://schemas.openxmlformats.org/markup-compatibility/2006" xmlns:a14="http://schemas.microsoft.com/office/drawing/2010/main">
        <mc:Choice Requires="a14">
          <p:sp>
            <p:nvSpPr>
              <p:cNvPr id="13" name="Rectangle 7">
                <a:extLst>
                  <a:ext uri="{FF2B5EF4-FFF2-40B4-BE49-F238E27FC236}">
                    <a16:creationId xmlns:a16="http://schemas.microsoft.com/office/drawing/2014/main" id="{3B992B84-47CA-964F-8BA6-14E4AFD95F0A}"/>
                  </a:ext>
                </a:extLst>
              </p:cNvPr>
              <p:cNvSpPr>
                <a:spLocks noChangeArrowheads="1"/>
              </p:cNvSpPr>
              <p:nvPr/>
            </p:nvSpPr>
            <p:spPr bwMode="auto">
              <a:xfrm>
                <a:off x="6443980" y="2095500"/>
                <a:ext cx="4343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ヒラギノ角ゴ Pro W3" panose="020B0300000000000000" pitchFamily="34" charset="-128"/>
                  </a:defRPr>
                </a:lvl1pPr>
                <a:lvl2pPr marL="742950" indent="-285750" eaLnBrk="0" hangingPunct="0">
                  <a:defRPr sz="2400">
                    <a:solidFill>
                      <a:schemeClr val="tx1"/>
                    </a:solidFill>
                    <a:latin typeface="Times New Roman" panose="02020603050405020304" pitchFamily="18" charset="0"/>
                    <a:ea typeface="ヒラギノ角ゴ Pro W3" panose="020B0300000000000000" pitchFamily="34" charset="-128"/>
                  </a:defRPr>
                </a:lvl2pPr>
                <a:lvl3pPr marL="1143000" indent="-228600" eaLnBrk="0" hangingPunct="0">
                  <a:defRPr sz="2400">
                    <a:solidFill>
                      <a:schemeClr val="tx1"/>
                    </a:solidFill>
                    <a:latin typeface="Times New Roman" panose="02020603050405020304" pitchFamily="18" charset="0"/>
                    <a:ea typeface="ヒラギノ角ゴ Pro W3" panose="020B0300000000000000" pitchFamily="34" charset="-128"/>
                  </a:defRPr>
                </a:lvl3pPr>
                <a:lvl4pPr marL="1600200" indent="-228600" eaLnBrk="0" hangingPunct="0">
                  <a:defRPr sz="2400">
                    <a:solidFill>
                      <a:schemeClr val="tx1"/>
                    </a:solidFill>
                    <a:latin typeface="Times New Roman" panose="02020603050405020304" pitchFamily="18" charset="0"/>
                    <a:ea typeface="ヒラギノ角ゴ Pro W3" panose="020B0300000000000000" pitchFamily="34" charset="-128"/>
                  </a:defRPr>
                </a:lvl4pPr>
                <a:lvl5pPr marL="2057400" indent="-228600" eaLnBrk="0" hangingPunct="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algn="ctr" eaLnBrk="1" hangingPunct="1">
                  <a:spcBef>
                    <a:spcPct val="20000"/>
                  </a:spcBef>
                  <a:buClr>
                    <a:schemeClr val="tx1"/>
                  </a:buClr>
                  <a:buSzPct val="70000"/>
                  <a:buFont typeface="Wingdings" pitchFamily="2" charset="2"/>
                  <a:buNone/>
                </a:pPr>
                <a:r>
                  <a:rPr lang="en-US" altLang="en-US" sz="2600" b="1" dirty="0">
                    <a:solidFill>
                      <a:schemeClr val="tx2"/>
                    </a:solidFill>
                  </a:rPr>
                  <a:t>Geometric Sequences</a:t>
                </a:r>
              </a:p>
              <a:p>
                <a:pPr eaLnBrk="1" hangingPunct="1">
                  <a:spcBef>
                    <a:spcPct val="20000"/>
                  </a:spcBef>
                  <a:buClr>
                    <a:schemeClr val="tx1"/>
                  </a:buClr>
                  <a:buSzPct val="70000"/>
                  <a:buFont typeface="Wingdings" pitchFamily="2" charset="2"/>
                  <a:buChar char="¢"/>
                </a:pPr>
                <a:r>
                  <a:rPr lang="en-US" altLang="en-US" sz="2600" dirty="0">
                    <a:solidFill>
                      <a:schemeClr val="tx2"/>
                    </a:solidFill>
                  </a:rPr>
                  <a:t>Increases by the common ratio </a:t>
                </a:r>
                <a:r>
                  <a:rPr lang="en-US" altLang="en-US" sz="2600" i="1" dirty="0">
                    <a:solidFill>
                      <a:srgbClr val="FF0000"/>
                    </a:solidFill>
                  </a:rPr>
                  <a:t>r</a:t>
                </a:r>
                <a:endParaRPr lang="en-US" altLang="en-US" sz="2600" dirty="0">
                  <a:solidFill>
                    <a:srgbClr val="FF0000"/>
                  </a:solidFill>
                </a:endParaRPr>
              </a:p>
              <a:p>
                <a:pPr eaLnBrk="1" hangingPunct="1">
                  <a:spcBef>
                    <a:spcPct val="20000"/>
                  </a:spcBef>
                  <a:buClr>
                    <a:schemeClr val="tx1"/>
                  </a:buClr>
                  <a:buSzPct val="70000"/>
                  <a:buFont typeface="Wingdings" pitchFamily="2" charset="2"/>
                  <a:buChar char="¢"/>
                </a:pPr>
                <a:r>
                  <a:rPr lang="en-US" altLang="en-US" sz="2600" dirty="0">
                    <a:solidFill>
                      <a:srgbClr val="7030A0"/>
                    </a:solidFill>
                  </a:rPr>
                  <a:t>Multiplication or Division</a:t>
                </a:r>
              </a:p>
              <a:p>
                <a:pPr eaLnBrk="1" hangingPunct="1">
                  <a:spcBef>
                    <a:spcPct val="20000"/>
                  </a:spcBef>
                  <a:buClr>
                    <a:schemeClr val="tx1"/>
                  </a:buClr>
                  <a:buSzPct val="70000"/>
                  <a:buFont typeface="Wingdings" pitchFamily="2" charset="2"/>
                  <a:buChar char="¢"/>
                </a:pPr>
                <a:r>
                  <a:rPr lang="en-US" altLang="en-US" sz="2600" dirty="0">
                    <a:solidFill>
                      <a:schemeClr val="tx2"/>
                    </a:solidFill>
                  </a:rPr>
                  <a:t> </a:t>
                </a:r>
                <a:r>
                  <a:rPr lang="en-US" altLang="en-US" sz="2600" dirty="0">
                    <a:solidFill>
                      <a:srgbClr val="FF0000"/>
                    </a:solidFill>
                  </a:rPr>
                  <a:t>r</a:t>
                </a:r>
                <a:r>
                  <a:rPr lang="en-US" altLang="en-US" sz="2600" dirty="0">
                    <a:solidFill>
                      <a:schemeClr val="tx2"/>
                    </a:solidFill>
                  </a:rPr>
                  <a:t> = </a:t>
                </a:r>
                <a14:m>
                  <m:oMath xmlns:m="http://schemas.openxmlformats.org/officeDocument/2006/math">
                    <m:f>
                      <m:fPr>
                        <m:ctrlPr>
                          <a:rPr lang="en-AU" altLang="en-US" sz="2600" b="0" i="1" dirty="0" smtClean="0">
                            <a:solidFill>
                              <a:schemeClr val="tx2"/>
                            </a:solidFill>
                            <a:latin typeface="Cambria Math" panose="02040503050406030204" pitchFamily="18" charset="0"/>
                          </a:rPr>
                        </m:ctrlPr>
                      </m:fPr>
                      <m:num>
                        <m:sSub>
                          <m:sSubPr>
                            <m:ctrlPr>
                              <a:rPr lang="en-US" altLang="en-US" sz="2600" i="1" dirty="0" smtClean="0">
                                <a:solidFill>
                                  <a:schemeClr val="tx2"/>
                                </a:solidFill>
                                <a:latin typeface="Cambria Math" panose="02040503050406030204" pitchFamily="18" charset="0"/>
                              </a:rPr>
                            </m:ctrlPr>
                          </m:sSubPr>
                          <m:e>
                            <m:r>
                              <a:rPr lang="en-AU" altLang="en-US" sz="2600" b="0" i="1" dirty="0" smtClean="0">
                                <a:solidFill>
                                  <a:schemeClr val="tx2"/>
                                </a:solidFill>
                                <a:latin typeface="Cambria Math" panose="02040503050406030204" pitchFamily="18" charset="0"/>
                              </a:rPr>
                              <m:t>𝑡</m:t>
                            </m:r>
                          </m:e>
                          <m:sub>
                            <m:r>
                              <a:rPr lang="en-AU" altLang="en-US" sz="2600" b="0" i="1" dirty="0" smtClean="0">
                                <a:solidFill>
                                  <a:schemeClr val="tx2"/>
                                </a:solidFill>
                                <a:latin typeface="Cambria Math" panose="02040503050406030204" pitchFamily="18" charset="0"/>
                              </a:rPr>
                              <m:t>𝑛</m:t>
                            </m:r>
                          </m:sub>
                        </m:sSub>
                      </m:num>
                      <m:den>
                        <m:sSub>
                          <m:sSubPr>
                            <m:ctrlPr>
                              <a:rPr lang="en-US" altLang="en-US" sz="2600" i="1" dirty="0" smtClean="0">
                                <a:solidFill>
                                  <a:schemeClr val="tx2"/>
                                </a:solidFill>
                                <a:latin typeface="Cambria Math" panose="02040503050406030204" pitchFamily="18" charset="0"/>
                              </a:rPr>
                            </m:ctrlPr>
                          </m:sSubPr>
                          <m:e>
                            <m:r>
                              <a:rPr lang="en-AU" altLang="en-US" sz="2600" b="0" i="1" dirty="0" smtClean="0">
                                <a:solidFill>
                                  <a:schemeClr val="tx2"/>
                                </a:solidFill>
                                <a:latin typeface="Cambria Math" panose="02040503050406030204" pitchFamily="18" charset="0"/>
                              </a:rPr>
                              <m:t>𝑡</m:t>
                            </m:r>
                          </m:e>
                          <m:sub>
                            <m:r>
                              <a:rPr lang="en-AU" altLang="en-US" sz="2600" b="0" i="1" dirty="0" smtClean="0">
                                <a:solidFill>
                                  <a:schemeClr val="tx2"/>
                                </a:solidFill>
                                <a:latin typeface="Cambria Math" panose="02040503050406030204" pitchFamily="18" charset="0"/>
                              </a:rPr>
                              <m:t>𝑛</m:t>
                            </m:r>
                            <m:r>
                              <a:rPr lang="en-AU" altLang="en-US" sz="2600" b="0" i="1" dirty="0" smtClean="0">
                                <a:solidFill>
                                  <a:schemeClr val="tx2"/>
                                </a:solidFill>
                                <a:latin typeface="Cambria Math" panose="02040503050406030204" pitchFamily="18" charset="0"/>
                              </a:rPr>
                              <m:t>−1</m:t>
                            </m:r>
                          </m:sub>
                        </m:sSub>
                      </m:den>
                    </m:f>
                  </m:oMath>
                </a14:m>
                <a:endParaRPr lang="en-US" altLang="en-US" sz="2600" baseline="-25000" dirty="0">
                  <a:solidFill>
                    <a:schemeClr val="tx2"/>
                  </a:solidFill>
                </a:endParaRPr>
              </a:p>
            </p:txBody>
          </p:sp>
        </mc:Choice>
        <mc:Fallback xmlns="">
          <p:sp>
            <p:nvSpPr>
              <p:cNvPr id="13" name="Rectangle 7">
                <a:extLst>
                  <a:ext uri="{FF2B5EF4-FFF2-40B4-BE49-F238E27FC236}">
                    <a16:creationId xmlns:a16="http://schemas.microsoft.com/office/drawing/2014/main" id="{3B992B84-47CA-964F-8BA6-14E4AFD95F0A}"/>
                  </a:ext>
                </a:extLst>
              </p:cNvPr>
              <p:cNvSpPr>
                <a:spLocks noRot="1" noChangeAspect="1" noMove="1" noResize="1" noEditPoints="1" noAdjustHandles="1" noChangeArrowheads="1" noChangeShapeType="1" noTextEdit="1"/>
              </p:cNvSpPr>
              <p:nvPr/>
            </p:nvSpPr>
            <p:spPr bwMode="auto">
              <a:xfrm>
                <a:off x="6443980" y="2095500"/>
                <a:ext cx="4343400" cy="4114800"/>
              </a:xfrm>
              <a:prstGeom prst="rect">
                <a:avLst/>
              </a:prstGeom>
              <a:blipFill>
                <a:blip r:embed="rId2"/>
                <a:stretch>
                  <a:fillRect l="-583" t="-12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7">
                <a:extLst>
                  <a:ext uri="{FF2B5EF4-FFF2-40B4-BE49-F238E27FC236}">
                    <a16:creationId xmlns:a16="http://schemas.microsoft.com/office/drawing/2014/main" id="{D6853AE2-46F8-E34F-A99C-DAF2A4C3AF0C}"/>
                  </a:ext>
                </a:extLst>
              </p:cNvPr>
              <p:cNvSpPr>
                <a:spLocks noChangeArrowheads="1"/>
              </p:cNvSpPr>
              <p:nvPr/>
            </p:nvSpPr>
            <p:spPr bwMode="auto">
              <a:xfrm>
                <a:off x="126247" y="2023963"/>
                <a:ext cx="4343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ヒラギノ角ゴ Pro W3" panose="020B0300000000000000" pitchFamily="34" charset="-128"/>
                  </a:defRPr>
                </a:lvl1pPr>
                <a:lvl2pPr marL="742950" indent="-285750" eaLnBrk="0" hangingPunct="0">
                  <a:defRPr sz="2400">
                    <a:solidFill>
                      <a:schemeClr val="tx1"/>
                    </a:solidFill>
                    <a:latin typeface="Times New Roman" panose="02020603050405020304" pitchFamily="18" charset="0"/>
                    <a:ea typeface="ヒラギノ角ゴ Pro W3" panose="020B0300000000000000" pitchFamily="34" charset="-128"/>
                  </a:defRPr>
                </a:lvl2pPr>
                <a:lvl3pPr marL="1143000" indent="-228600" eaLnBrk="0" hangingPunct="0">
                  <a:defRPr sz="2400">
                    <a:solidFill>
                      <a:schemeClr val="tx1"/>
                    </a:solidFill>
                    <a:latin typeface="Times New Roman" panose="02020603050405020304" pitchFamily="18" charset="0"/>
                    <a:ea typeface="ヒラギノ角ゴ Pro W3" panose="020B0300000000000000" pitchFamily="34" charset="-128"/>
                  </a:defRPr>
                </a:lvl3pPr>
                <a:lvl4pPr marL="1600200" indent="-228600" eaLnBrk="0" hangingPunct="0">
                  <a:defRPr sz="2400">
                    <a:solidFill>
                      <a:schemeClr val="tx1"/>
                    </a:solidFill>
                    <a:latin typeface="Times New Roman" panose="02020603050405020304" pitchFamily="18" charset="0"/>
                    <a:ea typeface="ヒラギノ角ゴ Pro W3" panose="020B0300000000000000" pitchFamily="34" charset="-128"/>
                  </a:defRPr>
                </a:lvl4pPr>
                <a:lvl5pPr marL="2057400" indent="-228600" eaLnBrk="0" hangingPunct="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algn="ctr" eaLnBrk="1" hangingPunct="1">
                  <a:spcBef>
                    <a:spcPct val="20000"/>
                  </a:spcBef>
                  <a:buClr>
                    <a:schemeClr val="tx1"/>
                  </a:buClr>
                  <a:buSzPct val="70000"/>
                  <a:buFont typeface="Wingdings" pitchFamily="2" charset="2"/>
                  <a:buNone/>
                </a:pPr>
                <a:r>
                  <a:rPr lang="en-US" altLang="en-US" sz="2600" b="1" dirty="0">
                    <a:solidFill>
                      <a:schemeClr val="tx2"/>
                    </a:solidFill>
                  </a:rPr>
                  <a:t>Arithmetic Sequences</a:t>
                </a:r>
              </a:p>
              <a:p>
                <a:pPr eaLnBrk="1" hangingPunct="1">
                  <a:spcBef>
                    <a:spcPct val="20000"/>
                  </a:spcBef>
                  <a:buClr>
                    <a:schemeClr val="tx1"/>
                  </a:buClr>
                  <a:buSzPct val="70000"/>
                  <a:buFont typeface="Wingdings" pitchFamily="2" charset="2"/>
                  <a:buChar char="¢"/>
                </a:pPr>
                <a:r>
                  <a:rPr lang="en-US" altLang="en-US" sz="2600" dirty="0">
                    <a:solidFill>
                      <a:schemeClr val="tx2"/>
                    </a:solidFill>
                  </a:rPr>
                  <a:t>Increases by the common difference </a:t>
                </a:r>
                <a:r>
                  <a:rPr lang="en-US" altLang="en-US" sz="2600" dirty="0">
                    <a:solidFill>
                      <a:srgbClr val="FF0000"/>
                    </a:solidFill>
                  </a:rPr>
                  <a:t>d</a:t>
                </a:r>
              </a:p>
              <a:p>
                <a:pPr eaLnBrk="1" hangingPunct="1">
                  <a:spcBef>
                    <a:spcPct val="20000"/>
                  </a:spcBef>
                  <a:buClr>
                    <a:schemeClr val="tx1"/>
                  </a:buClr>
                  <a:buSzPct val="70000"/>
                  <a:buFont typeface="Wingdings" pitchFamily="2" charset="2"/>
                  <a:buChar char="¢"/>
                </a:pPr>
                <a:r>
                  <a:rPr lang="en-US" altLang="en-US" sz="2600" dirty="0">
                    <a:solidFill>
                      <a:srgbClr val="7030A0"/>
                    </a:solidFill>
                  </a:rPr>
                  <a:t>Addition or Subtraction</a:t>
                </a:r>
              </a:p>
              <a:p>
                <a:pPr eaLnBrk="1" hangingPunct="1">
                  <a:spcBef>
                    <a:spcPct val="20000"/>
                  </a:spcBef>
                  <a:buClr>
                    <a:schemeClr val="tx1"/>
                  </a:buClr>
                  <a:buSzPct val="70000"/>
                  <a:buFont typeface="Wingdings" pitchFamily="2" charset="2"/>
                  <a:buChar char="¢"/>
                </a:pPr>
                <a:r>
                  <a:rPr lang="en-US" altLang="en-US" sz="2600" dirty="0">
                    <a:solidFill>
                      <a:schemeClr val="tx2"/>
                    </a:solidFill>
                  </a:rPr>
                  <a:t> </a:t>
                </a:r>
                <a:r>
                  <a:rPr lang="en-US" altLang="en-US" sz="2600" dirty="0">
                    <a:solidFill>
                      <a:srgbClr val="FF0000"/>
                    </a:solidFill>
                  </a:rPr>
                  <a:t>d</a:t>
                </a:r>
                <a:r>
                  <a:rPr lang="en-US" altLang="en-US" sz="2600" dirty="0">
                    <a:solidFill>
                      <a:schemeClr val="tx2"/>
                    </a:solidFill>
                  </a:rPr>
                  <a:t> = </a:t>
                </a:r>
                <a14:m>
                  <m:oMath xmlns:m="http://schemas.openxmlformats.org/officeDocument/2006/math">
                    <m:sSub>
                      <m:sSubPr>
                        <m:ctrlPr>
                          <a:rPr lang="en-US" altLang="en-US" sz="2600" i="1" dirty="0" smtClean="0">
                            <a:solidFill>
                              <a:schemeClr val="tx2"/>
                            </a:solidFill>
                            <a:latin typeface="Cambria Math" panose="02040503050406030204" pitchFamily="18" charset="0"/>
                          </a:rPr>
                        </m:ctrlPr>
                      </m:sSubPr>
                      <m:e>
                        <m:r>
                          <a:rPr lang="en-AU" altLang="en-US" sz="2600" b="0" i="1" dirty="0" smtClean="0">
                            <a:solidFill>
                              <a:schemeClr val="tx2"/>
                            </a:solidFill>
                            <a:latin typeface="Cambria Math" panose="02040503050406030204" pitchFamily="18" charset="0"/>
                          </a:rPr>
                          <m:t>𝑡</m:t>
                        </m:r>
                      </m:e>
                      <m:sub>
                        <m:r>
                          <a:rPr lang="en-AU" altLang="en-US" sz="2600" b="0" i="1" dirty="0" smtClean="0">
                            <a:solidFill>
                              <a:schemeClr val="tx2"/>
                            </a:solidFill>
                            <a:latin typeface="Cambria Math" panose="02040503050406030204" pitchFamily="18" charset="0"/>
                          </a:rPr>
                          <m:t>𝑛</m:t>
                        </m:r>
                      </m:sub>
                    </m:sSub>
                  </m:oMath>
                </a14:m>
                <a:r>
                  <a:rPr lang="en-US" altLang="en-US" sz="2600" dirty="0">
                    <a:solidFill>
                      <a:schemeClr val="tx2"/>
                    </a:solidFill>
                  </a:rPr>
                  <a:t> – </a:t>
                </a:r>
                <a14:m>
                  <m:oMath xmlns:m="http://schemas.openxmlformats.org/officeDocument/2006/math">
                    <m:sSub>
                      <m:sSubPr>
                        <m:ctrlPr>
                          <a:rPr lang="en-US" altLang="en-US" sz="2600" i="1" dirty="0" smtClean="0">
                            <a:solidFill>
                              <a:schemeClr val="tx2"/>
                            </a:solidFill>
                            <a:latin typeface="Cambria Math" panose="02040503050406030204" pitchFamily="18" charset="0"/>
                          </a:rPr>
                        </m:ctrlPr>
                      </m:sSubPr>
                      <m:e>
                        <m:r>
                          <a:rPr lang="en-AU" altLang="en-US" sz="2600" b="0" i="1" dirty="0" smtClean="0">
                            <a:solidFill>
                              <a:schemeClr val="tx2"/>
                            </a:solidFill>
                            <a:latin typeface="Cambria Math" panose="02040503050406030204" pitchFamily="18" charset="0"/>
                          </a:rPr>
                          <m:t>𝑡</m:t>
                        </m:r>
                      </m:e>
                      <m:sub>
                        <m:r>
                          <a:rPr lang="en-AU" altLang="en-US" sz="2600" b="0" i="1" dirty="0" smtClean="0">
                            <a:solidFill>
                              <a:schemeClr val="tx2"/>
                            </a:solidFill>
                            <a:latin typeface="Cambria Math" panose="02040503050406030204" pitchFamily="18" charset="0"/>
                          </a:rPr>
                          <m:t>𝑛</m:t>
                        </m:r>
                        <m:r>
                          <a:rPr lang="en-AU" altLang="en-US" sz="2600" b="0" i="1" dirty="0" smtClean="0">
                            <a:solidFill>
                              <a:schemeClr val="tx2"/>
                            </a:solidFill>
                            <a:latin typeface="Cambria Math" panose="02040503050406030204" pitchFamily="18" charset="0"/>
                          </a:rPr>
                          <m:t>−1</m:t>
                        </m:r>
                      </m:sub>
                    </m:sSub>
                  </m:oMath>
                </a14:m>
                <a:r>
                  <a:rPr lang="en-US" altLang="en-US" sz="2600" dirty="0">
                    <a:solidFill>
                      <a:schemeClr val="tx2"/>
                    </a:solidFill>
                  </a:rPr>
                  <a:t> </a:t>
                </a:r>
              </a:p>
              <a:p>
                <a:pPr eaLnBrk="1" hangingPunct="1">
                  <a:spcBef>
                    <a:spcPct val="20000"/>
                  </a:spcBef>
                  <a:buClr>
                    <a:schemeClr val="tx1"/>
                  </a:buClr>
                  <a:buSzPct val="70000"/>
                  <a:buFont typeface="Wingdings" pitchFamily="2" charset="2"/>
                  <a:buChar char="¢"/>
                </a:pPr>
                <a:endParaRPr lang="en-US" altLang="en-US" sz="2600" dirty="0">
                  <a:solidFill>
                    <a:schemeClr val="tx2"/>
                  </a:solidFill>
                </a:endParaRPr>
              </a:p>
            </p:txBody>
          </p:sp>
        </mc:Choice>
        <mc:Fallback xmlns="">
          <p:sp>
            <p:nvSpPr>
              <p:cNvPr id="17" name="Rectangle 7">
                <a:extLst>
                  <a:ext uri="{FF2B5EF4-FFF2-40B4-BE49-F238E27FC236}">
                    <a16:creationId xmlns:a16="http://schemas.microsoft.com/office/drawing/2014/main" id="{D6853AE2-46F8-E34F-A99C-DAF2A4C3AF0C}"/>
                  </a:ext>
                </a:extLst>
              </p:cNvPr>
              <p:cNvSpPr>
                <a:spLocks noRot="1" noChangeAspect="1" noMove="1" noResize="1" noEditPoints="1" noAdjustHandles="1" noChangeArrowheads="1" noChangeShapeType="1" noTextEdit="1"/>
              </p:cNvSpPr>
              <p:nvPr/>
            </p:nvSpPr>
            <p:spPr bwMode="auto">
              <a:xfrm>
                <a:off x="126247" y="2023963"/>
                <a:ext cx="4343400" cy="4114800"/>
              </a:xfrm>
              <a:prstGeom prst="rect">
                <a:avLst/>
              </a:prstGeom>
              <a:blipFill>
                <a:blip r:embed="rId3"/>
                <a:stretch>
                  <a:fillRect l="-875" t="-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7" name="Picture 6">
            <a:extLst>
              <a:ext uri="{FF2B5EF4-FFF2-40B4-BE49-F238E27FC236}">
                <a16:creationId xmlns:a16="http://schemas.microsoft.com/office/drawing/2014/main" id="{51C6EB1F-96F1-684E-B459-DB10DAD218B5}"/>
              </a:ext>
            </a:extLst>
          </p:cNvPr>
          <p:cNvPicPr>
            <a:picLocks noChangeAspect="1"/>
          </p:cNvPicPr>
          <p:nvPr/>
        </p:nvPicPr>
        <p:blipFill>
          <a:blip r:embed="rId4"/>
          <a:stretch>
            <a:fillRect/>
          </a:stretch>
        </p:blipFill>
        <p:spPr>
          <a:xfrm>
            <a:off x="4272280" y="5359400"/>
            <a:ext cx="7886700" cy="104140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4157E8A-43AF-BC42-B18B-6C4174FE6689}"/>
                  </a:ext>
                </a:extLst>
              </p:cNvPr>
              <p:cNvSpPr/>
              <p:nvPr/>
            </p:nvSpPr>
            <p:spPr>
              <a:xfrm>
                <a:off x="126247" y="4694535"/>
                <a:ext cx="4211320" cy="1569660"/>
              </a:xfrm>
              <a:prstGeom prst="rect">
                <a:avLst/>
              </a:prstGeom>
            </p:spPr>
            <p:txBody>
              <a:bodyPr wrap="square">
                <a:spAutoFit/>
              </a:bodyPr>
              <a:lstStyle/>
              <a:p>
                <a:r>
                  <a:rPr lang="en-AU" sz="2400" dirty="0">
                    <a:solidFill>
                      <a:srgbClr val="000000"/>
                    </a:solidFill>
                    <a:latin typeface="STIXGeneral-Regular" pitchFamily="2" charset="2"/>
                  </a:rPr>
                  <a:t>Common difference </a:t>
                </a:r>
                <a:r>
                  <a:rPr lang="en-AU" sz="2400" dirty="0">
                    <a:solidFill>
                      <a:srgbClr val="000000"/>
                    </a:solidFill>
                    <a:latin typeface="STIXGeneral-Italic" pitchFamily="2" charset="2"/>
                  </a:rPr>
                  <a:t>d</a:t>
                </a:r>
              </a:p>
              <a:p>
                <a:r>
                  <a:rPr lang="en-AU" sz="2400" dirty="0">
                    <a:solidFill>
                      <a:srgbClr val="000000"/>
                    </a:solidFill>
                    <a:latin typeface="STIXGeneral-Regular" pitchFamily="2" charset="2"/>
                  </a:rPr>
                  <a:t>=any term </a:t>
                </a:r>
                <a14:m>
                  <m:oMath xmlns:m="http://schemas.openxmlformats.org/officeDocument/2006/math">
                    <m:r>
                      <a:rPr lang="en-AU" sz="2400" i="1">
                        <a:solidFill>
                          <a:srgbClr val="000000"/>
                        </a:solidFill>
                        <a:latin typeface="Cambria Math" panose="02040503050406030204" pitchFamily="18" charset="0"/>
                        <a:ea typeface="Cambria Math" panose="02040503050406030204" pitchFamily="18" charset="0"/>
                      </a:rPr>
                      <m:t>−</m:t>
                    </m:r>
                  </m:oMath>
                </a14:m>
                <a:r>
                  <a:rPr lang="en-AU" sz="2400" dirty="0">
                    <a:solidFill>
                      <a:srgbClr val="000000"/>
                    </a:solidFill>
                    <a:latin typeface="STIXGeneral-Regular" pitchFamily="2" charset="2"/>
                  </a:rPr>
                  <a:t> the previous term</a:t>
                </a:r>
              </a:p>
              <a:p>
                <a:r>
                  <a:rPr lang="en-AU" sz="2400" dirty="0">
                    <a:solidFill>
                      <a:srgbClr val="000000"/>
                    </a:solidFill>
                    <a:latin typeface="STIXGeneral-Regular" pitchFamily="2" charset="2"/>
                  </a:rPr>
                  <a:t>=</a:t>
                </a:r>
                <a14:m>
                  <m:oMath xmlns:m="http://schemas.openxmlformats.org/officeDocument/2006/math">
                    <m:sSub>
                      <m:sSubPr>
                        <m:ctrlPr>
                          <a:rPr lang="en-AU" sz="2400" i="1" dirty="0" smtClean="0">
                            <a:solidFill>
                              <a:srgbClr val="000000"/>
                            </a:solidFill>
                            <a:latin typeface="Cambria Math" panose="02040503050406030204" pitchFamily="18" charset="0"/>
                          </a:rPr>
                        </m:ctrlPr>
                      </m:sSubPr>
                      <m:e>
                        <m:r>
                          <a:rPr lang="en-AU" sz="2400" b="0" i="1" dirty="0" smtClean="0">
                            <a:solidFill>
                              <a:srgbClr val="000000"/>
                            </a:solidFill>
                            <a:latin typeface="Cambria Math" panose="02040503050406030204" pitchFamily="18" charset="0"/>
                          </a:rPr>
                          <m:t>𝑡</m:t>
                        </m:r>
                      </m:e>
                      <m:sub>
                        <m:r>
                          <a:rPr lang="en-AU" sz="2400" b="0" i="1" dirty="0" smtClean="0">
                            <a:solidFill>
                              <a:srgbClr val="000000"/>
                            </a:solidFill>
                            <a:latin typeface="Cambria Math" panose="02040503050406030204" pitchFamily="18" charset="0"/>
                          </a:rPr>
                          <m:t>2</m:t>
                        </m:r>
                      </m:sub>
                    </m:sSub>
                    <m:r>
                      <a:rPr lang="en-AU" sz="2400" i="1" smtClean="0">
                        <a:solidFill>
                          <a:srgbClr val="000000"/>
                        </a:solidFill>
                        <a:latin typeface="Cambria Math" panose="02040503050406030204" pitchFamily="18" charset="0"/>
                        <a:ea typeface="Cambria Math" panose="02040503050406030204" pitchFamily="18" charset="0"/>
                      </a:rPr>
                      <m:t>−</m:t>
                    </m:r>
                  </m:oMath>
                </a14:m>
                <a:r>
                  <a:rPr lang="en-AU" sz="2400" dirty="0">
                    <a:solidFill>
                      <a:srgbClr val="000000"/>
                    </a:solidFill>
                  </a:rPr>
                  <a:t> </a:t>
                </a:r>
                <a14:m>
                  <m:oMath xmlns:m="http://schemas.openxmlformats.org/officeDocument/2006/math">
                    <m:sSub>
                      <m:sSubPr>
                        <m:ctrlPr>
                          <a:rPr lang="en-AU" sz="2400" i="1" dirty="0">
                            <a:solidFill>
                              <a:srgbClr val="000000"/>
                            </a:solidFill>
                            <a:latin typeface="Cambria Math" panose="02040503050406030204" pitchFamily="18" charset="0"/>
                          </a:rPr>
                        </m:ctrlPr>
                      </m:sSubPr>
                      <m:e>
                        <m:r>
                          <a:rPr lang="en-AU" sz="2400" i="1" dirty="0">
                            <a:solidFill>
                              <a:srgbClr val="000000"/>
                            </a:solidFill>
                            <a:latin typeface="Cambria Math" panose="02040503050406030204" pitchFamily="18" charset="0"/>
                          </a:rPr>
                          <m:t>𝑡</m:t>
                        </m:r>
                      </m:e>
                      <m:sub>
                        <m:r>
                          <a:rPr lang="en-AU" sz="2400" b="0" i="1" dirty="0" smtClean="0">
                            <a:solidFill>
                              <a:srgbClr val="000000"/>
                            </a:solidFill>
                            <a:latin typeface="Cambria Math" panose="02040503050406030204" pitchFamily="18" charset="0"/>
                          </a:rPr>
                          <m:t>1</m:t>
                        </m:r>
                      </m:sub>
                    </m:sSub>
                    <m:r>
                      <a:rPr lang="en-AU" sz="2400" i="1" dirty="0">
                        <a:solidFill>
                          <a:srgbClr val="000000"/>
                        </a:solidFill>
                        <a:latin typeface="Cambria Math" panose="02040503050406030204" pitchFamily="18" charset="0"/>
                      </a:rPr>
                      <m:t> </m:t>
                    </m:r>
                  </m:oMath>
                </a14:m>
                <a:r>
                  <a:rPr lang="en-AU" sz="2400" dirty="0">
                    <a:solidFill>
                      <a:srgbClr val="000000"/>
                    </a:solidFill>
                    <a:latin typeface="STIXGeneral-Regular" pitchFamily="2" charset="2"/>
                  </a:rPr>
                  <a:t>=</a:t>
                </a:r>
                <a:r>
                  <a:rPr lang="en-AU" sz="2400" dirty="0">
                    <a:solidFill>
                      <a:srgbClr val="000000"/>
                    </a:solidFill>
                  </a:rPr>
                  <a:t> </a:t>
                </a:r>
                <a14:m>
                  <m:oMath xmlns:m="http://schemas.openxmlformats.org/officeDocument/2006/math">
                    <m:sSub>
                      <m:sSubPr>
                        <m:ctrlPr>
                          <a:rPr lang="en-AU" sz="2400" i="1" dirty="0">
                            <a:solidFill>
                              <a:srgbClr val="000000"/>
                            </a:solidFill>
                            <a:latin typeface="Cambria Math" panose="02040503050406030204" pitchFamily="18" charset="0"/>
                          </a:rPr>
                        </m:ctrlPr>
                      </m:sSubPr>
                      <m:e>
                        <m:r>
                          <a:rPr lang="en-AU" sz="2400" i="1" dirty="0">
                            <a:solidFill>
                              <a:srgbClr val="000000"/>
                            </a:solidFill>
                            <a:latin typeface="Cambria Math" panose="02040503050406030204" pitchFamily="18" charset="0"/>
                          </a:rPr>
                          <m:t>𝑡</m:t>
                        </m:r>
                      </m:e>
                      <m:sub>
                        <m:r>
                          <a:rPr lang="en-AU" sz="2400" b="0" i="1" dirty="0" smtClean="0">
                            <a:solidFill>
                              <a:srgbClr val="000000"/>
                            </a:solidFill>
                            <a:latin typeface="Cambria Math" panose="02040503050406030204" pitchFamily="18" charset="0"/>
                          </a:rPr>
                          <m:t>3</m:t>
                        </m:r>
                      </m:sub>
                    </m:sSub>
                    <m:r>
                      <a:rPr lang="en-AU" sz="2400" i="1" dirty="0">
                        <a:solidFill>
                          <a:srgbClr val="000000"/>
                        </a:solidFill>
                        <a:latin typeface="Cambria Math" panose="02040503050406030204" pitchFamily="18" charset="0"/>
                      </a:rPr>
                      <m:t> </m:t>
                    </m:r>
                    <m:r>
                      <a:rPr lang="en-AU" sz="2400" i="1">
                        <a:solidFill>
                          <a:srgbClr val="000000"/>
                        </a:solidFill>
                        <a:latin typeface="Cambria Math" panose="02040503050406030204" pitchFamily="18" charset="0"/>
                        <a:ea typeface="Cambria Math" panose="02040503050406030204" pitchFamily="18" charset="0"/>
                      </a:rPr>
                      <m:t>− </m:t>
                    </m:r>
                    <m:sSub>
                      <m:sSubPr>
                        <m:ctrlPr>
                          <a:rPr lang="en-AU" sz="2400" i="1" dirty="0">
                            <a:solidFill>
                              <a:srgbClr val="000000"/>
                            </a:solidFill>
                            <a:latin typeface="Cambria Math" panose="02040503050406030204" pitchFamily="18" charset="0"/>
                          </a:rPr>
                        </m:ctrlPr>
                      </m:sSubPr>
                      <m:e>
                        <m:r>
                          <a:rPr lang="en-AU" sz="2400" i="1" dirty="0">
                            <a:solidFill>
                              <a:srgbClr val="000000"/>
                            </a:solidFill>
                            <a:latin typeface="Cambria Math" panose="02040503050406030204" pitchFamily="18" charset="0"/>
                          </a:rPr>
                          <m:t>𝑡</m:t>
                        </m:r>
                      </m:e>
                      <m:sub>
                        <m:r>
                          <a:rPr lang="en-AU" sz="2400" i="1" dirty="0">
                            <a:solidFill>
                              <a:srgbClr val="000000"/>
                            </a:solidFill>
                            <a:latin typeface="Cambria Math" panose="02040503050406030204" pitchFamily="18" charset="0"/>
                          </a:rPr>
                          <m:t>2</m:t>
                        </m:r>
                      </m:sub>
                    </m:sSub>
                    <m:r>
                      <a:rPr lang="en-AU" sz="2400" i="1" dirty="0">
                        <a:solidFill>
                          <a:srgbClr val="000000"/>
                        </a:solidFill>
                        <a:latin typeface="Cambria Math" panose="02040503050406030204" pitchFamily="18" charset="0"/>
                      </a:rPr>
                      <m:t> </m:t>
                    </m:r>
                  </m:oMath>
                </a14:m>
                <a:r>
                  <a:rPr lang="en-AU" sz="2400" dirty="0">
                    <a:solidFill>
                      <a:srgbClr val="000000"/>
                    </a:solidFill>
                    <a:latin typeface="STIXGeneral-Regular" pitchFamily="2" charset="2"/>
                  </a:rPr>
                  <a:t>=</a:t>
                </a:r>
                <a:r>
                  <a:rPr lang="en-AU" sz="2400" dirty="0">
                    <a:solidFill>
                      <a:srgbClr val="000000"/>
                    </a:solidFill>
                  </a:rPr>
                  <a:t> </a:t>
                </a:r>
                <a14:m>
                  <m:oMath xmlns:m="http://schemas.openxmlformats.org/officeDocument/2006/math">
                    <m:sSub>
                      <m:sSubPr>
                        <m:ctrlPr>
                          <a:rPr lang="en-AU" sz="2400" i="1" dirty="0">
                            <a:solidFill>
                              <a:srgbClr val="000000"/>
                            </a:solidFill>
                            <a:latin typeface="Cambria Math" panose="02040503050406030204" pitchFamily="18" charset="0"/>
                          </a:rPr>
                        </m:ctrlPr>
                      </m:sSubPr>
                      <m:e>
                        <m:r>
                          <a:rPr lang="en-AU" sz="2400" i="1" dirty="0">
                            <a:solidFill>
                              <a:srgbClr val="000000"/>
                            </a:solidFill>
                            <a:latin typeface="Cambria Math" panose="02040503050406030204" pitchFamily="18" charset="0"/>
                          </a:rPr>
                          <m:t>𝑡</m:t>
                        </m:r>
                      </m:e>
                      <m:sub>
                        <m:r>
                          <a:rPr lang="en-AU" sz="2400" b="0" i="1" dirty="0" smtClean="0">
                            <a:solidFill>
                              <a:srgbClr val="000000"/>
                            </a:solidFill>
                            <a:latin typeface="Cambria Math" panose="02040503050406030204" pitchFamily="18" charset="0"/>
                          </a:rPr>
                          <m:t>4</m:t>
                        </m:r>
                      </m:sub>
                    </m:sSub>
                    <m:r>
                      <a:rPr lang="en-AU" sz="2400" i="1" dirty="0">
                        <a:solidFill>
                          <a:srgbClr val="000000"/>
                        </a:solidFill>
                        <a:latin typeface="Cambria Math" panose="02040503050406030204" pitchFamily="18" charset="0"/>
                      </a:rPr>
                      <m:t> </m:t>
                    </m:r>
                    <m:r>
                      <a:rPr lang="en-AU" sz="2400" i="1">
                        <a:solidFill>
                          <a:srgbClr val="000000"/>
                        </a:solidFill>
                        <a:latin typeface="Cambria Math" panose="02040503050406030204" pitchFamily="18" charset="0"/>
                        <a:ea typeface="Cambria Math" panose="02040503050406030204" pitchFamily="18" charset="0"/>
                      </a:rPr>
                      <m:t>− </m:t>
                    </m:r>
                    <m:sSub>
                      <m:sSubPr>
                        <m:ctrlPr>
                          <a:rPr lang="en-AU" sz="2400" i="1" dirty="0">
                            <a:solidFill>
                              <a:srgbClr val="000000"/>
                            </a:solidFill>
                            <a:latin typeface="Cambria Math" panose="02040503050406030204" pitchFamily="18" charset="0"/>
                          </a:rPr>
                        </m:ctrlPr>
                      </m:sSubPr>
                      <m:e>
                        <m:r>
                          <a:rPr lang="en-AU" sz="2400" i="1" dirty="0">
                            <a:solidFill>
                              <a:srgbClr val="000000"/>
                            </a:solidFill>
                            <a:latin typeface="Cambria Math" panose="02040503050406030204" pitchFamily="18" charset="0"/>
                          </a:rPr>
                          <m:t>𝑡</m:t>
                        </m:r>
                      </m:e>
                      <m:sub>
                        <m:r>
                          <a:rPr lang="en-AU" sz="2400" b="0" i="1" dirty="0" smtClean="0">
                            <a:solidFill>
                              <a:srgbClr val="000000"/>
                            </a:solidFill>
                            <a:latin typeface="Cambria Math" panose="02040503050406030204" pitchFamily="18" charset="0"/>
                          </a:rPr>
                          <m:t>3</m:t>
                        </m:r>
                      </m:sub>
                    </m:sSub>
                    <m:r>
                      <a:rPr lang="en-AU" sz="2400" i="1" dirty="0">
                        <a:solidFill>
                          <a:srgbClr val="000000"/>
                        </a:solidFill>
                        <a:latin typeface="Cambria Math" panose="02040503050406030204" pitchFamily="18" charset="0"/>
                      </a:rPr>
                      <m:t> </m:t>
                    </m:r>
                  </m:oMath>
                </a14:m>
                <a:endParaRPr lang="en-AU" sz="2400" dirty="0">
                  <a:solidFill>
                    <a:srgbClr val="000000"/>
                  </a:solidFill>
                  <a:latin typeface="STIXGeneral-Regular" pitchFamily="2" charset="2"/>
                </a:endParaRPr>
              </a:p>
              <a:p>
                <a:r>
                  <a:rPr lang="en-AU" sz="2400" dirty="0">
                    <a:solidFill>
                      <a:srgbClr val="000000"/>
                    </a:solidFill>
                    <a:latin typeface="STIXGeneral-Regular" pitchFamily="2" charset="2"/>
                  </a:rPr>
                  <a:t>=…</a:t>
                </a:r>
                <a:endParaRPr lang="en-US" sz="2400" dirty="0"/>
              </a:p>
            </p:txBody>
          </p:sp>
        </mc:Choice>
        <mc:Fallback xmlns="">
          <p:sp>
            <p:nvSpPr>
              <p:cNvPr id="3" name="Rectangle 2">
                <a:extLst>
                  <a:ext uri="{FF2B5EF4-FFF2-40B4-BE49-F238E27FC236}">
                    <a16:creationId xmlns:a16="http://schemas.microsoft.com/office/drawing/2014/main" id="{34157E8A-43AF-BC42-B18B-6C4174FE6689}"/>
                  </a:ext>
                </a:extLst>
              </p:cNvPr>
              <p:cNvSpPr>
                <a:spLocks noRot="1" noChangeAspect="1" noMove="1" noResize="1" noEditPoints="1" noAdjustHandles="1" noChangeArrowheads="1" noChangeShapeType="1" noTextEdit="1"/>
              </p:cNvSpPr>
              <p:nvPr/>
            </p:nvSpPr>
            <p:spPr>
              <a:xfrm>
                <a:off x="126247" y="4694535"/>
                <a:ext cx="4211320" cy="1569660"/>
              </a:xfrm>
              <a:prstGeom prst="rect">
                <a:avLst/>
              </a:prstGeom>
              <a:blipFill>
                <a:blip r:embed="rId5"/>
                <a:stretch>
                  <a:fillRect l="-2102" t="-3226" b="-8871"/>
                </a:stretch>
              </a:blipFill>
            </p:spPr>
            <p:txBody>
              <a:bodyPr/>
              <a:lstStyle/>
              <a:p>
                <a:r>
                  <a:rPr lang="en-US">
                    <a:noFill/>
                  </a:rPr>
                  <a:t> </a:t>
                </a:r>
              </a:p>
            </p:txBody>
          </p:sp>
        </mc:Fallback>
      </mc:AlternateContent>
      <p:sp>
        <p:nvSpPr>
          <p:cNvPr id="4" name="Frame 3">
            <a:extLst>
              <a:ext uri="{FF2B5EF4-FFF2-40B4-BE49-F238E27FC236}">
                <a16:creationId xmlns:a16="http://schemas.microsoft.com/office/drawing/2014/main" id="{2C0ED7F8-DC4B-0841-B37F-473CE4FB008B}"/>
              </a:ext>
            </a:extLst>
          </p:cNvPr>
          <p:cNvSpPr/>
          <p:nvPr/>
        </p:nvSpPr>
        <p:spPr>
          <a:xfrm>
            <a:off x="27564" y="4602117"/>
            <a:ext cx="4112636" cy="1608183"/>
          </a:xfrm>
          <a:prstGeom prst="frame">
            <a:avLst>
              <a:gd name="adj1" fmla="val 3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7391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5D36-58D8-044B-88F3-8B4C68BACAB5}"/>
              </a:ext>
            </a:extLst>
          </p:cNvPr>
          <p:cNvSpPr>
            <a:spLocks noGrp="1"/>
          </p:cNvSpPr>
          <p:nvPr>
            <p:ph type="title"/>
          </p:nvPr>
        </p:nvSpPr>
        <p:spPr>
          <a:xfrm>
            <a:off x="0" y="109296"/>
            <a:ext cx="12192000" cy="670408"/>
          </a:xfrm>
        </p:spPr>
        <p:txBody>
          <a:bodyPr>
            <a:noAutofit/>
          </a:bodyPr>
          <a:lstStyle/>
          <a:p>
            <a:r>
              <a:rPr lang="en-US" sz="2400" dirty="0"/>
              <a:t>A recurrence model for linear growth and decay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EB2C24-7253-0247-94C6-3AAE97299FF8}"/>
                  </a:ext>
                </a:extLst>
              </p:cNvPr>
              <p:cNvSpPr>
                <a:spLocks noGrp="1"/>
              </p:cNvSpPr>
              <p:nvPr>
                <p:ph idx="1"/>
              </p:nvPr>
            </p:nvSpPr>
            <p:spPr>
              <a:xfrm>
                <a:off x="0" y="921526"/>
                <a:ext cx="12075885" cy="558800"/>
              </a:xfrm>
            </p:spPr>
            <p:txBody>
              <a:bodyPr>
                <a:normAutofit fontScale="92500"/>
              </a:bodyPr>
              <a:lstStyle/>
              <a:p>
                <a:r>
                  <a:rPr lang="en-US" dirty="0"/>
                  <a:t>The recurrence relations:           </a:t>
                </a:r>
                <a14:m>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𝑃</m:t>
                        </m:r>
                      </m:e>
                      <m:sub>
                        <m:r>
                          <a:rPr lang="en-AU" b="0" i="1" dirty="0" smtClean="0">
                            <a:latin typeface="Cambria Math" panose="02040503050406030204" pitchFamily="18" charset="0"/>
                          </a:rPr>
                          <m:t>0</m:t>
                        </m:r>
                      </m:sub>
                    </m:sSub>
                  </m:oMath>
                </a14:m>
                <a:r>
                  <a:rPr lang="en-US" dirty="0"/>
                  <a:t>=20, </a:t>
                </a:r>
                <a14:m>
                  <m:oMath xmlns:m="http://schemas.openxmlformats.org/officeDocument/2006/math">
                    <m:sSub>
                      <m:sSubPr>
                        <m:ctrlPr>
                          <a:rPr lang="en-US" i="1" dirty="0">
                            <a:latin typeface="Cambria Math" panose="02040503050406030204" pitchFamily="18" charset="0"/>
                          </a:rPr>
                        </m:ctrlPr>
                      </m:sSubPr>
                      <m:e>
                        <m:r>
                          <a:rPr lang="en-AU" i="1" dirty="0">
                            <a:latin typeface="Cambria Math" panose="02040503050406030204" pitchFamily="18" charset="0"/>
                          </a:rPr>
                          <m:t>𝑃</m:t>
                        </m:r>
                      </m:e>
                      <m:sub>
                        <m:r>
                          <a:rPr lang="en-AU" b="0" i="1" dirty="0" smtClean="0">
                            <a:latin typeface="Cambria Math" panose="02040503050406030204" pitchFamily="18" charset="0"/>
                          </a:rPr>
                          <m:t>𝑛</m:t>
                        </m:r>
                        <m:r>
                          <a:rPr lang="en-AU" b="0" i="1" dirty="0" smtClean="0">
                            <a:latin typeface="Cambria Math" panose="02040503050406030204" pitchFamily="18" charset="0"/>
                          </a:rPr>
                          <m:t>+1</m:t>
                        </m:r>
                      </m:sub>
                    </m:sSub>
                    <m:r>
                      <a:rPr lang="en-AU" i="1" dirty="0">
                        <a:latin typeface="Cambria Math" panose="02040503050406030204" pitchFamily="18" charset="0"/>
                      </a:rPr>
                      <m:t> </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AU" i="1" dirty="0">
                            <a:latin typeface="Cambria Math" panose="02040503050406030204" pitchFamily="18" charset="0"/>
                          </a:rPr>
                          <m:t>𝑃</m:t>
                        </m:r>
                      </m:e>
                      <m:sub>
                        <m:r>
                          <a:rPr lang="en-AU" b="0" i="1" dirty="0" smtClean="0">
                            <a:latin typeface="Cambria Math" panose="02040503050406030204" pitchFamily="18" charset="0"/>
                          </a:rPr>
                          <m:t>𝑛</m:t>
                        </m:r>
                      </m:sub>
                    </m:sSub>
                    <m:r>
                      <a:rPr lang="en-AU" i="1" dirty="0">
                        <a:latin typeface="Cambria Math" panose="02040503050406030204" pitchFamily="18" charset="0"/>
                      </a:rPr>
                      <m:t> </m:t>
                    </m:r>
                  </m:oMath>
                </a14:m>
                <a:r>
                  <a:rPr lang="en-US" dirty="0">
                    <a:solidFill>
                      <a:srgbClr val="FF0000"/>
                    </a:solidFill>
                  </a:rPr>
                  <a:t>+ </a:t>
                </a:r>
                <a:r>
                  <a:rPr lang="en-US" dirty="0"/>
                  <a:t>2                             </a:t>
                </a:r>
                <a14:m>
                  <m:oMath xmlns:m="http://schemas.openxmlformats.org/officeDocument/2006/math">
                    <m:sSub>
                      <m:sSubPr>
                        <m:ctrlPr>
                          <a:rPr lang="en-US" i="1" dirty="0">
                            <a:latin typeface="Cambria Math" panose="02040503050406030204" pitchFamily="18" charset="0"/>
                          </a:rPr>
                        </m:ctrlPr>
                      </m:sSubPr>
                      <m:e>
                        <m:r>
                          <a:rPr lang="en-AU" b="0" i="1" dirty="0" smtClean="0">
                            <a:latin typeface="Cambria Math" panose="02040503050406030204" pitchFamily="18" charset="0"/>
                          </a:rPr>
                          <m:t>𝑄</m:t>
                        </m:r>
                      </m:e>
                      <m:sub>
                        <m:r>
                          <a:rPr lang="en-AU" i="1" dirty="0">
                            <a:latin typeface="Cambria Math" panose="02040503050406030204" pitchFamily="18" charset="0"/>
                          </a:rPr>
                          <m:t>0</m:t>
                        </m:r>
                      </m:sub>
                    </m:sSub>
                    <m:r>
                      <a:rPr lang="en-AU" i="1" dirty="0">
                        <a:latin typeface="Cambria Math" panose="02040503050406030204" pitchFamily="18" charset="0"/>
                      </a:rPr>
                      <m:t> </m:t>
                    </m:r>
                  </m:oMath>
                </a14:m>
                <a:r>
                  <a:rPr lang="en-US" dirty="0"/>
                  <a:t>=20, </a:t>
                </a:r>
                <a14:m>
                  <m:oMath xmlns:m="http://schemas.openxmlformats.org/officeDocument/2006/math">
                    <m:sSub>
                      <m:sSubPr>
                        <m:ctrlPr>
                          <a:rPr lang="en-US" i="1" dirty="0">
                            <a:latin typeface="Cambria Math" panose="02040503050406030204" pitchFamily="18" charset="0"/>
                          </a:rPr>
                        </m:ctrlPr>
                      </m:sSubPr>
                      <m:e>
                        <m:r>
                          <a:rPr lang="en-AU" i="1" dirty="0">
                            <a:latin typeface="Cambria Math" panose="02040503050406030204" pitchFamily="18" charset="0"/>
                          </a:rPr>
                          <m:t>𝑄</m:t>
                        </m:r>
                      </m:e>
                      <m:sub>
                        <m:r>
                          <a:rPr lang="en-AU" b="0" i="1" dirty="0" smtClean="0">
                            <a:latin typeface="Cambria Math" panose="02040503050406030204" pitchFamily="18" charset="0"/>
                          </a:rPr>
                          <m:t>𝑛</m:t>
                        </m:r>
                        <m:r>
                          <a:rPr lang="en-AU" b="0" i="1" dirty="0" smtClean="0">
                            <a:latin typeface="Cambria Math" panose="02040503050406030204" pitchFamily="18" charset="0"/>
                          </a:rPr>
                          <m:t>+1</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AU" i="1" dirty="0">
                            <a:latin typeface="Cambria Math" panose="02040503050406030204" pitchFamily="18" charset="0"/>
                          </a:rPr>
                          <m:t>𝑄</m:t>
                        </m:r>
                      </m:e>
                      <m:sub>
                        <m:r>
                          <a:rPr lang="en-AU" b="0" i="1" dirty="0" smtClean="0">
                            <a:latin typeface="Cambria Math" panose="02040503050406030204" pitchFamily="18" charset="0"/>
                          </a:rPr>
                          <m:t>𝑛</m:t>
                        </m:r>
                      </m:sub>
                    </m:sSub>
                    <m:r>
                      <a:rPr lang="en-US" i="1" dirty="0" smtClean="0">
                        <a:solidFill>
                          <a:srgbClr val="FF0000"/>
                        </a:solidFill>
                        <a:latin typeface="Cambria Math" panose="02040503050406030204" pitchFamily="18" charset="0"/>
                        <a:ea typeface="Cambria Math" panose="02040503050406030204" pitchFamily="18" charset="0"/>
                      </a:rPr>
                      <m:t>−</m:t>
                    </m:r>
                  </m:oMath>
                </a14:m>
                <a:r>
                  <a:rPr lang="en-US" dirty="0"/>
                  <a:t> 2</a:t>
                </a:r>
              </a:p>
            </p:txBody>
          </p:sp>
        </mc:Choice>
        <mc:Fallback xmlns="">
          <p:sp>
            <p:nvSpPr>
              <p:cNvPr id="3" name="Content Placeholder 2">
                <a:extLst>
                  <a:ext uri="{FF2B5EF4-FFF2-40B4-BE49-F238E27FC236}">
                    <a16:creationId xmlns:a16="http://schemas.microsoft.com/office/drawing/2014/main" id="{45EB2C24-7253-0247-94C6-3AAE97299FF8}"/>
                  </a:ext>
                </a:extLst>
              </p:cNvPr>
              <p:cNvSpPr>
                <a:spLocks noGrp="1" noRot="1" noChangeAspect="1" noMove="1" noResize="1" noEditPoints="1" noAdjustHandles="1" noChangeArrowheads="1" noChangeShapeType="1" noTextEdit="1"/>
              </p:cNvSpPr>
              <p:nvPr>
                <p:ph idx="1"/>
              </p:nvPr>
            </p:nvSpPr>
            <p:spPr>
              <a:xfrm>
                <a:off x="0" y="921526"/>
                <a:ext cx="12075885" cy="558800"/>
              </a:xfrm>
              <a:blipFill>
                <a:blip r:embed="rId2"/>
                <a:stretch>
                  <a:fillRect l="-1312" t="-7609"/>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E5CFF573-5765-854F-9ACB-889C228D76AD}"/>
              </a:ext>
            </a:extLst>
          </p:cNvPr>
          <p:cNvPicPr>
            <a:picLocks noChangeAspect="1"/>
          </p:cNvPicPr>
          <p:nvPr/>
        </p:nvPicPr>
        <p:blipFill>
          <a:blip r:embed="rId3"/>
          <a:stretch>
            <a:fillRect/>
          </a:stretch>
        </p:blipFill>
        <p:spPr>
          <a:xfrm>
            <a:off x="116115" y="1415398"/>
            <a:ext cx="6976835" cy="5333306"/>
          </a:xfrm>
          <a:prstGeom prst="rect">
            <a:avLst/>
          </a:prstGeom>
        </p:spPr>
      </p:pic>
      <p:pic>
        <p:nvPicPr>
          <p:cNvPr id="5" name="Picture 4">
            <a:extLst>
              <a:ext uri="{FF2B5EF4-FFF2-40B4-BE49-F238E27FC236}">
                <a16:creationId xmlns:a16="http://schemas.microsoft.com/office/drawing/2014/main" id="{C0334398-E5B0-DF4A-961E-EDB003155E81}"/>
              </a:ext>
            </a:extLst>
          </p:cNvPr>
          <p:cNvPicPr>
            <a:picLocks noChangeAspect="1"/>
          </p:cNvPicPr>
          <p:nvPr/>
        </p:nvPicPr>
        <p:blipFill>
          <a:blip r:embed="rId4"/>
          <a:stretch>
            <a:fillRect/>
          </a:stretch>
        </p:blipFill>
        <p:spPr>
          <a:xfrm>
            <a:off x="9635671" y="1772256"/>
            <a:ext cx="2305373" cy="1561506"/>
          </a:xfrm>
          <a:prstGeom prst="rect">
            <a:avLst/>
          </a:prstGeom>
        </p:spPr>
      </p:pic>
      <p:pic>
        <p:nvPicPr>
          <p:cNvPr id="7" name="Picture 6">
            <a:extLst>
              <a:ext uri="{FF2B5EF4-FFF2-40B4-BE49-F238E27FC236}">
                <a16:creationId xmlns:a16="http://schemas.microsoft.com/office/drawing/2014/main" id="{7A8B01CD-8929-BB4B-B7DA-1C834401AAE6}"/>
              </a:ext>
            </a:extLst>
          </p:cNvPr>
          <p:cNvPicPr>
            <a:picLocks noChangeAspect="1"/>
          </p:cNvPicPr>
          <p:nvPr/>
        </p:nvPicPr>
        <p:blipFill>
          <a:blip r:embed="rId5"/>
          <a:stretch>
            <a:fillRect/>
          </a:stretch>
        </p:blipFill>
        <p:spPr>
          <a:xfrm>
            <a:off x="8268196" y="5123544"/>
            <a:ext cx="3923804" cy="1106714"/>
          </a:xfrm>
          <a:prstGeom prst="rect">
            <a:avLst/>
          </a:prstGeom>
        </p:spPr>
      </p:pic>
      <p:sp>
        <p:nvSpPr>
          <p:cNvPr id="8" name="Rectangle 7">
            <a:extLst>
              <a:ext uri="{FF2B5EF4-FFF2-40B4-BE49-F238E27FC236}">
                <a16:creationId xmlns:a16="http://schemas.microsoft.com/office/drawing/2014/main" id="{3A4564B3-8CD9-D84C-B04B-F117683386FC}"/>
              </a:ext>
            </a:extLst>
          </p:cNvPr>
          <p:cNvSpPr/>
          <p:nvPr/>
        </p:nvSpPr>
        <p:spPr>
          <a:xfrm>
            <a:off x="7042646" y="1754112"/>
            <a:ext cx="1647310" cy="369332"/>
          </a:xfrm>
          <a:prstGeom prst="rect">
            <a:avLst/>
          </a:prstGeom>
        </p:spPr>
        <p:txBody>
          <a:bodyPr wrap="square">
            <a:spAutoFit/>
          </a:bodyPr>
          <a:lstStyle/>
          <a:p>
            <a:r>
              <a:rPr lang="en-AU" b="1" i="0">
                <a:solidFill>
                  <a:srgbClr val="C41130"/>
                </a:solidFill>
                <a:effectLst/>
                <a:latin typeface="Open Sans"/>
              </a:rPr>
              <a:t>linear growth</a:t>
            </a:r>
            <a:endParaRPr lang="en-US" dirty="0"/>
          </a:p>
        </p:txBody>
      </p:sp>
      <p:sp>
        <p:nvSpPr>
          <p:cNvPr id="9" name="Rectangle 8">
            <a:extLst>
              <a:ext uri="{FF2B5EF4-FFF2-40B4-BE49-F238E27FC236}">
                <a16:creationId xmlns:a16="http://schemas.microsoft.com/office/drawing/2014/main" id="{E69AE4E4-609A-8D4F-8C59-DD864CF6B4D3}"/>
              </a:ext>
            </a:extLst>
          </p:cNvPr>
          <p:cNvSpPr/>
          <p:nvPr/>
        </p:nvSpPr>
        <p:spPr>
          <a:xfrm>
            <a:off x="7092950" y="6354798"/>
            <a:ext cx="1484702" cy="369332"/>
          </a:xfrm>
          <a:prstGeom prst="rect">
            <a:avLst/>
          </a:prstGeom>
        </p:spPr>
        <p:txBody>
          <a:bodyPr wrap="none">
            <a:spAutoFit/>
          </a:bodyPr>
          <a:lstStyle/>
          <a:p>
            <a:r>
              <a:rPr lang="en-AU" b="1" i="0" dirty="0">
                <a:solidFill>
                  <a:srgbClr val="C41130"/>
                </a:solidFill>
                <a:effectLst/>
                <a:latin typeface="Open Sans"/>
              </a:rPr>
              <a:t>linear decay</a:t>
            </a:r>
            <a:endParaRPr lang="en-US" dirty="0"/>
          </a:p>
        </p:txBody>
      </p:sp>
      <p:sp>
        <p:nvSpPr>
          <p:cNvPr id="10" name="Rectangle 9">
            <a:extLst>
              <a:ext uri="{FF2B5EF4-FFF2-40B4-BE49-F238E27FC236}">
                <a16:creationId xmlns:a16="http://schemas.microsoft.com/office/drawing/2014/main" id="{7CFE4667-C743-8E4A-8ABF-08069A111960}"/>
              </a:ext>
            </a:extLst>
          </p:cNvPr>
          <p:cNvSpPr/>
          <p:nvPr/>
        </p:nvSpPr>
        <p:spPr>
          <a:xfrm>
            <a:off x="7302500" y="3412062"/>
            <a:ext cx="4889500" cy="1569660"/>
          </a:xfrm>
          <a:prstGeom prst="rect">
            <a:avLst/>
          </a:prstGeom>
        </p:spPr>
        <p:txBody>
          <a:bodyPr wrap="square">
            <a:spAutoFit/>
          </a:bodyPr>
          <a:lstStyle/>
          <a:p>
            <a:r>
              <a:rPr lang="en-AU" sz="2400" b="1" i="0" dirty="0">
                <a:solidFill>
                  <a:srgbClr val="C41130"/>
                </a:solidFill>
                <a:effectLst/>
                <a:latin typeface="Open Sans"/>
              </a:rPr>
              <a:t>Model</a:t>
            </a:r>
            <a:r>
              <a:rPr lang="en-AU" sz="2400" dirty="0">
                <a:solidFill>
                  <a:srgbClr val="000000"/>
                </a:solidFill>
                <a:latin typeface="Open Sans"/>
              </a:rPr>
              <a:t> and investigate simple interest loans and investments, as well as flat rate depreciation and unit cost depreciation of assets</a:t>
            </a:r>
            <a:endParaRPr lang="en-US" sz="2400" dirty="0"/>
          </a:p>
        </p:txBody>
      </p:sp>
    </p:spTree>
    <p:extLst>
      <p:ext uri="{BB962C8B-B14F-4D97-AF65-F5344CB8AC3E}">
        <p14:creationId xmlns:p14="http://schemas.microsoft.com/office/powerpoint/2010/main" val="37314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53BF-2233-5E4F-BF4B-26B97F95FA86}"/>
              </a:ext>
            </a:extLst>
          </p:cNvPr>
          <p:cNvSpPr>
            <a:spLocks noGrp="1"/>
          </p:cNvSpPr>
          <p:nvPr>
            <p:ph type="title"/>
          </p:nvPr>
        </p:nvSpPr>
        <p:spPr>
          <a:xfrm>
            <a:off x="0" y="260759"/>
            <a:ext cx="3909059" cy="5499961"/>
          </a:xfrm>
        </p:spPr>
        <p:txBody>
          <a:bodyPr>
            <a:normAutofit/>
          </a:bodyPr>
          <a:lstStyle/>
          <a:p>
            <a:r>
              <a:rPr lang="en-US" sz="4200" dirty="0"/>
              <a:t>A recurrence model for linear growth and decay</a:t>
            </a:r>
          </a:p>
        </p:txBody>
      </p:sp>
      <p:pic>
        <p:nvPicPr>
          <p:cNvPr id="9" name="Picture 8">
            <a:extLst>
              <a:ext uri="{FF2B5EF4-FFF2-40B4-BE49-F238E27FC236}">
                <a16:creationId xmlns:a16="http://schemas.microsoft.com/office/drawing/2014/main" id="{FEFC7B43-745D-40E2-B5A4-D5FD8FC7F4D3}"/>
              </a:ext>
            </a:extLst>
          </p:cNvPr>
          <p:cNvPicPr>
            <a:picLocks noChangeAspect="1"/>
          </p:cNvPicPr>
          <p:nvPr/>
        </p:nvPicPr>
        <p:blipFill>
          <a:blip r:embed="rId2"/>
          <a:stretch>
            <a:fillRect/>
          </a:stretch>
        </p:blipFill>
        <p:spPr>
          <a:xfrm>
            <a:off x="4136776" y="0"/>
            <a:ext cx="7468642" cy="2276793"/>
          </a:xfrm>
          <a:prstGeom prst="rect">
            <a:avLst/>
          </a:prstGeom>
        </p:spPr>
      </p:pic>
      <p:pic>
        <p:nvPicPr>
          <p:cNvPr id="11" name="Picture 10">
            <a:extLst>
              <a:ext uri="{FF2B5EF4-FFF2-40B4-BE49-F238E27FC236}">
                <a16:creationId xmlns:a16="http://schemas.microsoft.com/office/drawing/2014/main" id="{A9721F1D-3C6C-4675-BC79-FFF853C78BDC}"/>
              </a:ext>
            </a:extLst>
          </p:cNvPr>
          <p:cNvPicPr>
            <a:picLocks noChangeAspect="1"/>
          </p:cNvPicPr>
          <p:nvPr/>
        </p:nvPicPr>
        <p:blipFill>
          <a:blip r:embed="rId3"/>
          <a:stretch>
            <a:fillRect/>
          </a:stretch>
        </p:blipFill>
        <p:spPr>
          <a:xfrm>
            <a:off x="4789329" y="2296456"/>
            <a:ext cx="6163535" cy="2267266"/>
          </a:xfrm>
          <a:prstGeom prst="rect">
            <a:avLst/>
          </a:prstGeom>
        </p:spPr>
      </p:pic>
      <p:pic>
        <p:nvPicPr>
          <p:cNvPr id="13" name="Picture 12">
            <a:extLst>
              <a:ext uri="{FF2B5EF4-FFF2-40B4-BE49-F238E27FC236}">
                <a16:creationId xmlns:a16="http://schemas.microsoft.com/office/drawing/2014/main" id="{0263EC56-3EA2-40FC-A8D1-440B7B8794A3}"/>
              </a:ext>
            </a:extLst>
          </p:cNvPr>
          <p:cNvPicPr>
            <a:picLocks noChangeAspect="1"/>
          </p:cNvPicPr>
          <p:nvPr/>
        </p:nvPicPr>
        <p:blipFill>
          <a:blip r:embed="rId4"/>
          <a:stretch>
            <a:fillRect/>
          </a:stretch>
        </p:blipFill>
        <p:spPr>
          <a:xfrm>
            <a:off x="4479722" y="4583385"/>
            <a:ext cx="6782747" cy="1743318"/>
          </a:xfrm>
          <a:prstGeom prst="rect">
            <a:avLst/>
          </a:prstGeom>
        </p:spPr>
      </p:pic>
    </p:spTree>
    <p:extLst>
      <p:ext uri="{BB962C8B-B14F-4D97-AF65-F5344CB8AC3E}">
        <p14:creationId xmlns:p14="http://schemas.microsoft.com/office/powerpoint/2010/main" val="406732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53BF-2233-5E4F-BF4B-26B97F95FA86}"/>
              </a:ext>
            </a:extLst>
          </p:cNvPr>
          <p:cNvSpPr>
            <a:spLocks noGrp="1"/>
          </p:cNvSpPr>
          <p:nvPr>
            <p:ph type="title"/>
          </p:nvPr>
        </p:nvSpPr>
        <p:spPr>
          <a:xfrm>
            <a:off x="279575" y="-198481"/>
            <a:ext cx="3062514" cy="3627481"/>
          </a:xfrm>
        </p:spPr>
        <p:txBody>
          <a:bodyPr>
            <a:normAutofit fontScale="90000"/>
          </a:bodyPr>
          <a:lstStyle/>
          <a:p>
            <a:r>
              <a:rPr lang="en-US" sz="4200" dirty="0"/>
              <a:t>Rules for linear growth </a:t>
            </a:r>
            <a:br>
              <a:rPr lang="en-US" sz="4200" dirty="0"/>
            </a:br>
            <a:r>
              <a:rPr lang="en-US" sz="4200" dirty="0"/>
              <a:t>and decay</a:t>
            </a:r>
          </a:p>
        </p:txBody>
      </p:sp>
      <p:pic>
        <p:nvPicPr>
          <p:cNvPr id="4" name="Content Placeholder 3">
            <a:extLst>
              <a:ext uri="{FF2B5EF4-FFF2-40B4-BE49-F238E27FC236}">
                <a16:creationId xmlns:a16="http://schemas.microsoft.com/office/drawing/2014/main" id="{2955792D-CAAE-714B-B252-37BEE14F17F9}"/>
              </a:ext>
            </a:extLst>
          </p:cNvPr>
          <p:cNvPicPr>
            <a:picLocks noGrp="1" noChangeAspect="1"/>
          </p:cNvPicPr>
          <p:nvPr>
            <p:ph idx="1"/>
          </p:nvPr>
        </p:nvPicPr>
        <p:blipFill>
          <a:blip r:embed="rId2"/>
          <a:stretch>
            <a:fillRect/>
          </a:stretch>
        </p:blipFill>
        <p:spPr>
          <a:xfrm>
            <a:off x="3215366" y="0"/>
            <a:ext cx="8976634" cy="2186260"/>
          </a:xfrm>
          <a:prstGeom prst="rect">
            <a:avLst/>
          </a:prstGeom>
        </p:spPr>
      </p:pic>
      <p:pic>
        <p:nvPicPr>
          <p:cNvPr id="5" name="Picture 4">
            <a:extLst>
              <a:ext uri="{FF2B5EF4-FFF2-40B4-BE49-F238E27FC236}">
                <a16:creationId xmlns:a16="http://schemas.microsoft.com/office/drawing/2014/main" id="{EBD6E9C2-A4EE-0146-BB81-C4115500A886}"/>
              </a:ext>
            </a:extLst>
          </p:cNvPr>
          <p:cNvPicPr>
            <a:picLocks noChangeAspect="1"/>
          </p:cNvPicPr>
          <p:nvPr/>
        </p:nvPicPr>
        <p:blipFill>
          <a:blip r:embed="rId3"/>
          <a:stretch>
            <a:fillRect/>
          </a:stretch>
        </p:blipFill>
        <p:spPr>
          <a:xfrm>
            <a:off x="3215366" y="2186260"/>
            <a:ext cx="8976634" cy="2218840"/>
          </a:xfrm>
          <a:prstGeom prst="rect">
            <a:avLst/>
          </a:prstGeom>
        </p:spPr>
      </p:pic>
      <p:pic>
        <p:nvPicPr>
          <p:cNvPr id="6" name="Picture 5">
            <a:extLst>
              <a:ext uri="{FF2B5EF4-FFF2-40B4-BE49-F238E27FC236}">
                <a16:creationId xmlns:a16="http://schemas.microsoft.com/office/drawing/2014/main" id="{E7C9D095-B8BA-D448-8572-40B3177877A9}"/>
              </a:ext>
            </a:extLst>
          </p:cNvPr>
          <p:cNvPicPr>
            <a:picLocks noChangeAspect="1"/>
          </p:cNvPicPr>
          <p:nvPr/>
        </p:nvPicPr>
        <p:blipFill>
          <a:blip r:embed="rId4"/>
          <a:stretch>
            <a:fillRect/>
          </a:stretch>
        </p:blipFill>
        <p:spPr>
          <a:xfrm>
            <a:off x="3215366" y="4405100"/>
            <a:ext cx="8976634" cy="1925501"/>
          </a:xfrm>
          <a:prstGeom prst="rect">
            <a:avLst/>
          </a:prstGeom>
        </p:spPr>
      </p:pic>
      <p:pic>
        <p:nvPicPr>
          <p:cNvPr id="1026" name="Picture 2" descr="Simple Interest Formula and Calculator with Examples in Days">
            <a:extLst>
              <a:ext uri="{FF2B5EF4-FFF2-40B4-BE49-F238E27FC236}">
                <a16:creationId xmlns:a16="http://schemas.microsoft.com/office/drawing/2014/main" id="{AC416B26-38DB-7D48-BFA6-D6E313D6F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93" y="3836468"/>
            <a:ext cx="2009732" cy="1137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imple Interest Formula and Calculator with Examples in Days">
            <a:extLst>
              <a:ext uri="{FF2B5EF4-FFF2-40B4-BE49-F238E27FC236}">
                <a16:creationId xmlns:a16="http://schemas.microsoft.com/office/drawing/2014/main" id="{E1293B1A-CBF8-3A41-9816-8AD2B2B3C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7881" y="5093126"/>
            <a:ext cx="2009732" cy="1268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BD6A07-D9CE-884D-9158-E9E0D4F93B03}"/>
              </a:ext>
            </a:extLst>
          </p:cNvPr>
          <p:cNvPicPr>
            <a:picLocks noChangeAspect="1"/>
          </p:cNvPicPr>
          <p:nvPr/>
        </p:nvPicPr>
        <p:blipFill>
          <a:blip r:embed="rId6"/>
          <a:stretch>
            <a:fillRect/>
          </a:stretch>
        </p:blipFill>
        <p:spPr>
          <a:xfrm>
            <a:off x="446848" y="5560934"/>
            <a:ext cx="1457107" cy="800798"/>
          </a:xfrm>
          <a:prstGeom prst="rect">
            <a:avLst/>
          </a:prstGeom>
        </p:spPr>
      </p:pic>
      <p:sp>
        <p:nvSpPr>
          <p:cNvPr id="3" name="TextBox 2">
            <a:extLst>
              <a:ext uri="{FF2B5EF4-FFF2-40B4-BE49-F238E27FC236}">
                <a16:creationId xmlns:a16="http://schemas.microsoft.com/office/drawing/2014/main" id="{94B0182C-1FA3-EE43-AF73-FF73C672A252}"/>
              </a:ext>
            </a:extLst>
          </p:cNvPr>
          <p:cNvSpPr txBox="1"/>
          <p:nvPr/>
        </p:nvSpPr>
        <p:spPr>
          <a:xfrm>
            <a:off x="279575" y="5638167"/>
            <a:ext cx="2009733" cy="646331"/>
          </a:xfrm>
          <a:prstGeom prst="rect">
            <a:avLst/>
          </a:prstGeom>
          <a:noFill/>
        </p:spPr>
        <p:txBody>
          <a:bodyPr wrap="square" rtlCol="0">
            <a:spAutoFit/>
          </a:bodyPr>
          <a:lstStyle/>
          <a:p>
            <a:r>
              <a:rPr lang="en-US" dirty="0">
                <a:solidFill>
                  <a:srgbClr val="0070C0"/>
                </a:solidFill>
              </a:rPr>
              <a:t>Flat rate/unit-cost depreciation</a:t>
            </a:r>
          </a:p>
        </p:txBody>
      </p:sp>
    </p:spTree>
    <p:extLst>
      <p:ext uri="{BB962C8B-B14F-4D97-AF65-F5344CB8AC3E}">
        <p14:creationId xmlns:p14="http://schemas.microsoft.com/office/powerpoint/2010/main" val="36517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CB43-C9CF-1E47-99BB-B9DD77A3C21C}"/>
              </a:ext>
            </a:extLst>
          </p:cNvPr>
          <p:cNvSpPr>
            <a:spLocks noGrp="1"/>
          </p:cNvSpPr>
          <p:nvPr>
            <p:ph type="title"/>
          </p:nvPr>
        </p:nvSpPr>
        <p:spPr>
          <a:xfrm>
            <a:off x="326898" y="745396"/>
            <a:ext cx="11865102" cy="1030360"/>
          </a:xfrm>
        </p:spPr>
        <p:txBody>
          <a:bodyPr>
            <a:noAutofit/>
          </a:bodyPr>
          <a:lstStyle/>
          <a:p>
            <a:r>
              <a:rPr lang="en-US" sz="2700" dirty="0"/>
              <a:t>A recurrence model for reducing balance depreciation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927044-1F78-3440-9996-5E2F8C79053B}"/>
                  </a:ext>
                </a:extLst>
              </p:cNvPr>
              <p:cNvSpPr>
                <a:spLocks noGrp="1"/>
              </p:cNvSpPr>
              <p:nvPr>
                <p:ph idx="1"/>
              </p:nvPr>
            </p:nvSpPr>
            <p:spPr>
              <a:xfrm>
                <a:off x="1102777" y="2535201"/>
                <a:ext cx="10973109" cy="3426158"/>
              </a:xfrm>
            </p:spPr>
            <p:txBody>
              <a:bodyPr anchor="t">
                <a:noAutofit/>
              </a:bodyPr>
              <a:lstStyle/>
              <a:p>
                <a:r>
                  <a:rPr lang="en-US" sz="2400" dirty="0"/>
                  <a:t>Let </a:t>
                </a:r>
                <a14:m>
                  <m:oMath xmlns:m="http://schemas.openxmlformats.org/officeDocument/2006/math">
                    <m:sSub>
                      <m:sSubPr>
                        <m:ctrlPr>
                          <a:rPr lang="en-US" sz="2400" i="1" dirty="0" smtClean="0">
                            <a:solidFill>
                              <a:srgbClr val="0070C0"/>
                            </a:solidFill>
                            <a:latin typeface="Cambria Math" panose="02040503050406030204" pitchFamily="18" charset="0"/>
                          </a:rPr>
                        </m:ctrlPr>
                      </m:sSubPr>
                      <m:e>
                        <m:r>
                          <a:rPr lang="en-AU" sz="2400" i="1" dirty="0">
                            <a:solidFill>
                              <a:srgbClr val="0070C0"/>
                            </a:solidFill>
                            <a:latin typeface="Cambria Math" panose="02040503050406030204" pitchFamily="18" charset="0"/>
                          </a:rPr>
                          <m:t>𝑽</m:t>
                        </m:r>
                      </m:e>
                      <m:sub>
                        <m:r>
                          <a:rPr lang="en-AU" sz="2400" i="1" dirty="0">
                            <a:solidFill>
                              <a:srgbClr val="0070C0"/>
                            </a:solidFill>
                            <a:latin typeface="Cambria Math" panose="02040503050406030204" pitchFamily="18" charset="0"/>
                          </a:rPr>
                          <m:t>𝒏</m:t>
                        </m:r>
                      </m:sub>
                    </m:sSub>
                  </m:oMath>
                </a14:m>
                <a:r>
                  <a:rPr lang="en-US" sz="2400" dirty="0">
                    <a:solidFill>
                      <a:srgbClr val="0070C0"/>
                    </a:solidFill>
                  </a:rPr>
                  <a:t> </a:t>
                </a:r>
                <a:r>
                  <a:rPr lang="en-US" sz="2400" dirty="0"/>
                  <a:t>be the value of the asset after 𝑛 years.</a:t>
                </a:r>
              </a:p>
              <a:p>
                <a:r>
                  <a:rPr lang="en-US" sz="2400" dirty="0"/>
                  <a:t>Let </a:t>
                </a:r>
                <a:r>
                  <a:rPr lang="en-US" sz="2400" dirty="0">
                    <a:solidFill>
                      <a:srgbClr val="0070C0"/>
                    </a:solidFill>
                  </a:rPr>
                  <a:t>𝑟</a:t>
                </a:r>
                <a:r>
                  <a:rPr lang="en-US" sz="2400" dirty="0"/>
                  <a:t> be the annual percentage depreciation.</a:t>
                </a:r>
              </a:p>
              <a:p>
                <a:r>
                  <a:rPr lang="en-US" sz="2400" dirty="0"/>
                  <a:t>The recurrence model for the value of the investment after 𝑛 years is:</a:t>
                </a:r>
              </a:p>
              <a:p>
                <a14:m>
                  <m:oMath xmlns:m="http://schemas.openxmlformats.org/officeDocument/2006/math">
                    <m:sSub>
                      <m:sSubPr>
                        <m:ctrlPr>
                          <a:rPr lang="en-US" sz="2400" i="1" dirty="0" smtClean="0">
                            <a:solidFill>
                              <a:srgbClr val="0070C0"/>
                            </a:solidFill>
                            <a:latin typeface="Cambria Math" panose="02040503050406030204" pitchFamily="18" charset="0"/>
                          </a:rPr>
                        </m:ctrlPr>
                      </m:sSubPr>
                      <m:e>
                        <m:r>
                          <a:rPr lang="en-AU" sz="2400" i="1" dirty="0">
                            <a:solidFill>
                              <a:srgbClr val="0070C0"/>
                            </a:solidFill>
                            <a:latin typeface="Cambria Math" panose="02040503050406030204" pitchFamily="18" charset="0"/>
                          </a:rPr>
                          <m:t>𝑽</m:t>
                        </m:r>
                      </m:e>
                      <m:sub>
                        <m:r>
                          <a:rPr lang="en-AU" sz="2400" b="1" i="1" dirty="0" smtClean="0">
                            <a:solidFill>
                              <a:srgbClr val="0070C0"/>
                            </a:solidFill>
                            <a:latin typeface="Cambria Math" panose="02040503050406030204" pitchFamily="18" charset="0"/>
                          </a:rPr>
                          <m:t>𝟎</m:t>
                        </m:r>
                      </m:sub>
                    </m:sSub>
                  </m:oMath>
                </a14:m>
                <a:r>
                  <a:rPr lang="en-US" sz="2400" dirty="0">
                    <a:solidFill>
                      <a:srgbClr val="0070C0"/>
                    </a:solidFill>
                  </a:rPr>
                  <a:t> = initial value,      </a:t>
                </a:r>
                <a14:m>
                  <m:oMath xmlns:m="http://schemas.openxmlformats.org/officeDocument/2006/math">
                    <m:sSub>
                      <m:sSubPr>
                        <m:ctrlPr>
                          <a:rPr lang="en-US" sz="2400" i="1" dirty="0">
                            <a:solidFill>
                              <a:srgbClr val="0070C0"/>
                            </a:solidFill>
                            <a:latin typeface="Cambria Math" panose="02040503050406030204" pitchFamily="18" charset="0"/>
                          </a:rPr>
                        </m:ctrlPr>
                      </m:sSubPr>
                      <m:e>
                        <m:r>
                          <a:rPr lang="en-AU" sz="2400" i="1" dirty="0">
                            <a:solidFill>
                              <a:srgbClr val="0070C0"/>
                            </a:solidFill>
                            <a:latin typeface="Cambria Math" panose="02040503050406030204" pitchFamily="18" charset="0"/>
                          </a:rPr>
                          <m:t>𝑽</m:t>
                        </m:r>
                      </m:e>
                      <m:sub>
                        <m:r>
                          <a:rPr lang="en-AU" sz="2400" i="1" dirty="0">
                            <a:solidFill>
                              <a:srgbClr val="0070C0"/>
                            </a:solidFill>
                            <a:latin typeface="Cambria Math" panose="02040503050406030204" pitchFamily="18" charset="0"/>
                          </a:rPr>
                          <m:t>𝒏</m:t>
                        </m:r>
                        <m:r>
                          <a:rPr lang="en-AU" sz="2400" b="1" i="1" dirty="0" smtClean="0">
                            <a:solidFill>
                              <a:srgbClr val="0070C0"/>
                            </a:solidFill>
                            <a:latin typeface="Cambria Math" panose="02040503050406030204" pitchFamily="18" charset="0"/>
                          </a:rPr>
                          <m:t>+</m:t>
                        </m:r>
                        <m:r>
                          <a:rPr lang="en-AU" sz="2400" b="1" i="1" dirty="0" smtClean="0">
                            <a:solidFill>
                              <a:srgbClr val="0070C0"/>
                            </a:solidFill>
                            <a:latin typeface="Cambria Math" panose="02040503050406030204" pitchFamily="18" charset="0"/>
                          </a:rPr>
                          <m:t>𝟏</m:t>
                        </m:r>
                      </m:sub>
                    </m:sSub>
                  </m:oMath>
                </a14:m>
                <a:r>
                  <a:rPr lang="en-US" sz="2400" dirty="0">
                    <a:solidFill>
                      <a:srgbClr val="0070C0"/>
                    </a:solidFill>
                  </a:rPr>
                  <a:t> =𝑅 </a:t>
                </a:r>
                <a14:m>
                  <m:oMath xmlns:m="http://schemas.openxmlformats.org/officeDocument/2006/math">
                    <m:sSub>
                      <m:sSubPr>
                        <m:ctrlPr>
                          <a:rPr lang="en-US" sz="2400" i="1" dirty="0">
                            <a:solidFill>
                              <a:srgbClr val="0070C0"/>
                            </a:solidFill>
                            <a:latin typeface="Cambria Math" panose="02040503050406030204" pitchFamily="18" charset="0"/>
                          </a:rPr>
                        </m:ctrlPr>
                      </m:sSubPr>
                      <m:e>
                        <m:r>
                          <a:rPr lang="en-AU" sz="2400" i="1" dirty="0">
                            <a:solidFill>
                              <a:srgbClr val="0070C0"/>
                            </a:solidFill>
                            <a:latin typeface="Cambria Math" panose="02040503050406030204" pitchFamily="18" charset="0"/>
                          </a:rPr>
                          <m:t>𝑽</m:t>
                        </m:r>
                      </m:e>
                      <m:sub>
                        <m:r>
                          <a:rPr lang="en-AU" sz="2400" i="1" dirty="0">
                            <a:solidFill>
                              <a:srgbClr val="0070C0"/>
                            </a:solidFill>
                            <a:latin typeface="Cambria Math" panose="02040503050406030204" pitchFamily="18" charset="0"/>
                          </a:rPr>
                          <m:t>𝒏</m:t>
                        </m:r>
                      </m:sub>
                    </m:sSub>
                  </m:oMath>
                </a14:m>
                <a:r>
                  <a:rPr lang="en-US" sz="2400" dirty="0">
                    <a:solidFill>
                      <a:srgbClr val="0070C0"/>
                    </a:solidFill>
                  </a:rPr>
                  <a:t>       where 𝑅=1</a:t>
                </a:r>
                <a14:m>
                  <m:oMath xmlns:m="http://schemas.openxmlformats.org/officeDocument/2006/math">
                    <m:r>
                      <a:rPr lang="en-US" sz="2400" i="1" dirty="0" smtClean="0">
                        <a:solidFill>
                          <a:srgbClr val="0070C0"/>
                        </a:solidFill>
                        <a:latin typeface="Cambria Math" panose="02040503050406030204" pitchFamily="18" charset="0"/>
                        <a:ea typeface="Cambria Math" panose="02040503050406030204" pitchFamily="18" charset="0"/>
                      </a:rPr>
                      <m:t>−</m:t>
                    </m:r>
                    <m:f>
                      <m:fPr>
                        <m:ctrlPr>
                          <a:rPr lang="en-US" sz="2400" i="1" smtClean="0">
                            <a:solidFill>
                              <a:srgbClr val="0070C0"/>
                            </a:solidFill>
                            <a:latin typeface="Cambria Math" panose="02040503050406030204" pitchFamily="18" charset="0"/>
                          </a:rPr>
                        </m:ctrlPr>
                      </m:fPr>
                      <m:num>
                        <m:r>
                          <a:rPr lang="en-AU" sz="2400" b="1" i="1" smtClean="0">
                            <a:solidFill>
                              <a:srgbClr val="0070C0"/>
                            </a:solidFill>
                            <a:latin typeface="Cambria Math" panose="02040503050406030204" pitchFamily="18" charset="0"/>
                          </a:rPr>
                          <m:t>𝒓</m:t>
                        </m:r>
                      </m:num>
                      <m:den>
                        <m:r>
                          <a:rPr lang="en-AU" sz="2400" b="1" i="1" smtClean="0">
                            <a:solidFill>
                              <a:srgbClr val="0070C0"/>
                            </a:solidFill>
                            <a:latin typeface="Cambria Math" panose="02040503050406030204" pitchFamily="18" charset="0"/>
                          </a:rPr>
                          <m:t>𝟏𝟎𝟎</m:t>
                        </m:r>
                      </m:den>
                    </m:f>
                  </m:oMath>
                </a14:m>
                <a:endParaRPr lang="en-US" sz="2400" dirty="0"/>
              </a:p>
            </p:txBody>
          </p:sp>
        </mc:Choice>
        <mc:Fallback xmlns="">
          <p:sp>
            <p:nvSpPr>
              <p:cNvPr id="3" name="Content Placeholder 2">
                <a:extLst>
                  <a:ext uri="{FF2B5EF4-FFF2-40B4-BE49-F238E27FC236}">
                    <a16:creationId xmlns:a16="http://schemas.microsoft.com/office/drawing/2014/main" id="{A1927044-1F78-3440-9996-5E2F8C79053B}"/>
                  </a:ext>
                </a:extLst>
              </p:cNvPr>
              <p:cNvSpPr>
                <a:spLocks noGrp="1" noRot="1" noChangeAspect="1" noMove="1" noResize="1" noEditPoints="1" noAdjustHandles="1" noChangeArrowheads="1" noChangeShapeType="1" noTextEdit="1"/>
              </p:cNvSpPr>
              <p:nvPr>
                <p:ph idx="1"/>
              </p:nvPr>
            </p:nvSpPr>
            <p:spPr>
              <a:xfrm>
                <a:off x="1102777" y="2535201"/>
                <a:ext cx="10973109" cy="3426158"/>
              </a:xfrm>
              <a:blipFill>
                <a:blip r:embed="rId2"/>
                <a:stretch>
                  <a:fillRect l="-1618" t="-1476"/>
                </a:stretch>
              </a:blipFill>
            </p:spPr>
            <p:txBody>
              <a:bodyPr/>
              <a:lstStyle/>
              <a:p>
                <a:r>
                  <a:rPr lang="en-US">
                    <a:noFill/>
                  </a:rPr>
                  <a:t> </a:t>
                </a:r>
              </a:p>
            </p:txBody>
          </p:sp>
        </mc:Fallback>
      </mc:AlternateContent>
      <p:pic>
        <p:nvPicPr>
          <p:cNvPr id="2050" name="Picture 2" descr="What is Compound Interest, and How does it Work?">
            <a:extLst>
              <a:ext uri="{FF2B5EF4-FFF2-40B4-BE49-F238E27FC236}">
                <a16:creationId xmlns:a16="http://schemas.microsoft.com/office/drawing/2014/main" id="{78B63E62-D516-C54A-89DF-15A379C9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070" y="5019936"/>
            <a:ext cx="2302328" cy="1279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228047-7EFB-ED4D-8723-69E2CABD8D9C}"/>
              </a:ext>
            </a:extLst>
          </p:cNvPr>
          <p:cNvSpPr txBox="1"/>
          <p:nvPr/>
        </p:nvSpPr>
        <p:spPr>
          <a:xfrm>
            <a:off x="1561790" y="5299185"/>
            <a:ext cx="1495280" cy="830997"/>
          </a:xfrm>
          <a:prstGeom prst="rect">
            <a:avLst/>
          </a:prstGeom>
          <a:noFill/>
        </p:spPr>
        <p:txBody>
          <a:bodyPr wrap="square" rtlCol="0">
            <a:spAutoFit/>
          </a:bodyPr>
          <a:lstStyle/>
          <a:p>
            <a:r>
              <a:rPr lang="en-US" sz="2400" dirty="0">
                <a:solidFill>
                  <a:srgbClr val="0070C0"/>
                </a:solidFill>
              </a:rPr>
              <a:t>Compound Interest</a:t>
            </a:r>
          </a:p>
        </p:txBody>
      </p:sp>
      <p:sp>
        <p:nvSpPr>
          <p:cNvPr id="10" name="TextBox 9">
            <a:extLst>
              <a:ext uri="{FF2B5EF4-FFF2-40B4-BE49-F238E27FC236}">
                <a16:creationId xmlns:a16="http://schemas.microsoft.com/office/drawing/2014/main" id="{6F4FE13F-78FA-DC4E-AE3B-2F8AD6AEB8D7}"/>
              </a:ext>
            </a:extLst>
          </p:cNvPr>
          <p:cNvSpPr txBox="1"/>
          <p:nvPr/>
        </p:nvSpPr>
        <p:spPr>
          <a:xfrm>
            <a:off x="8398328" y="5299186"/>
            <a:ext cx="2523649" cy="830997"/>
          </a:xfrm>
          <a:prstGeom prst="rect">
            <a:avLst/>
          </a:prstGeom>
          <a:noFill/>
        </p:spPr>
        <p:txBody>
          <a:bodyPr wrap="square" rtlCol="0">
            <a:spAutoFit/>
          </a:bodyPr>
          <a:lstStyle/>
          <a:p>
            <a:r>
              <a:rPr lang="en-US" sz="2400" dirty="0">
                <a:solidFill>
                  <a:srgbClr val="0070C0"/>
                </a:solidFill>
              </a:rPr>
              <a:t>Reducing Balance Depreciation</a:t>
            </a:r>
          </a:p>
        </p:txBody>
      </p:sp>
      <p:pic>
        <p:nvPicPr>
          <p:cNvPr id="9" name="Content Placeholder 6">
            <a:extLst>
              <a:ext uri="{FF2B5EF4-FFF2-40B4-BE49-F238E27FC236}">
                <a16:creationId xmlns:a16="http://schemas.microsoft.com/office/drawing/2014/main" id="{F33F7709-BB45-6548-ADF6-5B1188DCB664}"/>
              </a:ext>
            </a:extLst>
          </p:cNvPr>
          <p:cNvPicPr>
            <a:picLocks noChangeAspect="1"/>
          </p:cNvPicPr>
          <p:nvPr/>
        </p:nvPicPr>
        <p:blipFill>
          <a:blip r:embed="rId4"/>
          <a:stretch>
            <a:fillRect/>
          </a:stretch>
        </p:blipFill>
        <p:spPr>
          <a:xfrm>
            <a:off x="6173467" y="5019936"/>
            <a:ext cx="2141904" cy="1279072"/>
          </a:xfrm>
          <a:prstGeom prst="rect">
            <a:avLst/>
          </a:prstGeom>
        </p:spPr>
      </p:pic>
    </p:spTree>
    <p:extLst>
      <p:ext uri="{BB962C8B-B14F-4D97-AF65-F5344CB8AC3E}">
        <p14:creationId xmlns:p14="http://schemas.microsoft.com/office/powerpoint/2010/main" val="275280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53BF-2233-5E4F-BF4B-26B97F95FA86}"/>
              </a:ext>
            </a:extLst>
          </p:cNvPr>
          <p:cNvSpPr>
            <a:spLocks noGrp="1"/>
          </p:cNvSpPr>
          <p:nvPr>
            <p:ph type="title"/>
          </p:nvPr>
        </p:nvSpPr>
        <p:spPr>
          <a:xfrm>
            <a:off x="62367" y="2524049"/>
            <a:ext cx="3761810" cy="3627481"/>
          </a:xfrm>
        </p:spPr>
        <p:txBody>
          <a:bodyPr>
            <a:normAutofit fontScale="90000"/>
          </a:bodyPr>
          <a:lstStyle/>
          <a:p>
            <a:r>
              <a:rPr lang="en-US" sz="4200" dirty="0"/>
              <a:t>A recurrence model for geometric growth and decay</a:t>
            </a:r>
          </a:p>
        </p:txBody>
      </p:sp>
      <p:pic>
        <p:nvPicPr>
          <p:cNvPr id="9" name="Picture 8">
            <a:extLst>
              <a:ext uri="{FF2B5EF4-FFF2-40B4-BE49-F238E27FC236}">
                <a16:creationId xmlns:a16="http://schemas.microsoft.com/office/drawing/2014/main" id="{3154AA82-5EBC-40D3-93AF-CEE29338F7AC}"/>
              </a:ext>
            </a:extLst>
          </p:cNvPr>
          <p:cNvPicPr>
            <a:picLocks noChangeAspect="1"/>
          </p:cNvPicPr>
          <p:nvPr/>
        </p:nvPicPr>
        <p:blipFill>
          <a:blip r:embed="rId2"/>
          <a:stretch>
            <a:fillRect/>
          </a:stretch>
        </p:blipFill>
        <p:spPr>
          <a:xfrm>
            <a:off x="62367" y="34901"/>
            <a:ext cx="12055491" cy="2161342"/>
          </a:xfrm>
          <a:prstGeom prst="rect">
            <a:avLst/>
          </a:prstGeom>
        </p:spPr>
      </p:pic>
      <p:pic>
        <p:nvPicPr>
          <p:cNvPr id="11" name="Picture 10">
            <a:extLst>
              <a:ext uri="{FF2B5EF4-FFF2-40B4-BE49-F238E27FC236}">
                <a16:creationId xmlns:a16="http://schemas.microsoft.com/office/drawing/2014/main" id="{B246407A-8E36-467D-AD8C-FFA48FF35A5A}"/>
              </a:ext>
            </a:extLst>
          </p:cNvPr>
          <p:cNvPicPr>
            <a:picLocks noChangeAspect="1"/>
          </p:cNvPicPr>
          <p:nvPr/>
        </p:nvPicPr>
        <p:blipFill>
          <a:blip r:embed="rId3"/>
          <a:stretch>
            <a:fillRect/>
          </a:stretch>
        </p:blipFill>
        <p:spPr>
          <a:xfrm>
            <a:off x="3997175" y="3417210"/>
            <a:ext cx="8048898" cy="2297218"/>
          </a:xfrm>
          <a:prstGeom prst="rect">
            <a:avLst/>
          </a:prstGeom>
        </p:spPr>
      </p:pic>
    </p:spTree>
    <p:extLst>
      <p:ext uri="{BB962C8B-B14F-4D97-AF65-F5344CB8AC3E}">
        <p14:creationId xmlns:p14="http://schemas.microsoft.com/office/powerpoint/2010/main" val="20705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53BF-2233-5E4F-BF4B-26B97F95FA86}"/>
              </a:ext>
            </a:extLst>
          </p:cNvPr>
          <p:cNvSpPr>
            <a:spLocks noGrp="1"/>
          </p:cNvSpPr>
          <p:nvPr>
            <p:ph type="title"/>
          </p:nvPr>
        </p:nvSpPr>
        <p:spPr>
          <a:xfrm>
            <a:off x="617220" y="55171"/>
            <a:ext cx="11574780" cy="1095088"/>
          </a:xfrm>
        </p:spPr>
        <p:txBody>
          <a:bodyPr>
            <a:noAutofit/>
          </a:bodyPr>
          <a:lstStyle/>
          <a:p>
            <a:r>
              <a:rPr lang="en-US" sz="2800" dirty="0"/>
              <a:t>A rules for the nth term in a sequence representing geometric growth or decay</a:t>
            </a:r>
          </a:p>
        </p:txBody>
      </p:sp>
      <p:pic>
        <p:nvPicPr>
          <p:cNvPr id="4" name="Picture 3">
            <a:extLst>
              <a:ext uri="{FF2B5EF4-FFF2-40B4-BE49-F238E27FC236}">
                <a16:creationId xmlns:a16="http://schemas.microsoft.com/office/drawing/2014/main" id="{29166EC3-137B-4901-8552-1CB34DE2F009}"/>
              </a:ext>
            </a:extLst>
          </p:cNvPr>
          <p:cNvPicPr>
            <a:picLocks noChangeAspect="1"/>
          </p:cNvPicPr>
          <p:nvPr/>
        </p:nvPicPr>
        <p:blipFill>
          <a:blip r:embed="rId2"/>
          <a:stretch>
            <a:fillRect/>
          </a:stretch>
        </p:blipFill>
        <p:spPr>
          <a:xfrm>
            <a:off x="1151738" y="1150259"/>
            <a:ext cx="9243861" cy="2080260"/>
          </a:xfrm>
          <a:prstGeom prst="rect">
            <a:avLst/>
          </a:prstGeom>
        </p:spPr>
      </p:pic>
      <p:pic>
        <p:nvPicPr>
          <p:cNvPr id="6" name="Picture 5">
            <a:extLst>
              <a:ext uri="{FF2B5EF4-FFF2-40B4-BE49-F238E27FC236}">
                <a16:creationId xmlns:a16="http://schemas.microsoft.com/office/drawing/2014/main" id="{90A397DC-FD50-415A-AD18-A671D1F9180B}"/>
              </a:ext>
            </a:extLst>
          </p:cNvPr>
          <p:cNvPicPr>
            <a:picLocks noChangeAspect="1"/>
          </p:cNvPicPr>
          <p:nvPr/>
        </p:nvPicPr>
        <p:blipFill>
          <a:blip r:embed="rId3"/>
          <a:stretch>
            <a:fillRect/>
          </a:stretch>
        </p:blipFill>
        <p:spPr>
          <a:xfrm>
            <a:off x="1109249" y="3230519"/>
            <a:ext cx="9286350" cy="3627481"/>
          </a:xfrm>
          <a:prstGeom prst="rect">
            <a:avLst/>
          </a:prstGeom>
        </p:spPr>
      </p:pic>
    </p:spTree>
    <p:extLst>
      <p:ext uri="{BB962C8B-B14F-4D97-AF65-F5344CB8AC3E}">
        <p14:creationId xmlns:p14="http://schemas.microsoft.com/office/powerpoint/2010/main" val="23200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A2A7-33CE-5E45-8C37-FD84ECD7F09F}"/>
              </a:ext>
            </a:extLst>
          </p:cNvPr>
          <p:cNvSpPr>
            <a:spLocks noGrp="1"/>
          </p:cNvSpPr>
          <p:nvPr>
            <p:ph type="title"/>
          </p:nvPr>
        </p:nvSpPr>
        <p:spPr>
          <a:xfrm>
            <a:off x="2552700" y="293347"/>
            <a:ext cx="6983186" cy="687388"/>
          </a:xfrm>
        </p:spPr>
        <p:txBody>
          <a:bodyPr>
            <a:normAutofit/>
          </a:bodyPr>
          <a:lstStyle/>
          <a:p>
            <a:r>
              <a:rPr lang="en-US" dirty="0"/>
              <a:t>Nominal interest rate</a:t>
            </a:r>
          </a:p>
        </p:txBody>
      </p:sp>
      <p:sp>
        <p:nvSpPr>
          <p:cNvPr id="3" name="Content Placeholder 2">
            <a:extLst>
              <a:ext uri="{FF2B5EF4-FFF2-40B4-BE49-F238E27FC236}">
                <a16:creationId xmlns:a16="http://schemas.microsoft.com/office/drawing/2014/main" id="{D653FEE9-160C-484D-A6A7-07F525BC3696}"/>
              </a:ext>
            </a:extLst>
          </p:cNvPr>
          <p:cNvSpPr>
            <a:spLocks noGrp="1"/>
          </p:cNvSpPr>
          <p:nvPr>
            <p:ph idx="1"/>
          </p:nvPr>
        </p:nvSpPr>
        <p:spPr>
          <a:xfrm>
            <a:off x="891539" y="1140392"/>
            <a:ext cx="10515600" cy="5916612"/>
          </a:xfrm>
        </p:spPr>
        <p:txBody>
          <a:bodyPr/>
          <a:lstStyle/>
          <a:p>
            <a:r>
              <a:rPr lang="en-US" dirty="0"/>
              <a:t>Compound interest rates are usually quoted as annual rates, or interest rate per annum. This rate is called the </a:t>
            </a:r>
            <a:r>
              <a:rPr lang="en-US" dirty="0">
                <a:solidFill>
                  <a:srgbClr val="0070C0"/>
                </a:solidFill>
              </a:rPr>
              <a:t>nominal interest rate </a:t>
            </a:r>
            <a:r>
              <a:rPr lang="en-US" dirty="0"/>
              <a:t>for the investment or loan.</a:t>
            </a:r>
          </a:p>
          <a:p>
            <a:r>
              <a:rPr lang="en-US" dirty="0"/>
              <a:t>The time period after which compound interest is calculated and paid is called the </a:t>
            </a:r>
            <a:r>
              <a:rPr lang="en-US" dirty="0">
                <a:solidFill>
                  <a:srgbClr val="0070C0"/>
                </a:solidFill>
              </a:rPr>
              <a:t>compounding period</a:t>
            </a:r>
            <a:r>
              <a:rPr lang="en-US" dirty="0"/>
              <a:t>.</a:t>
            </a:r>
          </a:p>
          <a:p>
            <a:endParaRPr lang="en-US" dirty="0"/>
          </a:p>
        </p:txBody>
      </p:sp>
      <p:pic>
        <p:nvPicPr>
          <p:cNvPr id="4" name="Picture 3">
            <a:extLst>
              <a:ext uri="{FF2B5EF4-FFF2-40B4-BE49-F238E27FC236}">
                <a16:creationId xmlns:a16="http://schemas.microsoft.com/office/drawing/2014/main" id="{20D321BC-D66E-8B49-B712-AC1608B52FD6}"/>
              </a:ext>
            </a:extLst>
          </p:cNvPr>
          <p:cNvPicPr>
            <a:picLocks noChangeAspect="1"/>
          </p:cNvPicPr>
          <p:nvPr/>
        </p:nvPicPr>
        <p:blipFill>
          <a:blip r:embed="rId2"/>
          <a:stretch>
            <a:fillRect/>
          </a:stretch>
        </p:blipFill>
        <p:spPr>
          <a:xfrm>
            <a:off x="1002575" y="3819865"/>
            <a:ext cx="10622278" cy="2231571"/>
          </a:xfrm>
          <a:prstGeom prst="rect">
            <a:avLst/>
          </a:prstGeom>
        </p:spPr>
      </p:pic>
    </p:spTree>
    <p:extLst>
      <p:ext uri="{BB962C8B-B14F-4D97-AF65-F5344CB8AC3E}">
        <p14:creationId xmlns:p14="http://schemas.microsoft.com/office/powerpoint/2010/main" val="2037545677"/>
      </p:ext>
    </p:extLst>
  </p:cSld>
  <p:clrMapOvr>
    <a:masterClrMapping/>
  </p:clrMapOvr>
</p:sld>
</file>

<file path=ppt/theme/theme1.xml><?xml version="1.0" encoding="utf-8"?>
<a:theme xmlns:a="http://schemas.openxmlformats.org/drawingml/2006/main" name="GradientRiseVTI">
  <a:themeElements>
    <a:clrScheme name="AnalogousFromRegularSeedLeftStep">
      <a:dk1>
        <a:srgbClr val="000000"/>
      </a:dk1>
      <a:lt1>
        <a:srgbClr val="FFFFFF"/>
      </a:lt1>
      <a:dk2>
        <a:srgbClr val="321C1C"/>
      </a:dk2>
      <a:lt2>
        <a:srgbClr val="F1F0F3"/>
      </a:lt2>
      <a:accent1>
        <a:srgbClr val="87AB36"/>
      </a:accent1>
      <a:accent2>
        <a:srgbClr val="AFA02C"/>
      </a:accent2>
      <a:accent3>
        <a:srgbClr val="CE8441"/>
      </a:accent3>
      <a:accent4>
        <a:srgbClr val="BD3830"/>
      </a:accent4>
      <a:accent5>
        <a:srgbClr val="CE4174"/>
      </a:accent5>
      <a:accent6>
        <a:srgbClr val="BD309D"/>
      </a:accent6>
      <a:hlink>
        <a:srgbClr val="7956C6"/>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1220</Words>
  <Application>Microsoft Office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STIXGeneral-Italic</vt:lpstr>
      <vt:lpstr>STIXGeneral-Regular</vt:lpstr>
      <vt:lpstr>Arial</vt:lpstr>
      <vt:lpstr>Calibri</vt:lpstr>
      <vt:lpstr>Cambria Math</vt:lpstr>
      <vt:lpstr>Open Sans</vt:lpstr>
      <vt:lpstr>Times New Roman</vt:lpstr>
      <vt:lpstr>Tw Cen MT</vt:lpstr>
      <vt:lpstr>Wingdings</vt:lpstr>
      <vt:lpstr>GradientRiseVTI</vt:lpstr>
      <vt:lpstr>Modelling growth and decay using recursion</vt:lpstr>
      <vt:lpstr>Arithmetic vs. Geometric Sequences</vt:lpstr>
      <vt:lpstr>A recurrence model for linear growth and decay</vt:lpstr>
      <vt:lpstr>A recurrence model for linear growth and decay</vt:lpstr>
      <vt:lpstr>Rules for linear growth  and decay</vt:lpstr>
      <vt:lpstr>A recurrence model for reducing balance depreciation</vt:lpstr>
      <vt:lpstr>A recurrence model for geometric growth and decay</vt:lpstr>
      <vt:lpstr>A rules for the nth term in a sequence representing geometric growth or decay</vt:lpstr>
      <vt:lpstr>Nominal interest rate</vt:lpstr>
      <vt:lpstr>Converting nominal interest rates to compounding interest rates</vt:lpstr>
      <vt:lpstr>Effective interest rates</vt:lpstr>
      <vt:lpstr>Effective interest rates</vt:lpstr>
      <vt:lpstr>Key vocabularies</vt:lpstr>
      <vt:lpstr>Linear growth and decay </vt:lpstr>
      <vt:lpstr>Geometric growth and decay</vt:lpstr>
      <vt:lpstr>Skill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growth and decay using recursion</dc:title>
  <dc:creator>Yongmei Zhang</dc:creator>
  <cp:lastModifiedBy>Lyn ZHANG</cp:lastModifiedBy>
  <cp:revision>18</cp:revision>
  <dcterms:created xsi:type="dcterms:W3CDTF">2020-11-30T02:47:10Z</dcterms:created>
  <dcterms:modified xsi:type="dcterms:W3CDTF">2023-02-12T21:02:42Z</dcterms:modified>
</cp:coreProperties>
</file>