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5"/>
  </p:normalViewPr>
  <p:slideViewPr>
    <p:cSldViewPr snapToGrid="0" snapToObjects="1">
      <p:cViewPr varScale="1">
        <p:scale>
          <a:sx n="74" d="100"/>
          <a:sy n="74" d="100"/>
        </p:scale>
        <p:origin x="3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1/12/2021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Wednesday, December 1, 2021</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Wednesday, December 1, 2021</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Wednesday, December 1, 2021</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Wednesday, December 1, 2021</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Wednesday, December 1, 2021</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Wednesday, December 1, 2021</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Wednesday, December 1, 2021</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Wednesday, December 1, 2021</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Wednesday, December 1, 2021</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Wednesday, December 1, 2021</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Wednesday, December 1, 2021</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Wednesday, December 1, 2021</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2"/>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2725960" cy="4031611"/>
          </a:xfrm>
        </p:spPr>
        <p:txBody>
          <a:bodyPr anchor="t">
            <a:normAutofit/>
          </a:bodyPr>
          <a:lstStyle/>
          <a:p>
            <a:r>
              <a:rPr lang="en-US" sz="4100">
                <a:solidFill>
                  <a:schemeClr val="bg2"/>
                </a:solidFill>
              </a:rPr>
              <a:t>Analysing reducing-balance loans with recurrence relations </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a:solidFill>
                  <a:schemeClr val="bg2">
                    <a:alpha val="56000"/>
                  </a:schemeClr>
                </a:solidFill>
              </a:rPr>
              <a:t>9B</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ABFD-0703-224D-8056-3A55D7255FF9}"/>
              </a:ext>
            </a:extLst>
          </p:cNvPr>
          <p:cNvSpPr>
            <a:spLocks noGrp="1"/>
          </p:cNvSpPr>
          <p:nvPr>
            <p:ph type="title"/>
          </p:nvPr>
        </p:nvSpPr>
        <p:spPr>
          <a:xfrm>
            <a:off x="1343025" y="154668"/>
            <a:ext cx="10406063" cy="1263423"/>
          </a:xfrm>
        </p:spPr>
        <p:txBody>
          <a:bodyPr/>
          <a:lstStyle/>
          <a:p>
            <a:r>
              <a:rPr lang="en-US" dirty="0"/>
              <a:t>Reducing-balance loans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727BE-A28A-974C-98C6-8AC9F6EE6AA6}"/>
                  </a:ext>
                </a:extLst>
              </p:cNvPr>
              <p:cNvSpPr>
                <a:spLocks noGrp="1"/>
              </p:cNvSpPr>
              <p:nvPr>
                <p:ph idx="1"/>
              </p:nvPr>
            </p:nvSpPr>
            <p:spPr>
              <a:xfrm>
                <a:off x="509066" y="960550"/>
                <a:ext cx="11240022" cy="5897450"/>
              </a:xfrm>
              <a:solidFill>
                <a:schemeClr val="bg2">
                  <a:lumMod val="75000"/>
                </a:schemeClr>
              </a:solidFill>
            </p:spPr>
            <p:txBody>
              <a:bodyPr/>
              <a:lstStyle/>
              <a:p>
                <a:r>
                  <a:rPr lang="en-US" sz="2400" dirty="0">
                    <a:solidFill>
                      <a:srgbClr val="0070C0">
                        <a:alpha val="77000"/>
                      </a:srgbClr>
                    </a:solidFill>
                  </a:rPr>
                  <a:t>A reducing-balance loan </a:t>
                </a:r>
                <a:r>
                  <a:rPr lang="en-US" sz="2400" dirty="0"/>
                  <a:t>is effectively a compound interest loan, with regular payments. Personal loans and mortgages (home loans) are examples of reducing-balance loans.</a:t>
                </a:r>
              </a:p>
              <a:p>
                <a:r>
                  <a:rPr lang="en-US" sz="2400" dirty="0"/>
                  <a:t>Modelling reducing balance loans</a:t>
                </a:r>
              </a:p>
              <a:p>
                <a:r>
                  <a:rPr lang="en-US" sz="2400" dirty="0"/>
                  <a:t>Let </a:t>
                </a:r>
                <a14:m>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𝑉</m:t>
                        </m:r>
                      </m:e>
                      <m:sub>
                        <m:r>
                          <a:rPr lang="en-AU" sz="2400" b="0" i="1" smtClean="0">
                            <a:latin typeface="Cambria Math" panose="02040503050406030204" pitchFamily="18" charset="0"/>
                          </a:rPr>
                          <m:t>𝑛</m:t>
                        </m:r>
                      </m:sub>
                    </m:sSub>
                  </m:oMath>
                </a14:m>
                <a:r>
                  <a:rPr lang="en-US" sz="2400" dirty="0"/>
                  <a:t> be the balance of the loan after 𝑛 payments have been made.</a:t>
                </a:r>
              </a:p>
              <a:p>
                <a:r>
                  <a:rPr lang="en-US" sz="2400" dirty="0"/>
                  <a:t>Let 𝑟 be the interest rate per compounding period.</a:t>
                </a:r>
              </a:p>
              <a:p>
                <a:r>
                  <a:rPr lang="en-US" sz="2400" dirty="0"/>
                  <a:t>Let 𝐷 be the payment made.</a:t>
                </a:r>
              </a:p>
              <a:p>
                <a:r>
                  <a:rPr lang="en-US" sz="2400" dirty="0"/>
                  <a:t>A recurrence relation rule that can be used to model a reducing balance loan is</a:t>
                </a:r>
              </a:p>
              <a:p>
                <a14:m>
                  <m:oMath xmlns:m="http://schemas.openxmlformats.org/officeDocument/2006/math">
                    <m:sSub>
                      <m:sSubPr>
                        <m:ctrlPr>
                          <a:rPr lang="en-US" sz="2400" i="1" smtClean="0">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b="0" i="1" smtClean="0">
                            <a:solidFill>
                              <a:srgbClr val="0070C0">
                                <a:alpha val="77000"/>
                              </a:srgbClr>
                            </a:solidFill>
                            <a:latin typeface="Cambria Math" panose="02040503050406030204" pitchFamily="18" charset="0"/>
                          </a:rPr>
                          <m:t>0</m:t>
                        </m:r>
                      </m:sub>
                    </m:sSub>
                  </m:oMath>
                </a14:m>
                <a:r>
                  <a:rPr lang="en-US" sz="2400" dirty="0">
                    <a:solidFill>
                      <a:srgbClr val="0070C0">
                        <a:alpha val="77000"/>
                      </a:srgbClr>
                    </a:solidFill>
                  </a:rPr>
                  <a:t> = the principal,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r>
                          <a:rPr lang="en-AU" sz="2400" b="0" i="1" smtClean="0">
                            <a:solidFill>
                              <a:srgbClr val="0070C0">
                                <a:alpha val="77000"/>
                              </a:srgbClr>
                            </a:solidFill>
                            <a:latin typeface="Cambria Math" panose="02040503050406030204" pitchFamily="18" charset="0"/>
                          </a:rPr>
                          <m:t>+1</m:t>
                        </m:r>
                      </m:sub>
                    </m:sSub>
                  </m:oMath>
                </a14:m>
                <a:r>
                  <a:rPr lang="en-US" sz="2400" dirty="0">
                    <a:solidFill>
                      <a:srgbClr val="0070C0">
                        <a:alpha val="77000"/>
                      </a:srgbClr>
                    </a:solidFill>
                  </a:rPr>
                  <a:t> =𝑅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sub>
                    </m:sSub>
                  </m:oMath>
                </a14:m>
                <a:r>
                  <a:rPr lang="en-US" sz="2400" dirty="0">
                    <a:solidFill>
                      <a:srgbClr val="0070C0">
                        <a:alpha val="77000"/>
                      </a:srgbClr>
                    </a:solidFill>
                  </a:rPr>
                  <a:t> −𝐷</a:t>
                </a:r>
              </a:p>
              <a:p>
                <a:r>
                  <a:rPr lang="en-US" sz="2400" dirty="0">
                    <a:solidFill>
                      <a:srgbClr val="0070C0">
                        <a:alpha val="77000"/>
                      </a:srgbClr>
                    </a:solidFill>
                  </a:rPr>
                  <a:t>where    𝑅=1+</a:t>
                </a:r>
                <a14:m>
                  <m:oMath xmlns:m="http://schemas.openxmlformats.org/officeDocument/2006/math">
                    <m:f>
                      <m:fPr>
                        <m:ctrlPr>
                          <a:rPr lang="en-US" sz="2400" i="1" smtClean="0">
                            <a:solidFill>
                              <a:srgbClr val="0070C0">
                                <a:alpha val="77000"/>
                              </a:srgbClr>
                            </a:solidFill>
                            <a:latin typeface="Cambria Math" panose="02040503050406030204" pitchFamily="18" charset="0"/>
                          </a:rPr>
                        </m:ctrlPr>
                      </m:fPr>
                      <m:num>
                        <m:r>
                          <a:rPr lang="en-AU" sz="2400" b="0" i="1" smtClean="0">
                            <a:solidFill>
                              <a:srgbClr val="0070C0">
                                <a:alpha val="77000"/>
                              </a:srgbClr>
                            </a:solidFill>
                            <a:latin typeface="Cambria Math" panose="02040503050406030204" pitchFamily="18" charset="0"/>
                          </a:rPr>
                          <m:t>𝑟</m:t>
                        </m:r>
                      </m:num>
                      <m:den>
                        <m:r>
                          <a:rPr lang="en-AU" sz="2400" b="0" i="1" smtClean="0">
                            <a:solidFill>
                              <a:srgbClr val="0070C0">
                                <a:alpha val="77000"/>
                              </a:srgbClr>
                            </a:solidFill>
                            <a:latin typeface="Cambria Math" panose="02040503050406030204" pitchFamily="18" charset="0"/>
                          </a:rPr>
                          <m:t>100</m:t>
                        </m:r>
                      </m:den>
                    </m:f>
                  </m:oMath>
                </a14:m>
                <a:endParaRPr lang="en-US" sz="2400" dirty="0">
                  <a:solidFill>
                    <a:srgbClr val="0070C0">
                      <a:alpha val="77000"/>
                    </a:srgbClr>
                  </a:solidFill>
                </a:endParaRPr>
              </a:p>
              <a:p>
                <a:endParaRPr lang="en-US" sz="2400" dirty="0"/>
              </a:p>
            </p:txBody>
          </p:sp>
        </mc:Choice>
        <mc:Fallback xmlns="">
          <p:sp>
            <p:nvSpPr>
              <p:cNvPr id="3" name="Content Placeholder 2">
                <a:extLst>
                  <a:ext uri="{FF2B5EF4-FFF2-40B4-BE49-F238E27FC236}">
                    <a16:creationId xmlns:a16="http://schemas.microsoft.com/office/drawing/2014/main" id="{8EA727BE-A28A-974C-98C6-8AC9F6EE6AA6}"/>
                  </a:ext>
                </a:extLst>
              </p:cNvPr>
              <p:cNvSpPr>
                <a:spLocks noGrp="1" noRot="1" noChangeAspect="1" noMove="1" noResize="1" noEditPoints="1" noAdjustHandles="1" noChangeArrowheads="1" noChangeShapeType="1" noTextEdit="1"/>
              </p:cNvSpPr>
              <p:nvPr>
                <p:ph idx="1"/>
              </p:nvPr>
            </p:nvSpPr>
            <p:spPr>
              <a:xfrm>
                <a:off x="509066" y="960550"/>
                <a:ext cx="11240022" cy="5897450"/>
              </a:xfrm>
              <a:blipFill>
                <a:blip r:embed="rId2"/>
                <a:stretch>
                  <a:fillRect l="-1130" t="-860" r="-1695"/>
                </a:stretch>
              </a:blipFill>
            </p:spPr>
            <p:txBody>
              <a:bodyPr/>
              <a:lstStyle/>
              <a:p>
                <a:r>
                  <a:rPr lang="en-US">
                    <a:noFill/>
                  </a:rPr>
                  <a:t> </a:t>
                </a:r>
              </a:p>
            </p:txBody>
          </p:sp>
        </mc:Fallback>
      </mc:AlternateContent>
    </p:spTree>
    <p:extLst>
      <p:ext uri="{BB962C8B-B14F-4D97-AF65-F5344CB8AC3E}">
        <p14:creationId xmlns:p14="http://schemas.microsoft.com/office/powerpoint/2010/main" val="22694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7BDA-A36B-174F-9886-044CFD2B9B50}"/>
              </a:ext>
            </a:extLst>
          </p:cNvPr>
          <p:cNvSpPr>
            <a:spLocks noGrp="1"/>
          </p:cNvSpPr>
          <p:nvPr>
            <p:ph type="title"/>
          </p:nvPr>
        </p:nvSpPr>
        <p:spPr/>
        <p:txBody>
          <a:bodyPr>
            <a:normAutofit fontScale="90000"/>
          </a:bodyPr>
          <a:lstStyle/>
          <a:p>
            <a:r>
              <a:rPr lang="en-US" dirty="0"/>
              <a:t>Modelling a reducing-balance loan with a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A279C5-A79C-D940-B9E0-16EBE74F20E9}"/>
                  </a:ext>
                </a:extLst>
              </p:cNvPr>
              <p:cNvSpPr>
                <a:spLocks noGrp="1"/>
              </p:cNvSpPr>
              <p:nvPr>
                <p:ph idx="1"/>
              </p:nvPr>
            </p:nvSpPr>
            <p:spPr>
              <a:xfrm>
                <a:off x="1343024" y="1707224"/>
                <a:ext cx="10406063" cy="4695825"/>
              </a:xfrm>
            </p:spPr>
            <p:txBody>
              <a:bodyPr/>
              <a:lstStyle/>
              <a:p>
                <a:r>
                  <a:rPr lang="en-US" dirty="0"/>
                  <a:t>Alyssa borrows $</a:t>
                </a:r>
                <a:r>
                  <a:rPr lang="en-US" dirty="0">
                    <a:solidFill>
                      <a:srgbClr val="0070C0">
                        <a:alpha val="77000"/>
                      </a:srgbClr>
                    </a:solidFill>
                  </a:rPr>
                  <a:t>1000</a:t>
                </a:r>
                <a:r>
                  <a:rPr lang="en-US" dirty="0"/>
                  <a:t> at an interest rate of </a:t>
                </a:r>
                <a:r>
                  <a:rPr lang="en-US" dirty="0">
                    <a:solidFill>
                      <a:srgbClr val="0070C0">
                        <a:alpha val="77000"/>
                      </a:srgbClr>
                    </a:solidFill>
                  </a:rPr>
                  <a:t>15</a:t>
                </a:r>
                <a:r>
                  <a:rPr lang="en-US" dirty="0"/>
                  <a:t>% per annum, compounding monthly.</a:t>
                </a:r>
              </a:p>
              <a:p>
                <a:r>
                  <a:rPr lang="en-US" dirty="0"/>
                  <a:t>She will repay the loan by making four </a:t>
                </a:r>
                <a:r>
                  <a:rPr lang="en-US" dirty="0">
                    <a:solidFill>
                      <a:srgbClr val="0070C0">
                        <a:alpha val="77000"/>
                      </a:srgbClr>
                    </a:solidFill>
                  </a:rPr>
                  <a:t>monthly</a:t>
                </a:r>
                <a:r>
                  <a:rPr lang="en-US" dirty="0"/>
                  <a:t> payments of $</a:t>
                </a:r>
                <a:r>
                  <a:rPr lang="en-US" dirty="0">
                    <a:solidFill>
                      <a:srgbClr val="0070C0">
                        <a:alpha val="77000"/>
                      </a:srgbClr>
                    </a:solidFill>
                  </a:rPr>
                  <a:t>257.85</a:t>
                </a:r>
                <a:r>
                  <a:rPr lang="en-US" dirty="0"/>
                  <a:t>.</a:t>
                </a:r>
              </a:p>
              <a:p>
                <a:r>
                  <a:rPr lang="en-US" dirty="0"/>
                  <a:t>Construct a recurrence relation to model this lo</a:t>
                </a:r>
                <a:r>
                  <a:rPr lang="en-US" dirty="0">
                    <a:solidFill>
                      <a:schemeClr val="accent2">
                        <a:lumMod val="50000"/>
                        <a:alpha val="77000"/>
                      </a:schemeClr>
                    </a:solidFill>
                  </a:rPr>
                  <a:t>an</a:t>
                </a:r>
                <a:r>
                  <a:rPr lang="en-US" dirty="0"/>
                  <a:t>, in the form</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𝑟=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15%</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=1.25% </a:t>
                </a:r>
              </a:p>
              <a:p>
                <a:r>
                  <a:rPr lang="en-US" dirty="0">
                    <a:solidFill>
                      <a:srgbClr val="0070C0"/>
                    </a:solidFill>
                  </a:rPr>
                  <a:t>𝑅= 1+</a:t>
                </a:r>
                <a14:m>
                  <m:oMath xmlns:m="http://schemas.openxmlformats.org/officeDocument/2006/math">
                    <m:f>
                      <m:fPr>
                        <m:ctrlPr>
                          <a:rPr lang="en-US" i="1">
                            <a:solidFill>
                              <a:srgbClr val="0070C0"/>
                            </a:solidFill>
                            <a:latin typeface="Cambria Math" panose="02040503050406030204" pitchFamily="18" charset="0"/>
                          </a:rPr>
                        </m:ctrlPr>
                      </m:fPr>
                      <m:num>
                        <m:r>
                          <a:rPr lang="en-AU" i="1">
                            <a:solidFill>
                              <a:srgbClr val="0070C0"/>
                            </a:solidFill>
                            <a:latin typeface="Cambria Math" panose="02040503050406030204" pitchFamily="18" charset="0"/>
                          </a:rPr>
                          <m:t>𝑟</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1.25</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=1.0125=1.0125</a:t>
                </a:r>
              </a:p>
              <a:p>
                <a:r>
                  <a:rPr lang="en-US" dirty="0">
                    <a:solidFill>
                      <a:srgbClr val="0070C0"/>
                    </a:solidFill>
                  </a:rPr>
                  <a:t>𝐷=257.85</a:t>
                </a:r>
              </a:p>
              <a:p>
                <a:endParaRPr lang="en-US" dirty="0">
                  <a:solidFill>
                    <a:srgbClr val="0070C0"/>
                  </a:solidFill>
                </a:endParaRP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=1.0125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−257.85</a:t>
                </a:r>
              </a:p>
            </p:txBody>
          </p:sp>
        </mc:Choice>
        <mc:Fallback xmlns="">
          <p:sp>
            <p:nvSpPr>
              <p:cNvPr id="3" name="Content Placeholder 2">
                <a:extLst>
                  <a:ext uri="{FF2B5EF4-FFF2-40B4-BE49-F238E27FC236}">
                    <a16:creationId xmlns:a16="http://schemas.microsoft.com/office/drawing/2014/main" id="{5BA279C5-A79C-D940-B9E0-16EBE74F20E9}"/>
                  </a:ext>
                </a:extLst>
              </p:cNvPr>
              <p:cNvSpPr>
                <a:spLocks noGrp="1" noRot="1" noChangeAspect="1" noMove="1" noResize="1" noEditPoints="1" noAdjustHandles="1" noChangeArrowheads="1" noChangeShapeType="1" noTextEdit="1"/>
              </p:cNvSpPr>
              <p:nvPr>
                <p:ph idx="1"/>
              </p:nvPr>
            </p:nvSpPr>
            <p:spPr>
              <a:xfrm>
                <a:off x="1343024" y="1707224"/>
                <a:ext cx="10406063" cy="4695825"/>
              </a:xfrm>
              <a:blipFill>
                <a:blip r:embed="rId2"/>
                <a:stretch>
                  <a:fillRect l="-879" t="-1039"/>
                </a:stretch>
              </a:blipFill>
            </p:spPr>
            <p:txBody>
              <a:bodyPr/>
              <a:lstStyle/>
              <a:p>
                <a:r>
                  <a:rPr lang="en-AU">
                    <a:noFill/>
                  </a:rPr>
                  <a:t> </a:t>
                </a:r>
              </a:p>
            </p:txBody>
          </p:sp>
        </mc:Fallback>
      </mc:AlternateContent>
      <p:pic>
        <p:nvPicPr>
          <p:cNvPr id="1026" name="Picture 2" descr="Example red stamp illustration Stock Vector Image &amp; Art - Alamy">
            <a:extLst>
              <a:ext uri="{FF2B5EF4-FFF2-40B4-BE49-F238E27FC236}">
                <a16:creationId xmlns:a16="http://schemas.microsoft.com/office/drawing/2014/main" id="{350294A5-1978-A745-B854-28EDBE3C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706" y="4090985"/>
            <a:ext cx="2004151" cy="193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CA32-3AFB-0F4E-8344-8C83102AD1DD}"/>
              </a:ext>
            </a:extLst>
          </p:cNvPr>
          <p:cNvSpPr>
            <a:spLocks noGrp="1"/>
          </p:cNvSpPr>
          <p:nvPr>
            <p:ph type="title"/>
          </p:nvPr>
        </p:nvSpPr>
        <p:spPr>
          <a:xfrm>
            <a:off x="381000" y="12700"/>
            <a:ext cx="11938000" cy="609600"/>
          </a:xfrm>
        </p:spPr>
        <p:txBody>
          <a:bodyPr>
            <a:normAutofit/>
          </a:bodyPr>
          <a:lstStyle/>
          <a:p>
            <a:r>
              <a:rPr lang="en-US" sz="3200" dirty="0"/>
              <a:t>Using a recurrence relation to </a:t>
            </a:r>
            <a:r>
              <a:rPr lang="en-US" sz="3200" dirty="0" err="1"/>
              <a:t>analyse</a:t>
            </a:r>
            <a:r>
              <a:rPr lang="en-US" sz="3200" dirty="0"/>
              <a:t> a reducing-balance loan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11A5CC-A3E2-2E44-A681-B7B15564C816}"/>
                  </a:ext>
                </a:extLst>
              </p:cNvPr>
              <p:cNvSpPr>
                <a:spLocks noGrp="1"/>
              </p:cNvSpPr>
              <p:nvPr>
                <p:ph idx="1"/>
              </p:nvPr>
            </p:nvSpPr>
            <p:spPr>
              <a:xfrm>
                <a:off x="889000" y="482600"/>
                <a:ext cx="11303000" cy="2806700"/>
              </a:xfrm>
            </p:spPr>
            <p:txBody>
              <a:bodyPr/>
              <a:lstStyle/>
              <a:p>
                <a:r>
                  <a:rPr lang="en-US" sz="1800" dirty="0"/>
                  <a:t>Alyssa’s loan can be modelled by the recurrence relation:</a:t>
                </a:r>
              </a:p>
              <a:p>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r>
                          <a:rPr lang="en-AU" sz="1800" b="0" i="1" smtClean="0">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=1.0125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sub>
                    </m:sSub>
                    <m:r>
                      <a:rPr lang="en-AU" sz="1800" i="1">
                        <a:solidFill>
                          <a:schemeClr val="accent2">
                            <a:lumMod val="50000"/>
                            <a:alpha val="77000"/>
                          </a:schemeClr>
                        </a:solidFill>
                        <a:latin typeface="Cambria Math" panose="02040503050406030204" pitchFamily="18" charset="0"/>
                      </a:rPr>
                      <m:t> </m:t>
                    </m:r>
                  </m:oMath>
                </a14:m>
                <a:r>
                  <a:rPr lang="en-US" sz="1800" dirty="0"/>
                  <a:t>−257.85</a:t>
                </a:r>
              </a:p>
              <a:p>
                <a:pPr marL="0" indent="0">
                  <a:buNone/>
                </a:pPr>
                <a:r>
                  <a:rPr lang="en-US" sz="1800" dirty="0"/>
                  <a:t>1. Use your calculator to determine recursively the balance of the loan after Alyssa has made each of the four payments.</a:t>
                </a:r>
              </a:p>
              <a:p>
                <a:pPr marL="0" indent="0">
                  <a:buNone/>
                </a:pPr>
                <a:r>
                  <a:rPr lang="en-US" sz="1800" dirty="0"/>
                  <a:t>2. What is the balance of the loan (the amount she still owes) after she has made two payments? Give your answer to the nearest cent.</a:t>
                </a:r>
              </a:p>
              <a:p>
                <a:pPr marL="0" indent="0">
                  <a:buNone/>
                </a:pPr>
                <a:r>
                  <a:rPr lang="en-US" sz="1800" dirty="0"/>
                  <a:t>3. Is the loan fully paid out after four payments have been made? If not, how much will the last payment have to be to ensure that the loan is fully repaid after four payments?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b="0" i="1" smtClean="0">
                            <a:solidFill>
                              <a:schemeClr val="accent2">
                                <a:lumMod val="50000"/>
                                <a:alpha val="77000"/>
                              </a:schemeClr>
                            </a:solidFill>
                            <a:latin typeface="Cambria Math" panose="02040503050406030204" pitchFamily="18" charset="0"/>
                          </a:rPr>
                          <m:t>1. </m:t>
                        </m:r>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=754.65,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3</m:t>
                        </m:r>
                      </m:sub>
                    </m:sSub>
                    <m:r>
                      <a:rPr lang="en-AU" sz="1800" i="1">
                        <a:solidFill>
                          <a:schemeClr val="accent2">
                            <a:lumMod val="50000"/>
                            <a:alpha val="77000"/>
                          </a:schemeClr>
                        </a:solidFill>
                        <a:latin typeface="Cambria Math" panose="02040503050406030204" pitchFamily="18" charset="0"/>
                      </a:rPr>
                      <m:t> </m:t>
                    </m:r>
                  </m:oMath>
                </a14:m>
                <a:r>
                  <a:rPr lang="en-US" sz="1800" dirty="0"/>
                  <a:t>=254.71,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4</m:t>
                        </m:r>
                      </m:sub>
                    </m:sSub>
                    <m:r>
                      <a:rPr lang="en-AU" sz="1800" i="1">
                        <a:solidFill>
                          <a:schemeClr val="accent2">
                            <a:lumMod val="50000"/>
                            <a:alpha val="77000"/>
                          </a:schemeClr>
                        </a:solidFill>
                        <a:latin typeface="Cambria Math" panose="02040503050406030204" pitchFamily="18" charset="0"/>
                      </a:rPr>
                      <m:t> </m:t>
                    </m:r>
                  </m:oMath>
                </a14:m>
                <a:r>
                  <a:rPr lang="en-US" sz="1800" dirty="0"/>
                  <a:t>=0.04</a:t>
                </a:r>
              </a:p>
              <a:p>
                <a:pPr marL="0" indent="0">
                  <a:buNone/>
                </a:pPr>
                <a:r>
                  <a:rPr lang="en-US" sz="1800" dirty="0"/>
                  <a:t>2.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a:t>
                </a:r>
              </a:p>
              <a:p>
                <a:pPr marL="0" indent="0">
                  <a:buNone/>
                </a:pPr>
                <a:r>
                  <a:rPr lang="en-US" sz="1800" dirty="0"/>
                  <a:t>3. No, Should be 257.85+0.04=257.89</a:t>
                </a:r>
              </a:p>
              <a:p>
                <a:endParaRPr lang="en-US" sz="1800" dirty="0"/>
              </a:p>
            </p:txBody>
          </p:sp>
        </mc:Choice>
        <mc:Fallback xmlns="">
          <p:sp>
            <p:nvSpPr>
              <p:cNvPr id="3" name="Content Placeholder 2">
                <a:extLst>
                  <a:ext uri="{FF2B5EF4-FFF2-40B4-BE49-F238E27FC236}">
                    <a16:creationId xmlns:a16="http://schemas.microsoft.com/office/drawing/2014/main" id="{5511A5CC-A3E2-2E44-A681-B7B15564C816}"/>
                  </a:ext>
                </a:extLst>
              </p:cNvPr>
              <p:cNvSpPr>
                <a:spLocks noGrp="1" noRot="1" noChangeAspect="1" noMove="1" noResize="1" noEditPoints="1" noAdjustHandles="1" noChangeArrowheads="1" noChangeShapeType="1" noTextEdit="1"/>
              </p:cNvSpPr>
              <p:nvPr>
                <p:ph idx="1"/>
              </p:nvPr>
            </p:nvSpPr>
            <p:spPr>
              <a:xfrm>
                <a:off x="889000" y="482600"/>
                <a:ext cx="11303000" cy="2806700"/>
              </a:xfrm>
              <a:blipFill>
                <a:blip r:embed="rId2"/>
                <a:stretch>
                  <a:fillRect l="-1347" t="-1345" r="-1235" b="-11838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E0FEE52-6010-F44E-AD1A-85C1D96E1268}"/>
              </a:ext>
            </a:extLst>
          </p:cNvPr>
          <p:cNvPicPr>
            <a:picLocks noChangeAspect="1"/>
          </p:cNvPicPr>
          <p:nvPr/>
        </p:nvPicPr>
        <p:blipFill>
          <a:blip r:embed="rId3"/>
          <a:stretch>
            <a:fillRect/>
          </a:stretch>
        </p:blipFill>
        <p:spPr>
          <a:xfrm>
            <a:off x="990600" y="3568701"/>
            <a:ext cx="5918200" cy="1699721"/>
          </a:xfrm>
          <a:prstGeom prst="rect">
            <a:avLst/>
          </a:prstGeom>
        </p:spPr>
      </p:pic>
      <p:pic>
        <p:nvPicPr>
          <p:cNvPr id="5" name="Picture 2" descr="Example red stamp illustration Stock Vector Image &amp; Art - Alamy">
            <a:extLst>
              <a:ext uri="{FF2B5EF4-FFF2-40B4-BE49-F238E27FC236}">
                <a16:creationId xmlns:a16="http://schemas.microsoft.com/office/drawing/2014/main" id="{1BD38BEA-4A39-BD4F-8A22-FFE4DF0D1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6706" y="4090985"/>
            <a:ext cx="2004151" cy="193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35F-00DE-0B4C-B03B-A25DD8DCA2A7}"/>
              </a:ext>
            </a:extLst>
          </p:cNvPr>
          <p:cNvSpPr>
            <a:spLocks noGrp="1"/>
          </p:cNvSpPr>
          <p:nvPr>
            <p:ph type="title"/>
          </p:nvPr>
        </p:nvSpPr>
        <p:spPr>
          <a:xfrm>
            <a:off x="187325" y="212952"/>
            <a:ext cx="5641975" cy="812573"/>
          </a:xfrm>
        </p:spPr>
        <p:txBody>
          <a:bodyPr/>
          <a:lstStyle/>
          <a:p>
            <a:r>
              <a:rPr lang="en-US" dirty="0"/>
              <a:t>Amortisation tables</a:t>
            </a:r>
          </a:p>
        </p:txBody>
      </p:sp>
      <p:sp>
        <p:nvSpPr>
          <p:cNvPr id="3" name="Content Placeholder 2">
            <a:extLst>
              <a:ext uri="{FF2B5EF4-FFF2-40B4-BE49-F238E27FC236}">
                <a16:creationId xmlns:a16="http://schemas.microsoft.com/office/drawing/2014/main" id="{87C1272D-3BA6-7441-8B08-85D62D25ADD0}"/>
              </a:ext>
            </a:extLst>
          </p:cNvPr>
          <p:cNvSpPr>
            <a:spLocks noGrp="1"/>
          </p:cNvSpPr>
          <p:nvPr>
            <p:ph idx="1"/>
          </p:nvPr>
        </p:nvSpPr>
        <p:spPr>
          <a:xfrm>
            <a:off x="987425" y="1476375"/>
            <a:ext cx="10406063" cy="4356100"/>
          </a:xfrm>
        </p:spPr>
        <p:txBody>
          <a:bodyPr/>
          <a:lstStyle/>
          <a:p>
            <a:r>
              <a:rPr lang="en-US" dirty="0"/>
              <a:t>Loans that are repaid by making regular payments until the balance of the loan is zero are called </a:t>
            </a:r>
            <a:r>
              <a:rPr lang="en-US" dirty="0" err="1">
                <a:solidFill>
                  <a:schemeClr val="tx1">
                    <a:alpha val="77000"/>
                  </a:schemeClr>
                </a:solidFill>
              </a:rPr>
              <a:t>amortising</a:t>
            </a:r>
            <a:r>
              <a:rPr lang="en-US" dirty="0">
                <a:solidFill>
                  <a:schemeClr val="tx1">
                    <a:alpha val="77000"/>
                  </a:schemeClr>
                </a:solidFill>
              </a:rPr>
              <a:t> loans</a:t>
            </a:r>
            <a:r>
              <a:rPr lang="en-US" dirty="0"/>
              <a:t>.</a:t>
            </a:r>
          </a:p>
          <a:p>
            <a:r>
              <a:rPr lang="en-US" dirty="0"/>
              <a:t>Alyssa’s loan from Example. Interest on the </a:t>
            </a:r>
            <a:r>
              <a:rPr lang="en-US" dirty="0">
                <a:solidFill>
                  <a:schemeClr val="tx1">
                    <a:alpha val="77000"/>
                  </a:schemeClr>
                </a:solidFill>
              </a:rPr>
              <a:t>$1000 </a:t>
            </a:r>
            <a:r>
              <a:rPr lang="en-US" dirty="0"/>
              <a:t>loan was charged at the rate of </a:t>
            </a:r>
            <a:r>
              <a:rPr lang="en-US" dirty="0">
                <a:solidFill>
                  <a:schemeClr val="tx1">
                    <a:alpha val="77000"/>
                  </a:schemeClr>
                </a:solidFill>
              </a:rPr>
              <a:t>1.25%</a:t>
            </a:r>
            <a:r>
              <a:rPr lang="en-US" dirty="0"/>
              <a:t> per month and the loan was to be repaid with four monthly payments of </a:t>
            </a:r>
            <a:r>
              <a:rPr lang="en-US" dirty="0">
                <a:solidFill>
                  <a:schemeClr val="tx1">
                    <a:alpha val="77000"/>
                  </a:schemeClr>
                </a:solidFill>
              </a:rPr>
              <a:t>$257.85</a:t>
            </a:r>
            <a:r>
              <a:rPr lang="en-US" dirty="0"/>
              <a:t>. The first step in the amortisation process is shown in the diagram below.</a:t>
            </a:r>
          </a:p>
        </p:txBody>
      </p:sp>
      <p:cxnSp>
        <p:nvCxnSpPr>
          <p:cNvPr id="5" name="Straight Arrow Connector 4">
            <a:extLst>
              <a:ext uri="{FF2B5EF4-FFF2-40B4-BE49-F238E27FC236}">
                <a16:creationId xmlns:a16="http://schemas.microsoft.com/office/drawing/2014/main" id="{C210CFC8-58D4-094E-8E1C-E7788E3C266A}"/>
              </a:ext>
            </a:extLst>
          </p:cNvPr>
          <p:cNvCxnSpPr>
            <a:cxnSpLocks/>
          </p:cNvCxnSpPr>
          <p:nvPr/>
        </p:nvCxnSpPr>
        <p:spPr>
          <a:xfrm flipV="1">
            <a:off x="8337099" y="445069"/>
            <a:ext cx="1284514" cy="29357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5AC8899-7BAF-A445-96C9-A57E8B9F9892}"/>
              </a:ext>
            </a:extLst>
          </p:cNvPr>
          <p:cNvCxnSpPr>
            <a:cxnSpLocks/>
          </p:cNvCxnSpPr>
          <p:nvPr/>
        </p:nvCxnSpPr>
        <p:spPr>
          <a:xfrm>
            <a:off x="8337099" y="944564"/>
            <a:ext cx="1284514" cy="25173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8167B-E3DD-FB40-A587-2A88B3316258}"/>
              </a:ext>
            </a:extLst>
          </p:cNvPr>
          <p:cNvSpPr txBox="1"/>
          <p:nvPr/>
        </p:nvSpPr>
        <p:spPr>
          <a:xfrm>
            <a:off x="6517822" y="619238"/>
            <a:ext cx="1988457" cy="461665"/>
          </a:xfrm>
          <a:prstGeom prst="rect">
            <a:avLst/>
          </a:prstGeom>
          <a:noFill/>
        </p:spPr>
        <p:txBody>
          <a:bodyPr wrap="square" rtlCol="0">
            <a:spAutoFit/>
          </a:bodyPr>
          <a:lstStyle/>
          <a:p>
            <a:r>
              <a:rPr lang="en-US" sz="2400" dirty="0"/>
              <a:t>repayment</a:t>
            </a:r>
          </a:p>
        </p:txBody>
      </p:sp>
      <p:sp>
        <p:nvSpPr>
          <p:cNvPr id="12" name="TextBox 11">
            <a:extLst>
              <a:ext uri="{FF2B5EF4-FFF2-40B4-BE49-F238E27FC236}">
                <a16:creationId xmlns:a16="http://schemas.microsoft.com/office/drawing/2014/main" id="{B4A261F7-6DD3-3348-B1AD-1D85EA6F0B8E}"/>
              </a:ext>
            </a:extLst>
          </p:cNvPr>
          <p:cNvSpPr txBox="1"/>
          <p:nvPr/>
        </p:nvSpPr>
        <p:spPr>
          <a:xfrm>
            <a:off x="9712327" y="276978"/>
            <a:ext cx="1988457" cy="461665"/>
          </a:xfrm>
          <a:prstGeom prst="rect">
            <a:avLst/>
          </a:prstGeom>
          <a:noFill/>
        </p:spPr>
        <p:txBody>
          <a:bodyPr wrap="square" rtlCol="0">
            <a:spAutoFit/>
          </a:bodyPr>
          <a:lstStyle/>
          <a:p>
            <a:r>
              <a:rPr lang="en-US" sz="2400" dirty="0"/>
              <a:t>The interest</a:t>
            </a:r>
          </a:p>
        </p:txBody>
      </p:sp>
      <p:sp>
        <p:nvSpPr>
          <p:cNvPr id="13" name="TextBox 12">
            <a:extLst>
              <a:ext uri="{FF2B5EF4-FFF2-40B4-BE49-F238E27FC236}">
                <a16:creationId xmlns:a16="http://schemas.microsoft.com/office/drawing/2014/main" id="{AB3C7365-2E14-2E40-A7F3-7AE5F79AA4C2}"/>
              </a:ext>
            </a:extLst>
          </p:cNvPr>
          <p:cNvSpPr txBox="1"/>
          <p:nvPr/>
        </p:nvSpPr>
        <p:spPr>
          <a:xfrm>
            <a:off x="9712327" y="964068"/>
            <a:ext cx="2562678" cy="461665"/>
          </a:xfrm>
          <a:prstGeom prst="rect">
            <a:avLst/>
          </a:prstGeom>
          <a:noFill/>
        </p:spPr>
        <p:txBody>
          <a:bodyPr wrap="square" rtlCol="0">
            <a:spAutoFit/>
          </a:bodyPr>
          <a:lstStyle/>
          <a:p>
            <a:r>
              <a:rPr lang="en-US" sz="2400" dirty="0"/>
              <a:t>The principal</a:t>
            </a:r>
          </a:p>
        </p:txBody>
      </p:sp>
      <p:sp>
        <p:nvSpPr>
          <p:cNvPr id="15" name="Rectangle 14">
            <a:extLst>
              <a:ext uri="{FF2B5EF4-FFF2-40B4-BE49-F238E27FC236}">
                <a16:creationId xmlns:a16="http://schemas.microsoft.com/office/drawing/2014/main" id="{30AFDF5B-9804-5A46-A533-E3591A5A5632}"/>
              </a:ext>
            </a:extLst>
          </p:cNvPr>
          <p:cNvSpPr/>
          <p:nvPr/>
        </p:nvSpPr>
        <p:spPr>
          <a:xfrm>
            <a:off x="2904217" y="6181182"/>
            <a:ext cx="2821214" cy="707886"/>
          </a:xfrm>
          <a:prstGeom prst="rect">
            <a:avLst/>
          </a:prstGeom>
        </p:spPr>
        <p:txBody>
          <a:bodyPr wrap="square">
            <a:spAutoFit/>
          </a:bodyPr>
          <a:lstStyle/>
          <a:p>
            <a:r>
              <a:rPr lang="en-AU" sz="2000" b="0" i="0" u="none" strike="noStrike" dirty="0">
                <a:solidFill>
                  <a:srgbClr val="000000"/>
                </a:solidFill>
                <a:effectLst/>
                <a:latin typeface="Open Sans"/>
              </a:rPr>
              <a:t>1.25%</a:t>
            </a:r>
            <a:r>
              <a:rPr lang="en-AU" sz="2000" b="0" i="0" dirty="0">
                <a:solidFill>
                  <a:srgbClr val="000000"/>
                </a:solidFill>
                <a:effectLst/>
                <a:latin typeface="Open Sans"/>
              </a:rPr>
              <a:t> of </a:t>
            </a:r>
            <a:r>
              <a:rPr lang="en-AU" sz="2000" b="0" i="0" u="none" strike="noStrike" dirty="0">
                <a:solidFill>
                  <a:srgbClr val="000000"/>
                </a:solidFill>
                <a:effectLst/>
                <a:latin typeface="STIXGeneral-Regular" pitchFamily="2" charset="2"/>
              </a:rPr>
              <a:t>$1000=$12.50</a:t>
            </a:r>
            <a:br>
              <a:rPr lang="en-AU" sz="2000" dirty="0"/>
            </a:br>
            <a:endParaRPr lang="en-US" sz="2000" dirty="0"/>
          </a:p>
        </p:txBody>
      </p:sp>
      <p:sp>
        <p:nvSpPr>
          <p:cNvPr id="16" name="Rectangle 15">
            <a:extLst>
              <a:ext uri="{FF2B5EF4-FFF2-40B4-BE49-F238E27FC236}">
                <a16:creationId xmlns:a16="http://schemas.microsoft.com/office/drawing/2014/main" id="{67500F46-2DFF-3041-9C0A-3CF7E9BE985D}"/>
              </a:ext>
            </a:extLst>
          </p:cNvPr>
          <p:cNvSpPr/>
          <p:nvPr/>
        </p:nvSpPr>
        <p:spPr>
          <a:xfrm>
            <a:off x="5829300" y="5729228"/>
            <a:ext cx="3458483" cy="1015663"/>
          </a:xfrm>
          <a:prstGeom prst="rect">
            <a:avLst/>
          </a:prstGeom>
        </p:spPr>
        <p:txBody>
          <a:bodyPr wrap="square">
            <a:spAutoFit/>
          </a:bodyPr>
          <a:lstStyle/>
          <a:p>
            <a:r>
              <a:rPr lang="en-AU" sz="2000" b="0" i="0" u="none" strike="noStrike" dirty="0">
                <a:solidFill>
                  <a:srgbClr val="000000"/>
                </a:solidFill>
                <a:effectLst/>
                <a:latin typeface="Open Sans"/>
              </a:rPr>
              <a:t>$245.35</a:t>
            </a:r>
            <a:r>
              <a:rPr lang="en-AU" sz="2000" b="0" i="0" dirty="0">
                <a:solidFill>
                  <a:srgbClr val="000000"/>
                </a:solidFill>
                <a:effectLst/>
                <a:latin typeface="Open Sans"/>
              </a:rPr>
              <a:t> </a:t>
            </a:r>
            <a:r>
              <a:rPr lang="en-AU" sz="2000" dirty="0">
                <a:solidFill>
                  <a:srgbClr val="000000"/>
                </a:solidFill>
                <a:latin typeface="STIXGeneral-Regular" pitchFamily="2" charset="2"/>
              </a:rPr>
              <a:t>= </a:t>
            </a:r>
            <a:r>
              <a:rPr lang="en-AU" sz="2000" b="0" i="0" u="none" strike="noStrike" dirty="0">
                <a:solidFill>
                  <a:srgbClr val="000000"/>
                </a:solidFill>
                <a:effectLst/>
                <a:latin typeface="Open Sans"/>
              </a:rPr>
              <a:t>($257.85−$12.50)</a:t>
            </a:r>
            <a:endParaRPr lang="en-AU" sz="2000" b="0" i="0" dirty="0">
              <a:solidFill>
                <a:srgbClr val="000000"/>
              </a:solidFill>
              <a:effectLst/>
              <a:latin typeface="Open Sans"/>
            </a:endParaRPr>
          </a:p>
          <a:p>
            <a:br>
              <a:rPr lang="en-AU" sz="2000" dirty="0"/>
            </a:br>
            <a:endParaRPr lang="en-US" sz="2000" dirty="0"/>
          </a:p>
        </p:txBody>
      </p:sp>
      <p:sp>
        <p:nvSpPr>
          <p:cNvPr id="17" name="Rectangle 16">
            <a:extLst>
              <a:ext uri="{FF2B5EF4-FFF2-40B4-BE49-F238E27FC236}">
                <a16:creationId xmlns:a16="http://schemas.microsoft.com/office/drawing/2014/main" id="{CDCF9812-1C62-624B-9A39-5E8324ABA0C3}"/>
              </a:ext>
            </a:extLst>
          </p:cNvPr>
          <p:cNvSpPr/>
          <p:nvPr/>
        </p:nvSpPr>
        <p:spPr>
          <a:xfrm>
            <a:off x="8758010" y="6181182"/>
            <a:ext cx="3618591" cy="707886"/>
          </a:xfrm>
          <a:prstGeom prst="rect">
            <a:avLst/>
          </a:prstGeom>
        </p:spPr>
        <p:txBody>
          <a:bodyPr wrap="square">
            <a:spAutoFit/>
          </a:bodyPr>
          <a:lstStyle/>
          <a:p>
            <a:r>
              <a:rPr lang="en-AU" sz="2000" b="0" i="0" u="none" strike="noStrike" dirty="0">
                <a:solidFill>
                  <a:srgbClr val="000000"/>
                </a:solidFill>
                <a:effectLst/>
                <a:latin typeface="Open Sans"/>
              </a:rPr>
              <a:t>$754.65</a:t>
            </a:r>
            <a:r>
              <a:rPr lang="en-AU" sz="2000" b="0" i="0" dirty="0">
                <a:solidFill>
                  <a:srgbClr val="000000"/>
                </a:solidFill>
                <a:effectLst/>
                <a:latin typeface="Open Sans"/>
              </a:rPr>
              <a:t> =(</a:t>
            </a:r>
            <a:r>
              <a:rPr lang="en-AU" sz="2000" b="0" i="0" u="none" strike="noStrike" dirty="0">
                <a:solidFill>
                  <a:srgbClr val="000000"/>
                </a:solidFill>
                <a:effectLst/>
                <a:latin typeface="Open Sans"/>
              </a:rPr>
              <a:t>$1000−$245.35)</a:t>
            </a:r>
            <a:br>
              <a:rPr lang="en-AU" sz="2000" dirty="0"/>
            </a:br>
            <a:endParaRPr lang="en-US" sz="2000" dirty="0"/>
          </a:p>
        </p:txBody>
      </p:sp>
      <p:pic>
        <p:nvPicPr>
          <p:cNvPr id="18" name="Picture 17">
            <a:extLst>
              <a:ext uri="{FF2B5EF4-FFF2-40B4-BE49-F238E27FC236}">
                <a16:creationId xmlns:a16="http://schemas.microsoft.com/office/drawing/2014/main" id="{4A0DEAC9-9897-5245-B055-36AF294263E8}"/>
              </a:ext>
            </a:extLst>
          </p:cNvPr>
          <p:cNvPicPr>
            <a:picLocks noChangeAspect="1"/>
          </p:cNvPicPr>
          <p:nvPr/>
        </p:nvPicPr>
        <p:blipFill>
          <a:blip r:embed="rId2"/>
          <a:stretch>
            <a:fillRect/>
          </a:stretch>
        </p:blipFill>
        <p:spPr>
          <a:xfrm>
            <a:off x="1076327" y="3515991"/>
            <a:ext cx="10624457" cy="2069060"/>
          </a:xfrm>
          <a:prstGeom prst="rect">
            <a:avLst/>
          </a:prstGeom>
        </p:spPr>
      </p:pic>
      <p:sp>
        <p:nvSpPr>
          <p:cNvPr id="19" name="TextBox 18">
            <a:extLst>
              <a:ext uri="{FF2B5EF4-FFF2-40B4-BE49-F238E27FC236}">
                <a16:creationId xmlns:a16="http://schemas.microsoft.com/office/drawing/2014/main" id="{86DF7C7B-0DF0-4C40-9EB9-DF6D7071007D}"/>
              </a:ext>
            </a:extLst>
          </p:cNvPr>
          <p:cNvSpPr txBox="1"/>
          <p:nvPr/>
        </p:nvSpPr>
        <p:spPr>
          <a:xfrm>
            <a:off x="-46948" y="4673599"/>
            <a:ext cx="1076327" cy="369332"/>
          </a:xfrm>
          <a:prstGeom prst="rect">
            <a:avLst/>
          </a:prstGeom>
          <a:noFill/>
        </p:spPr>
        <p:txBody>
          <a:bodyPr wrap="square" rtlCol="0">
            <a:spAutoFit/>
          </a:bodyPr>
          <a:lstStyle/>
          <a:p>
            <a:r>
              <a:rPr lang="en-US" dirty="0"/>
              <a:t>Month 1</a:t>
            </a:r>
          </a:p>
        </p:txBody>
      </p:sp>
    </p:spTree>
    <p:extLst>
      <p:ext uri="{BB962C8B-B14F-4D97-AF65-F5344CB8AC3E}">
        <p14:creationId xmlns:p14="http://schemas.microsoft.com/office/powerpoint/2010/main" val="42104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35F-00DE-0B4C-B03B-A25DD8DCA2A7}"/>
              </a:ext>
            </a:extLst>
          </p:cNvPr>
          <p:cNvSpPr>
            <a:spLocks noGrp="1"/>
          </p:cNvSpPr>
          <p:nvPr>
            <p:ph type="title"/>
          </p:nvPr>
        </p:nvSpPr>
        <p:spPr>
          <a:xfrm>
            <a:off x="187325" y="212952"/>
            <a:ext cx="5641975" cy="812573"/>
          </a:xfrm>
        </p:spPr>
        <p:txBody>
          <a:bodyPr/>
          <a:lstStyle/>
          <a:p>
            <a:r>
              <a:rPr lang="en-US" dirty="0"/>
              <a:t>Amortisation tables</a:t>
            </a:r>
          </a:p>
        </p:txBody>
      </p:sp>
      <p:cxnSp>
        <p:nvCxnSpPr>
          <p:cNvPr id="5" name="Straight Arrow Connector 4">
            <a:extLst>
              <a:ext uri="{FF2B5EF4-FFF2-40B4-BE49-F238E27FC236}">
                <a16:creationId xmlns:a16="http://schemas.microsoft.com/office/drawing/2014/main" id="{C210CFC8-58D4-094E-8E1C-E7788E3C266A}"/>
              </a:ext>
            </a:extLst>
          </p:cNvPr>
          <p:cNvCxnSpPr>
            <a:cxnSpLocks/>
          </p:cNvCxnSpPr>
          <p:nvPr/>
        </p:nvCxnSpPr>
        <p:spPr>
          <a:xfrm flipV="1">
            <a:off x="8337099" y="445069"/>
            <a:ext cx="1284514" cy="29357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5AC8899-7BAF-A445-96C9-A57E8B9F9892}"/>
              </a:ext>
            </a:extLst>
          </p:cNvPr>
          <p:cNvCxnSpPr>
            <a:cxnSpLocks/>
          </p:cNvCxnSpPr>
          <p:nvPr/>
        </p:nvCxnSpPr>
        <p:spPr>
          <a:xfrm>
            <a:off x="8337099" y="944564"/>
            <a:ext cx="1284514" cy="25173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8167B-E3DD-FB40-A587-2A88B3316258}"/>
              </a:ext>
            </a:extLst>
          </p:cNvPr>
          <p:cNvSpPr txBox="1"/>
          <p:nvPr/>
        </p:nvSpPr>
        <p:spPr>
          <a:xfrm>
            <a:off x="6517822" y="619238"/>
            <a:ext cx="1988457" cy="461665"/>
          </a:xfrm>
          <a:prstGeom prst="rect">
            <a:avLst/>
          </a:prstGeom>
          <a:noFill/>
        </p:spPr>
        <p:txBody>
          <a:bodyPr wrap="square" rtlCol="0">
            <a:spAutoFit/>
          </a:bodyPr>
          <a:lstStyle/>
          <a:p>
            <a:r>
              <a:rPr lang="en-US" sz="2400" dirty="0"/>
              <a:t>repayment</a:t>
            </a:r>
          </a:p>
        </p:txBody>
      </p:sp>
      <p:sp>
        <p:nvSpPr>
          <p:cNvPr id="12" name="TextBox 11">
            <a:extLst>
              <a:ext uri="{FF2B5EF4-FFF2-40B4-BE49-F238E27FC236}">
                <a16:creationId xmlns:a16="http://schemas.microsoft.com/office/drawing/2014/main" id="{B4A261F7-6DD3-3348-B1AD-1D85EA6F0B8E}"/>
              </a:ext>
            </a:extLst>
          </p:cNvPr>
          <p:cNvSpPr txBox="1"/>
          <p:nvPr/>
        </p:nvSpPr>
        <p:spPr>
          <a:xfrm>
            <a:off x="9712327" y="276978"/>
            <a:ext cx="1988457" cy="461665"/>
          </a:xfrm>
          <a:prstGeom prst="rect">
            <a:avLst/>
          </a:prstGeom>
          <a:noFill/>
        </p:spPr>
        <p:txBody>
          <a:bodyPr wrap="square" rtlCol="0">
            <a:spAutoFit/>
          </a:bodyPr>
          <a:lstStyle/>
          <a:p>
            <a:r>
              <a:rPr lang="en-US" sz="2400" dirty="0"/>
              <a:t>The interest</a:t>
            </a:r>
          </a:p>
        </p:txBody>
      </p:sp>
      <p:sp>
        <p:nvSpPr>
          <p:cNvPr id="13" name="TextBox 12">
            <a:extLst>
              <a:ext uri="{FF2B5EF4-FFF2-40B4-BE49-F238E27FC236}">
                <a16:creationId xmlns:a16="http://schemas.microsoft.com/office/drawing/2014/main" id="{AB3C7365-2E14-2E40-A7F3-7AE5F79AA4C2}"/>
              </a:ext>
            </a:extLst>
          </p:cNvPr>
          <p:cNvSpPr txBox="1"/>
          <p:nvPr/>
        </p:nvSpPr>
        <p:spPr>
          <a:xfrm>
            <a:off x="9712327" y="964068"/>
            <a:ext cx="2562678" cy="461665"/>
          </a:xfrm>
          <a:prstGeom prst="rect">
            <a:avLst/>
          </a:prstGeom>
          <a:noFill/>
        </p:spPr>
        <p:txBody>
          <a:bodyPr wrap="square" rtlCol="0">
            <a:spAutoFit/>
          </a:bodyPr>
          <a:lstStyle/>
          <a:p>
            <a:r>
              <a:rPr lang="en-US" sz="2400" dirty="0"/>
              <a:t>The principal</a:t>
            </a:r>
          </a:p>
        </p:txBody>
      </p:sp>
      <p:pic>
        <p:nvPicPr>
          <p:cNvPr id="7" name="Picture 6">
            <a:extLst>
              <a:ext uri="{FF2B5EF4-FFF2-40B4-BE49-F238E27FC236}">
                <a16:creationId xmlns:a16="http://schemas.microsoft.com/office/drawing/2014/main" id="{3CBE745A-EDD2-5746-8984-94B5053046B9}"/>
              </a:ext>
            </a:extLst>
          </p:cNvPr>
          <p:cNvPicPr>
            <a:picLocks noChangeAspect="1"/>
          </p:cNvPicPr>
          <p:nvPr/>
        </p:nvPicPr>
        <p:blipFill>
          <a:blip r:embed="rId2"/>
          <a:stretch>
            <a:fillRect/>
          </a:stretch>
        </p:blipFill>
        <p:spPr>
          <a:xfrm>
            <a:off x="1472744" y="2433724"/>
            <a:ext cx="10413399" cy="2008629"/>
          </a:xfrm>
          <a:prstGeom prst="rect">
            <a:avLst/>
          </a:prstGeom>
        </p:spPr>
      </p:pic>
      <p:sp>
        <p:nvSpPr>
          <p:cNvPr id="15" name="Rectangle 14">
            <a:extLst>
              <a:ext uri="{FF2B5EF4-FFF2-40B4-BE49-F238E27FC236}">
                <a16:creationId xmlns:a16="http://schemas.microsoft.com/office/drawing/2014/main" id="{0C66FAE7-7B1F-8542-886F-0C57B8C6C0AE}"/>
              </a:ext>
            </a:extLst>
          </p:cNvPr>
          <p:cNvSpPr/>
          <p:nvPr/>
        </p:nvSpPr>
        <p:spPr>
          <a:xfrm>
            <a:off x="2757714" y="5352892"/>
            <a:ext cx="3071586" cy="707886"/>
          </a:xfrm>
          <a:prstGeom prst="rect">
            <a:avLst/>
          </a:prstGeom>
        </p:spPr>
        <p:txBody>
          <a:bodyPr wrap="square">
            <a:spAutoFit/>
          </a:bodyPr>
          <a:lstStyle/>
          <a:p>
            <a:r>
              <a:rPr lang="en-AU" sz="2000" b="0" i="0" u="none" strike="noStrike" dirty="0">
                <a:solidFill>
                  <a:srgbClr val="000000"/>
                </a:solidFill>
                <a:effectLst/>
                <a:latin typeface="Open Sans"/>
              </a:rPr>
              <a:t>1.25%</a:t>
            </a:r>
            <a:r>
              <a:rPr lang="en-AU" sz="2000" b="0" i="0" dirty="0">
                <a:solidFill>
                  <a:srgbClr val="000000"/>
                </a:solidFill>
                <a:effectLst/>
                <a:latin typeface="Open Sans"/>
              </a:rPr>
              <a:t> of </a:t>
            </a:r>
            <a:r>
              <a:rPr lang="en-AU" sz="2000" b="0" i="0" u="none" strike="noStrike" dirty="0">
                <a:solidFill>
                  <a:srgbClr val="000000"/>
                </a:solidFill>
                <a:effectLst/>
                <a:latin typeface="STIXGeneral-Regular" pitchFamily="2" charset="2"/>
              </a:rPr>
              <a:t>$754.65=$9.43</a:t>
            </a:r>
            <a:br>
              <a:rPr lang="en-AU" sz="2000" dirty="0"/>
            </a:br>
            <a:endParaRPr lang="en-US" sz="2000" dirty="0"/>
          </a:p>
        </p:txBody>
      </p:sp>
      <p:sp>
        <p:nvSpPr>
          <p:cNvPr id="16" name="Rectangle 15">
            <a:extLst>
              <a:ext uri="{FF2B5EF4-FFF2-40B4-BE49-F238E27FC236}">
                <a16:creationId xmlns:a16="http://schemas.microsoft.com/office/drawing/2014/main" id="{6410DE9C-D1B8-E94C-94F4-D6CB4DC3CD89}"/>
              </a:ext>
            </a:extLst>
          </p:cNvPr>
          <p:cNvSpPr/>
          <p:nvPr/>
        </p:nvSpPr>
        <p:spPr>
          <a:xfrm>
            <a:off x="5520873" y="4900006"/>
            <a:ext cx="3458483" cy="1015663"/>
          </a:xfrm>
          <a:prstGeom prst="rect">
            <a:avLst/>
          </a:prstGeom>
        </p:spPr>
        <p:txBody>
          <a:bodyPr wrap="square">
            <a:spAutoFit/>
          </a:bodyPr>
          <a:lstStyle/>
          <a:p>
            <a:r>
              <a:rPr lang="en-AU" sz="2000" b="0" i="0" u="none" strike="noStrike" dirty="0">
                <a:solidFill>
                  <a:srgbClr val="000000"/>
                </a:solidFill>
                <a:effectLst/>
                <a:latin typeface="Open Sans"/>
              </a:rPr>
              <a:t>$248.42</a:t>
            </a:r>
            <a:r>
              <a:rPr lang="en-AU" sz="2000" b="0" i="0" dirty="0">
                <a:solidFill>
                  <a:srgbClr val="000000"/>
                </a:solidFill>
                <a:effectLst/>
                <a:latin typeface="Open Sans"/>
              </a:rPr>
              <a:t> </a:t>
            </a:r>
            <a:r>
              <a:rPr lang="en-AU" sz="2000" dirty="0">
                <a:solidFill>
                  <a:srgbClr val="000000"/>
                </a:solidFill>
                <a:latin typeface="STIXGeneral-Regular" pitchFamily="2" charset="2"/>
              </a:rPr>
              <a:t>= </a:t>
            </a:r>
            <a:r>
              <a:rPr lang="en-AU" sz="2000" b="0" i="0" u="none" strike="noStrike" dirty="0">
                <a:solidFill>
                  <a:srgbClr val="000000"/>
                </a:solidFill>
                <a:effectLst/>
                <a:latin typeface="Open Sans"/>
              </a:rPr>
              <a:t>($257.85−$9.43)</a:t>
            </a:r>
            <a:endParaRPr lang="en-AU" sz="2000" b="0" i="0" dirty="0">
              <a:solidFill>
                <a:srgbClr val="000000"/>
              </a:solidFill>
              <a:effectLst/>
              <a:latin typeface="Open Sans"/>
            </a:endParaRPr>
          </a:p>
          <a:p>
            <a:br>
              <a:rPr lang="en-AU" sz="2000" dirty="0"/>
            </a:br>
            <a:endParaRPr lang="en-US" sz="2000" dirty="0"/>
          </a:p>
        </p:txBody>
      </p:sp>
      <p:sp>
        <p:nvSpPr>
          <p:cNvPr id="17" name="Rectangle 16">
            <a:extLst>
              <a:ext uri="{FF2B5EF4-FFF2-40B4-BE49-F238E27FC236}">
                <a16:creationId xmlns:a16="http://schemas.microsoft.com/office/drawing/2014/main" id="{8F23FDFD-E2DE-6842-BD92-74194486DB12}"/>
              </a:ext>
            </a:extLst>
          </p:cNvPr>
          <p:cNvSpPr/>
          <p:nvPr/>
        </p:nvSpPr>
        <p:spPr>
          <a:xfrm>
            <a:off x="8626478" y="5424363"/>
            <a:ext cx="3618591" cy="707886"/>
          </a:xfrm>
          <a:prstGeom prst="rect">
            <a:avLst/>
          </a:prstGeom>
        </p:spPr>
        <p:txBody>
          <a:bodyPr wrap="square">
            <a:spAutoFit/>
          </a:bodyPr>
          <a:lstStyle/>
          <a:p>
            <a:r>
              <a:rPr lang="en-AU" sz="2000" b="0" i="0" u="none" strike="noStrike" dirty="0">
                <a:solidFill>
                  <a:srgbClr val="000000"/>
                </a:solidFill>
                <a:effectLst/>
                <a:latin typeface="Open Sans"/>
              </a:rPr>
              <a:t>$506.23</a:t>
            </a:r>
            <a:r>
              <a:rPr lang="en-AU" sz="2000" b="0" i="0" dirty="0">
                <a:solidFill>
                  <a:srgbClr val="000000"/>
                </a:solidFill>
                <a:effectLst/>
                <a:latin typeface="Open Sans"/>
              </a:rPr>
              <a:t> =(</a:t>
            </a:r>
            <a:r>
              <a:rPr lang="en-AU" sz="2000" b="0" i="0" u="none" strike="noStrike" dirty="0">
                <a:solidFill>
                  <a:srgbClr val="000000"/>
                </a:solidFill>
                <a:effectLst/>
                <a:latin typeface="Open Sans"/>
              </a:rPr>
              <a:t>$754.65−$248.42)</a:t>
            </a:r>
            <a:br>
              <a:rPr lang="en-AU" sz="2000" dirty="0"/>
            </a:br>
            <a:endParaRPr lang="en-US" sz="2000" dirty="0"/>
          </a:p>
        </p:txBody>
      </p:sp>
      <p:sp>
        <p:nvSpPr>
          <p:cNvPr id="18" name="TextBox 17">
            <a:extLst>
              <a:ext uri="{FF2B5EF4-FFF2-40B4-BE49-F238E27FC236}">
                <a16:creationId xmlns:a16="http://schemas.microsoft.com/office/drawing/2014/main" id="{A84DC82C-05F1-9C45-81D6-37D302CC61E8}"/>
              </a:ext>
            </a:extLst>
          </p:cNvPr>
          <p:cNvSpPr txBox="1"/>
          <p:nvPr/>
        </p:nvSpPr>
        <p:spPr>
          <a:xfrm>
            <a:off x="86782" y="3438038"/>
            <a:ext cx="1076327" cy="369332"/>
          </a:xfrm>
          <a:prstGeom prst="rect">
            <a:avLst/>
          </a:prstGeom>
          <a:noFill/>
        </p:spPr>
        <p:txBody>
          <a:bodyPr wrap="square" rtlCol="0">
            <a:spAutoFit/>
          </a:bodyPr>
          <a:lstStyle/>
          <a:p>
            <a:r>
              <a:rPr lang="en-US" dirty="0"/>
              <a:t>Month 2</a:t>
            </a:r>
          </a:p>
        </p:txBody>
      </p:sp>
    </p:spTree>
    <p:extLst>
      <p:ext uri="{BB962C8B-B14F-4D97-AF65-F5344CB8AC3E}">
        <p14:creationId xmlns:p14="http://schemas.microsoft.com/office/powerpoint/2010/main" val="42140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105-59DC-BB49-9584-035881B18810}"/>
              </a:ext>
            </a:extLst>
          </p:cNvPr>
          <p:cNvSpPr>
            <a:spLocks noGrp="1"/>
          </p:cNvSpPr>
          <p:nvPr>
            <p:ph type="title"/>
          </p:nvPr>
        </p:nvSpPr>
        <p:spPr>
          <a:xfrm>
            <a:off x="3185886" y="187946"/>
            <a:ext cx="6255658" cy="838233"/>
          </a:xfrm>
        </p:spPr>
        <p:txBody>
          <a:bodyPr/>
          <a:lstStyle/>
          <a:p>
            <a:r>
              <a:rPr lang="en-US" dirty="0"/>
              <a:t>Amortisation tables</a:t>
            </a:r>
          </a:p>
        </p:txBody>
      </p:sp>
      <p:pic>
        <p:nvPicPr>
          <p:cNvPr id="4" name="Content Placeholder 3">
            <a:extLst>
              <a:ext uri="{FF2B5EF4-FFF2-40B4-BE49-F238E27FC236}">
                <a16:creationId xmlns:a16="http://schemas.microsoft.com/office/drawing/2014/main" id="{8704E4C9-C413-BC49-AC34-860705FEB1C7}"/>
              </a:ext>
            </a:extLst>
          </p:cNvPr>
          <p:cNvPicPr>
            <a:picLocks noGrp="1" noChangeAspect="1"/>
          </p:cNvPicPr>
          <p:nvPr>
            <p:ph idx="1"/>
          </p:nvPr>
        </p:nvPicPr>
        <p:blipFill>
          <a:blip r:embed="rId2"/>
          <a:stretch>
            <a:fillRect/>
          </a:stretch>
        </p:blipFill>
        <p:spPr>
          <a:xfrm>
            <a:off x="1009026" y="2167313"/>
            <a:ext cx="11182974" cy="3066299"/>
          </a:xfrm>
          <a:prstGeom prst="rect">
            <a:avLst/>
          </a:prstGeom>
        </p:spPr>
      </p:pic>
      <p:sp>
        <p:nvSpPr>
          <p:cNvPr id="5" name="Rectangle 4">
            <a:extLst>
              <a:ext uri="{FF2B5EF4-FFF2-40B4-BE49-F238E27FC236}">
                <a16:creationId xmlns:a16="http://schemas.microsoft.com/office/drawing/2014/main" id="{DD655346-0FDA-B64A-A266-6AF8528EF225}"/>
              </a:ext>
            </a:extLst>
          </p:cNvPr>
          <p:cNvSpPr/>
          <p:nvPr/>
        </p:nvSpPr>
        <p:spPr>
          <a:xfrm>
            <a:off x="2670628" y="1026179"/>
            <a:ext cx="6850743" cy="923330"/>
          </a:xfrm>
          <a:prstGeom prst="rect">
            <a:avLst/>
          </a:prstGeom>
          <a:ln w="28575">
            <a:solidFill>
              <a:schemeClr val="accent1"/>
            </a:solidFill>
          </a:ln>
        </p:spPr>
        <p:txBody>
          <a:bodyPr wrap="square">
            <a:spAutoFit/>
          </a:bodyPr>
          <a:lstStyle/>
          <a:p>
            <a:r>
              <a:rPr lang="en-AU" dirty="0">
                <a:solidFill>
                  <a:srgbClr val="000000"/>
                </a:solidFill>
                <a:latin typeface="Open Sans"/>
              </a:rPr>
              <a:t>I</a:t>
            </a:r>
            <a:r>
              <a:rPr lang="en-AU" b="0" i="0" dirty="0">
                <a:solidFill>
                  <a:srgbClr val="000000"/>
                </a:solidFill>
                <a:effectLst/>
                <a:latin typeface="Open Sans"/>
              </a:rPr>
              <a:t>nterest paid = interest rate per payment period </a:t>
            </a:r>
            <a:r>
              <a:rPr lang="en-AU" b="0" i="0" u="none" strike="noStrike" dirty="0">
                <a:solidFill>
                  <a:srgbClr val="000000"/>
                </a:solidFill>
                <a:effectLst/>
                <a:latin typeface="Open Sans"/>
              </a:rPr>
              <a:t>×</a:t>
            </a:r>
            <a:r>
              <a:rPr lang="en-AU" b="0" i="0" dirty="0">
                <a:solidFill>
                  <a:srgbClr val="000000"/>
                </a:solidFill>
                <a:effectLst/>
                <a:latin typeface="Open Sans"/>
              </a:rPr>
              <a:t> unpaid balance</a:t>
            </a:r>
          </a:p>
          <a:p>
            <a:r>
              <a:rPr lang="en-AU" dirty="0"/>
              <a:t>For example, when payment 1 is made, interest paid =1.25% of 1000=$12.50</a:t>
            </a:r>
            <a:endParaRPr lang="en-US" dirty="0"/>
          </a:p>
        </p:txBody>
      </p:sp>
      <p:sp>
        <p:nvSpPr>
          <p:cNvPr id="6" name="Rectangle 5">
            <a:extLst>
              <a:ext uri="{FF2B5EF4-FFF2-40B4-BE49-F238E27FC236}">
                <a16:creationId xmlns:a16="http://schemas.microsoft.com/office/drawing/2014/main" id="{88B10CBB-1F14-0841-82B9-9E74D3E5976C}"/>
              </a:ext>
            </a:extLst>
          </p:cNvPr>
          <p:cNvSpPr/>
          <p:nvPr/>
        </p:nvSpPr>
        <p:spPr>
          <a:xfrm>
            <a:off x="790591" y="5761256"/>
            <a:ext cx="5523124" cy="923330"/>
          </a:xfrm>
          <a:prstGeom prst="rect">
            <a:avLst/>
          </a:prstGeom>
          <a:ln w="28575">
            <a:solidFill>
              <a:schemeClr val="accent1"/>
            </a:solidFill>
          </a:ln>
        </p:spPr>
        <p:txBody>
          <a:bodyPr wrap="square">
            <a:spAutoFit/>
          </a:bodyPr>
          <a:lstStyle/>
          <a:p>
            <a:r>
              <a:rPr lang="en-AU" dirty="0">
                <a:solidFill>
                  <a:srgbClr val="000000"/>
                </a:solidFill>
                <a:latin typeface="Open Sans"/>
              </a:rPr>
              <a:t>P</a:t>
            </a:r>
            <a:r>
              <a:rPr lang="en-AU" b="0" i="0" dirty="0">
                <a:solidFill>
                  <a:srgbClr val="000000"/>
                </a:solidFill>
                <a:effectLst/>
                <a:latin typeface="Open Sans"/>
              </a:rPr>
              <a:t>rincipal reduction = payment made - interest paid</a:t>
            </a:r>
          </a:p>
          <a:p>
            <a:r>
              <a:rPr lang="en-AU" dirty="0"/>
              <a:t>For example, when payment 1 is made, principal reduction =257.85−12.50=$245.35</a:t>
            </a:r>
            <a:endParaRPr lang="en-US" dirty="0"/>
          </a:p>
        </p:txBody>
      </p:sp>
      <p:sp>
        <p:nvSpPr>
          <p:cNvPr id="7" name="Rectangle 6">
            <a:extLst>
              <a:ext uri="{FF2B5EF4-FFF2-40B4-BE49-F238E27FC236}">
                <a16:creationId xmlns:a16="http://schemas.microsoft.com/office/drawing/2014/main" id="{08EBCF95-0AB5-774E-927E-67752793F1D0}"/>
              </a:ext>
            </a:extLst>
          </p:cNvPr>
          <p:cNvSpPr/>
          <p:nvPr/>
        </p:nvSpPr>
        <p:spPr>
          <a:xfrm>
            <a:off x="6313715" y="5761256"/>
            <a:ext cx="5878285" cy="923330"/>
          </a:xfrm>
          <a:prstGeom prst="rect">
            <a:avLst/>
          </a:prstGeom>
          <a:ln w="28575">
            <a:solidFill>
              <a:schemeClr val="accent1"/>
            </a:solidFill>
          </a:ln>
        </p:spPr>
        <p:txBody>
          <a:bodyPr wrap="square">
            <a:spAutoFit/>
          </a:bodyPr>
          <a:lstStyle/>
          <a:p>
            <a:r>
              <a:rPr lang="en-AU" dirty="0">
                <a:solidFill>
                  <a:srgbClr val="000000"/>
                </a:solidFill>
                <a:latin typeface="Open Sans"/>
              </a:rPr>
              <a:t>B</a:t>
            </a:r>
            <a:r>
              <a:rPr lang="en-AU" b="0" i="0" dirty="0">
                <a:solidFill>
                  <a:srgbClr val="000000"/>
                </a:solidFill>
                <a:effectLst/>
                <a:latin typeface="Open Sans"/>
              </a:rPr>
              <a:t>alance of loan = balance owing - reduction in balance</a:t>
            </a:r>
          </a:p>
          <a:p>
            <a:r>
              <a:rPr lang="en-AU" b="0" i="0" dirty="0">
                <a:solidFill>
                  <a:srgbClr val="000000"/>
                </a:solidFill>
                <a:effectLst/>
                <a:latin typeface="Open Sans"/>
              </a:rPr>
              <a:t>For example, when payment</a:t>
            </a:r>
            <a:r>
              <a:rPr lang="en-AU" b="0" i="0" u="none" strike="noStrike" dirty="0">
                <a:solidFill>
                  <a:srgbClr val="000000"/>
                </a:solidFill>
                <a:effectLst/>
                <a:latin typeface="Open Sans"/>
              </a:rPr>
              <a:t>1</a:t>
            </a:r>
            <a:r>
              <a:rPr lang="en-AU" b="0" i="0" dirty="0">
                <a:solidFill>
                  <a:srgbClr val="000000"/>
                </a:solidFill>
                <a:effectLst/>
                <a:latin typeface="Open Sans"/>
              </a:rPr>
              <a:t> is made, reduction in balance </a:t>
            </a:r>
            <a:r>
              <a:rPr lang="en-AU" b="0" i="0" u="none" strike="noStrike" dirty="0">
                <a:solidFill>
                  <a:srgbClr val="000000"/>
                </a:solidFill>
                <a:effectLst/>
                <a:latin typeface="Open Sans"/>
              </a:rPr>
              <a:t>=1000−245.35=$754.65</a:t>
            </a:r>
            <a:endParaRPr lang="en-AU" b="0" i="0" dirty="0">
              <a:solidFill>
                <a:srgbClr val="000000"/>
              </a:solidFill>
              <a:effectLst/>
              <a:latin typeface="Open Sans"/>
            </a:endParaRPr>
          </a:p>
        </p:txBody>
      </p:sp>
      <p:sp>
        <p:nvSpPr>
          <p:cNvPr id="11" name="TextBox 10">
            <a:extLst>
              <a:ext uri="{FF2B5EF4-FFF2-40B4-BE49-F238E27FC236}">
                <a16:creationId xmlns:a16="http://schemas.microsoft.com/office/drawing/2014/main" id="{88A866F8-7C60-5B44-8160-BB0B0B50FBB4}"/>
              </a:ext>
            </a:extLst>
          </p:cNvPr>
          <p:cNvSpPr txBox="1"/>
          <p:nvPr/>
        </p:nvSpPr>
        <p:spPr>
          <a:xfrm>
            <a:off x="4049486" y="5266750"/>
            <a:ext cx="1132114" cy="369332"/>
          </a:xfrm>
          <a:prstGeom prst="rect">
            <a:avLst/>
          </a:prstGeom>
          <a:noFill/>
          <a:ln w="28575">
            <a:solidFill>
              <a:schemeClr val="tx1"/>
            </a:solidFill>
          </a:ln>
        </p:spPr>
        <p:txBody>
          <a:bodyPr wrap="square" rtlCol="0">
            <a:spAutoFit/>
          </a:bodyPr>
          <a:lstStyle/>
          <a:p>
            <a:r>
              <a:rPr lang="en-US" dirty="0"/>
              <a:t>1031.44</a:t>
            </a:r>
          </a:p>
        </p:txBody>
      </p:sp>
      <p:cxnSp>
        <p:nvCxnSpPr>
          <p:cNvPr id="13" name="Straight Arrow Connector 12">
            <a:extLst>
              <a:ext uri="{FF2B5EF4-FFF2-40B4-BE49-F238E27FC236}">
                <a16:creationId xmlns:a16="http://schemas.microsoft.com/office/drawing/2014/main" id="{22614EB2-2EC0-B440-8F29-7003C5277C80}"/>
              </a:ext>
            </a:extLst>
          </p:cNvPr>
          <p:cNvCxnSpPr>
            <a:cxnSpLocks/>
          </p:cNvCxnSpPr>
          <p:nvPr/>
        </p:nvCxnSpPr>
        <p:spPr>
          <a:xfrm>
            <a:off x="5675085" y="1864412"/>
            <a:ext cx="1045029" cy="1424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8B330C-7F65-5447-8BC8-979418C09A7A}"/>
              </a:ext>
            </a:extLst>
          </p:cNvPr>
          <p:cNvCxnSpPr>
            <a:cxnSpLocks/>
          </p:cNvCxnSpPr>
          <p:nvPr/>
        </p:nvCxnSpPr>
        <p:spPr>
          <a:xfrm flipV="1">
            <a:off x="4564460" y="3289077"/>
            <a:ext cx="4506969" cy="32064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F78C41-5CDF-7F44-812D-4FE24D67F40E}"/>
              </a:ext>
            </a:extLst>
          </p:cNvPr>
          <p:cNvCxnSpPr>
            <a:cxnSpLocks/>
          </p:cNvCxnSpPr>
          <p:nvPr/>
        </p:nvCxnSpPr>
        <p:spPr>
          <a:xfrm flipV="1">
            <a:off x="4543126" y="5021943"/>
            <a:ext cx="21334" cy="244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182949-3010-2E45-B403-A4F383867F81}"/>
              </a:ext>
            </a:extLst>
          </p:cNvPr>
          <p:cNvCxnSpPr>
            <a:cxnSpLocks/>
          </p:cNvCxnSpPr>
          <p:nvPr/>
        </p:nvCxnSpPr>
        <p:spPr>
          <a:xfrm flipV="1">
            <a:off x="9735460" y="3289077"/>
            <a:ext cx="1382487" cy="3227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4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717D-FE0D-5D45-8FE4-28EC3D720632}"/>
              </a:ext>
            </a:extLst>
          </p:cNvPr>
          <p:cNvSpPr>
            <a:spLocks noGrp="1"/>
          </p:cNvSpPr>
          <p:nvPr>
            <p:ph type="title"/>
          </p:nvPr>
        </p:nvSpPr>
        <p:spPr>
          <a:xfrm>
            <a:off x="978868" y="306771"/>
            <a:ext cx="5575300" cy="1263423"/>
          </a:xfrm>
        </p:spPr>
        <p:txBody>
          <a:bodyPr>
            <a:normAutofit fontScale="90000"/>
          </a:bodyPr>
          <a:lstStyle/>
          <a:p>
            <a:r>
              <a:rPr lang="en-US" dirty="0"/>
              <a:t>Properties of a reducing balance loan</a:t>
            </a:r>
          </a:p>
        </p:txBody>
      </p:sp>
      <p:pic>
        <p:nvPicPr>
          <p:cNvPr id="4" name="Picture 3">
            <a:extLst>
              <a:ext uri="{FF2B5EF4-FFF2-40B4-BE49-F238E27FC236}">
                <a16:creationId xmlns:a16="http://schemas.microsoft.com/office/drawing/2014/main" id="{0AA3EB14-354F-BD4E-B750-B9692C18169A}"/>
              </a:ext>
            </a:extLst>
          </p:cNvPr>
          <p:cNvPicPr>
            <a:picLocks noChangeAspect="1"/>
          </p:cNvPicPr>
          <p:nvPr/>
        </p:nvPicPr>
        <p:blipFill>
          <a:blip r:embed="rId2"/>
          <a:stretch>
            <a:fillRect/>
          </a:stretch>
        </p:blipFill>
        <p:spPr>
          <a:xfrm>
            <a:off x="6585856" y="0"/>
            <a:ext cx="5575300" cy="6540500"/>
          </a:xfrm>
          <a:prstGeom prst="rect">
            <a:avLst/>
          </a:prstGeom>
        </p:spPr>
      </p:pic>
      <p:sp>
        <p:nvSpPr>
          <p:cNvPr id="5" name="Rectangle 4">
            <a:extLst>
              <a:ext uri="{FF2B5EF4-FFF2-40B4-BE49-F238E27FC236}">
                <a16:creationId xmlns:a16="http://schemas.microsoft.com/office/drawing/2014/main" id="{301BBE8E-6133-7341-A3C5-99103DC723AD}"/>
              </a:ext>
            </a:extLst>
          </p:cNvPr>
          <p:cNvSpPr/>
          <p:nvPr/>
        </p:nvSpPr>
        <p:spPr>
          <a:xfrm>
            <a:off x="1691944" y="2623919"/>
            <a:ext cx="4149149" cy="461665"/>
          </a:xfrm>
          <a:prstGeom prst="rect">
            <a:avLst/>
          </a:prstGeom>
          <a:ln w="28575">
            <a:solidFill>
              <a:schemeClr val="tx1"/>
            </a:solidFill>
          </a:ln>
        </p:spPr>
        <p:txBody>
          <a:bodyPr wrap="none">
            <a:spAutoFit/>
          </a:bodyPr>
          <a:lstStyle/>
          <a:p>
            <a:r>
              <a:rPr lang="en-US" sz="2400" dirty="0">
                <a:solidFill>
                  <a:srgbClr val="FF0000"/>
                </a:solidFill>
              </a:rPr>
              <a:t>the amount of principal paid</a:t>
            </a:r>
          </a:p>
        </p:txBody>
      </p:sp>
      <p:sp>
        <p:nvSpPr>
          <p:cNvPr id="6" name="Rectangle 5">
            <a:extLst>
              <a:ext uri="{FF2B5EF4-FFF2-40B4-BE49-F238E27FC236}">
                <a16:creationId xmlns:a16="http://schemas.microsoft.com/office/drawing/2014/main" id="{56A7D983-73E2-A542-8A3A-DEDC0B2F3389}"/>
              </a:ext>
            </a:extLst>
          </p:cNvPr>
          <p:cNvSpPr/>
          <p:nvPr/>
        </p:nvSpPr>
        <p:spPr>
          <a:xfrm>
            <a:off x="1742022" y="4342368"/>
            <a:ext cx="4099071" cy="461665"/>
          </a:xfrm>
          <a:prstGeom prst="rect">
            <a:avLst/>
          </a:prstGeom>
          <a:ln w="28575">
            <a:solidFill>
              <a:schemeClr val="tx1"/>
            </a:solidFill>
          </a:ln>
        </p:spPr>
        <p:txBody>
          <a:bodyPr wrap="none">
            <a:spAutoFit/>
          </a:bodyPr>
          <a:lstStyle/>
          <a:p>
            <a:r>
              <a:rPr lang="en-US" sz="2400" dirty="0">
                <a:solidFill>
                  <a:srgbClr val="0070C0"/>
                </a:solidFill>
              </a:rPr>
              <a:t>the amount of interest paid </a:t>
            </a:r>
          </a:p>
        </p:txBody>
      </p:sp>
      <p:cxnSp>
        <p:nvCxnSpPr>
          <p:cNvPr id="7" name="Straight Arrow Connector 6">
            <a:extLst>
              <a:ext uri="{FF2B5EF4-FFF2-40B4-BE49-F238E27FC236}">
                <a16:creationId xmlns:a16="http://schemas.microsoft.com/office/drawing/2014/main" id="{2EA5D5FC-3D2F-1843-B82C-45A5A05679A8}"/>
              </a:ext>
            </a:extLst>
          </p:cNvPr>
          <p:cNvCxnSpPr>
            <a:cxnSpLocks/>
          </p:cNvCxnSpPr>
          <p:nvPr/>
        </p:nvCxnSpPr>
        <p:spPr>
          <a:xfrm>
            <a:off x="5841093" y="4573200"/>
            <a:ext cx="1836964" cy="69548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46A916-6974-9C45-954F-1AB808F889C3}"/>
              </a:ext>
            </a:extLst>
          </p:cNvPr>
          <p:cNvCxnSpPr>
            <a:cxnSpLocks/>
          </p:cNvCxnSpPr>
          <p:nvPr/>
        </p:nvCxnSpPr>
        <p:spPr>
          <a:xfrm flipV="1">
            <a:off x="5878739" y="1451429"/>
            <a:ext cx="1900918" cy="14363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F227-C34A-524E-A4B1-325DB15E33B3}"/>
              </a:ext>
            </a:extLst>
          </p:cNvPr>
          <p:cNvSpPr>
            <a:spLocks noGrp="1"/>
          </p:cNvSpPr>
          <p:nvPr>
            <p:ph type="title"/>
          </p:nvPr>
        </p:nvSpPr>
        <p:spPr>
          <a:xfrm>
            <a:off x="987084" y="0"/>
            <a:ext cx="11117943" cy="817790"/>
          </a:xfrm>
        </p:spPr>
        <p:txBody>
          <a:bodyPr>
            <a:normAutofit/>
          </a:bodyPr>
          <a:lstStyle/>
          <a:p>
            <a:r>
              <a:rPr lang="en-US" sz="4000" dirty="0"/>
              <a:t>Reading and interpreting an amortisation table</a:t>
            </a:r>
          </a:p>
        </p:txBody>
      </p:sp>
      <p:sp>
        <p:nvSpPr>
          <p:cNvPr id="3" name="Content Placeholder 2">
            <a:extLst>
              <a:ext uri="{FF2B5EF4-FFF2-40B4-BE49-F238E27FC236}">
                <a16:creationId xmlns:a16="http://schemas.microsoft.com/office/drawing/2014/main" id="{94F96C8E-2CA4-4A4C-A057-AE1E42549498}"/>
              </a:ext>
            </a:extLst>
          </p:cNvPr>
          <p:cNvSpPr>
            <a:spLocks noGrp="1"/>
          </p:cNvSpPr>
          <p:nvPr>
            <p:ph idx="1"/>
          </p:nvPr>
        </p:nvSpPr>
        <p:spPr>
          <a:xfrm>
            <a:off x="0" y="612094"/>
            <a:ext cx="11117943" cy="6245905"/>
          </a:xfrm>
        </p:spPr>
        <p:txBody>
          <a:bodyPr/>
          <a:lstStyle/>
          <a:p>
            <a:pPr>
              <a:spcBef>
                <a:spcPts val="0"/>
              </a:spcBef>
            </a:pPr>
            <a:r>
              <a:rPr lang="en-US" sz="1800" dirty="0"/>
              <a:t>A business borrows </a:t>
            </a:r>
            <a:r>
              <a:rPr lang="en-US" sz="1800" dirty="0">
                <a:solidFill>
                  <a:srgbClr val="0070C0">
                    <a:alpha val="77000"/>
                  </a:srgbClr>
                </a:solidFill>
              </a:rPr>
              <a:t>$10000 </a:t>
            </a:r>
            <a:r>
              <a:rPr lang="en-US" sz="1800" dirty="0"/>
              <a:t>at a rate of </a:t>
            </a:r>
            <a:r>
              <a:rPr lang="en-US" sz="1800" dirty="0">
                <a:solidFill>
                  <a:srgbClr val="0070C0"/>
                </a:solidFill>
              </a:rPr>
              <a:t>8%</a:t>
            </a:r>
            <a:r>
              <a:rPr lang="en-US" sz="1800" dirty="0"/>
              <a:t> per annum. The loan is to be repaid by making </a:t>
            </a:r>
            <a:r>
              <a:rPr lang="en-US" sz="1800" dirty="0">
                <a:solidFill>
                  <a:srgbClr val="0070C0">
                    <a:alpha val="77000"/>
                  </a:srgbClr>
                </a:solidFill>
              </a:rPr>
              <a:t>four quarterly</a:t>
            </a:r>
            <a:r>
              <a:rPr lang="en-US" sz="1800" dirty="0"/>
              <a:t> payments of </a:t>
            </a:r>
            <a:r>
              <a:rPr lang="en-US" sz="1800" dirty="0">
                <a:solidFill>
                  <a:srgbClr val="0070C0"/>
                </a:solidFill>
              </a:rPr>
              <a:t>$2626.20</a:t>
            </a:r>
            <a:r>
              <a:rPr lang="en-US" sz="1800" dirty="0"/>
              <a:t>. The amortisation table for this loan is shown below.</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marL="0" indent="0">
              <a:spcBef>
                <a:spcPts val="0"/>
              </a:spcBef>
              <a:buNone/>
            </a:pPr>
            <a:r>
              <a:rPr lang="en-US" sz="1800" dirty="0"/>
              <a:t>*the final payment has been adjusted so that the final balance is zero.</a:t>
            </a:r>
          </a:p>
          <a:p>
            <a:pPr marL="0" indent="0">
              <a:spcBef>
                <a:spcPts val="0"/>
              </a:spcBef>
              <a:buNone/>
            </a:pPr>
            <a:r>
              <a:rPr lang="en-US" sz="1800" dirty="0"/>
              <a:t>a. Determine, to the nearest cent:</a:t>
            </a:r>
          </a:p>
          <a:p>
            <a:pPr>
              <a:spcBef>
                <a:spcPts val="0"/>
              </a:spcBef>
            </a:pPr>
            <a:r>
              <a:rPr lang="en-US" sz="1800" dirty="0"/>
              <a:t>1. the quarterly interest rate</a:t>
            </a:r>
          </a:p>
          <a:p>
            <a:pPr>
              <a:spcBef>
                <a:spcPts val="0"/>
              </a:spcBef>
            </a:pPr>
            <a:r>
              <a:rPr lang="en-US" sz="1800" dirty="0"/>
              <a:t>2. the interest paid when payment 1 is made using the quarterly interest rate</a:t>
            </a:r>
          </a:p>
          <a:p>
            <a:pPr>
              <a:spcBef>
                <a:spcPts val="0"/>
              </a:spcBef>
            </a:pPr>
            <a:r>
              <a:rPr lang="en-US" sz="1800" dirty="0"/>
              <a:t>3. the principal repaid from payment 2</a:t>
            </a:r>
          </a:p>
          <a:p>
            <a:pPr>
              <a:spcBef>
                <a:spcPts val="0"/>
              </a:spcBef>
            </a:pPr>
            <a:r>
              <a:rPr lang="en-US" sz="1800" dirty="0"/>
              <a:t>4. the balance of the loan after payment 3 has been made</a:t>
            </a:r>
          </a:p>
          <a:p>
            <a:pPr>
              <a:spcBef>
                <a:spcPts val="0"/>
              </a:spcBef>
            </a:pPr>
            <a:r>
              <a:rPr lang="en-US" sz="1800" dirty="0"/>
              <a:t>5. the total cost of repaying the loan</a:t>
            </a:r>
          </a:p>
          <a:p>
            <a:pPr marL="0" indent="0">
              <a:spcBef>
                <a:spcPts val="0"/>
              </a:spcBef>
              <a:buNone/>
            </a:pPr>
            <a:r>
              <a:rPr lang="en-US" sz="1800" dirty="0"/>
              <a:t>b. verify that the total amount of interest paid = total cost of the loan - principal</a:t>
            </a:r>
          </a:p>
        </p:txBody>
      </p:sp>
      <p:pic>
        <p:nvPicPr>
          <p:cNvPr id="4" name="Picture 3">
            <a:extLst>
              <a:ext uri="{FF2B5EF4-FFF2-40B4-BE49-F238E27FC236}">
                <a16:creationId xmlns:a16="http://schemas.microsoft.com/office/drawing/2014/main" id="{0B263311-7AF5-4245-A097-E4E891576F83}"/>
              </a:ext>
            </a:extLst>
          </p:cNvPr>
          <p:cNvPicPr>
            <a:picLocks noChangeAspect="1"/>
          </p:cNvPicPr>
          <p:nvPr/>
        </p:nvPicPr>
        <p:blipFill>
          <a:blip r:embed="rId2"/>
          <a:stretch>
            <a:fillRect/>
          </a:stretch>
        </p:blipFill>
        <p:spPr>
          <a:xfrm>
            <a:off x="36285" y="1254756"/>
            <a:ext cx="9042400" cy="3255551"/>
          </a:xfrm>
          <a:prstGeom prst="rect">
            <a:avLst/>
          </a:prstGeom>
        </p:spPr>
      </p:pic>
      <p:sp>
        <p:nvSpPr>
          <p:cNvPr id="5" name="Rectangle 4">
            <a:extLst>
              <a:ext uri="{FF2B5EF4-FFF2-40B4-BE49-F238E27FC236}">
                <a16:creationId xmlns:a16="http://schemas.microsoft.com/office/drawing/2014/main" id="{02B731F7-DDAF-1F42-8DE2-D2A309D4E3B5}"/>
              </a:ext>
            </a:extLst>
          </p:cNvPr>
          <p:cNvSpPr/>
          <p:nvPr/>
        </p:nvSpPr>
        <p:spPr>
          <a:xfrm>
            <a:off x="3701143" y="4826726"/>
            <a:ext cx="4020457" cy="369332"/>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Quarterly interest rate=8/4=2% or 0.02</a:t>
            </a:r>
            <a:endParaRPr lang="en-US" dirty="0"/>
          </a:p>
        </p:txBody>
      </p:sp>
      <p:sp>
        <p:nvSpPr>
          <p:cNvPr id="6" name="Rectangle 5">
            <a:extLst>
              <a:ext uri="{FF2B5EF4-FFF2-40B4-BE49-F238E27FC236}">
                <a16:creationId xmlns:a16="http://schemas.microsoft.com/office/drawing/2014/main" id="{22D76D53-C2FC-8145-821B-2D932EFD8D5A}"/>
              </a:ext>
            </a:extLst>
          </p:cNvPr>
          <p:cNvSpPr/>
          <p:nvPr/>
        </p:nvSpPr>
        <p:spPr>
          <a:xfrm>
            <a:off x="9303657" y="1678452"/>
            <a:ext cx="2481943" cy="646331"/>
          </a:xfrm>
          <a:prstGeom prst="rect">
            <a:avLst/>
          </a:prstGeom>
          <a:ln w="28575">
            <a:solidFill>
              <a:schemeClr val="tx1"/>
            </a:solidFill>
          </a:ln>
        </p:spPr>
        <p:txBody>
          <a:bodyPr wrap="square">
            <a:spAutoFit/>
          </a:bodyPr>
          <a:lstStyle/>
          <a:p>
            <a:r>
              <a:rPr lang="en-AU" b="0" i="0" dirty="0">
                <a:solidFill>
                  <a:srgbClr val="009EC6"/>
                </a:solidFill>
                <a:effectLst/>
                <a:latin typeface="Open Sans"/>
              </a:rPr>
              <a:t>Interest paid </a:t>
            </a:r>
            <a:r>
              <a:rPr lang="en-AU" b="0" i="0" u="none" strike="noStrike" dirty="0">
                <a:solidFill>
                  <a:srgbClr val="009EC6"/>
                </a:solidFill>
                <a:effectLst/>
                <a:latin typeface="STIXGeneral-Regular" pitchFamily="2" charset="2"/>
              </a:rPr>
              <a:t>= </a:t>
            </a:r>
            <a:r>
              <a:rPr lang="en-AU" b="0" i="0" u="none" strike="noStrike" dirty="0">
                <a:solidFill>
                  <a:srgbClr val="009EC6"/>
                </a:solidFill>
                <a:effectLst/>
                <a:latin typeface="Open Sans"/>
              </a:rPr>
              <a:t>2%</a:t>
            </a:r>
            <a:r>
              <a:rPr lang="en-AU" b="0" i="0" dirty="0">
                <a:solidFill>
                  <a:srgbClr val="009EC6"/>
                </a:solidFill>
                <a:effectLst/>
                <a:latin typeface="Open Sans"/>
              </a:rPr>
              <a:t> of </a:t>
            </a:r>
            <a:r>
              <a:rPr lang="en-AU" b="0" i="0" u="none" strike="noStrike" dirty="0">
                <a:solidFill>
                  <a:srgbClr val="009EC6"/>
                </a:solidFill>
                <a:effectLst/>
                <a:latin typeface="STIXGeneral-Regular" pitchFamily="2" charset="2"/>
              </a:rPr>
              <a:t>$10000 = $200</a:t>
            </a:r>
            <a:endParaRPr lang="en-US" dirty="0"/>
          </a:p>
        </p:txBody>
      </p:sp>
      <p:sp>
        <p:nvSpPr>
          <p:cNvPr id="7" name="Rectangle 6">
            <a:extLst>
              <a:ext uri="{FF2B5EF4-FFF2-40B4-BE49-F238E27FC236}">
                <a16:creationId xmlns:a16="http://schemas.microsoft.com/office/drawing/2014/main" id="{45F3EC93-55B5-C54A-83BD-95B75BB9D395}"/>
              </a:ext>
            </a:extLst>
          </p:cNvPr>
          <p:cNvSpPr/>
          <p:nvPr/>
        </p:nvSpPr>
        <p:spPr>
          <a:xfrm>
            <a:off x="9078685" y="2438066"/>
            <a:ext cx="3077029" cy="646331"/>
          </a:xfrm>
          <a:prstGeom prst="rect">
            <a:avLst/>
          </a:prstGeom>
          <a:ln w="28575">
            <a:solidFill>
              <a:schemeClr val="accent1"/>
            </a:solidFill>
          </a:ln>
        </p:spPr>
        <p:txBody>
          <a:bodyPr wrap="square">
            <a:spAutoFit/>
          </a:bodyPr>
          <a:lstStyle/>
          <a:p>
            <a:r>
              <a:rPr lang="en-AU" b="0" i="0" u="none" strike="noStrike" dirty="0">
                <a:solidFill>
                  <a:srgbClr val="009EC6"/>
                </a:solidFill>
                <a:effectLst/>
                <a:latin typeface="STIXGeneral-Regular" pitchFamily="2" charset="2"/>
              </a:rPr>
              <a:t>Principal reduction = 2626.20−151.48 = $2474.72</a:t>
            </a:r>
            <a:endParaRPr lang="en-US" dirty="0"/>
          </a:p>
        </p:txBody>
      </p:sp>
      <p:sp>
        <p:nvSpPr>
          <p:cNvPr id="8" name="Rectangle 7">
            <a:extLst>
              <a:ext uri="{FF2B5EF4-FFF2-40B4-BE49-F238E27FC236}">
                <a16:creationId xmlns:a16="http://schemas.microsoft.com/office/drawing/2014/main" id="{8E156273-C7B1-E745-ACA6-30C9734DA621}"/>
              </a:ext>
            </a:extLst>
          </p:cNvPr>
          <p:cNvSpPr/>
          <p:nvPr/>
        </p:nvSpPr>
        <p:spPr>
          <a:xfrm>
            <a:off x="9078685" y="3197680"/>
            <a:ext cx="3062627" cy="923330"/>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Balance of the loan after 3 payments = 5099.08−2524.22 = $2574.86</a:t>
            </a:r>
            <a:endParaRPr lang="en-US" dirty="0"/>
          </a:p>
        </p:txBody>
      </p:sp>
      <p:sp>
        <p:nvSpPr>
          <p:cNvPr id="9" name="Rectangle 8">
            <a:extLst>
              <a:ext uri="{FF2B5EF4-FFF2-40B4-BE49-F238E27FC236}">
                <a16:creationId xmlns:a16="http://schemas.microsoft.com/office/drawing/2014/main" id="{5AF05787-2C97-3842-AF3E-B65473A5999A}"/>
              </a:ext>
            </a:extLst>
          </p:cNvPr>
          <p:cNvSpPr/>
          <p:nvPr/>
        </p:nvSpPr>
        <p:spPr>
          <a:xfrm>
            <a:off x="8498283" y="4720857"/>
            <a:ext cx="3643029" cy="646331"/>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Total cost = 3×2626.20+2626.36 = $10504.96</a:t>
            </a:r>
            <a:endParaRPr lang="en-US" dirty="0"/>
          </a:p>
        </p:txBody>
      </p:sp>
      <p:sp>
        <p:nvSpPr>
          <p:cNvPr id="10" name="Rectangle 9">
            <a:extLst>
              <a:ext uri="{FF2B5EF4-FFF2-40B4-BE49-F238E27FC236}">
                <a16:creationId xmlns:a16="http://schemas.microsoft.com/office/drawing/2014/main" id="{DF9E40A5-1ED7-6744-A71A-949A47F641F9}"/>
              </a:ext>
            </a:extLst>
          </p:cNvPr>
          <p:cNvSpPr/>
          <p:nvPr/>
        </p:nvSpPr>
        <p:spPr>
          <a:xfrm>
            <a:off x="7844972" y="6158074"/>
            <a:ext cx="4260055" cy="369332"/>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STIXGeneral-Regular" pitchFamily="2" charset="2"/>
              </a:rPr>
              <a:t>Total interest=$10504.96−10000=$504.96</a:t>
            </a:r>
            <a:endParaRPr lang="en-US" dirty="0"/>
          </a:p>
        </p:txBody>
      </p:sp>
      <p:cxnSp>
        <p:nvCxnSpPr>
          <p:cNvPr id="11" name="Straight Arrow Connector 10">
            <a:extLst>
              <a:ext uri="{FF2B5EF4-FFF2-40B4-BE49-F238E27FC236}">
                <a16:creationId xmlns:a16="http://schemas.microsoft.com/office/drawing/2014/main" id="{BFC92B89-E21C-E645-9477-87E31408E67C}"/>
              </a:ext>
            </a:extLst>
          </p:cNvPr>
          <p:cNvCxnSpPr>
            <a:cxnSpLocks/>
          </p:cNvCxnSpPr>
          <p:nvPr/>
        </p:nvCxnSpPr>
        <p:spPr>
          <a:xfrm flipH="1">
            <a:off x="3207658" y="5065486"/>
            <a:ext cx="49348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931ABA-12DC-1544-8D5E-DCE9F1A87025}"/>
              </a:ext>
            </a:extLst>
          </p:cNvPr>
          <p:cNvCxnSpPr>
            <a:cxnSpLocks/>
          </p:cNvCxnSpPr>
          <p:nvPr/>
        </p:nvCxnSpPr>
        <p:spPr>
          <a:xfrm flipH="1">
            <a:off x="4557486" y="2090057"/>
            <a:ext cx="4746172" cy="470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A280E-5190-9B40-9A20-64794EE9740B}"/>
              </a:ext>
            </a:extLst>
          </p:cNvPr>
          <p:cNvCxnSpPr>
            <a:cxnSpLocks/>
          </p:cNvCxnSpPr>
          <p:nvPr/>
        </p:nvCxnSpPr>
        <p:spPr>
          <a:xfrm flipH="1">
            <a:off x="6908800" y="2656114"/>
            <a:ext cx="2133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A11372-A2DC-A840-9333-A29E8795BEF9}"/>
              </a:ext>
            </a:extLst>
          </p:cNvPr>
          <p:cNvCxnSpPr>
            <a:cxnSpLocks/>
          </p:cNvCxnSpPr>
          <p:nvPr/>
        </p:nvCxnSpPr>
        <p:spPr>
          <a:xfrm flipH="1">
            <a:off x="8795657" y="3289077"/>
            <a:ext cx="2467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EE580C-3714-B749-B804-030EA5288486}"/>
              </a:ext>
            </a:extLst>
          </p:cNvPr>
          <p:cNvCxnSpPr>
            <a:cxnSpLocks/>
          </p:cNvCxnSpPr>
          <p:nvPr/>
        </p:nvCxnSpPr>
        <p:spPr>
          <a:xfrm flipH="1">
            <a:off x="4259945" y="5097800"/>
            <a:ext cx="4238198" cy="13078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90F32FC-8ACB-D846-8F80-24BB7709EAE2}"/>
              </a:ext>
            </a:extLst>
          </p:cNvPr>
          <p:cNvCxnSpPr>
            <a:cxnSpLocks/>
          </p:cNvCxnSpPr>
          <p:nvPr/>
        </p:nvCxnSpPr>
        <p:spPr>
          <a:xfrm flipH="1">
            <a:off x="8360229" y="6527406"/>
            <a:ext cx="1614770" cy="171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1ABE81-199D-D041-9205-999C13AD9E0D}"/>
              </a:ext>
            </a:extLst>
          </p:cNvPr>
          <p:cNvCxnSpPr>
            <a:cxnSpLocks/>
          </p:cNvCxnSpPr>
          <p:nvPr/>
        </p:nvCxnSpPr>
        <p:spPr>
          <a:xfrm flipH="1" flipV="1">
            <a:off x="4557485" y="4292140"/>
            <a:ext cx="3164115" cy="18659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796</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STIXGeneral-Regular</vt:lpstr>
      <vt:lpstr>Arial</vt:lpstr>
      <vt:lpstr>Calibri</vt:lpstr>
      <vt:lpstr>Cambria Math</vt:lpstr>
      <vt:lpstr>Neue Haas Grotesk Text Pro</vt:lpstr>
      <vt:lpstr>Open Sans</vt:lpstr>
      <vt:lpstr>Wingdings 2</vt:lpstr>
      <vt:lpstr>LinesVTI</vt:lpstr>
      <vt:lpstr>Analysing reducing-balance loans with recurrence relations </vt:lpstr>
      <vt:lpstr>Reducing-balance loans</vt:lpstr>
      <vt:lpstr>Modelling a reducing-balance loan with a recurrence relation</vt:lpstr>
      <vt:lpstr>Using a recurrence relation to analyse a reducing-balance loan</vt:lpstr>
      <vt:lpstr>Amortisation tables</vt:lpstr>
      <vt:lpstr>Amortisation tables</vt:lpstr>
      <vt:lpstr>Amortisation tables</vt:lpstr>
      <vt:lpstr>Properties of a reducing balance loan</vt:lpstr>
      <vt:lpstr>Reading and interpreting an amortisation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32</cp:revision>
  <dcterms:created xsi:type="dcterms:W3CDTF">2020-11-30T23:23:16Z</dcterms:created>
  <dcterms:modified xsi:type="dcterms:W3CDTF">2021-11-30T22:38:49Z</dcterms:modified>
</cp:coreProperties>
</file>